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itchFamily="2" charset="77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3AA"/>
    <a:srgbClr val="A873B0"/>
    <a:srgbClr val="8C368C"/>
    <a:srgbClr val="E6007E"/>
    <a:srgbClr val="CC4794"/>
    <a:srgbClr val="18A0DB"/>
    <a:srgbClr val="DE1E5A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1624" y="20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Halve It!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38B01E-7163-4518-9753-A7AA218797AD}"/>
              </a:ext>
            </a:extLst>
          </p:cNvPr>
          <p:cNvGrpSpPr/>
          <p:nvPr/>
        </p:nvGrpSpPr>
        <p:grpSpPr>
          <a:xfrm>
            <a:off x="5038165" y="3523129"/>
            <a:ext cx="1723539" cy="1723539"/>
            <a:chOff x="5038165" y="3523129"/>
            <a:chExt cx="1723539" cy="172353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B0EB975-B1A5-4280-88D7-DCF7D271F7A0}"/>
                </a:ext>
              </a:extLst>
            </p:cNvPr>
            <p:cNvSpPr/>
            <p:nvPr/>
          </p:nvSpPr>
          <p:spPr>
            <a:xfrm>
              <a:off x="5038165" y="3523129"/>
              <a:ext cx="1723539" cy="1723539"/>
            </a:xfrm>
            <a:prstGeom prst="ellipse">
              <a:avLst/>
            </a:prstGeom>
            <a:solidFill>
              <a:srgbClr val="A873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191144" y="3830900"/>
              <a:ext cx="1417580" cy="11079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7200" dirty="0">
                  <a:solidFill>
                    <a:schemeClr val="bg1"/>
                  </a:solidFill>
                </a:rPr>
                <a:t>10p</a:t>
              </a:r>
            </a:p>
          </p:txBody>
        </p:sp>
      </p:grp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054364" y="5721656"/>
            <a:ext cx="1368984" cy="448235"/>
          </a:xfrm>
          <a:prstGeom prst="roundRect">
            <a:avLst/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199AA9-16D6-439A-B3C4-4094C3FBB6A8}"/>
              </a:ext>
            </a:extLst>
          </p:cNvPr>
          <p:cNvSpPr/>
          <p:nvPr/>
        </p:nvSpPr>
        <p:spPr>
          <a:xfrm>
            <a:off x="4380268" y="2068327"/>
            <a:ext cx="295835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/>
              <a:t>What number is </a:t>
            </a:r>
            <a:br>
              <a:rPr lang="en-GB" altLang="en-US" sz="3200" dirty="0"/>
            </a:br>
            <a:r>
              <a:rPr lang="en-GB" altLang="en-US" sz="3200" dirty="0"/>
              <a:t>half of 20?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44BF54-230A-4921-8518-0C012613D1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67" y="1972235"/>
            <a:ext cx="2437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5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Is it a half?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14284" y="5789346"/>
            <a:ext cx="59678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dirty="0"/>
              <a:t>Yes, it is a half because it is divided into two equal parts.</a:t>
            </a:r>
          </a:p>
        </p:txBody>
      </p: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55651" y="5685439"/>
            <a:ext cx="1368984" cy="448235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CDB4D28-5EAA-4B73-A5BB-9DCF19783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7031" y="2373114"/>
            <a:ext cx="3625777" cy="182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Is it a half?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14285" y="5789346"/>
            <a:ext cx="37841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/>
              <a:t>No, because it’s a whole shape.</a:t>
            </a:r>
          </a:p>
        </p:txBody>
      </p: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55651" y="5685439"/>
            <a:ext cx="1368984" cy="448235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00CB60-ACFE-44A3-A0D5-FFF0BEFEB5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55" y="1796240"/>
            <a:ext cx="356616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2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Is it a half?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14285" y="5789346"/>
            <a:ext cx="39944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dirty="0"/>
              <a:t>No, because the parts are not equal.</a:t>
            </a:r>
          </a:p>
        </p:txBody>
      </p: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55651" y="5685439"/>
            <a:ext cx="1368984" cy="448235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0623B1-A3CE-4E38-A856-EA19D72C5F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440" y="1640540"/>
            <a:ext cx="2464342" cy="363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1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Is it a half?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55651" y="5685439"/>
            <a:ext cx="1368984" cy="448235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9FE948-14FA-43C5-B111-354602E1AAC9}"/>
              </a:ext>
            </a:extLst>
          </p:cNvPr>
          <p:cNvSpPr/>
          <p:nvPr/>
        </p:nvSpPr>
        <p:spPr>
          <a:xfrm>
            <a:off x="902262" y="1473201"/>
            <a:ext cx="739905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Half of the class are girls.</a:t>
            </a:r>
            <a:br>
              <a:rPr lang="en-US" altLang="en-US" dirty="0"/>
            </a:br>
            <a:r>
              <a:rPr lang="en-US" altLang="en-US" dirty="0"/>
              <a:t>There are 6 girls.</a:t>
            </a:r>
            <a:br>
              <a:rPr lang="en-US" altLang="en-US" dirty="0"/>
            </a:br>
            <a:r>
              <a:rPr lang="en-US" altLang="en-US" dirty="0"/>
              <a:t>How many children are in the class altogether?</a:t>
            </a:r>
            <a:endParaRPr lang="en-GB" alt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B44A23D-5BBA-494A-9104-F94D822AEEBE}"/>
              </a:ext>
            </a:extLst>
          </p:cNvPr>
          <p:cNvGrpSpPr/>
          <p:nvPr/>
        </p:nvGrpSpPr>
        <p:grpSpPr>
          <a:xfrm>
            <a:off x="2013676" y="2467507"/>
            <a:ext cx="5086371" cy="2794775"/>
            <a:chOff x="2784641" y="2537212"/>
            <a:chExt cx="4062823" cy="233978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53A49DE-7351-4657-8EEF-442F21AC7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4679" y="2582961"/>
              <a:ext cx="823726" cy="229403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02E9E08-E09D-4CEB-8412-DD4D9A658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469" y="2598785"/>
              <a:ext cx="1029359" cy="224974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CD012CF-C76F-4F05-9DB6-E854ABE3F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1184" y="2537212"/>
              <a:ext cx="873849" cy="233978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161CEC4-13D5-4F11-BEAB-0200D9C50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576" y="2687868"/>
              <a:ext cx="875888" cy="217720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CAD84AB-C894-4CD5-9ECC-CF8CF84C7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641" y="2707541"/>
              <a:ext cx="716543" cy="216945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773E50E-C7C2-4BAC-A73B-D8CFB7244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3420" y="2750785"/>
              <a:ext cx="675300" cy="2097741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C730A12-99BA-4664-9D51-F883590BEF38}"/>
              </a:ext>
            </a:extLst>
          </p:cNvPr>
          <p:cNvGrpSpPr/>
          <p:nvPr/>
        </p:nvGrpSpPr>
        <p:grpSpPr>
          <a:xfrm>
            <a:off x="3684792" y="4172316"/>
            <a:ext cx="1961358" cy="1961358"/>
            <a:chOff x="3684792" y="3448471"/>
            <a:chExt cx="1961358" cy="196135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B9435FC-3EC5-4E2B-A4DB-5E69FBD47EC5}"/>
                </a:ext>
              </a:extLst>
            </p:cNvPr>
            <p:cNvSpPr/>
            <p:nvPr/>
          </p:nvSpPr>
          <p:spPr>
            <a:xfrm>
              <a:off x="3684792" y="3448471"/>
              <a:ext cx="1961358" cy="1961358"/>
            </a:xfrm>
            <a:prstGeom prst="ellipse">
              <a:avLst/>
            </a:prstGeom>
            <a:solidFill>
              <a:srgbClr val="EE73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127590" y="4090596"/>
              <a:ext cx="1075762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4400" b="1" dirty="0">
                  <a:solidFill>
                    <a:schemeClr val="bg1"/>
                  </a:solidFill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649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Halve It!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55651" y="5685439"/>
            <a:ext cx="1368984" cy="448235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199AA9-16D6-439A-B3C4-4094C3FBB6A8}"/>
              </a:ext>
            </a:extLst>
          </p:cNvPr>
          <p:cNvSpPr/>
          <p:nvPr/>
        </p:nvSpPr>
        <p:spPr>
          <a:xfrm>
            <a:off x="2569989" y="1473201"/>
            <a:ext cx="39944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What is half of this amount?</a:t>
            </a:r>
            <a:endParaRPr lang="en-GB" altLang="en-US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9F3A9C3E-13AE-4A67-A245-A46B07859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88" y="2467507"/>
            <a:ext cx="151765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52F5AD59-C985-480E-AE5F-A82ABCE4E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388" y="2467507"/>
            <a:ext cx="151765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B7C131EE-8386-4EF7-952F-D9751A4FB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576" y="2467507"/>
            <a:ext cx="151765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B855E0F7-0267-42C2-A253-A41B277C5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763" y="2467507"/>
            <a:ext cx="151765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07ADC57-C977-4DA5-87E6-FEE1F44385FD}"/>
              </a:ext>
            </a:extLst>
          </p:cNvPr>
          <p:cNvGrpSpPr/>
          <p:nvPr/>
        </p:nvGrpSpPr>
        <p:grpSpPr>
          <a:xfrm>
            <a:off x="3797189" y="4069664"/>
            <a:ext cx="1700212" cy="1700212"/>
            <a:chOff x="3797189" y="4069664"/>
            <a:chExt cx="1700212" cy="170021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60C6BEF-C482-4AD6-99F8-D199FEDC0C2D}"/>
                </a:ext>
              </a:extLst>
            </p:cNvPr>
            <p:cNvSpPr/>
            <p:nvPr/>
          </p:nvSpPr>
          <p:spPr>
            <a:xfrm>
              <a:off x="3797189" y="4069664"/>
              <a:ext cx="1700212" cy="1700212"/>
            </a:xfrm>
            <a:prstGeom prst="ellipse">
              <a:avLst/>
            </a:prstGeom>
            <a:solidFill>
              <a:srgbClr val="EE73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A79F85B-68D5-4F8D-8602-AF0966C2B425}"/>
                </a:ext>
              </a:extLst>
            </p:cNvPr>
            <p:cNvSpPr/>
            <p:nvPr/>
          </p:nvSpPr>
          <p:spPr>
            <a:xfrm>
              <a:off x="4091484" y="4504271"/>
              <a:ext cx="1111621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5400" b="1" dirty="0">
                  <a:solidFill>
                    <a:schemeClr val="bg1"/>
                  </a:solidFill>
                </a:rPr>
                <a:t>4p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896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Halve It!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9525D9-F967-482C-AA1E-185518CBB9B6}"/>
              </a:ext>
            </a:extLst>
          </p:cNvPr>
          <p:cNvGrpSpPr/>
          <p:nvPr/>
        </p:nvGrpSpPr>
        <p:grpSpPr>
          <a:xfrm>
            <a:off x="3637850" y="3666565"/>
            <a:ext cx="1700212" cy="1700212"/>
            <a:chOff x="3637850" y="3666565"/>
            <a:chExt cx="1700212" cy="170021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B5C6E0C-125E-400A-8389-361D0DE6B1E8}"/>
                </a:ext>
              </a:extLst>
            </p:cNvPr>
            <p:cNvSpPr/>
            <p:nvPr/>
          </p:nvSpPr>
          <p:spPr>
            <a:xfrm>
              <a:off x="3637850" y="3666565"/>
              <a:ext cx="1700212" cy="1700212"/>
            </a:xfrm>
            <a:prstGeom prst="ellipse">
              <a:avLst/>
            </a:prstGeom>
            <a:solidFill>
              <a:srgbClr val="EE73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944474" y="4041229"/>
              <a:ext cx="1111621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5400" b="1" dirty="0">
                  <a:solidFill>
                    <a:schemeClr val="bg1"/>
                  </a:solidFill>
                </a:rPr>
                <a:t>5p</a:t>
              </a:r>
            </a:p>
          </p:txBody>
        </p:sp>
      </p:grp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55651" y="5685439"/>
            <a:ext cx="1368984" cy="448235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199AA9-16D6-439A-B3C4-4094C3FBB6A8}"/>
              </a:ext>
            </a:extLst>
          </p:cNvPr>
          <p:cNvSpPr/>
          <p:nvPr/>
        </p:nvSpPr>
        <p:spPr>
          <a:xfrm>
            <a:off x="2569989" y="1473201"/>
            <a:ext cx="39944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/>
              <a:t>What is half of this amount?</a:t>
            </a:r>
            <a:endParaRPr lang="en-GB" altLang="en-US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187B573-F64A-408F-BB1C-13CB323CD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2" y="2120840"/>
            <a:ext cx="1338262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669FBBDD-F4FD-49B4-BE5D-A7198F241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4" y="2120840"/>
            <a:ext cx="1338263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71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Halve It!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2E9FA00-D2CA-4BD1-A615-428C528F007A}"/>
              </a:ext>
            </a:extLst>
          </p:cNvPr>
          <p:cNvGrpSpPr/>
          <p:nvPr/>
        </p:nvGrpSpPr>
        <p:grpSpPr>
          <a:xfrm>
            <a:off x="5038165" y="3523129"/>
            <a:ext cx="1723539" cy="1723539"/>
            <a:chOff x="5038165" y="3523129"/>
            <a:chExt cx="1723539" cy="172353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B0EB975-B1A5-4280-88D7-DCF7D271F7A0}"/>
                </a:ext>
              </a:extLst>
            </p:cNvPr>
            <p:cNvSpPr/>
            <p:nvPr/>
          </p:nvSpPr>
          <p:spPr>
            <a:xfrm>
              <a:off x="5038165" y="3523129"/>
              <a:ext cx="1723539" cy="1723539"/>
            </a:xfrm>
            <a:prstGeom prst="ellipse">
              <a:avLst/>
            </a:prstGeom>
            <a:solidFill>
              <a:srgbClr val="8C3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344124" y="3830900"/>
              <a:ext cx="1111621" cy="11079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7200" dirty="0">
                  <a:solidFill>
                    <a:schemeClr val="bg1"/>
                  </a:solidFill>
                </a:rPr>
                <a:t>5p</a:t>
              </a:r>
            </a:p>
          </p:txBody>
        </p:sp>
      </p:grp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054364" y="5721656"/>
            <a:ext cx="1368984" cy="448235"/>
          </a:xfrm>
          <a:prstGeom prst="roundRect">
            <a:avLst/>
          </a:prstGeom>
          <a:solidFill>
            <a:srgbClr val="8C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199AA9-16D6-439A-B3C4-4094C3FBB6A8}"/>
              </a:ext>
            </a:extLst>
          </p:cNvPr>
          <p:cNvSpPr/>
          <p:nvPr/>
        </p:nvSpPr>
        <p:spPr>
          <a:xfrm>
            <a:off x="4380268" y="2068327"/>
            <a:ext cx="295835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/>
              <a:t>What number is </a:t>
            </a:r>
            <a:br>
              <a:rPr lang="en-GB" altLang="en-US" sz="3200" dirty="0"/>
            </a:br>
            <a:r>
              <a:rPr lang="en-GB" altLang="en-US" sz="3200" dirty="0"/>
              <a:t>half of 10?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BE3E35-069B-4C00-96A5-5D4A23B11E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31" y="2105667"/>
            <a:ext cx="2196355" cy="548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2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rgbClr val="EE73AA"/>
                </a:solidFill>
              </a:rPr>
              <a:t>Halve It!</a:t>
            </a:r>
            <a:endParaRPr lang="en-GB" sz="3600" dirty="0">
              <a:solidFill>
                <a:srgbClr val="EE73AA"/>
              </a:solidFill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2E9FA00-D2CA-4BD1-A615-428C528F007A}"/>
              </a:ext>
            </a:extLst>
          </p:cNvPr>
          <p:cNvGrpSpPr/>
          <p:nvPr/>
        </p:nvGrpSpPr>
        <p:grpSpPr>
          <a:xfrm>
            <a:off x="5038165" y="3523129"/>
            <a:ext cx="1723539" cy="1723539"/>
            <a:chOff x="5038165" y="3523129"/>
            <a:chExt cx="1723539" cy="1723539"/>
          </a:xfrm>
          <a:solidFill>
            <a:srgbClr val="EE73AA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B0EB975-B1A5-4280-88D7-DCF7D271F7A0}"/>
                </a:ext>
              </a:extLst>
            </p:cNvPr>
            <p:cNvSpPr/>
            <p:nvPr/>
          </p:nvSpPr>
          <p:spPr>
            <a:xfrm>
              <a:off x="5038165" y="3523129"/>
              <a:ext cx="1723539" cy="17235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344124" y="3830900"/>
              <a:ext cx="1111621" cy="1107996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7200" dirty="0">
                  <a:solidFill>
                    <a:schemeClr val="bg1"/>
                  </a:solidFill>
                </a:rPr>
                <a:t>6p</a:t>
              </a:r>
            </a:p>
          </p:txBody>
        </p:sp>
      </p:grpSp>
      <p:sp>
        <p:nvSpPr>
          <p:cNvPr id="4" name="answer box">
            <a:extLst>
              <a:ext uri="{FF2B5EF4-FFF2-40B4-BE49-F238E27FC236}">
                <a16:creationId xmlns:a16="http://schemas.microsoft.com/office/drawing/2014/main" id="{E3EB23BF-A235-4233-9172-DA878B62A2F1}"/>
              </a:ext>
            </a:extLst>
          </p:cNvPr>
          <p:cNvSpPr/>
          <p:nvPr/>
        </p:nvSpPr>
        <p:spPr>
          <a:xfrm>
            <a:off x="7054364" y="5721656"/>
            <a:ext cx="1368984" cy="448235"/>
          </a:xfrm>
          <a:prstGeom prst="roundRect">
            <a:avLst/>
          </a:prstGeom>
          <a:solidFill>
            <a:srgbClr val="EE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answer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199AA9-16D6-439A-B3C4-4094C3FBB6A8}"/>
              </a:ext>
            </a:extLst>
          </p:cNvPr>
          <p:cNvSpPr/>
          <p:nvPr/>
        </p:nvSpPr>
        <p:spPr>
          <a:xfrm>
            <a:off x="4380268" y="2068327"/>
            <a:ext cx="295835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/>
              <a:t>What number is half of 12?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2B99D4-08D8-4423-A2E7-681CB629BE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43" y="2068327"/>
            <a:ext cx="2279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104</TotalTime>
  <Words>142</Words>
  <Application>Microsoft Macintosh PowerPoint</Application>
  <PresentationFormat>On-screen Show (4:3)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Twinkl</vt:lpstr>
      <vt:lpstr>Calibri</vt:lpstr>
      <vt:lpstr>Arial</vt:lpstr>
      <vt:lpstr>Office Theme</vt:lpstr>
      <vt:lpstr>PowerPoint Presentation</vt:lpstr>
      <vt:lpstr>Is it a half?</vt:lpstr>
      <vt:lpstr>Is it a half?</vt:lpstr>
      <vt:lpstr>Is it a half?</vt:lpstr>
      <vt:lpstr>Is it a half?</vt:lpstr>
      <vt:lpstr>Halve It!</vt:lpstr>
      <vt:lpstr>Halve It!</vt:lpstr>
      <vt:lpstr>Halve It!</vt:lpstr>
      <vt:lpstr>Halve It!</vt:lpstr>
      <vt:lpstr>Halve It!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Martin Ward</dc:creator>
  <cp:lastModifiedBy>Aynsley Weir</cp:lastModifiedBy>
  <cp:revision>9</cp:revision>
  <dcterms:created xsi:type="dcterms:W3CDTF">2019-11-14T09:58:21Z</dcterms:created>
  <dcterms:modified xsi:type="dcterms:W3CDTF">2021-01-17T21:23:45Z</dcterms:modified>
</cp:coreProperties>
</file>