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7" r:id="rId4"/>
    <p:sldId id="301" r:id="rId5"/>
    <p:sldId id="265" r:id="rId6"/>
    <p:sldId id="281" r:id="rId7"/>
    <p:sldId id="304" r:id="rId8"/>
    <p:sldId id="302" r:id="rId9"/>
    <p:sldId id="263" r:id="rId10"/>
    <p:sldId id="266" r:id="rId11"/>
    <p:sldId id="290" r:id="rId12"/>
    <p:sldId id="30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92" d="100"/>
          <a:sy n="92" d="100"/>
        </p:scale>
        <p:origin x="-258"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69CBC72-FA06-4E91-8E8C-1EA42304A34A}" type="datetimeFigureOut">
              <a:rPr lang="en-GB" smtClean="0"/>
              <a:t>25/02/2019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499F54-43A4-4DBE-AE5D-C9BDC031564E}" type="slidenum">
              <a:rPr lang="en-GB" smtClean="0"/>
              <a:t>‹#›</a:t>
            </a:fld>
            <a:endParaRPr lang="en-GB"/>
          </a:p>
        </p:txBody>
      </p:sp>
    </p:spTree>
    <p:extLst>
      <p:ext uri="{BB962C8B-B14F-4D97-AF65-F5344CB8AC3E}">
        <p14:creationId xmlns:p14="http://schemas.microsoft.com/office/powerpoint/2010/main" val="3376163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69CBC72-FA06-4E91-8E8C-1EA42304A34A}" type="datetimeFigureOut">
              <a:rPr lang="en-GB" smtClean="0"/>
              <a:t>25/02/2019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499F54-43A4-4DBE-AE5D-C9BDC031564E}" type="slidenum">
              <a:rPr lang="en-GB" smtClean="0"/>
              <a:t>‹#›</a:t>
            </a:fld>
            <a:endParaRPr lang="en-GB"/>
          </a:p>
        </p:txBody>
      </p:sp>
    </p:spTree>
    <p:extLst>
      <p:ext uri="{BB962C8B-B14F-4D97-AF65-F5344CB8AC3E}">
        <p14:creationId xmlns:p14="http://schemas.microsoft.com/office/powerpoint/2010/main" val="4202436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69CBC72-FA06-4E91-8E8C-1EA42304A34A}" type="datetimeFigureOut">
              <a:rPr lang="en-GB" smtClean="0"/>
              <a:t>25/02/2019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499F54-43A4-4DBE-AE5D-C9BDC031564E}" type="slidenum">
              <a:rPr lang="en-GB" smtClean="0"/>
              <a:t>‹#›</a:t>
            </a:fld>
            <a:endParaRPr lang="en-GB"/>
          </a:p>
        </p:txBody>
      </p:sp>
    </p:spTree>
    <p:extLst>
      <p:ext uri="{BB962C8B-B14F-4D97-AF65-F5344CB8AC3E}">
        <p14:creationId xmlns:p14="http://schemas.microsoft.com/office/powerpoint/2010/main" val="2663227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69CBC72-FA06-4E91-8E8C-1EA42304A34A}" type="datetimeFigureOut">
              <a:rPr lang="en-GB" smtClean="0"/>
              <a:t>25/02/2019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499F54-43A4-4DBE-AE5D-C9BDC031564E}" type="slidenum">
              <a:rPr lang="en-GB" smtClean="0"/>
              <a:t>‹#›</a:t>
            </a:fld>
            <a:endParaRPr lang="en-GB"/>
          </a:p>
        </p:txBody>
      </p:sp>
    </p:spTree>
    <p:extLst>
      <p:ext uri="{BB962C8B-B14F-4D97-AF65-F5344CB8AC3E}">
        <p14:creationId xmlns:p14="http://schemas.microsoft.com/office/powerpoint/2010/main" val="93953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9CBC72-FA06-4E91-8E8C-1EA42304A34A}" type="datetimeFigureOut">
              <a:rPr lang="en-GB" smtClean="0"/>
              <a:t>25/02/2019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499F54-43A4-4DBE-AE5D-C9BDC031564E}" type="slidenum">
              <a:rPr lang="en-GB" smtClean="0"/>
              <a:t>‹#›</a:t>
            </a:fld>
            <a:endParaRPr lang="en-GB"/>
          </a:p>
        </p:txBody>
      </p:sp>
    </p:spTree>
    <p:extLst>
      <p:ext uri="{BB962C8B-B14F-4D97-AF65-F5344CB8AC3E}">
        <p14:creationId xmlns:p14="http://schemas.microsoft.com/office/powerpoint/2010/main" val="1615473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69CBC72-FA06-4E91-8E8C-1EA42304A34A}" type="datetimeFigureOut">
              <a:rPr lang="en-GB" smtClean="0"/>
              <a:t>25/02/2019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499F54-43A4-4DBE-AE5D-C9BDC031564E}" type="slidenum">
              <a:rPr lang="en-GB" smtClean="0"/>
              <a:t>‹#›</a:t>
            </a:fld>
            <a:endParaRPr lang="en-GB"/>
          </a:p>
        </p:txBody>
      </p:sp>
    </p:spTree>
    <p:extLst>
      <p:ext uri="{BB962C8B-B14F-4D97-AF65-F5344CB8AC3E}">
        <p14:creationId xmlns:p14="http://schemas.microsoft.com/office/powerpoint/2010/main" val="2897784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69CBC72-FA06-4E91-8E8C-1EA42304A34A}" type="datetimeFigureOut">
              <a:rPr lang="en-GB" smtClean="0"/>
              <a:t>25/02/2019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B499F54-43A4-4DBE-AE5D-C9BDC031564E}" type="slidenum">
              <a:rPr lang="en-GB" smtClean="0"/>
              <a:t>‹#›</a:t>
            </a:fld>
            <a:endParaRPr lang="en-GB"/>
          </a:p>
        </p:txBody>
      </p:sp>
    </p:spTree>
    <p:extLst>
      <p:ext uri="{BB962C8B-B14F-4D97-AF65-F5344CB8AC3E}">
        <p14:creationId xmlns:p14="http://schemas.microsoft.com/office/powerpoint/2010/main" val="3010148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69CBC72-FA06-4E91-8E8C-1EA42304A34A}" type="datetimeFigureOut">
              <a:rPr lang="en-GB" smtClean="0"/>
              <a:t>25/02/2019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B499F54-43A4-4DBE-AE5D-C9BDC031564E}" type="slidenum">
              <a:rPr lang="en-GB" smtClean="0"/>
              <a:t>‹#›</a:t>
            </a:fld>
            <a:endParaRPr lang="en-GB"/>
          </a:p>
        </p:txBody>
      </p:sp>
    </p:spTree>
    <p:extLst>
      <p:ext uri="{BB962C8B-B14F-4D97-AF65-F5344CB8AC3E}">
        <p14:creationId xmlns:p14="http://schemas.microsoft.com/office/powerpoint/2010/main" val="427760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9CBC72-FA06-4E91-8E8C-1EA42304A34A}" type="datetimeFigureOut">
              <a:rPr lang="en-GB" smtClean="0"/>
              <a:t>25/02/2019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B499F54-43A4-4DBE-AE5D-C9BDC031564E}" type="slidenum">
              <a:rPr lang="en-GB" smtClean="0"/>
              <a:t>‹#›</a:t>
            </a:fld>
            <a:endParaRPr lang="en-GB"/>
          </a:p>
        </p:txBody>
      </p:sp>
    </p:spTree>
    <p:extLst>
      <p:ext uri="{BB962C8B-B14F-4D97-AF65-F5344CB8AC3E}">
        <p14:creationId xmlns:p14="http://schemas.microsoft.com/office/powerpoint/2010/main" val="631301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9CBC72-FA06-4E91-8E8C-1EA42304A34A}" type="datetimeFigureOut">
              <a:rPr lang="en-GB" smtClean="0"/>
              <a:t>25/02/2019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499F54-43A4-4DBE-AE5D-C9BDC031564E}" type="slidenum">
              <a:rPr lang="en-GB" smtClean="0"/>
              <a:t>‹#›</a:t>
            </a:fld>
            <a:endParaRPr lang="en-GB"/>
          </a:p>
        </p:txBody>
      </p:sp>
    </p:spTree>
    <p:extLst>
      <p:ext uri="{BB962C8B-B14F-4D97-AF65-F5344CB8AC3E}">
        <p14:creationId xmlns:p14="http://schemas.microsoft.com/office/powerpoint/2010/main" val="2989671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9CBC72-FA06-4E91-8E8C-1EA42304A34A}" type="datetimeFigureOut">
              <a:rPr lang="en-GB" smtClean="0"/>
              <a:t>25/02/2019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499F54-43A4-4DBE-AE5D-C9BDC031564E}" type="slidenum">
              <a:rPr lang="en-GB" smtClean="0"/>
              <a:t>‹#›</a:t>
            </a:fld>
            <a:endParaRPr lang="en-GB"/>
          </a:p>
        </p:txBody>
      </p:sp>
    </p:spTree>
    <p:extLst>
      <p:ext uri="{BB962C8B-B14F-4D97-AF65-F5344CB8AC3E}">
        <p14:creationId xmlns:p14="http://schemas.microsoft.com/office/powerpoint/2010/main" val="3660456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CBC72-FA06-4E91-8E8C-1EA42304A34A}" type="datetimeFigureOut">
              <a:rPr lang="en-GB" smtClean="0"/>
              <a:t>25/02/2019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99F54-43A4-4DBE-AE5D-C9BDC031564E}" type="slidenum">
              <a:rPr lang="en-GB" smtClean="0"/>
              <a:t>‹#›</a:t>
            </a:fld>
            <a:endParaRPr lang="en-GB"/>
          </a:p>
        </p:txBody>
      </p:sp>
    </p:spTree>
    <p:extLst>
      <p:ext uri="{BB962C8B-B14F-4D97-AF65-F5344CB8AC3E}">
        <p14:creationId xmlns:p14="http://schemas.microsoft.com/office/powerpoint/2010/main" val="3244010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bbc.co.uk/news/uk-scotland-28708876"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97"/>
            <a:ext cx="12191999" cy="6858594"/>
          </a:xfrm>
          <a:prstGeom prst="rect">
            <a:avLst/>
          </a:prstGeom>
        </p:spPr>
      </p:pic>
      <p:sp>
        <p:nvSpPr>
          <p:cNvPr id="5" name="Rounded Rectangle 4"/>
          <p:cNvSpPr/>
          <p:nvPr/>
        </p:nvSpPr>
        <p:spPr>
          <a:xfrm>
            <a:off x="0" y="-88901"/>
            <a:ext cx="7277100" cy="1892300"/>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solidFill>
                  <a:schemeClr val="accent6">
                    <a:lumMod val="50000"/>
                  </a:schemeClr>
                </a:solidFill>
                <a:latin typeface="Comic Sans MS" panose="030F0702030302020204" pitchFamily="66" charset="0"/>
              </a:rPr>
              <a:t>Scotland Unit</a:t>
            </a:r>
            <a:endParaRPr lang="en-GB" sz="5400" dirty="0">
              <a:solidFill>
                <a:schemeClr val="accent6">
                  <a:lumMod val="50000"/>
                </a:schemeClr>
              </a:solidFill>
              <a:latin typeface="Comic Sans MS" panose="030F0702030302020204" pitchFamily="66" charset="0"/>
            </a:endParaRPr>
          </a:p>
        </p:txBody>
      </p:sp>
      <p:sp>
        <p:nvSpPr>
          <p:cNvPr id="6" name="Rounded Rectangle 5"/>
          <p:cNvSpPr/>
          <p:nvPr/>
        </p:nvSpPr>
        <p:spPr>
          <a:xfrm>
            <a:off x="4267200" y="4699000"/>
            <a:ext cx="7924800" cy="2117302"/>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solidFill>
                  <a:schemeClr val="accent6">
                    <a:lumMod val="50000"/>
                  </a:schemeClr>
                </a:solidFill>
                <a:latin typeface="Comic Sans MS" panose="030F0702030302020204" pitchFamily="66" charset="0"/>
              </a:rPr>
              <a:t>Positive Impacts of Tourism</a:t>
            </a:r>
            <a:endParaRPr lang="en-GB" sz="54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val="43782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58001"/>
          </a:xfrm>
          <a:prstGeom prst="rect">
            <a:avLst/>
          </a:prstGeom>
        </p:spPr>
      </p:pic>
      <p:sp>
        <p:nvSpPr>
          <p:cNvPr id="4" name="Rounded Rectangle 3"/>
          <p:cNvSpPr/>
          <p:nvPr/>
        </p:nvSpPr>
        <p:spPr>
          <a:xfrm>
            <a:off x="2237014" y="-22860"/>
            <a:ext cx="7897586" cy="1892300"/>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solidFill>
                  <a:schemeClr val="accent6">
                    <a:lumMod val="50000"/>
                  </a:schemeClr>
                </a:solidFill>
                <a:latin typeface="Comic Sans MS" panose="030F0702030302020204" pitchFamily="66" charset="0"/>
              </a:rPr>
              <a:t>Infrastructure Development</a:t>
            </a:r>
            <a:endParaRPr lang="en-GB" sz="5400" dirty="0">
              <a:solidFill>
                <a:schemeClr val="accent6">
                  <a:lumMod val="50000"/>
                </a:schemeClr>
              </a:solidFill>
              <a:latin typeface="Comic Sans MS" panose="030F0702030302020204" pitchFamily="66" charset="0"/>
            </a:endParaRPr>
          </a:p>
        </p:txBody>
      </p:sp>
      <p:sp>
        <p:nvSpPr>
          <p:cNvPr id="7" name="Rounded Rectangle 6"/>
          <p:cNvSpPr/>
          <p:nvPr/>
        </p:nvSpPr>
        <p:spPr>
          <a:xfrm>
            <a:off x="3068353" y="2320606"/>
            <a:ext cx="5727700" cy="4086225"/>
          </a:xfrm>
          <a:prstGeom prst="roundRect">
            <a:avLst/>
          </a:prstGeom>
          <a:solidFill>
            <a:schemeClr val="accent6">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accent6">
                    <a:lumMod val="50000"/>
                  </a:schemeClr>
                </a:solidFill>
                <a:latin typeface="Comic Sans MS" panose="030F0702030302020204" pitchFamily="66" charset="0"/>
              </a:rPr>
              <a:t>If more money is coming into the country then this money can be spent on improving infrastructure…</a:t>
            </a:r>
            <a:endParaRPr lang="en-GB" sz="3600" dirty="0">
              <a:solidFill>
                <a:schemeClr val="accent6">
                  <a:lumMod val="50000"/>
                </a:schemeClr>
              </a:solidFill>
              <a:latin typeface="Comic Sans MS" panose="030F0702030302020204" pitchFamily="66" charset="0"/>
            </a:endParaRPr>
          </a:p>
        </p:txBody>
      </p:sp>
      <p:sp>
        <p:nvSpPr>
          <p:cNvPr id="6" name="Rounded Rectangle 5"/>
          <p:cNvSpPr/>
          <p:nvPr/>
        </p:nvSpPr>
        <p:spPr>
          <a:xfrm>
            <a:off x="0" y="4965700"/>
            <a:ext cx="4940300" cy="1892300"/>
          </a:xfrm>
          <a:prstGeom prst="roundRect">
            <a:avLst/>
          </a:prstGeom>
          <a:solidFill>
            <a:srgbClr val="7030A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Comic Sans MS" panose="030F0702030302020204" pitchFamily="66" charset="0"/>
              </a:rPr>
              <a:t>New Forth crossing – </a:t>
            </a:r>
            <a:r>
              <a:rPr lang="en-GB" sz="2800" dirty="0" err="1" smtClean="0">
                <a:latin typeface="Comic Sans MS" panose="030F0702030302020204" pitchFamily="66" charset="0"/>
              </a:rPr>
              <a:t>Queensferry</a:t>
            </a:r>
            <a:r>
              <a:rPr lang="en-GB" sz="2800" dirty="0" smtClean="0">
                <a:latin typeface="Comic Sans MS" panose="030F0702030302020204" pitchFamily="66" charset="0"/>
              </a:rPr>
              <a:t> Crossing</a:t>
            </a:r>
            <a:endParaRPr lang="en-GB" sz="2800" dirty="0">
              <a:latin typeface="Comic Sans MS" panose="030F0702030302020204" pitchFamily="66"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9665" y="-62346"/>
            <a:ext cx="6368971" cy="6810553"/>
          </a:xfrm>
          <a:prstGeom prst="rect">
            <a:avLst/>
          </a:prstGeom>
        </p:spPr>
      </p:pic>
      <p:sp>
        <p:nvSpPr>
          <p:cNvPr id="9" name="Rounded Rectangle 8"/>
          <p:cNvSpPr/>
          <p:nvPr/>
        </p:nvSpPr>
        <p:spPr>
          <a:xfrm>
            <a:off x="0" y="4942841"/>
            <a:ext cx="4940300" cy="1892300"/>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chemeClr val="accent6">
                    <a:lumMod val="50000"/>
                  </a:schemeClr>
                </a:solidFill>
                <a:latin typeface="Comic Sans MS" panose="030F0702030302020204" pitchFamily="66" charset="0"/>
              </a:rPr>
              <a:t>Dualling</a:t>
            </a:r>
            <a:r>
              <a:rPr lang="en-GB" sz="2800" dirty="0" smtClean="0">
                <a:solidFill>
                  <a:schemeClr val="accent6">
                    <a:lumMod val="50000"/>
                  </a:schemeClr>
                </a:solidFill>
                <a:latin typeface="Comic Sans MS" panose="030F0702030302020204" pitchFamily="66" charset="0"/>
              </a:rPr>
              <a:t> the A9 – benefit tourism in the north of Scotland</a:t>
            </a:r>
            <a:endParaRPr lang="en-GB" sz="28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val="269406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
                                        </p:tgtEl>
                                        <p:attrNameLst>
                                          <p:attrName>ppt_w</p:attrName>
                                        </p:attrNameLst>
                                      </p:cBhvr>
                                      <p:tavLst>
                                        <p:tav tm="0">
                                          <p:val>
                                            <p:strVal val="ppt_w"/>
                                          </p:val>
                                        </p:tav>
                                        <p:tav tm="100000">
                                          <p:val>
                                            <p:fltVal val="0"/>
                                          </p:val>
                                        </p:tav>
                                      </p:tavLst>
                                    </p:anim>
                                    <p:anim calcmode="lin" valueType="num">
                                      <p:cBhvr>
                                        <p:cTn id="15" dur="500"/>
                                        <p:tgtEl>
                                          <p:spTgt spid="2"/>
                                        </p:tgtEl>
                                        <p:attrNameLst>
                                          <p:attrName>ppt_h</p:attrName>
                                        </p:attrNameLst>
                                      </p:cBhvr>
                                      <p:tavLst>
                                        <p:tav tm="0">
                                          <p:val>
                                            <p:strVal val="ppt_h"/>
                                          </p:val>
                                        </p:tav>
                                        <p:tav tm="100000">
                                          <p:val>
                                            <p:fltVal val="0"/>
                                          </p:val>
                                        </p:tav>
                                      </p:tavLst>
                                    </p:anim>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53" presetClass="exit" presetSubtype="32" fill="hold" grpId="0" nodeType="withEffect">
                                  <p:stCondLst>
                                    <p:cond delay="0"/>
                                  </p:stCondLst>
                                  <p:childTnLst>
                                    <p:anim calcmode="lin" valueType="num">
                                      <p:cBhvr>
                                        <p:cTn id="19" dur="500"/>
                                        <p:tgtEl>
                                          <p:spTgt spid="6"/>
                                        </p:tgtEl>
                                        <p:attrNameLst>
                                          <p:attrName>ppt_w</p:attrName>
                                        </p:attrNameLst>
                                      </p:cBhvr>
                                      <p:tavLst>
                                        <p:tav tm="0">
                                          <p:val>
                                            <p:strVal val="ppt_w"/>
                                          </p:val>
                                        </p:tav>
                                        <p:tav tm="100000">
                                          <p:val>
                                            <p:fltVal val="0"/>
                                          </p:val>
                                        </p:tav>
                                      </p:tavLst>
                                    </p:anim>
                                    <p:anim calcmode="lin" valueType="num">
                                      <p:cBhvr>
                                        <p:cTn id="20" dur="500"/>
                                        <p:tgtEl>
                                          <p:spTgt spid="6"/>
                                        </p:tgtEl>
                                        <p:attrNameLst>
                                          <p:attrName>ppt_h</p:attrName>
                                        </p:attrNameLst>
                                      </p:cBhvr>
                                      <p:tavLst>
                                        <p:tav tm="0">
                                          <p:val>
                                            <p:strVal val="ppt_h"/>
                                          </p:val>
                                        </p:tav>
                                        <p:tav tm="100000">
                                          <p:val>
                                            <p:fltVal val="0"/>
                                          </p:val>
                                        </p:tav>
                                      </p:tavLst>
                                    </p:anim>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12321" y="2235199"/>
            <a:ext cx="10693400" cy="4470401"/>
          </a:xfrm>
          <a:prstGeom prst="roundRect">
            <a:avLst/>
          </a:prstGeom>
          <a:solidFill>
            <a:srgbClr val="7030A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smtClean="0">
                <a:latin typeface="Comic Sans MS" panose="030F0702030302020204" pitchFamily="66" charset="0"/>
              </a:rPr>
              <a:t>Think about the questions raised under each of the benefits of tourism in Scotland. </a:t>
            </a:r>
            <a:endParaRPr lang="en-GB" sz="3200" dirty="0">
              <a:latin typeface="Comic Sans MS" panose="030F0702030302020204" pitchFamily="66" charset="0"/>
            </a:endParaRPr>
          </a:p>
          <a:p>
            <a:endParaRPr lang="en-GB" sz="3200" dirty="0" smtClean="0">
              <a:latin typeface="Comic Sans MS" panose="030F0702030302020204" pitchFamily="66" charset="0"/>
            </a:endParaRPr>
          </a:p>
          <a:p>
            <a:r>
              <a:rPr lang="en-GB" sz="3200" dirty="0" smtClean="0">
                <a:latin typeface="Comic Sans MS" panose="030F0702030302020204" pitchFamily="66" charset="0"/>
              </a:rPr>
              <a:t>Did you notice they are all related to one another? This is called the </a:t>
            </a:r>
            <a:r>
              <a:rPr lang="en-GB" sz="3200" b="1" dirty="0" smtClean="0">
                <a:latin typeface="Comic Sans MS" panose="030F0702030302020204" pitchFamily="66" charset="0"/>
              </a:rPr>
              <a:t>multiplier effect</a:t>
            </a:r>
            <a:r>
              <a:rPr lang="en-GB" sz="3200" dirty="0" smtClean="0">
                <a:latin typeface="Comic Sans MS" panose="030F0702030302020204" pitchFamily="66" charset="0"/>
              </a:rPr>
              <a:t>.</a:t>
            </a:r>
          </a:p>
          <a:p>
            <a:endParaRPr lang="en-GB" sz="3200" dirty="0" smtClean="0">
              <a:latin typeface="Comic Sans MS" panose="030F0702030302020204" pitchFamily="66" charset="0"/>
            </a:endParaRPr>
          </a:p>
          <a:p>
            <a:endParaRPr lang="en-GB" sz="3200" dirty="0">
              <a:latin typeface="Comic Sans MS" panose="030F0702030302020204" pitchFamily="66" charset="0"/>
            </a:endParaRPr>
          </a:p>
        </p:txBody>
      </p:sp>
      <p:sp>
        <p:nvSpPr>
          <p:cNvPr id="4" name="Rounded Rectangle 3"/>
          <p:cNvSpPr/>
          <p:nvPr/>
        </p:nvSpPr>
        <p:spPr>
          <a:xfrm>
            <a:off x="97971" y="0"/>
            <a:ext cx="11462658" cy="1892300"/>
          </a:xfrm>
          <a:prstGeom prst="roundRect">
            <a:avLst/>
          </a:prstGeom>
          <a:solidFill>
            <a:srgbClr val="7030A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latin typeface="Comic Sans MS" panose="030F0702030302020204" pitchFamily="66" charset="0"/>
              </a:rPr>
              <a:t>Positive Impacts</a:t>
            </a:r>
            <a:endParaRPr lang="en-GB" sz="5400" dirty="0">
              <a:latin typeface="Comic Sans MS" panose="030F0702030302020204" pitchFamily="66" charset="0"/>
            </a:endParaRPr>
          </a:p>
        </p:txBody>
      </p:sp>
      <p:sp>
        <p:nvSpPr>
          <p:cNvPr id="5" name="Rounded Rectangle 4"/>
          <p:cNvSpPr/>
          <p:nvPr/>
        </p:nvSpPr>
        <p:spPr>
          <a:xfrm>
            <a:off x="97971" y="0"/>
            <a:ext cx="11462658" cy="1892300"/>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solidFill>
                  <a:schemeClr val="accent6">
                    <a:lumMod val="50000"/>
                  </a:schemeClr>
                </a:solidFill>
                <a:latin typeface="Comic Sans MS" panose="030F0702030302020204" pitchFamily="66" charset="0"/>
              </a:rPr>
              <a:t>Multiplier Effect</a:t>
            </a:r>
            <a:endParaRPr lang="en-GB" sz="5400" dirty="0">
              <a:solidFill>
                <a:schemeClr val="accent6">
                  <a:lumMod val="50000"/>
                </a:schemeClr>
              </a:solidFill>
              <a:latin typeface="Comic Sans MS" panose="030F0702030302020204" pitchFamily="66" charset="0"/>
            </a:endParaRPr>
          </a:p>
        </p:txBody>
      </p:sp>
      <p:sp>
        <p:nvSpPr>
          <p:cNvPr id="7" name="Rounded Rectangle 6"/>
          <p:cNvSpPr/>
          <p:nvPr/>
        </p:nvSpPr>
        <p:spPr>
          <a:xfrm>
            <a:off x="612321" y="2235198"/>
            <a:ext cx="10693400" cy="4470401"/>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smtClean="0">
                <a:solidFill>
                  <a:schemeClr val="accent6">
                    <a:lumMod val="50000"/>
                  </a:schemeClr>
                </a:solidFill>
                <a:latin typeface="Comic Sans MS" panose="030F0702030302020204" pitchFamily="66" charset="0"/>
              </a:rPr>
              <a:t>This is called the Multiplier Effect. This is a cycle – Scotland needs money coming in from tourism to create jobs in hotels and attractions. This creates more money through people being employed and spending money in the country which can be spent on improving infrastructure. We need to preserve our culture to keep attracting tourists!</a:t>
            </a:r>
          </a:p>
          <a:p>
            <a:endParaRPr lang="en-GB" sz="3200" dirty="0" smtClean="0">
              <a:latin typeface="Comic Sans MS" panose="030F0702030302020204" pitchFamily="66" charset="0"/>
            </a:endParaRPr>
          </a:p>
          <a:p>
            <a:endParaRPr lang="en-GB" sz="3200" dirty="0">
              <a:latin typeface="Comic Sans MS" panose="030F0702030302020204" pitchFamily="66" charset="0"/>
            </a:endParaRPr>
          </a:p>
        </p:txBody>
      </p:sp>
    </p:spTree>
    <p:extLst>
      <p:ext uri="{BB962C8B-B14F-4D97-AF65-F5344CB8AC3E}">
        <p14:creationId xmlns:p14="http://schemas.microsoft.com/office/powerpoint/2010/main" val="196218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anim calcmode="lin" valueType="num">
                                      <p:cBhvr>
                                        <p:cTn id="20" dur="2000" fill="hold"/>
                                        <p:tgtEl>
                                          <p:spTgt spid="5"/>
                                        </p:tgtEl>
                                        <p:attrNameLst>
                                          <p:attrName>ppt_w</p:attrName>
                                        </p:attrNameLst>
                                      </p:cBhvr>
                                      <p:tavLst>
                                        <p:tav tm="0" fmla="#ppt_w*sin(2.5*pi*$)">
                                          <p:val>
                                            <p:fltVal val="0"/>
                                          </p:val>
                                        </p:tav>
                                        <p:tav tm="100000">
                                          <p:val>
                                            <p:fltVal val="1"/>
                                          </p:val>
                                        </p:tav>
                                      </p:tavLst>
                                    </p:anim>
                                    <p:anim calcmode="lin" valueType="num">
                                      <p:cBhvr>
                                        <p:cTn id="21"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25021" y="1892300"/>
            <a:ext cx="10693400" cy="3149600"/>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smtClean="0">
                <a:solidFill>
                  <a:schemeClr val="accent6">
                    <a:lumMod val="50000"/>
                  </a:schemeClr>
                </a:solidFill>
                <a:latin typeface="Comic Sans MS" panose="030F0702030302020204" pitchFamily="66" charset="0"/>
              </a:rPr>
              <a:t>The Commonwealth Games was a massive event which showcased our history and culture. Over 1 million tickets were sold for the event attracting tourists from around the world to Glasgow…</a:t>
            </a:r>
          </a:p>
          <a:p>
            <a:endParaRPr lang="en-GB" sz="3200" dirty="0">
              <a:latin typeface="Comic Sans MS" panose="030F0702030302020204" pitchFamily="66" charset="0"/>
            </a:endParaRPr>
          </a:p>
        </p:txBody>
      </p:sp>
      <p:sp>
        <p:nvSpPr>
          <p:cNvPr id="4" name="Rounded Rectangle 3"/>
          <p:cNvSpPr/>
          <p:nvPr/>
        </p:nvSpPr>
        <p:spPr>
          <a:xfrm>
            <a:off x="97971" y="0"/>
            <a:ext cx="11462658" cy="1892300"/>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solidFill>
                  <a:schemeClr val="accent6">
                    <a:lumMod val="50000"/>
                  </a:schemeClr>
                </a:solidFill>
                <a:latin typeface="Comic Sans MS" panose="030F0702030302020204" pitchFamily="66" charset="0"/>
              </a:rPr>
              <a:t>Glasgow 2014</a:t>
            </a:r>
            <a:endParaRPr lang="en-GB" sz="5400" dirty="0">
              <a:solidFill>
                <a:schemeClr val="accent6">
                  <a:lumMod val="50000"/>
                </a:schemeClr>
              </a:solidFill>
              <a:latin typeface="Comic Sans MS" panose="030F0702030302020204" pitchFamily="66" charset="0"/>
            </a:endParaRPr>
          </a:p>
        </p:txBody>
      </p:sp>
      <p:pic>
        <p:nvPicPr>
          <p:cNvPr id="5" name="Picture 4">
            <a:hlinkClick r:id="rId2"/>
          </p:cNvPr>
          <p:cNvPicPr>
            <a:picLocks noChangeAspect="1"/>
          </p:cNvPicPr>
          <p:nvPr/>
        </p:nvPicPr>
        <p:blipFill>
          <a:blip r:embed="rId3"/>
          <a:stretch>
            <a:fillRect/>
          </a:stretch>
        </p:blipFill>
        <p:spPr>
          <a:xfrm>
            <a:off x="5163487" y="4673600"/>
            <a:ext cx="2082800" cy="2082800"/>
          </a:xfrm>
          <a:prstGeom prst="rect">
            <a:avLst/>
          </a:prstGeom>
        </p:spPr>
      </p:pic>
    </p:spTree>
    <p:extLst>
      <p:ext uri="{BB962C8B-B14F-4D97-AF65-F5344CB8AC3E}">
        <p14:creationId xmlns:p14="http://schemas.microsoft.com/office/powerpoint/2010/main" val="194602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237014" y="-22860"/>
            <a:ext cx="7277100" cy="1892300"/>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solidFill>
                  <a:schemeClr val="accent6">
                    <a:lumMod val="50000"/>
                  </a:schemeClr>
                </a:solidFill>
                <a:latin typeface="Comic Sans MS" panose="030F0702030302020204" pitchFamily="66" charset="0"/>
              </a:rPr>
              <a:t>Learning Intentions</a:t>
            </a:r>
            <a:endParaRPr lang="en-GB" sz="5400" dirty="0">
              <a:solidFill>
                <a:schemeClr val="accent6">
                  <a:lumMod val="50000"/>
                </a:schemeClr>
              </a:solidFill>
              <a:latin typeface="Comic Sans MS" panose="030F0702030302020204" pitchFamily="66" charset="0"/>
            </a:endParaRPr>
          </a:p>
        </p:txBody>
      </p:sp>
      <p:sp>
        <p:nvSpPr>
          <p:cNvPr id="5" name="Rounded Rectangle 4"/>
          <p:cNvSpPr/>
          <p:nvPr/>
        </p:nvSpPr>
        <p:spPr>
          <a:xfrm>
            <a:off x="528864" y="2342152"/>
            <a:ext cx="10693400" cy="4039870"/>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eriod"/>
            </a:pPr>
            <a:r>
              <a:rPr lang="en-GB" sz="3200" dirty="0" smtClean="0">
                <a:solidFill>
                  <a:schemeClr val="accent6">
                    <a:lumMod val="50000"/>
                  </a:schemeClr>
                </a:solidFill>
                <a:latin typeface="Comic Sans MS" panose="030F0702030302020204" pitchFamily="66" charset="0"/>
              </a:rPr>
              <a:t>To be able to describe the four positive impacts from tourism in Scotland and explain how they are related.</a:t>
            </a:r>
          </a:p>
          <a:p>
            <a:pPr marL="514350" indent="-514350">
              <a:buFont typeface="+mj-lt"/>
              <a:buAutoNum type="arabicPeriod"/>
            </a:pPr>
            <a:r>
              <a:rPr lang="en-GB" sz="3200" dirty="0" smtClean="0">
                <a:solidFill>
                  <a:schemeClr val="accent6">
                    <a:lumMod val="50000"/>
                  </a:schemeClr>
                </a:solidFill>
                <a:latin typeface="Comic Sans MS" panose="030F0702030302020204" pitchFamily="66" charset="0"/>
              </a:rPr>
              <a:t>To be able to apply knowledge on positive impacts to a case study.</a:t>
            </a:r>
            <a:endParaRPr lang="en-GB" sz="32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val="12088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237014" y="-22860"/>
            <a:ext cx="7277100" cy="1892300"/>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solidFill>
                  <a:schemeClr val="accent6">
                    <a:lumMod val="50000"/>
                  </a:schemeClr>
                </a:solidFill>
                <a:latin typeface="Comic Sans MS" panose="030F0702030302020204" pitchFamily="66" charset="0"/>
              </a:rPr>
              <a:t>Success Criteria</a:t>
            </a:r>
            <a:endParaRPr lang="en-GB" sz="5400" dirty="0">
              <a:solidFill>
                <a:schemeClr val="accent6">
                  <a:lumMod val="50000"/>
                </a:schemeClr>
              </a:solidFill>
              <a:latin typeface="Comic Sans MS" panose="030F0702030302020204" pitchFamily="66" charset="0"/>
            </a:endParaRPr>
          </a:p>
        </p:txBody>
      </p:sp>
      <p:sp>
        <p:nvSpPr>
          <p:cNvPr id="5" name="Rounded Rectangle 4"/>
          <p:cNvSpPr/>
          <p:nvPr/>
        </p:nvSpPr>
        <p:spPr>
          <a:xfrm>
            <a:off x="528864" y="2342152"/>
            <a:ext cx="10693400" cy="4039870"/>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eriod"/>
            </a:pPr>
            <a:r>
              <a:rPr lang="en-GB" sz="3200" dirty="0" smtClean="0">
                <a:solidFill>
                  <a:schemeClr val="accent6">
                    <a:lumMod val="50000"/>
                  </a:schemeClr>
                </a:solidFill>
                <a:latin typeface="Comic Sans MS" panose="030F0702030302020204" pitchFamily="66" charset="0"/>
              </a:rPr>
              <a:t>I can complete a note on positive impacts</a:t>
            </a:r>
          </a:p>
          <a:p>
            <a:pPr marL="514350" indent="-514350">
              <a:buFont typeface="+mj-lt"/>
              <a:buAutoNum type="arabicPeriod"/>
            </a:pPr>
            <a:endParaRPr lang="en-GB" sz="3200" dirty="0">
              <a:solidFill>
                <a:schemeClr val="accent6">
                  <a:lumMod val="50000"/>
                </a:schemeClr>
              </a:solidFill>
              <a:latin typeface="Comic Sans MS" panose="030F0702030302020204" pitchFamily="66" charset="0"/>
            </a:endParaRPr>
          </a:p>
          <a:p>
            <a:pPr marL="514350" indent="-514350">
              <a:buFont typeface="+mj-lt"/>
              <a:buAutoNum type="arabicPeriod"/>
            </a:pPr>
            <a:r>
              <a:rPr lang="en-GB" sz="3200" dirty="0" smtClean="0">
                <a:solidFill>
                  <a:schemeClr val="accent6">
                    <a:lumMod val="50000"/>
                  </a:schemeClr>
                </a:solidFill>
                <a:latin typeface="Comic Sans MS" panose="030F0702030302020204" pitchFamily="66" charset="0"/>
              </a:rPr>
              <a:t>I can write a report on positive impacts brought from sport tourism at the Commonwealth Games.</a:t>
            </a:r>
            <a:endParaRPr lang="en-GB" sz="32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val="231717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4300" y="1869440"/>
            <a:ext cx="11874500" cy="3248660"/>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smtClean="0">
                <a:solidFill>
                  <a:schemeClr val="accent6">
                    <a:lumMod val="50000"/>
                  </a:schemeClr>
                </a:solidFill>
                <a:latin typeface="Comic Sans MS" panose="030F0702030302020204" pitchFamily="66" charset="0"/>
              </a:rPr>
              <a:t>Impacts are those things which tourists do the area they are visiting an area and the changes that occur as a result of tourism.</a:t>
            </a:r>
          </a:p>
          <a:p>
            <a:endParaRPr lang="en-GB" sz="2800" dirty="0" smtClean="0">
              <a:solidFill>
                <a:schemeClr val="accent6">
                  <a:lumMod val="50000"/>
                </a:schemeClr>
              </a:solidFill>
              <a:latin typeface="Comic Sans MS" panose="030F0702030302020204" pitchFamily="66" charset="0"/>
            </a:endParaRPr>
          </a:p>
          <a:p>
            <a:r>
              <a:rPr lang="en-GB" sz="2800" dirty="0" smtClean="0">
                <a:solidFill>
                  <a:schemeClr val="accent6">
                    <a:lumMod val="50000"/>
                  </a:schemeClr>
                </a:solidFill>
                <a:latin typeface="Comic Sans MS" panose="030F0702030302020204" pitchFamily="66" charset="0"/>
              </a:rPr>
              <a:t>Nearly all tourist activities have an impact on the destination where tourists are staying.</a:t>
            </a:r>
          </a:p>
          <a:p>
            <a:endParaRPr lang="en-GB" sz="2800" dirty="0">
              <a:solidFill>
                <a:schemeClr val="accent6">
                  <a:lumMod val="50000"/>
                </a:schemeClr>
              </a:solidFill>
              <a:latin typeface="Comic Sans MS" panose="030F0702030302020204" pitchFamily="66" charset="0"/>
            </a:endParaRPr>
          </a:p>
          <a:p>
            <a:r>
              <a:rPr lang="en-GB" sz="2800" dirty="0" smtClean="0">
                <a:solidFill>
                  <a:schemeClr val="accent6">
                    <a:lumMod val="50000"/>
                  </a:schemeClr>
                </a:solidFill>
                <a:latin typeface="Comic Sans MS" panose="030F0702030302020204" pitchFamily="66" charset="0"/>
              </a:rPr>
              <a:t>These can be </a:t>
            </a:r>
            <a:r>
              <a:rPr lang="en-GB" sz="2800" b="1" dirty="0" smtClean="0">
                <a:solidFill>
                  <a:schemeClr val="accent6">
                    <a:lumMod val="50000"/>
                  </a:schemeClr>
                </a:solidFill>
                <a:latin typeface="Comic Sans MS" panose="030F0702030302020204" pitchFamily="66" charset="0"/>
              </a:rPr>
              <a:t>good</a:t>
            </a:r>
            <a:r>
              <a:rPr lang="en-GB" sz="2800" dirty="0" smtClean="0">
                <a:solidFill>
                  <a:schemeClr val="accent6">
                    <a:lumMod val="50000"/>
                  </a:schemeClr>
                </a:solidFill>
                <a:latin typeface="Comic Sans MS" panose="030F0702030302020204" pitchFamily="66" charset="0"/>
              </a:rPr>
              <a:t> impacts or </a:t>
            </a:r>
            <a:r>
              <a:rPr lang="en-GB" sz="2800" b="1" dirty="0" smtClean="0">
                <a:solidFill>
                  <a:schemeClr val="accent6">
                    <a:lumMod val="50000"/>
                  </a:schemeClr>
                </a:solidFill>
                <a:latin typeface="Comic Sans MS" panose="030F0702030302020204" pitchFamily="66" charset="0"/>
              </a:rPr>
              <a:t>bad</a:t>
            </a:r>
            <a:r>
              <a:rPr lang="en-GB" sz="2800" dirty="0" smtClean="0">
                <a:solidFill>
                  <a:schemeClr val="accent6">
                    <a:lumMod val="50000"/>
                  </a:schemeClr>
                </a:solidFill>
                <a:latin typeface="Comic Sans MS" panose="030F0702030302020204" pitchFamily="66" charset="0"/>
              </a:rPr>
              <a:t> impacts…</a:t>
            </a:r>
            <a:endParaRPr lang="en-GB" sz="2800" dirty="0">
              <a:solidFill>
                <a:schemeClr val="accent6">
                  <a:lumMod val="50000"/>
                </a:schemeClr>
              </a:solidFill>
              <a:latin typeface="Comic Sans MS" panose="030F0702030302020204" pitchFamily="66" charset="0"/>
            </a:endParaRPr>
          </a:p>
        </p:txBody>
      </p:sp>
      <p:sp>
        <p:nvSpPr>
          <p:cNvPr id="3" name="Rounded Rectangle 2"/>
          <p:cNvSpPr/>
          <p:nvPr/>
        </p:nvSpPr>
        <p:spPr>
          <a:xfrm>
            <a:off x="2237014" y="-22860"/>
            <a:ext cx="7277100" cy="1892300"/>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solidFill>
                  <a:schemeClr val="accent6">
                    <a:lumMod val="50000"/>
                  </a:schemeClr>
                </a:solidFill>
                <a:latin typeface="Comic Sans MS" panose="030F0702030302020204" pitchFamily="66" charset="0"/>
              </a:rPr>
              <a:t>What are Impacts?</a:t>
            </a:r>
            <a:endParaRPr lang="en-GB" sz="5400" dirty="0">
              <a:solidFill>
                <a:schemeClr val="accent6">
                  <a:lumMod val="50000"/>
                </a:schemeClr>
              </a:solidFill>
              <a:latin typeface="Comic Sans MS" panose="030F0702030302020204" pitchFamily="66" charset="0"/>
            </a:endParaRPr>
          </a:p>
        </p:txBody>
      </p:sp>
      <p:pic>
        <p:nvPicPr>
          <p:cNvPr id="4" name="Picture 10" descr="C:\Documents and Settings\SSERLtd\Desktop\Ti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9164" y="5118099"/>
            <a:ext cx="167640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6051550" y="5118098"/>
            <a:ext cx="1670449" cy="1577975"/>
          </a:xfrm>
          <a:prstGeom prst="rect">
            <a:avLst/>
          </a:prstGeom>
        </p:spPr>
      </p:pic>
    </p:spTree>
    <p:extLst>
      <p:ext uri="{BB962C8B-B14F-4D97-AF65-F5344CB8AC3E}">
        <p14:creationId xmlns:p14="http://schemas.microsoft.com/office/powerpoint/2010/main" val="200990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37014" y="-22860"/>
            <a:ext cx="7277100" cy="1892300"/>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latin typeface="Comic Sans MS" panose="030F0702030302020204" pitchFamily="66" charset="0"/>
              </a:rPr>
              <a:t> </a:t>
            </a:r>
            <a:r>
              <a:rPr lang="en-GB" sz="5400" dirty="0" smtClean="0">
                <a:solidFill>
                  <a:schemeClr val="accent6">
                    <a:lumMod val="50000"/>
                  </a:schemeClr>
                </a:solidFill>
                <a:latin typeface="Comic Sans MS" panose="030F0702030302020204" pitchFamily="66" charset="0"/>
              </a:rPr>
              <a:t>Tourism in Scotland</a:t>
            </a:r>
            <a:endParaRPr lang="en-GB" sz="5400" dirty="0">
              <a:solidFill>
                <a:schemeClr val="accent6">
                  <a:lumMod val="50000"/>
                </a:schemeClr>
              </a:solidFill>
              <a:latin typeface="Comic Sans MS" panose="030F0702030302020204" pitchFamily="66" charset="0"/>
            </a:endParaRPr>
          </a:p>
        </p:txBody>
      </p:sp>
      <p:sp>
        <p:nvSpPr>
          <p:cNvPr id="5" name="Rounded Rectangle 4"/>
          <p:cNvSpPr/>
          <p:nvPr/>
        </p:nvSpPr>
        <p:spPr>
          <a:xfrm>
            <a:off x="528864" y="2019300"/>
            <a:ext cx="10693400" cy="2476500"/>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smtClean="0">
                <a:solidFill>
                  <a:schemeClr val="accent6">
                    <a:lumMod val="50000"/>
                  </a:schemeClr>
                </a:solidFill>
                <a:latin typeface="Comic Sans MS" panose="030F0702030302020204" pitchFamily="66" charset="0"/>
              </a:rPr>
              <a:t>Tourism is one of Scotland’s largest business sectors.</a:t>
            </a:r>
          </a:p>
          <a:p>
            <a:endParaRPr lang="en-GB" sz="3200" dirty="0">
              <a:solidFill>
                <a:schemeClr val="accent6">
                  <a:lumMod val="50000"/>
                </a:schemeClr>
              </a:solidFill>
              <a:latin typeface="Comic Sans MS" panose="030F0702030302020204" pitchFamily="66" charset="0"/>
            </a:endParaRPr>
          </a:p>
          <a:p>
            <a:r>
              <a:rPr lang="en-GB" sz="3200" dirty="0" smtClean="0">
                <a:solidFill>
                  <a:schemeClr val="accent6">
                    <a:lumMod val="50000"/>
                  </a:schemeClr>
                </a:solidFill>
                <a:latin typeface="Comic Sans MS" panose="030F0702030302020204" pitchFamily="66" charset="0"/>
              </a:rPr>
              <a:t>Many people depend on tourism from rural areas in Scotland to the major cities for jobs and infrastructure…</a:t>
            </a:r>
            <a:endParaRPr lang="en-GB" sz="3200" dirty="0">
              <a:solidFill>
                <a:schemeClr val="accent6">
                  <a:lumMod val="50000"/>
                </a:schemeClr>
              </a:solidFill>
              <a:latin typeface="Comic Sans MS" panose="030F0702030302020204" pitchFamily="66" charset="0"/>
            </a:endParaRPr>
          </a:p>
        </p:txBody>
      </p:sp>
      <p:sp>
        <p:nvSpPr>
          <p:cNvPr id="7" name="Rounded Rectangle 6"/>
          <p:cNvSpPr/>
          <p:nvPr/>
        </p:nvSpPr>
        <p:spPr>
          <a:xfrm>
            <a:off x="528864" y="1916507"/>
            <a:ext cx="10693400" cy="4648200"/>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3200" dirty="0" smtClean="0">
              <a:latin typeface="Comic Sans MS" panose="030F0702030302020204" pitchFamily="66" charset="0"/>
            </a:endParaRPr>
          </a:p>
          <a:p>
            <a:r>
              <a:rPr lang="en-GB" sz="3200" dirty="0" smtClean="0">
                <a:solidFill>
                  <a:schemeClr val="accent6">
                    <a:lumMod val="50000"/>
                  </a:schemeClr>
                </a:solidFill>
                <a:latin typeface="Comic Sans MS" panose="030F0702030302020204" pitchFamily="66" charset="0"/>
              </a:rPr>
              <a:t>Tourism related activities is worth £4.1 billion per year to the Scottish economy.</a:t>
            </a:r>
          </a:p>
          <a:p>
            <a:endParaRPr lang="en-GB" sz="3200" dirty="0">
              <a:solidFill>
                <a:schemeClr val="accent6">
                  <a:lumMod val="50000"/>
                </a:schemeClr>
              </a:solidFill>
              <a:latin typeface="Comic Sans MS" panose="030F0702030302020204" pitchFamily="66" charset="0"/>
            </a:endParaRPr>
          </a:p>
          <a:p>
            <a:r>
              <a:rPr lang="en-GB" sz="3200" dirty="0" smtClean="0">
                <a:solidFill>
                  <a:schemeClr val="accent6">
                    <a:lumMod val="50000"/>
                  </a:schemeClr>
                </a:solidFill>
                <a:latin typeface="Comic Sans MS" panose="030F0702030302020204" pitchFamily="66" charset="0"/>
              </a:rPr>
              <a:t>In 2009 around 15 million tourists took overnight trips in Scotland.</a:t>
            </a:r>
          </a:p>
          <a:p>
            <a:endParaRPr lang="en-GB" sz="3200" dirty="0">
              <a:solidFill>
                <a:schemeClr val="accent6">
                  <a:lumMod val="50000"/>
                </a:schemeClr>
              </a:solidFill>
              <a:latin typeface="Comic Sans MS" panose="030F0702030302020204" pitchFamily="66" charset="0"/>
            </a:endParaRPr>
          </a:p>
          <a:p>
            <a:r>
              <a:rPr lang="en-GB" sz="3200" dirty="0" smtClean="0">
                <a:solidFill>
                  <a:schemeClr val="accent6">
                    <a:lumMod val="50000"/>
                  </a:schemeClr>
                </a:solidFill>
                <a:latin typeface="Comic Sans MS" panose="030F0702030302020204" pitchFamily="66" charset="0"/>
              </a:rPr>
              <a:t>Over 216,000 people are employed in the tourist industry in Scotland.</a:t>
            </a:r>
          </a:p>
          <a:p>
            <a:endParaRPr lang="en-GB" sz="3200" dirty="0">
              <a:latin typeface="Comic Sans MS" panose="030F0702030302020204" pitchFamily="66" charset="0"/>
            </a:endParaRPr>
          </a:p>
          <a:p>
            <a:endParaRPr lang="en-GB" sz="3200" dirty="0" smtClean="0">
              <a:latin typeface="Comic Sans MS" panose="030F0702030302020204" pitchFamily="66" charset="0"/>
            </a:endParaRPr>
          </a:p>
        </p:txBody>
      </p:sp>
    </p:spTree>
    <p:extLst>
      <p:ext uri="{BB962C8B-B14F-4D97-AF65-F5344CB8AC3E}">
        <p14:creationId xmlns:p14="http://schemas.microsoft.com/office/powerpoint/2010/main" val="395195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5"/>
                                        </p:tgtEl>
                                        <p:attrNameLst>
                                          <p:attrName>ppt_x</p:attrName>
                                        </p:attrNameLst>
                                      </p:cBhvr>
                                      <p:tavLst>
                                        <p:tav tm="0">
                                          <p:val>
                                            <p:strVal val="ppt_x"/>
                                          </p:val>
                                        </p:tav>
                                        <p:tav tm="100000">
                                          <p:val>
                                            <p:strVal val="ppt_x"/>
                                          </p:val>
                                        </p:tav>
                                      </p:tavLst>
                                    </p:anim>
                                    <p:anim calcmode="lin" valueType="num">
                                      <p:cBhvr additive="base">
                                        <p:cTn id="19" dur="500"/>
                                        <p:tgtEl>
                                          <p:spTgt spid="5"/>
                                        </p:tgtEl>
                                        <p:attrNameLst>
                                          <p:attrName>ppt_y</p:attrName>
                                        </p:attrNameLst>
                                      </p:cBhvr>
                                      <p:tavLst>
                                        <p:tav tm="0">
                                          <p:val>
                                            <p:strVal val="ppt_y"/>
                                          </p:val>
                                        </p:tav>
                                        <p:tav tm="100000">
                                          <p:val>
                                            <p:strVal val="1+ppt_h/2"/>
                                          </p:val>
                                        </p:tav>
                                      </p:tavLst>
                                    </p:anim>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7"/>
                                        </p:tgtEl>
                                        <p:attrNameLst>
                                          <p:attrName>ppt_x</p:attrName>
                                        </p:attrNameLst>
                                      </p:cBhvr>
                                      <p:tavLst>
                                        <p:tav tm="0">
                                          <p:val>
                                            <p:strVal val="ppt_x"/>
                                          </p:val>
                                        </p:tav>
                                        <p:tav tm="100000">
                                          <p:val>
                                            <p:strVal val="ppt_x"/>
                                          </p:val>
                                        </p:tav>
                                      </p:tavLst>
                                    </p:anim>
                                    <p:anim calcmode="lin" valueType="num">
                                      <p:cBhvr additive="base">
                                        <p:cTn id="30" dur="500"/>
                                        <p:tgtEl>
                                          <p:spTgt spid="7"/>
                                        </p:tgtEl>
                                        <p:attrNameLst>
                                          <p:attrName>ppt_y</p:attrName>
                                        </p:attrNameLst>
                                      </p:cBhvr>
                                      <p:tavLst>
                                        <p:tav tm="0">
                                          <p:val>
                                            <p:strVal val="ppt_y"/>
                                          </p:val>
                                        </p:tav>
                                        <p:tav tm="100000">
                                          <p:val>
                                            <p:strVal val="1+ppt_h/2"/>
                                          </p:val>
                                        </p:tav>
                                      </p:tavLst>
                                    </p:anim>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28864" y="2253252"/>
            <a:ext cx="10693400" cy="4039870"/>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eriod"/>
            </a:pPr>
            <a:r>
              <a:rPr lang="en-GB" sz="3200" dirty="0" smtClean="0">
                <a:solidFill>
                  <a:schemeClr val="accent6">
                    <a:lumMod val="50000"/>
                  </a:schemeClr>
                </a:solidFill>
                <a:latin typeface="Comic Sans MS" panose="030F0702030302020204" pitchFamily="66" charset="0"/>
              </a:rPr>
              <a:t>Employment</a:t>
            </a:r>
          </a:p>
          <a:p>
            <a:pPr marL="514350" indent="-514350">
              <a:buFont typeface="+mj-lt"/>
              <a:buAutoNum type="arabicPeriod"/>
            </a:pPr>
            <a:r>
              <a:rPr lang="en-GB" sz="3200" dirty="0" smtClean="0">
                <a:solidFill>
                  <a:schemeClr val="accent6">
                    <a:lumMod val="50000"/>
                  </a:schemeClr>
                </a:solidFill>
                <a:latin typeface="Comic Sans MS" panose="030F0702030302020204" pitchFamily="66" charset="0"/>
              </a:rPr>
              <a:t>Infrastructure Development</a:t>
            </a:r>
          </a:p>
          <a:p>
            <a:pPr marL="514350" indent="-514350">
              <a:buFont typeface="+mj-lt"/>
              <a:buAutoNum type="arabicPeriod"/>
            </a:pPr>
            <a:r>
              <a:rPr lang="en-GB" sz="3200" dirty="0" smtClean="0">
                <a:solidFill>
                  <a:schemeClr val="accent6">
                    <a:lumMod val="50000"/>
                  </a:schemeClr>
                </a:solidFill>
                <a:latin typeface="Comic Sans MS" panose="030F0702030302020204" pitchFamily="66" charset="0"/>
              </a:rPr>
              <a:t>Cultural Preservation</a:t>
            </a:r>
          </a:p>
          <a:p>
            <a:pPr marL="514350" indent="-514350">
              <a:buFont typeface="+mj-lt"/>
              <a:buAutoNum type="arabicPeriod"/>
            </a:pPr>
            <a:r>
              <a:rPr lang="en-GB" sz="3200" dirty="0" smtClean="0">
                <a:solidFill>
                  <a:schemeClr val="accent6">
                    <a:lumMod val="50000"/>
                  </a:schemeClr>
                </a:solidFill>
                <a:latin typeface="Comic Sans MS" panose="030F0702030302020204" pitchFamily="66" charset="0"/>
              </a:rPr>
              <a:t>Environmental Protection</a:t>
            </a:r>
          </a:p>
          <a:p>
            <a:pPr marL="514350" indent="-514350">
              <a:buFont typeface="+mj-lt"/>
              <a:buAutoNum type="arabicPeriod"/>
            </a:pPr>
            <a:r>
              <a:rPr lang="en-GB" sz="3200" dirty="0" smtClean="0">
                <a:solidFill>
                  <a:schemeClr val="accent6">
                    <a:lumMod val="50000"/>
                  </a:schemeClr>
                </a:solidFill>
                <a:latin typeface="Comic Sans MS" panose="030F0702030302020204" pitchFamily="66" charset="0"/>
              </a:rPr>
              <a:t>Income</a:t>
            </a:r>
            <a:endParaRPr lang="en-GB" sz="3200" dirty="0">
              <a:solidFill>
                <a:schemeClr val="accent6">
                  <a:lumMod val="50000"/>
                </a:schemeClr>
              </a:solidFill>
              <a:latin typeface="Comic Sans MS" panose="030F0702030302020204" pitchFamily="66" charset="0"/>
            </a:endParaRPr>
          </a:p>
        </p:txBody>
      </p:sp>
      <p:sp>
        <p:nvSpPr>
          <p:cNvPr id="3" name="Rounded Rectangle 2"/>
          <p:cNvSpPr/>
          <p:nvPr/>
        </p:nvSpPr>
        <p:spPr>
          <a:xfrm>
            <a:off x="2237014" y="-22860"/>
            <a:ext cx="7277100" cy="1892300"/>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latin typeface="Comic Sans MS" panose="030F0702030302020204" pitchFamily="66" charset="0"/>
              </a:rPr>
              <a:t> </a:t>
            </a:r>
            <a:r>
              <a:rPr lang="en-GB" sz="5400" dirty="0" smtClean="0">
                <a:solidFill>
                  <a:schemeClr val="accent6">
                    <a:lumMod val="50000"/>
                  </a:schemeClr>
                </a:solidFill>
                <a:latin typeface="Comic Sans MS" panose="030F0702030302020204" pitchFamily="66" charset="0"/>
              </a:rPr>
              <a:t>Impacts</a:t>
            </a:r>
            <a:endParaRPr lang="en-GB" sz="54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val="351685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56707" y="0"/>
            <a:ext cx="7897586" cy="1892300"/>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solidFill>
                  <a:schemeClr val="accent6">
                    <a:lumMod val="50000"/>
                  </a:schemeClr>
                </a:solidFill>
                <a:latin typeface="Comic Sans MS" panose="030F0702030302020204" pitchFamily="66" charset="0"/>
              </a:rPr>
              <a:t>Cultural Preservation</a:t>
            </a:r>
            <a:endParaRPr lang="en-GB" sz="5400" dirty="0">
              <a:solidFill>
                <a:schemeClr val="accent6">
                  <a:lumMod val="50000"/>
                </a:schemeClr>
              </a:solidFill>
              <a:latin typeface="Comic Sans MS" panose="030F0702030302020204" pitchFamily="66" charset="0"/>
            </a:endParaRPr>
          </a:p>
        </p:txBody>
      </p:sp>
      <p:sp>
        <p:nvSpPr>
          <p:cNvPr id="8" name="Rounded Rectangle 7"/>
          <p:cNvSpPr/>
          <p:nvPr/>
        </p:nvSpPr>
        <p:spPr>
          <a:xfrm>
            <a:off x="3470275" y="2177408"/>
            <a:ext cx="5727700" cy="4086225"/>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bg1"/>
                </a:solidFill>
                <a:latin typeface="Comic Sans MS" panose="030F0702030302020204" pitchFamily="66" charset="0"/>
              </a:rPr>
              <a:t>Preserving our culture is important to keep tourists coming to Scotland and creating investment in Scottish tourism…</a:t>
            </a:r>
            <a:endParaRPr lang="en-GB" sz="3600" dirty="0">
              <a:solidFill>
                <a:schemeClr val="bg1"/>
              </a:solidFill>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1752230" y="1629495"/>
            <a:ext cx="8535140" cy="5182049"/>
          </a:xfrm>
          <a:prstGeom prst="rect">
            <a:avLst/>
          </a:prstGeom>
        </p:spPr>
      </p:pic>
      <p:sp>
        <p:nvSpPr>
          <p:cNvPr id="16" name="Rounded Rectangle 15"/>
          <p:cNvSpPr/>
          <p:nvPr/>
        </p:nvSpPr>
        <p:spPr>
          <a:xfrm>
            <a:off x="1752230" y="4919244"/>
            <a:ext cx="4940300" cy="1892300"/>
          </a:xfrm>
          <a:prstGeom prst="roundRect">
            <a:avLst/>
          </a:prstGeom>
          <a:solidFill>
            <a:srgbClr val="7030A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Comic Sans MS" panose="030F0702030302020204" pitchFamily="66" charset="0"/>
              </a:rPr>
              <a:t>Whisky</a:t>
            </a:r>
            <a:endParaRPr lang="en-GB" sz="2800" dirty="0">
              <a:latin typeface="Comic Sans MS" panose="030F0702030302020204" pitchFamily="66" charset="0"/>
            </a:endParaRPr>
          </a:p>
        </p:txBody>
      </p:sp>
      <p:pic>
        <p:nvPicPr>
          <p:cNvPr id="17" name="Picture 16"/>
          <p:cNvPicPr>
            <a:picLocks noChangeAspect="1"/>
          </p:cNvPicPr>
          <p:nvPr/>
        </p:nvPicPr>
        <p:blipFill>
          <a:blip r:embed="rId3"/>
          <a:stretch>
            <a:fillRect/>
          </a:stretch>
        </p:blipFill>
        <p:spPr>
          <a:xfrm>
            <a:off x="1831605" y="1608842"/>
            <a:ext cx="8020050" cy="5202702"/>
          </a:xfrm>
          <a:prstGeom prst="rect">
            <a:avLst/>
          </a:prstGeom>
        </p:spPr>
      </p:pic>
      <p:pic>
        <p:nvPicPr>
          <p:cNvPr id="9" name="Picture 8"/>
          <p:cNvPicPr>
            <a:picLocks noChangeAspect="1"/>
          </p:cNvPicPr>
          <p:nvPr/>
        </p:nvPicPr>
        <p:blipFill>
          <a:blip r:embed="rId4"/>
          <a:stretch>
            <a:fillRect/>
          </a:stretch>
        </p:blipFill>
        <p:spPr>
          <a:xfrm>
            <a:off x="1828966" y="4842365"/>
            <a:ext cx="5017443" cy="1969179"/>
          </a:xfrm>
          <a:prstGeom prst="rect">
            <a:avLst/>
          </a:prstGeom>
          <a:solidFill>
            <a:schemeClr val="accent6">
              <a:lumMod val="20000"/>
              <a:lumOff val="80000"/>
            </a:schemeClr>
          </a:solidFill>
        </p:spPr>
      </p:pic>
      <p:pic>
        <p:nvPicPr>
          <p:cNvPr id="18" name="Picture 17"/>
          <p:cNvPicPr>
            <a:picLocks noChangeAspect="1"/>
          </p:cNvPicPr>
          <p:nvPr/>
        </p:nvPicPr>
        <p:blipFill>
          <a:blip r:embed="rId5"/>
          <a:stretch>
            <a:fillRect/>
          </a:stretch>
        </p:blipFill>
        <p:spPr>
          <a:xfrm>
            <a:off x="2079625" y="1685446"/>
            <a:ext cx="8318500" cy="5097685"/>
          </a:xfrm>
          <a:prstGeom prst="rect">
            <a:avLst/>
          </a:prstGeom>
        </p:spPr>
      </p:pic>
      <p:sp>
        <p:nvSpPr>
          <p:cNvPr id="19" name="Rounded Rectangle 18"/>
          <p:cNvSpPr/>
          <p:nvPr/>
        </p:nvSpPr>
        <p:spPr>
          <a:xfrm>
            <a:off x="2164525" y="4680253"/>
            <a:ext cx="4940300" cy="1892300"/>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accent6">
                    <a:lumMod val="50000"/>
                  </a:schemeClr>
                </a:solidFill>
                <a:latin typeface="Comic Sans MS" panose="030F0702030302020204" pitchFamily="66" charset="0"/>
              </a:rPr>
              <a:t>Haggis</a:t>
            </a:r>
            <a:endParaRPr lang="en-GB" sz="2800" dirty="0">
              <a:solidFill>
                <a:schemeClr val="accent6">
                  <a:lumMod val="50000"/>
                </a:schemeClr>
              </a:solidFill>
              <a:latin typeface="Comic Sans MS" panose="030F0702030302020204" pitchFamily="66" charset="0"/>
            </a:endParaRPr>
          </a:p>
        </p:txBody>
      </p:sp>
      <p:pic>
        <p:nvPicPr>
          <p:cNvPr id="20" name="Picture 19"/>
          <p:cNvPicPr>
            <a:picLocks noChangeAspect="1"/>
          </p:cNvPicPr>
          <p:nvPr/>
        </p:nvPicPr>
        <p:blipFill>
          <a:blip r:embed="rId6"/>
          <a:stretch>
            <a:fillRect/>
          </a:stretch>
        </p:blipFill>
        <p:spPr>
          <a:xfrm>
            <a:off x="2270125" y="1657908"/>
            <a:ext cx="8128000" cy="5125223"/>
          </a:xfrm>
          <a:prstGeom prst="rect">
            <a:avLst/>
          </a:prstGeom>
        </p:spPr>
      </p:pic>
      <p:sp>
        <p:nvSpPr>
          <p:cNvPr id="21" name="Rounded Rectangle 20"/>
          <p:cNvSpPr/>
          <p:nvPr/>
        </p:nvSpPr>
        <p:spPr>
          <a:xfrm>
            <a:off x="2250787" y="4771366"/>
            <a:ext cx="4940300" cy="1892300"/>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accent6">
                    <a:lumMod val="50000"/>
                  </a:schemeClr>
                </a:solidFill>
                <a:latin typeface="Comic Sans MS" panose="030F0702030302020204" pitchFamily="66" charset="0"/>
              </a:rPr>
              <a:t>Edinburgh Tattoo </a:t>
            </a:r>
          </a:p>
          <a:p>
            <a:pPr algn="ctr"/>
            <a:r>
              <a:rPr lang="en-GB" sz="2800" dirty="0" smtClean="0">
                <a:solidFill>
                  <a:schemeClr val="accent6">
                    <a:lumMod val="50000"/>
                  </a:schemeClr>
                </a:solidFill>
                <a:latin typeface="Comic Sans MS" panose="030F0702030302020204" pitchFamily="66" charset="0"/>
              </a:rPr>
              <a:t>World Pipe Band Championships </a:t>
            </a:r>
          </a:p>
          <a:p>
            <a:pPr algn="ctr"/>
            <a:r>
              <a:rPr lang="en-GB" sz="2800" dirty="0" smtClean="0">
                <a:solidFill>
                  <a:schemeClr val="accent6">
                    <a:lumMod val="50000"/>
                  </a:schemeClr>
                </a:solidFill>
                <a:latin typeface="Comic Sans MS" panose="030F0702030302020204" pitchFamily="66" charset="0"/>
              </a:rPr>
              <a:t>August 2014</a:t>
            </a:r>
            <a:endParaRPr lang="en-GB" sz="28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val="57201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 calcmode="lin" valueType="num">
                                      <p:cBhvr>
                                        <p:cTn id="8" dur="1000"/>
                                        <p:tgtEl>
                                          <p:spTgt spid="8"/>
                                        </p:tgtEl>
                                        <p:attrNameLst>
                                          <p:attrName>style.rotation</p:attrName>
                                        </p:attrNameLst>
                                      </p:cBhvr>
                                      <p:tavLst>
                                        <p:tav tm="0">
                                          <p:val>
                                            <p:fltVal val="0"/>
                                          </p:val>
                                        </p:tav>
                                        <p:tav tm="100000">
                                          <p:val>
                                            <p:fltVal val="90"/>
                                          </p:val>
                                        </p:tav>
                                      </p:tavLst>
                                    </p:anim>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 calcmode="lin" valueType="num">
                                      <p:cBhvr>
                                        <p:cTn id="17" dur="1000" fill="hold"/>
                                        <p:tgtEl>
                                          <p:spTgt spid="16"/>
                                        </p:tgtEl>
                                        <p:attrNameLst>
                                          <p:attrName>style.rotation</p:attrName>
                                        </p:attrNameLst>
                                      </p:cBhvr>
                                      <p:tavLst>
                                        <p:tav tm="0">
                                          <p:val>
                                            <p:fltVal val="90"/>
                                          </p:val>
                                        </p:tav>
                                        <p:tav tm="100000">
                                          <p:val>
                                            <p:fltVal val="0"/>
                                          </p:val>
                                        </p:tav>
                                      </p:tavLst>
                                    </p:anim>
                                    <p:animEffect transition="in" filter="fade">
                                      <p:cBhvr>
                                        <p:cTn id="18" dur="1000"/>
                                        <p:tgtEl>
                                          <p:spTgt spid="16"/>
                                        </p:tgtEl>
                                      </p:cBhvr>
                                    </p:animEffect>
                                  </p:childTnLst>
                                </p:cTn>
                              </p:par>
                              <p:par>
                                <p:cTn id="19" presetID="3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par>
                                <p:cTn id="33" presetID="3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 calcmode="lin" valueType="num">
                                      <p:cBhvr>
                                        <p:cTn id="45" dur="1000" fill="hold"/>
                                        <p:tgtEl>
                                          <p:spTgt spid="18"/>
                                        </p:tgtEl>
                                        <p:attrNameLst>
                                          <p:attrName>style.rotation</p:attrName>
                                        </p:attrNameLst>
                                      </p:cBhvr>
                                      <p:tavLst>
                                        <p:tav tm="0">
                                          <p:val>
                                            <p:fltVal val="90"/>
                                          </p:val>
                                        </p:tav>
                                        <p:tav tm="100000">
                                          <p:val>
                                            <p:fltVal val="0"/>
                                          </p:val>
                                        </p:tav>
                                      </p:tavLst>
                                    </p:anim>
                                    <p:animEffect transition="in" filter="fade">
                                      <p:cBhvr>
                                        <p:cTn id="46" dur="1000"/>
                                        <p:tgtEl>
                                          <p:spTgt spid="1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000" fill="hold"/>
                                        <p:tgtEl>
                                          <p:spTgt spid="19"/>
                                        </p:tgtEl>
                                        <p:attrNameLst>
                                          <p:attrName>ppt_w</p:attrName>
                                        </p:attrNameLst>
                                      </p:cBhvr>
                                      <p:tavLst>
                                        <p:tav tm="0">
                                          <p:val>
                                            <p:fltVal val="0"/>
                                          </p:val>
                                        </p:tav>
                                        <p:tav tm="100000">
                                          <p:val>
                                            <p:strVal val="#ppt_w"/>
                                          </p:val>
                                        </p:tav>
                                      </p:tavLst>
                                    </p:anim>
                                    <p:anim calcmode="lin" valueType="num">
                                      <p:cBhvr>
                                        <p:cTn id="50" dur="1000" fill="hold"/>
                                        <p:tgtEl>
                                          <p:spTgt spid="19"/>
                                        </p:tgtEl>
                                        <p:attrNameLst>
                                          <p:attrName>ppt_h</p:attrName>
                                        </p:attrNameLst>
                                      </p:cBhvr>
                                      <p:tavLst>
                                        <p:tav tm="0">
                                          <p:val>
                                            <p:fltVal val="0"/>
                                          </p:val>
                                        </p:tav>
                                        <p:tav tm="100000">
                                          <p:val>
                                            <p:strVal val="#ppt_h"/>
                                          </p:val>
                                        </p:tav>
                                      </p:tavLst>
                                    </p:anim>
                                    <p:anim calcmode="lin" valueType="num">
                                      <p:cBhvr>
                                        <p:cTn id="51" dur="1000" fill="hold"/>
                                        <p:tgtEl>
                                          <p:spTgt spid="19"/>
                                        </p:tgtEl>
                                        <p:attrNameLst>
                                          <p:attrName>style.rotation</p:attrName>
                                        </p:attrNameLst>
                                      </p:cBhvr>
                                      <p:tavLst>
                                        <p:tav tm="0">
                                          <p:val>
                                            <p:fltVal val="90"/>
                                          </p:val>
                                        </p:tav>
                                        <p:tav tm="100000">
                                          <p:val>
                                            <p:fltVal val="0"/>
                                          </p:val>
                                        </p:tav>
                                      </p:tavLst>
                                    </p:anim>
                                    <p:animEffect transition="in" filter="fade">
                                      <p:cBhvr>
                                        <p:cTn id="52" dur="10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1000" fill="hold"/>
                                        <p:tgtEl>
                                          <p:spTgt spid="21"/>
                                        </p:tgtEl>
                                        <p:attrNameLst>
                                          <p:attrName>ppt_w</p:attrName>
                                        </p:attrNameLst>
                                      </p:cBhvr>
                                      <p:tavLst>
                                        <p:tav tm="0">
                                          <p:val>
                                            <p:fltVal val="0"/>
                                          </p:val>
                                        </p:tav>
                                        <p:tav tm="100000">
                                          <p:val>
                                            <p:strVal val="#ppt_w"/>
                                          </p:val>
                                        </p:tav>
                                      </p:tavLst>
                                    </p:anim>
                                    <p:anim calcmode="lin" valueType="num">
                                      <p:cBhvr>
                                        <p:cTn id="58" dur="1000" fill="hold"/>
                                        <p:tgtEl>
                                          <p:spTgt spid="21"/>
                                        </p:tgtEl>
                                        <p:attrNameLst>
                                          <p:attrName>ppt_h</p:attrName>
                                        </p:attrNameLst>
                                      </p:cBhvr>
                                      <p:tavLst>
                                        <p:tav tm="0">
                                          <p:val>
                                            <p:fltVal val="0"/>
                                          </p:val>
                                        </p:tav>
                                        <p:tav tm="100000">
                                          <p:val>
                                            <p:strVal val="#ppt_h"/>
                                          </p:val>
                                        </p:tav>
                                      </p:tavLst>
                                    </p:anim>
                                    <p:anim calcmode="lin" valueType="num">
                                      <p:cBhvr>
                                        <p:cTn id="59" dur="1000" fill="hold"/>
                                        <p:tgtEl>
                                          <p:spTgt spid="21"/>
                                        </p:tgtEl>
                                        <p:attrNameLst>
                                          <p:attrName>style.rotation</p:attrName>
                                        </p:attrNameLst>
                                      </p:cBhvr>
                                      <p:tavLst>
                                        <p:tav tm="0">
                                          <p:val>
                                            <p:fltVal val="90"/>
                                          </p:val>
                                        </p:tav>
                                        <p:tav tm="100000">
                                          <p:val>
                                            <p:fltVal val="0"/>
                                          </p:val>
                                        </p:tav>
                                      </p:tavLst>
                                    </p:anim>
                                    <p:animEffect transition="in" filter="fade">
                                      <p:cBhvr>
                                        <p:cTn id="60" dur="1000"/>
                                        <p:tgtEl>
                                          <p:spTgt spid="21"/>
                                        </p:tgtEl>
                                      </p:cBhvr>
                                    </p:animEffect>
                                  </p:childTnLst>
                                </p:cTn>
                              </p:par>
                              <p:par>
                                <p:cTn id="61" presetID="31" presetClass="entr" presetSubtype="0"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1000" fill="hold"/>
                                        <p:tgtEl>
                                          <p:spTgt spid="20"/>
                                        </p:tgtEl>
                                        <p:attrNameLst>
                                          <p:attrName>ppt_w</p:attrName>
                                        </p:attrNameLst>
                                      </p:cBhvr>
                                      <p:tavLst>
                                        <p:tav tm="0">
                                          <p:val>
                                            <p:fltVal val="0"/>
                                          </p:val>
                                        </p:tav>
                                        <p:tav tm="100000">
                                          <p:val>
                                            <p:strVal val="#ppt_w"/>
                                          </p:val>
                                        </p:tav>
                                      </p:tavLst>
                                    </p:anim>
                                    <p:anim calcmode="lin" valueType="num">
                                      <p:cBhvr>
                                        <p:cTn id="64" dur="1000" fill="hold"/>
                                        <p:tgtEl>
                                          <p:spTgt spid="20"/>
                                        </p:tgtEl>
                                        <p:attrNameLst>
                                          <p:attrName>ppt_h</p:attrName>
                                        </p:attrNameLst>
                                      </p:cBhvr>
                                      <p:tavLst>
                                        <p:tav tm="0">
                                          <p:val>
                                            <p:fltVal val="0"/>
                                          </p:val>
                                        </p:tav>
                                        <p:tav tm="100000">
                                          <p:val>
                                            <p:strVal val="#ppt_h"/>
                                          </p:val>
                                        </p:tav>
                                      </p:tavLst>
                                    </p:anim>
                                    <p:anim calcmode="lin" valueType="num">
                                      <p:cBhvr>
                                        <p:cTn id="65" dur="1000" fill="hold"/>
                                        <p:tgtEl>
                                          <p:spTgt spid="20"/>
                                        </p:tgtEl>
                                        <p:attrNameLst>
                                          <p:attrName>style.rotation</p:attrName>
                                        </p:attrNameLst>
                                      </p:cBhvr>
                                      <p:tavLst>
                                        <p:tav tm="0">
                                          <p:val>
                                            <p:fltVal val="90"/>
                                          </p:val>
                                        </p:tav>
                                        <p:tav tm="100000">
                                          <p:val>
                                            <p:fltVal val="0"/>
                                          </p:val>
                                        </p:tav>
                                      </p:tavLst>
                                    </p:anim>
                                    <p:animEffect transition="in" filter="fade">
                                      <p:cBhvr>
                                        <p:cTn id="6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9"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36108"/>
            <a:ext cx="6530182" cy="5621892"/>
          </a:xfrm>
          <a:prstGeom prst="rect">
            <a:avLst/>
          </a:prstGeom>
        </p:spPr>
      </p:pic>
      <p:sp>
        <p:nvSpPr>
          <p:cNvPr id="4" name="Rounded Rectangle 3"/>
          <p:cNvSpPr/>
          <p:nvPr/>
        </p:nvSpPr>
        <p:spPr>
          <a:xfrm>
            <a:off x="1881414" y="0"/>
            <a:ext cx="7897586" cy="1270000"/>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solidFill>
                  <a:schemeClr val="accent6">
                    <a:lumMod val="50000"/>
                  </a:schemeClr>
                </a:solidFill>
                <a:latin typeface="Comic Sans MS" panose="030F0702030302020204" pitchFamily="66" charset="0"/>
              </a:rPr>
              <a:t>Income</a:t>
            </a:r>
            <a:endParaRPr lang="en-GB" sz="5400" dirty="0">
              <a:solidFill>
                <a:schemeClr val="accent6">
                  <a:lumMod val="50000"/>
                </a:schemeClr>
              </a:solidFill>
              <a:latin typeface="Comic Sans MS" panose="030F0702030302020204" pitchFamily="66" charset="0"/>
            </a:endParaRPr>
          </a:p>
        </p:txBody>
      </p:sp>
      <p:sp>
        <p:nvSpPr>
          <p:cNvPr id="7" name="Rounded Rectangle 6"/>
          <p:cNvSpPr/>
          <p:nvPr/>
        </p:nvSpPr>
        <p:spPr>
          <a:xfrm>
            <a:off x="6883400" y="2175908"/>
            <a:ext cx="4660900" cy="3303824"/>
          </a:xfrm>
          <a:prstGeom prst="roundRect">
            <a:avLst/>
          </a:prstGeom>
          <a:solidFill>
            <a:schemeClr val="accent6">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accent6">
                    <a:lumMod val="50000"/>
                  </a:schemeClr>
                </a:solidFill>
                <a:latin typeface="Comic Sans MS" panose="030F0702030302020204" pitchFamily="66" charset="0"/>
              </a:rPr>
              <a:t>What are the benefits of bringing money into Scotland through tourism?</a:t>
            </a:r>
            <a:endParaRPr lang="en-GB" sz="36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val="25368549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37014" y="-22860"/>
            <a:ext cx="7897586" cy="1892300"/>
          </a:xfrm>
          <a:prstGeom prst="roundRect">
            <a:avLst/>
          </a:prstGeom>
          <a:solidFill>
            <a:schemeClr val="accent6">
              <a:lumMod val="20000"/>
              <a:lumOff val="8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solidFill>
                  <a:schemeClr val="accent6">
                    <a:lumMod val="50000"/>
                  </a:schemeClr>
                </a:solidFill>
                <a:latin typeface="Comic Sans MS" panose="030F0702030302020204" pitchFamily="66" charset="0"/>
              </a:rPr>
              <a:t>Employment</a:t>
            </a:r>
            <a:endParaRPr lang="en-GB" sz="5400" dirty="0">
              <a:solidFill>
                <a:schemeClr val="accent6">
                  <a:lumMod val="50000"/>
                </a:schemeClr>
              </a:solidFill>
              <a:latin typeface="Comic Sans MS" panose="030F0702030302020204" pitchFamily="66" charset="0"/>
            </a:endParaRPr>
          </a:p>
        </p:txBody>
      </p:sp>
      <p:pic>
        <p:nvPicPr>
          <p:cNvPr id="3" name="Picture 2"/>
          <p:cNvPicPr>
            <a:picLocks noChangeAspect="1"/>
          </p:cNvPicPr>
          <p:nvPr/>
        </p:nvPicPr>
        <p:blipFill>
          <a:blip r:embed="rId2"/>
          <a:stretch>
            <a:fillRect/>
          </a:stretch>
        </p:blipFill>
        <p:spPr>
          <a:xfrm>
            <a:off x="863600" y="2314575"/>
            <a:ext cx="4038600" cy="3917442"/>
          </a:xfrm>
          <a:prstGeom prst="rect">
            <a:avLst/>
          </a:prstGeom>
        </p:spPr>
      </p:pic>
      <p:sp>
        <p:nvSpPr>
          <p:cNvPr id="6" name="Rounded Rectangle 5"/>
          <p:cNvSpPr/>
          <p:nvPr/>
        </p:nvSpPr>
        <p:spPr>
          <a:xfrm>
            <a:off x="5651500" y="2314575"/>
            <a:ext cx="5727700" cy="4086225"/>
          </a:xfrm>
          <a:prstGeom prst="roundRect">
            <a:avLst/>
          </a:prstGeom>
          <a:solidFill>
            <a:schemeClr val="accent6">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accent6">
                    <a:lumMod val="50000"/>
                  </a:schemeClr>
                </a:solidFill>
                <a:latin typeface="Comic Sans MS" panose="030F0702030302020204" pitchFamily="66" charset="0"/>
              </a:rPr>
              <a:t>Scotland is a popular tourist destination so more jobs are being created through new hotels and attractions being built.</a:t>
            </a:r>
            <a:endParaRPr lang="en-GB" sz="36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val="26730517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1457</TotalTime>
  <Words>435</Words>
  <Application>Microsoft Office PowerPoint</Application>
  <PresentationFormat>Custom</PresentationFormat>
  <Paragraphs>54</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Dundee City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Menzies, Movern</dc:creator>
  <cp:lastModifiedBy>Karen Fulton</cp:lastModifiedBy>
  <cp:revision>71</cp:revision>
  <dcterms:created xsi:type="dcterms:W3CDTF">2014-06-06T11:48:20Z</dcterms:created>
  <dcterms:modified xsi:type="dcterms:W3CDTF">2019-02-25T12:29:13Z</dcterms:modified>
</cp:coreProperties>
</file>