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7" r:id="rId4"/>
    <p:sldId id="281" r:id="rId5"/>
    <p:sldId id="263" r:id="rId6"/>
    <p:sldId id="308" r:id="rId7"/>
    <p:sldId id="302" r:id="rId8"/>
    <p:sldId id="310" r:id="rId9"/>
    <p:sldId id="313" r:id="rId10"/>
    <p:sldId id="314" r:id="rId11"/>
    <p:sldId id="315" r:id="rId12"/>
    <p:sldId id="31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03" autoAdjust="0"/>
    <p:restoredTop sz="94711" autoAdjust="0"/>
  </p:normalViewPr>
  <p:slideViewPr>
    <p:cSldViewPr snapToGrid="0">
      <p:cViewPr varScale="1">
        <p:scale>
          <a:sx n="87" d="100"/>
          <a:sy n="87" d="100"/>
        </p:scale>
        <p:origin x="-26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69CBC72-FA06-4E91-8E8C-1EA42304A34A}" type="datetimeFigureOut">
              <a:rPr lang="en-GB" smtClean="0"/>
              <a:t>25/02/2019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499F54-43A4-4DBE-AE5D-C9BDC031564E}" type="slidenum">
              <a:rPr lang="en-GB" smtClean="0"/>
              <a:t>‹#›</a:t>
            </a:fld>
            <a:endParaRPr lang="en-GB"/>
          </a:p>
        </p:txBody>
      </p:sp>
    </p:spTree>
    <p:extLst>
      <p:ext uri="{BB962C8B-B14F-4D97-AF65-F5344CB8AC3E}">
        <p14:creationId xmlns:p14="http://schemas.microsoft.com/office/powerpoint/2010/main" val="3376163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69CBC72-FA06-4E91-8E8C-1EA42304A34A}" type="datetimeFigureOut">
              <a:rPr lang="en-GB" smtClean="0"/>
              <a:t>25/02/2019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499F54-43A4-4DBE-AE5D-C9BDC031564E}" type="slidenum">
              <a:rPr lang="en-GB" smtClean="0"/>
              <a:t>‹#›</a:t>
            </a:fld>
            <a:endParaRPr lang="en-GB"/>
          </a:p>
        </p:txBody>
      </p:sp>
    </p:spTree>
    <p:extLst>
      <p:ext uri="{BB962C8B-B14F-4D97-AF65-F5344CB8AC3E}">
        <p14:creationId xmlns:p14="http://schemas.microsoft.com/office/powerpoint/2010/main" val="4202436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69CBC72-FA06-4E91-8E8C-1EA42304A34A}" type="datetimeFigureOut">
              <a:rPr lang="en-GB" smtClean="0"/>
              <a:t>25/02/2019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499F54-43A4-4DBE-AE5D-C9BDC031564E}" type="slidenum">
              <a:rPr lang="en-GB" smtClean="0"/>
              <a:t>‹#›</a:t>
            </a:fld>
            <a:endParaRPr lang="en-GB"/>
          </a:p>
        </p:txBody>
      </p:sp>
    </p:spTree>
    <p:extLst>
      <p:ext uri="{BB962C8B-B14F-4D97-AF65-F5344CB8AC3E}">
        <p14:creationId xmlns:p14="http://schemas.microsoft.com/office/powerpoint/2010/main" val="2663227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69CBC72-FA06-4E91-8E8C-1EA42304A34A}" type="datetimeFigureOut">
              <a:rPr lang="en-GB" smtClean="0"/>
              <a:t>25/02/2019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499F54-43A4-4DBE-AE5D-C9BDC031564E}" type="slidenum">
              <a:rPr lang="en-GB" smtClean="0"/>
              <a:t>‹#›</a:t>
            </a:fld>
            <a:endParaRPr lang="en-GB"/>
          </a:p>
        </p:txBody>
      </p:sp>
    </p:spTree>
    <p:extLst>
      <p:ext uri="{BB962C8B-B14F-4D97-AF65-F5344CB8AC3E}">
        <p14:creationId xmlns:p14="http://schemas.microsoft.com/office/powerpoint/2010/main" val="93953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9CBC72-FA06-4E91-8E8C-1EA42304A34A}" type="datetimeFigureOut">
              <a:rPr lang="en-GB" smtClean="0"/>
              <a:t>25/02/2019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499F54-43A4-4DBE-AE5D-C9BDC031564E}" type="slidenum">
              <a:rPr lang="en-GB" smtClean="0"/>
              <a:t>‹#›</a:t>
            </a:fld>
            <a:endParaRPr lang="en-GB"/>
          </a:p>
        </p:txBody>
      </p:sp>
    </p:spTree>
    <p:extLst>
      <p:ext uri="{BB962C8B-B14F-4D97-AF65-F5344CB8AC3E}">
        <p14:creationId xmlns:p14="http://schemas.microsoft.com/office/powerpoint/2010/main" val="1615473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69CBC72-FA06-4E91-8E8C-1EA42304A34A}" type="datetimeFigureOut">
              <a:rPr lang="en-GB" smtClean="0"/>
              <a:t>25/02/2019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499F54-43A4-4DBE-AE5D-C9BDC031564E}" type="slidenum">
              <a:rPr lang="en-GB" smtClean="0"/>
              <a:t>‹#›</a:t>
            </a:fld>
            <a:endParaRPr lang="en-GB"/>
          </a:p>
        </p:txBody>
      </p:sp>
    </p:spTree>
    <p:extLst>
      <p:ext uri="{BB962C8B-B14F-4D97-AF65-F5344CB8AC3E}">
        <p14:creationId xmlns:p14="http://schemas.microsoft.com/office/powerpoint/2010/main" val="2897784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69CBC72-FA06-4E91-8E8C-1EA42304A34A}" type="datetimeFigureOut">
              <a:rPr lang="en-GB" smtClean="0"/>
              <a:t>25/02/2019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499F54-43A4-4DBE-AE5D-C9BDC031564E}" type="slidenum">
              <a:rPr lang="en-GB" smtClean="0"/>
              <a:t>‹#›</a:t>
            </a:fld>
            <a:endParaRPr lang="en-GB"/>
          </a:p>
        </p:txBody>
      </p:sp>
    </p:spTree>
    <p:extLst>
      <p:ext uri="{BB962C8B-B14F-4D97-AF65-F5344CB8AC3E}">
        <p14:creationId xmlns:p14="http://schemas.microsoft.com/office/powerpoint/2010/main" val="3010148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69CBC72-FA06-4E91-8E8C-1EA42304A34A}" type="datetimeFigureOut">
              <a:rPr lang="en-GB" smtClean="0"/>
              <a:t>25/02/2019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499F54-43A4-4DBE-AE5D-C9BDC031564E}" type="slidenum">
              <a:rPr lang="en-GB" smtClean="0"/>
              <a:t>‹#›</a:t>
            </a:fld>
            <a:endParaRPr lang="en-GB"/>
          </a:p>
        </p:txBody>
      </p:sp>
    </p:spTree>
    <p:extLst>
      <p:ext uri="{BB962C8B-B14F-4D97-AF65-F5344CB8AC3E}">
        <p14:creationId xmlns:p14="http://schemas.microsoft.com/office/powerpoint/2010/main" val="427760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9CBC72-FA06-4E91-8E8C-1EA42304A34A}" type="datetimeFigureOut">
              <a:rPr lang="en-GB" smtClean="0"/>
              <a:t>25/02/2019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499F54-43A4-4DBE-AE5D-C9BDC031564E}" type="slidenum">
              <a:rPr lang="en-GB" smtClean="0"/>
              <a:t>‹#›</a:t>
            </a:fld>
            <a:endParaRPr lang="en-GB"/>
          </a:p>
        </p:txBody>
      </p:sp>
    </p:spTree>
    <p:extLst>
      <p:ext uri="{BB962C8B-B14F-4D97-AF65-F5344CB8AC3E}">
        <p14:creationId xmlns:p14="http://schemas.microsoft.com/office/powerpoint/2010/main" val="631301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9CBC72-FA06-4E91-8E8C-1EA42304A34A}" type="datetimeFigureOut">
              <a:rPr lang="en-GB" smtClean="0"/>
              <a:t>25/02/2019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499F54-43A4-4DBE-AE5D-C9BDC031564E}" type="slidenum">
              <a:rPr lang="en-GB" smtClean="0"/>
              <a:t>‹#›</a:t>
            </a:fld>
            <a:endParaRPr lang="en-GB"/>
          </a:p>
        </p:txBody>
      </p:sp>
    </p:spTree>
    <p:extLst>
      <p:ext uri="{BB962C8B-B14F-4D97-AF65-F5344CB8AC3E}">
        <p14:creationId xmlns:p14="http://schemas.microsoft.com/office/powerpoint/2010/main" val="2989671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9CBC72-FA06-4E91-8E8C-1EA42304A34A}" type="datetimeFigureOut">
              <a:rPr lang="en-GB" smtClean="0"/>
              <a:t>25/02/2019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499F54-43A4-4DBE-AE5D-C9BDC031564E}" type="slidenum">
              <a:rPr lang="en-GB" smtClean="0"/>
              <a:t>‹#›</a:t>
            </a:fld>
            <a:endParaRPr lang="en-GB"/>
          </a:p>
        </p:txBody>
      </p:sp>
    </p:spTree>
    <p:extLst>
      <p:ext uri="{BB962C8B-B14F-4D97-AF65-F5344CB8AC3E}">
        <p14:creationId xmlns:p14="http://schemas.microsoft.com/office/powerpoint/2010/main" val="3660456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9CBC72-FA06-4E91-8E8C-1EA42304A34A}" type="datetimeFigureOut">
              <a:rPr lang="en-GB" smtClean="0"/>
              <a:t>25/02/2019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499F54-43A4-4DBE-AE5D-C9BDC031564E}" type="slidenum">
              <a:rPr lang="en-GB" smtClean="0"/>
              <a:t>‹#›</a:t>
            </a:fld>
            <a:endParaRPr lang="en-GB"/>
          </a:p>
        </p:txBody>
      </p:sp>
    </p:spTree>
    <p:extLst>
      <p:ext uri="{BB962C8B-B14F-4D97-AF65-F5344CB8AC3E}">
        <p14:creationId xmlns:p14="http://schemas.microsoft.com/office/powerpoint/2010/main" val="324401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7481"/>
            <a:ext cx="12192000" cy="7023524"/>
          </a:xfrm>
          <a:prstGeom prst="rect">
            <a:avLst/>
          </a:prstGeom>
        </p:spPr>
      </p:pic>
      <p:sp>
        <p:nvSpPr>
          <p:cNvPr id="5" name="Rounded Rectangle 4"/>
          <p:cNvSpPr/>
          <p:nvPr/>
        </p:nvSpPr>
        <p:spPr>
          <a:xfrm>
            <a:off x="0" y="-157481"/>
            <a:ext cx="7277100" cy="1892300"/>
          </a:xfrm>
          <a:prstGeom prst="roundRect">
            <a:avLst/>
          </a:prstGeom>
          <a:solidFill>
            <a:schemeClr val="accent6">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solidFill>
                  <a:schemeClr val="accent6">
                    <a:lumMod val="50000"/>
                  </a:schemeClr>
                </a:solidFill>
                <a:latin typeface="Comic Sans MS" panose="030F0702030302020204" pitchFamily="66" charset="0"/>
              </a:rPr>
              <a:t>Scotland Unit</a:t>
            </a:r>
            <a:endParaRPr lang="en-GB" sz="5400" dirty="0">
              <a:solidFill>
                <a:schemeClr val="accent6">
                  <a:lumMod val="50000"/>
                </a:schemeClr>
              </a:solidFill>
              <a:latin typeface="Comic Sans MS" panose="030F0702030302020204" pitchFamily="66" charset="0"/>
            </a:endParaRPr>
          </a:p>
        </p:txBody>
      </p:sp>
      <p:sp>
        <p:nvSpPr>
          <p:cNvPr id="6" name="Rounded Rectangle 5"/>
          <p:cNvSpPr/>
          <p:nvPr/>
        </p:nvSpPr>
        <p:spPr>
          <a:xfrm>
            <a:off x="4267200" y="4699000"/>
            <a:ext cx="7924800" cy="2117302"/>
          </a:xfrm>
          <a:prstGeom prst="roundRect">
            <a:avLst/>
          </a:prstGeom>
          <a:solidFill>
            <a:schemeClr val="accent6">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solidFill>
                  <a:schemeClr val="accent6">
                    <a:lumMod val="50000"/>
                  </a:schemeClr>
                </a:solidFill>
                <a:latin typeface="Comic Sans MS" panose="030F0702030302020204" pitchFamily="66" charset="0"/>
              </a:rPr>
              <a:t>Negative Impacts of Tourism</a:t>
            </a:r>
            <a:endParaRPr lang="en-GB" sz="5400" dirty="0">
              <a:solidFill>
                <a:schemeClr val="accent6">
                  <a:lumMod val="50000"/>
                </a:schemeClr>
              </a:solidFill>
              <a:latin typeface="Comic Sans MS" panose="030F0702030302020204" pitchFamily="66" charset="0"/>
            </a:endParaRPr>
          </a:p>
        </p:txBody>
      </p:sp>
    </p:spTree>
    <p:extLst>
      <p:ext uri="{BB962C8B-B14F-4D97-AF65-F5344CB8AC3E}">
        <p14:creationId xmlns:p14="http://schemas.microsoft.com/office/powerpoint/2010/main" val="43782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 y="-22860"/>
            <a:ext cx="11913507" cy="1892300"/>
          </a:xfrm>
          <a:prstGeom prst="roundRect">
            <a:avLst/>
          </a:prstGeom>
          <a:solidFill>
            <a:schemeClr val="accent6">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solidFill>
                  <a:schemeClr val="accent6">
                    <a:lumMod val="50000"/>
                  </a:schemeClr>
                </a:solidFill>
                <a:latin typeface="Comic Sans MS" panose="030F0702030302020204" pitchFamily="66" charset="0"/>
              </a:rPr>
              <a:t>Environmental Destruction</a:t>
            </a:r>
            <a:endParaRPr lang="en-GB" sz="5400" dirty="0">
              <a:solidFill>
                <a:schemeClr val="accent6">
                  <a:lumMod val="50000"/>
                </a:schemeClr>
              </a:solidFill>
              <a:latin typeface="Comic Sans MS" panose="030F0702030302020204" pitchFamily="66" charset="0"/>
            </a:endParaRPr>
          </a:p>
        </p:txBody>
      </p:sp>
      <p:sp>
        <p:nvSpPr>
          <p:cNvPr id="6" name="Rounded Rectangle 5"/>
          <p:cNvSpPr/>
          <p:nvPr/>
        </p:nvSpPr>
        <p:spPr>
          <a:xfrm>
            <a:off x="6185807" y="2314575"/>
            <a:ext cx="5727700" cy="4086225"/>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bg1"/>
                </a:solidFill>
                <a:latin typeface="Comic Sans MS" panose="030F0702030302020204" pitchFamily="66" charset="0"/>
              </a:rPr>
              <a:t>Although employment was a positive impact it is also a negative impact…</a:t>
            </a:r>
            <a:endParaRPr lang="en-GB" sz="3600" dirty="0">
              <a:solidFill>
                <a:schemeClr val="bg1"/>
              </a:solidFill>
              <a:latin typeface="Comic Sans MS" panose="030F0702030302020204" pitchFamily="66" charset="0"/>
            </a:endParaRPr>
          </a:p>
        </p:txBody>
      </p:sp>
      <p:sp>
        <p:nvSpPr>
          <p:cNvPr id="5" name="Rounded Rectangle 4"/>
          <p:cNvSpPr/>
          <p:nvPr/>
        </p:nvSpPr>
        <p:spPr>
          <a:xfrm>
            <a:off x="5204012" y="1896875"/>
            <a:ext cx="6709495" cy="4921624"/>
          </a:xfrm>
          <a:prstGeom prst="round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smtClean="0">
              <a:solidFill>
                <a:schemeClr val="bg1"/>
              </a:solidFill>
              <a:latin typeface="Comic Sans MS" panose="030F0702030302020204" pitchFamily="66" charset="0"/>
            </a:endParaRPr>
          </a:p>
          <a:p>
            <a:pPr algn="ctr"/>
            <a:endParaRPr lang="en-GB" sz="2800" b="1" dirty="0">
              <a:solidFill>
                <a:schemeClr val="bg1"/>
              </a:solidFill>
              <a:latin typeface="Comic Sans MS" panose="030F0702030302020204" pitchFamily="66" charset="0"/>
            </a:endParaRPr>
          </a:p>
          <a:p>
            <a:pPr algn="ctr"/>
            <a:r>
              <a:rPr lang="en-GB" sz="2800" b="1" dirty="0" smtClean="0">
                <a:solidFill>
                  <a:schemeClr val="accent6">
                    <a:lumMod val="50000"/>
                  </a:schemeClr>
                </a:solidFill>
                <a:latin typeface="Comic Sans MS" panose="030F0702030302020204" pitchFamily="66" charset="0"/>
              </a:rPr>
              <a:t>Solutions</a:t>
            </a:r>
          </a:p>
          <a:p>
            <a:pPr marL="457200" indent="-457200">
              <a:buFont typeface="Arial" panose="020B0604020202020204" pitchFamily="34" charset="0"/>
              <a:buChar char="•"/>
            </a:pPr>
            <a:r>
              <a:rPr lang="en-GB" sz="2400" dirty="0" smtClean="0">
                <a:solidFill>
                  <a:schemeClr val="accent6">
                    <a:lumMod val="50000"/>
                  </a:schemeClr>
                </a:solidFill>
                <a:latin typeface="Comic Sans MS" panose="030F0702030302020204" pitchFamily="66" charset="0"/>
              </a:rPr>
              <a:t>Mending footpaths by planting new grass or laying a new path of quarried stone.</a:t>
            </a:r>
          </a:p>
          <a:p>
            <a:pPr marL="457200" indent="-457200">
              <a:buFont typeface="Arial" panose="020B0604020202020204" pitchFamily="34" charset="0"/>
              <a:buChar char="•"/>
            </a:pPr>
            <a:r>
              <a:rPr lang="en-GB" sz="2400" dirty="0" smtClean="0">
                <a:solidFill>
                  <a:schemeClr val="accent6">
                    <a:lumMod val="50000"/>
                  </a:schemeClr>
                </a:solidFill>
                <a:latin typeface="Comic Sans MS" panose="030F0702030302020204" pitchFamily="66" charset="0"/>
              </a:rPr>
              <a:t>Advertising public transport and developing new routes to encourage visitors to use public transport. Increasing car park charges to help environmental conservation.</a:t>
            </a:r>
          </a:p>
          <a:p>
            <a:pPr marL="457200" indent="-457200">
              <a:buFont typeface="Arial" panose="020B0604020202020204" pitchFamily="34" charset="0"/>
              <a:buChar char="•"/>
            </a:pPr>
            <a:r>
              <a:rPr lang="en-GB" sz="2400" dirty="0" smtClean="0">
                <a:solidFill>
                  <a:schemeClr val="accent6">
                    <a:lumMod val="50000"/>
                  </a:schemeClr>
                </a:solidFill>
                <a:latin typeface="Comic Sans MS" panose="030F0702030302020204" pitchFamily="66" charset="0"/>
              </a:rPr>
              <a:t>Rangers educate visitors on how to protect the animals, wildlife and landscape. Signage to protect areas of the park.</a:t>
            </a:r>
          </a:p>
          <a:p>
            <a:pPr marL="457200" indent="-457200">
              <a:buFont typeface="Arial" panose="020B0604020202020204" pitchFamily="34" charset="0"/>
              <a:buChar char="•"/>
            </a:pPr>
            <a:endParaRPr lang="en-GB" sz="2400" dirty="0" smtClean="0">
              <a:solidFill>
                <a:schemeClr val="bg1"/>
              </a:solidFill>
              <a:latin typeface="Comic Sans MS" panose="030F0702030302020204" pitchFamily="66" charset="0"/>
            </a:endParaRPr>
          </a:p>
          <a:p>
            <a:pPr marL="457200" indent="-457200">
              <a:buFont typeface="Arial" panose="020B0604020202020204" pitchFamily="34" charset="0"/>
              <a:buChar char="•"/>
            </a:pPr>
            <a:endParaRPr lang="en-GB" sz="2400" dirty="0" smtClean="0">
              <a:solidFill>
                <a:schemeClr val="bg1"/>
              </a:solidFill>
              <a:latin typeface="Comic Sans MS" panose="030F0702030302020204" pitchFamily="66" charset="0"/>
            </a:endParaRPr>
          </a:p>
        </p:txBody>
      </p:sp>
      <p:sp>
        <p:nvSpPr>
          <p:cNvPr id="7" name="Rounded Rectangle 6"/>
          <p:cNvSpPr/>
          <p:nvPr/>
        </p:nvSpPr>
        <p:spPr>
          <a:xfrm>
            <a:off x="-1" y="1938897"/>
            <a:ext cx="5015754" cy="4879602"/>
          </a:xfrm>
          <a:prstGeom prst="round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accent6">
                    <a:lumMod val="50000"/>
                  </a:schemeClr>
                </a:solidFill>
                <a:latin typeface="Comic Sans MS" panose="030F0702030302020204" pitchFamily="66" charset="0"/>
              </a:rPr>
              <a:t>Problems</a:t>
            </a:r>
          </a:p>
          <a:p>
            <a:pPr marL="342900" indent="-342900">
              <a:buFont typeface="Arial" panose="020B0604020202020204" pitchFamily="34" charset="0"/>
              <a:buChar char="•"/>
            </a:pPr>
            <a:r>
              <a:rPr lang="en-GB" sz="2400" dirty="0" smtClean="0">
                <a:solidFill>
                  <a:schemeClr val="accent6">
                    <a:lumMod val="50000"/>
                  </a:schemeClr>
                </a:solidFill>
                <a:latin typeface="Comic Sans MS" panose="030F0702030302020204" pitchFamily="66" charset="0"/>
              </a:rPr>
              <a:t>Footpath erosion from walkers.</a:t>
            </a:r>
          </a:p>
          <a:p>
            <a:pPr marL="342900" indent="-342900">
              <a:buFont typeface="Arial" panose="020B0604020202020204" pitchFamily="34" charset="0"/>
              <a:buChar char="•"/>
            </a:pPr>
            <a:r>
              <a:rPr lang="en-GB" sz="2400" dirty="0" smtClean="0">
                <a:solidFill>
                  <a:schemeClr val="accent6">
                    <a:lumMod val="50000"/>
                  </a:schemeClr>
                </a:solidFill>
                <a:latin typeface="Comic Sans MS" panose="030F0702030302020204" pitchFamily="66" charset="0"/>
              </a:rPr>
              <a:t>Traffic congestion from large numbers of tourists in popular areas such as </a:t>
            </a:r>
            <a:r>
              <a:rPr lang="en-GB" sz="2400" dirty="0" err="1" smtClean="0">
                <a:solidFill>
                  <a:schemeClr val="accent6">
                    <a:lumMod val="50000"/>
                  </a:schemeClr>
                </a:solidFill>
                <a:latin typeface="Comic Sans MS" panose="030F0702030302020204" pitchFamily="66" charset="0"/>
              </a:rPr>
              <a:t>Aviemore</a:t>
            </a:r>
            <a:r>
              <a:rPr lang="en-GB" sz="2400" dirty="0" smtClean="0">
                <a:solidFill>
                  <a:schemeClr val="accent6">
                    <a:lumMod val="50000"/>
                  </a:schemeClr>
                </a:solidFill>
                <a:latin typeface="Comic Sans MS" panose="030F0702030302020204" pitchFamily="66" charset="0"/>
              </a:rPr>
              <a:t>.</a:t>
            </a:r>
          </a:p>
          <a:p>
            <a:pPr marL="342900" indent="-342900">
              <a:buFont typeface="Arial" panose="020B0604020202020204" pitchFamily="34" charset="0"/>
              <a:buChar char="•"/>
            </a:pPr>
            <a:r>
              <a:rPr lang="en-GB" sz="2400" dirty="0" smtClean="0">
                <a:solidFill>
                  <a:schemeClr val="accent6">
                    <a:lumMod val="50000"/>
                  </a:schemeClr>
                </a:solidFill>
                <a:latin typeface="Comic Sans MS" panose="030F0702030302020204" pitchFamily="66" charset="0"/>
              </a:rPr>
              <a:t>Litter being dropped by tourists is dangerous to wildlife and causes visual pollution.</a:t>
            </a:r>
          </a:p>
          <a:p>
            <a:pPr marL="342900" indent="-342900">
              <a:buFont typeface="Arial" panose="020B0604020202020204" pitchFamily="34" charset="0"/>
              <a:buChar char="•"/>
            </a:pPr>
            <a:r>
              <a:rPr lang="en-GB" sz="2400" dirty="0" smtClean="0">
                <a:solidFill>
                  <a:schemeClr val="accent6">
                    <a:lumMod val="50000"/>
                  </a:schemeClr>
                </a:solidFill>
                <a:latin typeface="Comic Sans MS" panose="030F0702030302020204" pitchFamily="66" charset="0"/>
              </a:rPr>
              <a:t>Dogs owned by tourists worry sheep.</a:t>
            </a:r>
          </a:p>
        </p:txBody>
      </p:sp>
    </p:spTree>
    <p:extLst>
      <p:ext uri="{BB962C8B-B14F-4D97-AF65-F5344CB8AC3E}">
        <p14:creationId xmlns:p14="http://schemas.microsoft.com/office/powerpoint/2010/main" val="285182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37014" y="-22860"/>
            <a:ext cx="7897586" cy="1892300"/>
          </a:xfrm>
          <a:prstGeom prst="roundRect">
            <a:avLst/>
          </a:prstGeom>
          <a:solidFill>
            <a:schemeClr val="accent6">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solidFill>
                  <a:schemeClr val="accent6">
                    <a:lumMod val="50000"/>
                  </a:schemeClr>
                </a:solidFill>
                <a:latin typeface="Comic Sans MS" panose="030F0702030302020204" pitchFamily="66" charset="0"/>
              </a:rPr>
              <a:t>Second Homes</a:t>
            </a:r>
            <a:endParaRPr lang="en-GB" sz="5400" dirty="0">
              <a:solidFill>
                <a:schemeClr val="accent6">
                  <a:lumMod val="50000"/>
                </a:schemeClr>
              </a:solidFill>
              <a:latin typeface="Comic Sans MS" panose="030F0702030302020204" pitchFamily="66" charset="0"/>
            </a:endParaRPr>
          </a:p>
        </p:txBody>
      </p:sp>
      <p:sp>
        <p:nvSpPr>
          <p:cNvPr id="6" name="Rounded Rectangle 5"/>
          <p:cNvSpPr/>
          <p:nvPr/>
        </p:nvSpPr>
        <p:spPr>
          <a:xfrm>
            <a:off x="6185807" y="2314575"/>
            <a:ext cx="5727700" cy="4086225"/>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bg1"/>
                </a:solidFill>
                <a:latin typeface="Comic Sans MS" panose="030F0702030302020204" pitchFamily="66" charset="0"/>
              </a:rPr>
              <a:t>Although employment was a positive impact it is also a negative impact…</a:t>
            </a:r>
            <a:endParaRPr lang="en-GB" sz="3600" dirty="0">
              <a:solidFill>
                <a:schemeClr val="bg1"/>
              </a:solidFill>
              <a:latin typeface="Comic Sans MS" panose="030F0702030302020204" pitchFamily="66" charset="0"/>
            </a:endParaRPr>
          </a:p>
        </p:txBody>
      </p:sp>
      <p:sp>
        <p:nvSpPr>
          <p:cNvPr id="5" name="Rounded Rectangle 4"/>
          <p:cNvSpPr/>
          <p:nvPr/>
        </p:nvSpPr>
        <p:spPr>
          <a:xfrm>
            <a:off x="6185807" y="2314575"/>
            <a:ext cx="5727700" cy="4086225"/>
          </a:xfrm>
          <a:prstGeom prst="round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accent6">
                    <a:lumMod val="50000"/>
                  </a:schemeClr>
                </a:solidFill>
                <a:latin typeface="Comic Sans MS" panose="030F0702030302020204" pitchFamily="66" charset="0"/>
              </a:rPr>
              <a:t>Solutions</a:t>
            </a:r>
          </a:p>
          <a:p>
            <a:pPr marL="457200" indent="-457200">
              <a:buFont typeface="Arial" panose="020B0604020202020204" pitchFamily="34" charset="0"/>
              <a:buChar char="•"/>
            </a:pPr>
            <a:r>
              <a:rPr lang="en-GB" sz="2400" dirty="0" smtClean="0">
                <a:solidFill>
                  <a:schemeClr val="accent6">
                    <a:lumMod val="50000"/>
                  </a:schemeClr>
                </a:solidFill>
                <a:latin typeface="Comic Sans MS" panose="030F0702030302020204" pitchFamily="66" charset="0"/>
              </a:rPr>
              <a:t>If people want to buy a home in the park they have to have lived or worked in the park for at least 3 years.</a:t>
            </a:r>
            <a:endParaRPr lang="en-GB" sz="2000" dirty="0" smtClean="0">
              <a:solidFill>
                <a:schemeClr val="accent6">
                  <a:lumMod val="50000"/>
                </a:schemeClr>
              </a:solidFill>
              <a:latin typeface="Comic Sans MS" panose="030F0702030302020204" pitchFamily="66" charset="0"/>
            </a:endParaRPr>
          </a:p>
        </p:txBody>
      </p:sp>
      <p:sp>
        <p:nvSpPr>
          <p:cNvPr id="7" name="Rounded Rectangle 6"/>
          <p:cNvSpPr/>
          <p:nvPr/>
        </p:nvSpPr>
        <p:spPr>
          <a:xfrm>
            <a:off x="201865" y="2314575"/>
            <a:ext cx="5727700" cy="4086225"/>
          </a:xfrm>
          <a:prstGeom prst="round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accent6">
                    <a:lumMod val="50000"/>
                  </a:schemeClr>
                </a:solidFill>
                <a:latin typeface="Comic Sans MS" panose="030F0702030302020204" pitchFamily="66" charset="0"/>
              </a:rPr>
              <a:t>Problems</a:t>
            </a:r>
          </a:p>
          <a:p>
            <a:pPr marL="571500" indent="-571500">
              <a:buFont typeface="Arial" panose="020B0604020202020204" pitchFamily="34" charset="0"/>
              <a:buChar char="•"/>
            </a:pPr>
            <a:r>
              <a:rPr lang="en-GB" sz="2400" dirty="0" smtClean="0">
                <a:solidFill>
                  <a:schemeClr val="accent6">
                    <a:lumMod val="50000"/>
                  </a:schemeClr>
                </a:solidFill>
                <a:latin typeface="Comic Sans MS" panose="030F0702030302020204" pitchFamily="66" charset="0"/>
              </a:rPr>
              <a:t>Salaries for workers are low but visitors want to buy a holiday home which has pushed the process of houses up so local people can’t afford them.</a:t>
            </a:r>
          </a:p>
        </p:txBody>
      </p:sp>
    </p:spTree>
    <p:extLst>
      <p:ext uri="{BB962C8B-B14F-4D97-AF65-F5344CB8AC3E}">
        <p14:creationId xmlns:p14="http://schemas.microsoft.com/office/powerpoint/2010/main" val="146614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37014" y="-22860"/>
            <a:ext cx="7897586" cy="1892300"/>
          </a:xfrm>
          <a:prstGeom prst="roundRect">
            <a:avLst/>
          </a:prstGeom>
          <a:solidFill>
            <a:schemeClr val="accent6">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solidFill>
                  <a:schemeClr val="accent6">
                    <a:lumMod val="50000"/>
                  </a:schemeClr>
                </a:solidFill>
                <a:latin typeface="Comic Sans MS" panose="030F0702030302020204" pitchFamily="66" charset="0"/>
              </a:rPr>
              <a:t>Cultural Destruction</a:t>
            </a:r>
            <a:endParaRPr lang="en-GB" sz="5400" dirty="0">
              <a:solidFill>
                <a:schemeClr val="accent6">
                  <a:lumMod val="50000"/>
                </a:schemeClr>
              </a:solidFill>
              <a:latin typeface="Comic Sans MS" panose="030F0702030302020204" pitchFamily="66" charset="0"/>
            </a:endParaRPr>
          </a:p>
        </p:txBody>
      </p:sp>
      <p:sp>
        <p:nvSpPr>
          <p:cNvPr id="6" name="Rounded Rectangle 5"/>
          <p:cNvSpPr/>
          <p:nvPr/>
        </p:nvSpPr>
        <p:spPr>
          <a:xfrm>
            <a:off x="6185807" y="2314575"/>
            <a:ext cx="5727700" cy="4086225"/>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bg1"/>
                </a:solidFill>
                <a:latin typeface="Comic Sans MS" panose="030F0702030302020204" pitchFamily="66" charset="0"/>
              </a:rPr>
              <a:t>Although employment was a positive impact it is also a negative impact…</a:t>
            </a:r>
            <a:endParaRPr lang="en-GB" sz="3600" dirty="0">
              <a:solidFill>
                <a:schemeClr val="bg1"/>
              </a:solidFill>
              <a:latin typeface="Comic Sans MS" panose="030F0702030302020204" pitchFamily="66" charset="0"/>
            </a:endParaRPr>
          </a:p>
        </p:txBody>
      </p:sp>
      <p:sp>
        <p:nvSpPr>
          <p:cNvPr id="5" name="Rounded Rectangle 4"/>
          <p:cNvSpPr/>
          <p:nvPr/>
        </p:nvSpPr>
        <p:spPr>
          <a:xfrm>
            <a:off x="6185807" y="2092007"/>
            <a:ext cx="5727700" cy="4531360"/>
          </a:xfrm>
          <a:prstGeom prst="round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accent6">
                    <a:lumMod val="50000"/>
                  </a:schemeClr>
                </a:solidFill>
                <a:latin typeface="Comic Sans MS" panose="030F0702030302020204" pitchFamily="66" charset="0"/>
              </a:rPr>
              <a:t>Solutions</a:t>
            </a:r>
          </a:p>
          <a:p>
            <a:pPr marL="457200" indent="-457200">
              <a:buFont typeface="Arial" panose="020B0604020202020204" pitchFamily="34" charset="0"/>
              <a:buChar char="•"/>
            </a:pPr>
            <a:r>
              <a:rPr lang="en-GB" sz="2400" dirty="0" smtClean="0">
                <a:solidFill>
                  <a:schemeClr val="accent6">
                    <a:lumMod val="50000"/>
                  </a:schemeClr>
                </a:solidFill>
                <a:latin typeface="Comic Sans MS" panose="030F0702030302020204" pitchFamily="66" charset="0"/>
              </a:rPr>
              <a:t>A mountain railway was built to allow skiers in the winter to ski and in summer allow visitors to reach the Cairngorm plateau in an accessible way and experience the mountains of Scotland. Walkers are not allowed to leave the top station area to protect the mountain environment that is unique to Scotland.</a:t>
            </a:r>
            <a:endParaRPr lang="en-GB" sz="2000" dirty="0" smtClean="0">
              <a:solidFill>
                <a:schemeClr val="accent6">
                  <a:lumMod val="50000"/>
                </a:schemeClr>
              </a:solidFill>
              <a:latin typeface="Comic Sans MS" panose="030F0702030302020204" pitchFamily="66" charset="0"/>
            </a:endParaRPr>
          </a:p>
        </p:txBody>
      </p:sp>
      <p:sp>
        <p:nvSpPr>
          <p:cNvPr id="7" name="Rounded Rectangle 6"/>
          <p:cNvSpPr/>
          <p:nvPr/>
        </p:nvSpPr>
        <p:spPr>
          <a:xfrm>
            <a:off x="201865" y="2314575"/>
            <a:ext cx="5727700" cy="4086225"/>
          </a:xfrm>
          <a:prstGeom prst="round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accent6">
                    <a:lumMod val="50000"/>
                  </a:schemeClr>
                </a:solidFill>
                <a:latin typeface="Comic Sans MS" panose="030F0702030302020204" pitchFamily="66" charset="0"/>
              </a:rPr>
              <a:t>Problems</a:t>
            </a:r>
          </a:p>
          <a:p>
            <a:pPr marL="342900" indent="-342900">
              <a:buFont typeface="Arial" panose="020B0604020202020204" pitchFamily="34" charset="0"/>
              <a:buChar char="•"/>
            </a:pPr>
            <a:r>
              <a:rPr lang="en-GB" sz="2400" dirty="0" smtClean="0">
                <a:solidFill>
                  <a:schemeClr val="accent6">
                    <a:lumMod val="50000"/>
                  </a:schemeClr>
                </a:solidFill>
                <a:latin typeface="Comic Sans MS" panose="030F0702030302020204" pitchFamily="66" charset="0"/>
              </a:rPr>
              <a:t>The ski resort at Cairngorm was difficult to maintain. The chairlifts and tows had to be closed in high winds which prevented skiing.</a:t>
            </a:r>
          </a:p>
        </p:txBody>
      </p:sp>
    </p:spTree>
    <p:extLst>
      <p:ext uri="{BB962C8B-B14F-4D97-AF65-F5344CB8AC3E}">
        <p14:creationId xmlns:p14="http://schemas.microsoft.com/office/powerpoint/2010/main" val="313043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237014" y="-22860"/>
            <a:ext cx="7277100" cy="1892300"/>
          </a:xfrm>
          <a:prstGeom prst="roundRect">
            <a:avLst/>
          </a:prstGeom>
          <a:solidFill>
            <a:schemeClr val="accent6">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solidFill>
                  <a:schemeClr val="accent6">
                    <a:lumMod val="50000"/>
                  </a:schemeClr>
                </a:solidFill>
                <a:latin typeface="Comic Sans MS" panose="030F0702030302020204" pitchFamily="66" charset="0"/>
              </a:rPr>
              <a:t>Learning Intentions</a:t>
            </a:r>
            <a:endParaRPr lang="en-GB" sz="5400" dirty="0">
              <a:solidFill>
                <a:schemeClr val="accent6">
                  <a:lumMod val="50000"/>
                </a:schemeClr>
              </a:solidFill>
              <a:latin typeface="Comic Sans MS" panose="030F0702030302020204" pitchFamily="66" charset="0"/>
            </a:endParaRPr>
          </a:p>
        </p:txBody>
      </p:sp>
      <p:sp>
        <p:nvSpPr>
          <p:cNvPr id="5" name="Rounded Rectangle 4"/>
          <p:cNvSpPr/>
          <p:nvPr/>
        </p:nvSpPr>
        <p:spPr>
          <a:xfrm>
            <a:off x="528864" y="2342152"/>
            <a:ext cx="10693400" cy="4039870"/>
          </a:xfrm>
          <a:prstGeom prst="roundRect">
            <a:avLst/>
          </a:prstGeom>
          <a:solidFill>
            <a:schemeClr val="accent6">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Font typeface="+mj-lt"/>
              <a:buAutoNum type="arabicPeriod"/>
            </a:pPr>
            <a:r>
              <a:rPr lang="en-GB" sz="3200" dirty="0" smtClean="0">
                <a:solidFill>
                  <a:schemeClr val="accent6">
                    <a:lumMod val="50000"/>
                  </a:schemeClr>
                </a:solidFill>
                <a:latin typeface="Comic Sans MS" panose="030F0702030302020204" pitchFamily="66" charset="0"/>
              </a:rPr>
              <a:t>To be able to describe the four negative impacts from tourism in Scotland.</a:t>
            </a:r>
          </a:p>
          <a:p>
            <a:pPr marL="514350" indent="-514350">
              <a:buFont typeface="+mj-lt"/>
              <a:buAutoNum type="arabicPeriod"/>
            </a:pPr>
            <a:r>
              <a:rPr lang="en-GB" sz="3200" dirty="0" smtClean="0">
                <a:solidFill>
                  <a:schemeClr val="accent6">
                    <a:lumMod val="50000"/>
                  </a:schemeClr>
                </a:solidFill>
                <a:latin typeface="Comic Sans MS" panose="030F0702030302020204" pitchFamily="66" charset="0"/>
              </a:rPr>
              <a:t>To be able to apply knowledge on negative impacts to a case study.</a:t>
            </a:r>
            <a:endParaRPr lang="en-GB" sz="3200" dirty="0">
              <a:solidFill>
                <a:schemeClr val="accent6">
                  <a:lumMod val="50000"/>
                </a:schemeClr>
              </a:solidFill>
              <a:latin typeface="Comic Sans MS" panose="030F0702030302020204" pitchFamily="66" charset="0"/>
            </a:endParaRPr>
          </a:p>
        </p:txBody>
      </p:sp>
    </p:spTree>
    <p:extLst>
      <p:ext uri="{BB962C8B-B14F-4D97-AF65-F5344CB8AC3E}">
        <p14:creationId xmlns:p14="http://schemas.microsoft.com/office/powerpoint/2010/main" val="12088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237014" y="-22860"/>
            <a:ext cx="7277100" cy="1892300"/>
          </a:xfrm>
          <a:prstGeom prst="roundRect">
            <a:avLst/>
          </a:prstGeom>
          <a:solidFill>
            <a:schemeClr val="accent6">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solidFill>
                  <a:schemeClr val="accent6">
                    <a:lumMod val="50000"/>
                  </a:schemeClr>
                </a:solidFill>
                <a:latin typeface="Comic Sans MS" panose="030F0702030302020204" pitchFamily="66" charset="0"/>
              </a:rPr>
              <a:t>Success Criteria</a:t>
            </a:r>
            <a:endParaRPr lang="en-GB" sz="5400" dirty="0">
              <a:solidFill>
                <a:schemeClr val="accent6">
                  <a:lumMod val="50000"/>
                </a:schemeClr>
              </a:solidFill>
              <a:latin typeface="Comic Sans MS" panose="030F0702030302020204" pitchFamily="66" charset="0"/>
            </a:endParaRPr>
          </a:p>
        </p:txBody>
      </p:sp>
      <p:sp>
        <p:nvSpPr>
          <p:cNvPr id="5" name="Rounded Rectangle 4"/>
          <p:cNvSpPr/>
          <p:nvPr/>
        </p:nvSpPr>
        <p:spPr>
          <a:xfrm>
            <a:off x="528864" y="2342152"/>
            <a:ext cx="10693400" cy="4039870"/>
          </a:xfrm>
          <a:prstGeom prst="roundRect">
            <a:avLst/>
          </a:prstGeom>
          <a:solidFill>
            <a:schemeClr val="accent6">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Font typeface="+mj-lt"/>
              <a:buAutoNum type="arabicPeriod"/>
            </a:pPr>
            <a:r>
              <a:rPr lang="en-GB" sz="3200" dirty="0" smtClean="0">
                <a:solidFill>
                  <a:schemeClr val="accent6">
                    <a:lumMod val="50000"/>
                  </a:schemeClr>
                </a:solidFill>
                <a:latin typeface="Comic Sans MS" panose="030F0702030302020204" pitchFamily="66" charset="0"/>
              </a:rPr>
              <a:t>I can make notes on negative impacts by applying my knowledge to Cairngorm Mountain.</a:t>
            </a:r>
            <a:endParaRPr lang="en-GB" sz="3200" dirty="0">
              <a:solidFill>
                <a:schemeClr val="accent6">
                  <a:lumMod val="50000"/>
                </a:schemeClr>
              </a:solidFill>
              <a:latin typeface="Comic Sans MS" panose="030F0702030302020204" pitchFamily="66" charset="0"/>
            </a:endParaRPr>
          </a:p>
        </p:txBody>
      </p:sp>
    </p:spTree>
    <p:extLst>
      <p:ext uri="{BB962C8B-B14F-4D97-AF65-F5344CB8AC3E}">
        <p14:creationId xmlns:p14="http://schemas.microsoft.com/office/powerpoint/2010/main" val="231717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00314" y="2164352"/>
            <a:ext cx="10693400" cy="4039870"/>
          </a:xfrm>
          <a:prstGeom prst="roundRect">
            <a:avLst/>
          </a:prstGeom>
          <a:solidFill>
            <a:schemeClr val="accent6">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Font typeface="+mj-lt"/>
              <a:buAutoNum type="arabicPeriod"/>
            </a:pPr>
            <a:r>
              <a:rPr lang="en-GB" sz="3200" dirty="0" smtClean="0">
                <a:solidFill>
                  <a:schemeClr val="accent6">
                    <a:lumMod val="50000"/>
                  </a:schemeClr>
                </a:solidFill>
                <a:latin typeface="Comic Sans MS" panose="030F0702030302020204" pitchFamily="66" charset="0"/>
              </a:rPr>
              <a:t>Employment</a:t>
            </a:r>
          </a:p>
          <a:p>
            <a:pPr marL="514350" indent="-514350">
              <a:buFont typeface="+mj-lt"/>
              <a:buAutoNum type="arabicPeriod"/>
            </a:pPr>
            <a:r>
              <a:rPr lang="en-GB" sz="3200" dirty="0" smtClean="0">
                <a:solidFill>
                  <a:schemeClr val="accent6">
                    <a:lumMod val="50000"/>
                  </a:schemeClr>
                </a:solidFill>
                <a:latin typeface="Comic Sans MS" panose="030F0702030302020204" pitchFamily="66" charset="0"/>
              </a:rPr>
              <a:t>Environmental Destruction</a:t>
            </a:r>
          </a:p>
          <a:p>
            <a:pPr marL="514350" indent="-514350">
              <a:buFont typeface="+mj-lt"/>
              <a:buAutoNum type="arabicPeriod"/>
            </a:pPr>
            <a:r>
              <a:rPr lang="en-GB" sz="3200" dirty="0" smtClean="0">
                <a:solidFill>
                  <a:schemeClr val="accent6">
                    <a:lumMod val="50000"/>
                  </a:schemeClr>
                </a:solidFill>
                <a:latin typeface="Comic Sans MS" panose="030F0702030302020204" pitchFamily="66" charset="0"/>
              </a:rPr>
              <a:t>Cultural Destruction</a:t>
            </a:r>
          </a:p>
          <a:p>
            <a:pPr marL="514350" indent="-514350">
              <a:buFont typeface="+mj-lt"/>
              <a:buAutoNum type="arabicPeriod"/>
            </a:pPr>
            <a:r>
              <a:rPr lang="en-GB" sz="3200" dirty="0" smtClean="0">
                <a:solidFill>
                  <a:schemeClr val="accent6">
                    <a:lumMod val="50000"/>
                  </a:schemeClr>
                </a:solidFill>
                <a:latin typeface="Comic Sans MS" panose="030F0702030302020204" pitchFamily="66" charset="0"/>
              </a:rPr>
              <a:t>Second Homes</a:t>
            </a:r>
          </a:p>
        </p:txBody>
      </p:sp>
      <p:sp>
        <p:nvSpPr>
          <p:cNvPr id="3" name="Rounded Rectangle 2"/>
          <p:cNvSpPr/>
          <p:nvPr/>
        </p:nvSpPr>
        <p:spPr>
          <a:xfrm>
            <a:off x="1975757" y="0"/>
            <a:ext cx="7277100" cy="1892300"/>
          </a:xfrm>
          <a:prstGeom prst="roundRect">
            <a:avLst/>
          </a:prstGeom>
          <a:solidFill>
            <a:schemeClr val="accent6">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latin typeface="Comic Sans MS" panose="030F0702030302020204" pitchFamily="66" charset="0"/>
              </a:rPr>
              <a:t> </a:t>
            </a:r>
            <a:r>
              <a:rPr lang="en-GB" sz="5400" dirty="0">
                <a:solidFill>
                  <a:schemeClr val="accent6">
                    <a:lumMod val="50000"/>
                  </a:schemeClr>
                </a:solidFill>
                <a:latin typeface="Comic Sans MS" panose="030F0702030302020204" pitchFamily="66" charset="0"/>
              </a:rPr>
              <a:t>N</a:t>
            </a:r>
            <a:r>
              <a:rPr lang="en-GB" sz="5400" dirty="0" smtClean="0">
                <a:solidFill>
                  <a:schemeClr val="accent6">
                    <a:lumMod val="50000"/>
                  </a:schemeClr>
                </a:solidFill>
                <a:latin typeface="Comic Sans MS" panose="030F0702030302020204" pitchFamily="66" charset="0"/>
              </a:rPr>
              <a:t>egative Impacts</a:t>
            </a:r>
            <a:endParaRPr lang="en-GB" sz="5400" dirty="0">
              <a:solidFill>
                <a:schemeClr val="accent6">
                  <a:lumMod val="50000"/>
                </a:schemeClr>
              </a:solidFill>
              <a:latin typeface="Comic Sans MS" panose="030F0702030302020204" pitchFamily="66" charset="0"/>
            </a:endParaRPr>
          </a:p>
        </p:txBody>
      </p:sp>
    </p:spTree>
    <p:extLst>
      <p:ext uri="{BB962C8B-B14F-4D97-AF65-F5344CB8AC3E}">
        <p14:creationId xmlns:p14="http://schemas.microsoft.com/office/powerpoint/2010/main" val="351685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37014" y="-22860"/>
            <a:ext cx="7897586" cy="1892300"/>
          </a:xfrm>
          <a:prstGeom prst="roundRect">
            <a:avLst/>
          </a:prstGeom>
          <a:solidFill>
            <a:schemeClr val="accent6">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solidFill>
                  <a:schemeClr val="accent6">
                    <a:lumMod val="50000"/>
                  </a:schemeClr>
                </a:solidFill>
                <a:latin typeface="Comic Sans MS" panose="030F0702030302020204" pitchFamily="66" charset="0"/>
              </a:rPr>
              <a:t>Employment</a:t>
            </a:r>
            <a:endParaRPr lang="en-GB" sz="5400" dirty="0">
              <a:solidFill>
                <a:schemeClr val="accent6">
                  <a:lumMod val="50000"/>
                </a:schemeClr>
              </a:solidFill>
              <a:latin typeface="Comic Sans MS" panose="030F0702030302020204" pitchFamily="66" charset="0"/>
            </a:endParaRPr>
          </a:p>
        </p:txBody>
      </p:sp>
      <p:sp>
        <p:nvSpPr>
          <p:cNvPr id="6" name="Rounded Rectangle 5"/>
          <p:cNvSpPr/>
          <p:nvPr/>
        </p:nvSpPr>
        <p:spPr>
          <a:xfrm>
            <a:off x="6185807" y="2314575"/>
            <a:ext cx="5727700" cy="4086225"/>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bg1"/>
                </a:solidFill>
                <a:latin typeface="Comic Sans MS" panose="030F0702030302020204" pitchFamily="66" charset="0"/>
              </a:rPr>
              <a:t>Although employment was a positive impact it is also a negative impact…</a:t>
            </a:r>
            <a:endParaRPr lang="en-GB" sz="3600" dirty="0">
              <a:solidFill>
                <a:schemeClr val="bg1"/>
              </a:solidFill>
              <a:latin typeface="Comic Sans MS" panose="030F0702030302020204" pitchFamily="66" charset="0"/>
            </a:endParaRPr>
          </a:p>
        </p:txBody>
      </p:sp>
      <p:sp>
        <p:nvSpPr>
          <p:cNvPr id="5" name="Rounded Rectangle 4"/>
          <p:cNvSpPr/>
          <p:nvPr/>
        </p:nvSpPr>
        <p:spPr>
          <a:xfrm>
            <a:off x="6185807" y="2314575"/>
            <a:ext cx="5727700" cy="4086225"/>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bg1"/>
                </a:solidFill>
                <a:latin typeface="Comic Sans MS" panose="030F0702030302020204" pitchFamily="66" charset="0"/>
              </a:rPr>
              <a:t>Jobs in the tourism sector can be low skilled…</a:t>
            </a:r>
            <a:endParaRPr lang="en-GB" sz="3600" dirty="0">
              <a:solidFill>
                <a:schemeClr val="bg1"/>
              </a:solidFill>
              <a:latin typeface="Comic Sans MS" panose="030F0702030302020204" pitchFamily="66" charset="0"/>
            </a:endParaRPr>
          </a:p>
        </p:txBody>
      </p:sp>
      <p:pic>
        <p:nvPicPr>
          <p:cNvPr id="2" name="Picture 1"/>
          <p:cNvPicPr>
            <a:picLocks noChangeAspect="1"/>
          </p:cNvPicPr>
          <p:nvPr/>
        </p:nvPicPr>
        <p:blipFill>
          <a:blip r:embed="rId2"/>
          <a:stretch>
            <a:fillRect/>
          </a:stretch>
        </p:blipFill>
        <p:spPr>
          <a:xfrm>
            <a:off x="419100" y="2771774"/>
            <a:ext cx="5524500" cy="3171825"/>
          </a:xfrm>
          <a:prstGeom prst="rect">
            <a:avLst/>
          </a:prstGeom>
        </p:spPr>
      </p:pic>
      <p:sp>
        <p:nvSpPr>
          <p:cNvPr id="7" name="Rounded Rectangle 6"/>
          <p:cNvSpPr/>
          <p:nvPr/>
        </p:nvSpPr>
        <p:spPr>
          <a:xfrm>
            <a:off x="6185807" y="2314575"/>
            <a:ext cx="5727700" cy="4086225"/>
          </a:xfrm>
          <a:prstGeom prst="round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accent6">
                    <a:lumMod val="50000"/>
                  </a:schemeClr>
                </a:solidFill>
                <a:latin typeface="Comic Sans MS" panose="030F0702030302020204" pitchFamily="66" charset="0"/>
              </a:rPr>
              <a:t>Jobs in the tourism sector can be seasonal</a:t>
            </a:r>
            <a:endParaRPr lang="en-GB" sz="3600" dirty="0">
              <a:solidFill>
                <a:schemeClr val="accent6">
                  <a:lumMod val="50000"/>
                </a:schemeClr>
              </a:solidFill>
              <a:latin typeface="Comic Sans MS" panose="030F0702030302020204" pitchFamily="66" charset="0"/>
            </a:endParaRPr>
          </a:p>
        </p:txBody>
      </p:sp>
      <p:pic>
        <p:nvPicPr>
          <p:cNvPr id="8" name="Picture 7"/>
          <p:cNvPicPr>
            <a:picLocks noChangeAspect="1"/>
          </p:cNvPicPr>
          <p:nvPr/>
        </p:nvPicPr>
        <p:blipFill>
          <a:blip r:embed="rId3"/>
          <a:stretch>
            <a:fillRect/>
          </a:stretch>
        </p:blipFill>
        <p:spPr>
          <a:xfrm>
            <a:off x="-14047" y="1869440"/>
            <a:ext cx="6199854" cy="4785491"/>
          </a:xfrm>
          <a:prstGeom prst="rect">
            <a:avLst/>
          </a:prstGeom>
        </p:spPr>
      </p:pic>
    </p:spTree>
    <p:extLst>
      <p:ext uri="{BB962C8B-B14F-4D97-AF65-F5344CB8AC3E}">
        <p14:creationId xmlns:p14="http://schemas.microsoft.com/office/powerpoint/2010/main" val="267305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7971" y="0"/>
            <a:ext cx="11462658" cy="1892300"/>
          </a:xfrm>
          <a:prstGeom prst="roundRect">
            <a:avLst/>
          </a:prstGeom>
          <a:solidFill>
            <a:schemeClr val="accent6">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solidFill>
                  <a:schemeClr val="accent6">
                    <a:lumMod val="50000"/>
                  </a:schemeClr>
                </a:solidFill>
                <a:latin typeface="Comic Sans MS" panose="030F0702030302020204" pitchFamily="66" charset="0"/>
              </a:rPr>
              <a:t>Second Homes</a:t>
            </a:r>
            <a:endParaRPr lang="en-GB" sz="5400" dirty="0">
              <a:solidFill>
                <a:schemeClr val="accent6">
                  <a:lumMod val="50000"/>
                </a:schemeClr>
              </a:solidFill>
              <a:latin typeface="Comic Sans MS" panose="030F0702030302020204" pitchFamily="66" charset="0"/>
            </a:endParaRPr>
          </a:p>
        </p:txBody>
      </p:sp>
      <p:sp>
        <p:nvSpPr>
          <p:cNvPr id="13" name="Rounded Rectangle 12"/>
          <p:cNvSpPr/>
          <p:nvPr/>
        </p:nvSpPr>
        <p:spPr>
          <a:xfrm>
            <a:off x="322888" y="2059080"/>
            <a:ext cx="11335711" cy="4261038"/>
          </a:xfrm>
          <a:prstGeom prst="round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accent6">
                    <a:lumMod val="50000"/>
                  </a:schemeClr>
                </a:solidFill>
                <a:latin typeface="Comic Sans MS" panose="030F0702030302020204" pitchFamily="66" charset="0"/>
              </a:rPr>
              <a:t>Tourists can enjoy a destination so much that they buy a holiday home. This has a negative impact on those that live in that area because it pushes the price of houses up. Making it difficult for young locals to get onto the property ladder…</a:t>
            </a:r>
            <a:endParaRPr lang="en-GB" sz="3600" dirty="0">
              <a:solidFill>
                <a:schemeClr val="accent6">
                  <a:lumMod val="50000"/>
                </a:schemeClr>
              </a:solidFill>
              <a:latin typeface="Comic Sans MS" panose="030F0702030302020204" pitchFamily="66" charset="0"/>
            </a:endParaRPr>
          </a:p>
        </p:txBody>
      </p:sp>
    </p:spTree>
    <p:extLst>
      <p:ext uri="{BB962C8B-B14F-4D97-AF65-F5344CB8AC3E}">
        <p14:creationId xmlns:p14="http://schemas.microsoft.com/office/powerpoint/2010/main" val="2634694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81414" y="0"/>
            <a:ext cx="7897586" cy="1270000"/>
          </a:xfrm>
          <a:prstGeom prst="roundRect">
            <a:avLst/>
          </a:prstGeom>
          <a:solidFill>
            <a:schemeClr val="accent6">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solidFill>
                  <a:schemeClr val="accent6">
                    <a:lumMod val="50000"/>
                  </a:schemeClr>
                </a:solidFill>
                <a:latin typeface="Comic Sans MS" panose="030F0702030302020204" pitchFamily="66" charset="0"/>
              </a:rPr>
              <a:t>Cultural Destruction</a:t>
            </a:r>
            <a:endParaRPr lang="en-GB" sz="5400" dirty="0">
              <a:solidFill>
                <a:schemeClr val="accent6">
                  <a:lumMod val="50000"/>
                </a:schemeClr>
              </a:solidFill>
              <a:latin typeface="Comic Sans MS" panose="030F0702030302020204" pitchFamily="66" charset="0"/>
            </a:endParaRPr>
          </a:p>
        </p:txBody>
      </p:sp>
      <p:sp>
        <p:nvSpPr>
          <p:cNvPr id="7" name="Rounded Rectangle 6"/>
          <p:cNvSpPr/>
          <p:nvPr/>
        </p:nvSpPr>
        <p:spPr>
          <a:xfrm>
            <a:off x="5816600" y="1651000"/>
            <a:ext cx="5727700" cy="4889500"/>
          </a:xfrm>
          <a:prstGeom prst="round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accent6">
                    <a:lumMod val="50000"/>
                  </a:schemeClr>
                </a:solidFill>
                <a:latin typeface="Comic Sans MS" panose="030F0702030302020204" pitchFamily="66" charset="0"/>
              </a:rPr>
              <a:t>Our culture can be lost in this modern world. Destinations can look and feel the same with brands such as Starbucks and McDonalds on every corner.</a:t>
            </a:r>
            <a:endParaRPr lang="en-GB" sz="3600" dirty="0">
              <a:solidFill>
                <a:schemeClr val="accent6">
                  <a:lumMod val="50000"/>
                </a:schemeClr>
              </a:solidFill>
              <a:latin typeface="Comic Sans MS" panose="030F0702030302020204" pitchFamily="66" charset="0"/>
            </a:endParaRPr>
          </a:p>
        </p:txBody>
      </p:sp>
      <p:pic>
        <p:nvPicPr>
          <p:cNvPr id="2" name="Picture 1"/>
          <p:cNvPicPr>
            <a:picLocks noChangeAspect="1"/>
          </p:cNvPicPr>
          <p:nvPr/>
        </p:nvPicPr>
        <p:blipFill>
          <a:blip r:embed="rId2"/>
          <a:stretch>
            <a:fillRect/>
          </a:stretch>
        </p:blipFill>
        <p:spPr>
          <a:xfrm>
            <a:off x="120650" y="1377950"/>
            <a:ext cx="3016250" cy="3016250"/>
          </a:xfrm>
          <a:prstGeom prst="rect">
            <a:avLst/>
          </a:prstGeom>
        </p:spPr>
      </p:pic>
      <p:pic>
        <p:nvPicPr>
          <p:cNvPr id="3" name="Picture 2"/>
          <p:cNvPicPr>
            <a:picLocks noChangeAspect="1"/>
          </p:cNvPicPr>
          <p:nvPr/>
        </p:nvPicPr>
        <p:blipFill>
          <a:blip r:embed="rId3"/>
          <a:stretch>
            <a:fillRect/>
          </a:stretch>
        </p:blipFill>
        <p:spPr>
          <a:xfrm>
            <a:off x="3136900" y="3976687"/>
            <a:ext cx="2511290" cy="2360613"/>
          </a:xfrm>
          <a:prstGeom prst="rect">
            <a:avLst/>
          </a:prstGeom>
        </p:spPr>
      </p:pic>
      <p:sp>
        <p:nvSpPr>
          <p:cNvPr id="6" name="Rounded Rectangle 5"/>
          <p:cNvSpPr/>
          <p:nvPr/>
        </p:nvSpPr>
        <p:spPr>
          <a:xfrm>
            <a:off x="7214511" y="2661790"/>
            <a:ext cx="3366407" cy="2781300"/>
          </a:xfrm>
          <a:prstGeom prst="round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accent6">
                    <a:lumMod val="50000"/>
                  </a:schemeClr>
                </a:solidFill>
                <a:latin typeface="Comic Sans MS" panose="030F0702030302020204" pitchFamily="66" charset="0"/>
              </a:rPr>
              <a:t>Traditional languages can be lost.</a:t>
            </a:r>
            <a:endParaRPr lang="en-GB" sz="3600" dirty="0">
              <a:solidFill>
                <a:schemeClr val="accent6">
                  <a:lumMod val="50000"/>
                </a:schemeClr>
              </a:solidFill>
              <a:latin typeface="Comic Sans MS" panose="030F0702030302020204" pitchFamily="66" charset="0"/>
            </a:endParaRPr>
          </a:p>
        </p:txBody>
      </p:sp>
      <p:pic>
        <p:nvPicPr>
          <p:cNvPr id="5" name="Picture 4"/>
          <p:cNvPicPr>
            <a:picLocks noChangeAspect="1"/>
          </p:cNvPicPr>
          <p:nvPr/>
        </p:nvPicPr>
        <p:blipFill>
          <a:blip r:embed="rId4"/>
          <a:stretch>
            <a:fillRect/>
          </a:stretch>
        </p:blipFill>
        <p:spPr>
          <a:xfrm>
            <a:off x="279400" y="1551781"/>
            <a:ext cx="3485092" cy="2613819"/>
          </a:xfrm>
          <a:prstGeom prst="rect">
            <a:avLst/>
          </a:prstGeom>
        </p:spPr>
      </p:pic>
      <p:pic>
        <p:nvPicPr>
          <p:cNvPr id="8" name="Picture 7"/>
          <p:cNvPicPr>
            <a:picLocks noChangeAspect="1"/>
          </p:cNvPicPr>
          <p:nvPr/>
        </p:nvPicPr>
        <p:blipFill>
          <a:blip r:embed="rId5"/>
          <a:stretch>
            <a:fillRect/>
          </a:stretch>
        </p:blipFill>
        <p:spPr>
          <a:xfrm>
            <a:off x="1928450" y="4148037"/>
            <a:ext cx="3888150" cy="2590106"/>
          </a:xfrm>
          <a:prstGeom prst="rect">
            <a:avLst/>
          </a:prstGeom>
        </p:spPr>
      </p:pic>
      <p:sp>
        <p:nvSpPr>
          <p:cNvPr id="9" name="Rounded Rectangle 8"/>
          <p:cNvSpPr/>
          <p:nvPr/>
        </p:nvSpPr>
        <p:spPr>
          <a:xfrm>
            <a:off x="5648190" y="3282950"/>
            <a:ext cx="5727700" cy="1625600"/>
          </a:xfrm>
          <a:prstGeom prst="round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accent6">
                    <a:lumMod val="50000"/>
                  </a:schemeClr>
                </a:solidFill>
                <a:latin typeface="Comic Sans MS" panose="030F0702030302020204" pitchFamily="66" charset="0"/>
              </a:rPr>
              <a:t>Traditions can be lost. E.g. Hogmanay</a:t>
            </a:r>
            <a:endParaRPr lang="en-GB" sz="3600" dirty="0">
              <a:solidFill>
                <a:schemeClr val="accent6">
                  <a:lumMod val="50000"/>
                </a:schemeClr>
              </a:solidFill>
              <a:latin typeface="Comic Sans MS" panose="030F0702030302020204" pitchFamily="66" charset="0"/>
            </a:endParaRPr>
          </a:p>
        </p:txBody>
      </p:sp>
      <p:sp>
        <p:nvSpPr>
          <p:cNvPr id="12" name="Rounded Rectangle 11"/>
          <p:cNvSpPr/>
          <p:nvPr/>
        </p:nvSpPr>
        <p:spPr>
          <a:xfrm>
            <a:off x="5800729" y="3216672"/>
            <a:ext cx="5727700" cy="1625600"/>
          </a:xfrm>
          <a:prstGeom prst="round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accent6">
                    <a:lumMod val="50000"/>
                  </a:schemeClr>
                </a:solidFill>
                <a:latin typeface="Comic Sans MS" panose="030F0702030302020204" pitchFamily="66" charset="0"/>
              </a:rPr>
              <a:t>Traditional skills can be lost – weaving (Harris Tweed) </a:t>
            </a:r>
            <a:endParaRPr lang="en-GB" sz="3600" dirty="0">
              <a:solidFill>
                <a:schemeClr val="accent6">
                  <a:lumMod val="50000"/>
                </a:schemeClr>
              </a:solidFill>
              <a:latin typeface="Comic Sans MS" panose="030F0702030302020204" pitchFamily="66" charset="0"/>
            </a:endParaRPr>
          </a:p>
        </p:txBody>
      </p:sp>
      <p:pic>
        <p:nvPicPr>
          <p:cNvPr id="13" name="Picture 12"/>
          <p:cNvPicPr>
            <a:picLocks noChangeAspect="1"/>
          </p:cNvPicPr>
          <p:nvPr/>
        </p:nvPicPr>
        <p:blipFill>
          <a:blip r:embed="rId6"/>
          <a:stretch>
            <a:fillRect/>
          </a:stretch>
        </p:blipFill>
        <p:spPr>
          <a:xfrm>
            <a:off x="687866" y="1374774"/>
            <a:ext cx="4729658" cy="5363369"/>
          </a:xfrm>
          <a:prstGeom prst="rect">
            <a:avLst/>
          </a:prstGeom>
        </p:spPr>
      </p:pic>
      <p:pic>
        <p:nvPicPr>
          <p:cNvPr id="14" name="Picture 13"/>
          <p:cNvPicPr>
            <a:picLocks noChangeAspect="1"/>
          </p:cNvPicPr>
          <p:nvPr/>
        </p:nvPicPr>
        <p:blipFill>
          <a:blip r:embed="rId7"/>
          <a:stretch>
            <a:fillRect/>
          </a:stretch>
        </p:blipFill>
        <p:spPr>
          <a:xfrm>
            <a:off x="944316" y="1815124"/>
            <a:ext cx="4489079" cy="4489079"/>
          </a:xfrm>
          <a:prstGeom prst="rect">
            <a:avLst/>
          </a:prstGeom>
        </p:spPr>
      </p:pic>
    </p:spTree>
    <p:extLst>
      <p:ext uri="{BB962C8B-B14F-4D97-AF65-F5344CB8AC3E}">
        <p14:creationId xmlns:p14="http://schemas.microsoft.com/office/powerpoint/2010/main" val="253685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par>
                                <p:cTn id="10" presetID="53" presetClass="exit" presetSubtype="32" fill="hold" nodeType="withEffect">
                                  <p:stCondLst>
                                    <p:cond delay="0"/>
                                  </p:stCondLst>
                                  <p:childTnLst>
                                    <p:anim calcmode="lin" valueType="num">
                                      <p:cBhvr>
                                        <p:cTn id="11" dur="500"/>
                                        <p:tgtEl>
                                          <p:spTgt spid="2"/>
                                        </p:tgtEl>
                                        <p:attrNameLst>
                                          <p:attrName>ppt_w</p:attrName>
                                        </p:attrNameLst>
                                      </p:cBhvr>
                                      <p:tavLst>
                                        <p:tav tm="0">
                                          <p:val>
                                            <p:strVal val="ppt_w"/>
                                          </p:val>
                                        </p:tav>
                                        <p:tav tm="100000">
                                          <p:val>
                                            <p:fltVal val="0"/>
                                          </p:val>
                                        </p:tav>
                                      </p:tavLst>
                                    </p:anim>
                                    <p:anim calcmode="lin" valueType="num">
                                      <p:cBhvr>
                                        <p:cTn id="12" dur="500"/>
                                        <p:tgtEl>
                                          <p:spTgt spid="2"/>
                                        </p:tgtEl>
                                        <p:attrNameLst>
                                          <p:attrName>ppt_h</p:attrName>
                                        </p:attrNameLst>
                                      </p:cBhvr>
                                      <p:tavLst>
                                        <p:tav tm="0">
                                          <p:val>
                                            <p:strVal val="ppt_h"/>
                                          </p:val>
                                        </p:tav>
                                        <p:tav tm="100000">
                                          <p:val>
                                            <p:fltVal val="0"/>
                                          </p:val>
                                        </p:tav>
                                      </p:tavLst>
                                    </p:anim>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par>
                                <p:cTn id="15" presetID="53" presetClass="exit" presetSubtype="32" fill="hold" grpId="0" nodeType="withEffect">
                                  <p:stCondLst>
                                    <p:cond delay="0"/>
                                  </p:stCondLst>
                                  <p:childTnLst>
                                    <p:anim calcmode="lin" valueType="num">
                                      <p:cBhvr>
                                        <p:cTn id="16" dur="500"/>
                                        <p:tgtEl>
                                          <p:spTgt spid="7"/>
                                        </p:tgtEl>
                                        <p:attrNameLst>
                                          <p:attrName>ppt_w</p:attrName>
                                        </p:attrNameLst>
                                      </p:cBhvr>
                                      <p:tavLst>
                                        <p:tav tm="0">
                                          <p:val>
                                            <p:strVal val="ppt_w"/>
                                          </p:val>
                                        </p:tav>
                                        <p:tav tm="100000">
                                          <p:val>
                                            <p:fltVal val="0"/>
                                          </p:val>
                                        </p:tav>
                                      </p:tavLst>
                                    </p:anim>
                                    <p:anim calcmode="lin" valueType="num">
                                      <p:cBhvr>
                                        <p:cTn id="17" dur="500"/>
                                        <p:tgtEl>
                                          <p:spTgt spid="7"/>
                                        </p:tgtEl>
                                        <p:attrNameLst>
                                          <p:attrName>ppt_h</p:attrName>
                                        </p:attrNameLst>
                                      </p:cBhvr>
                                      <p:tavLst>
                                        <p:tav tm="0">
                                          <p:val>
                                            <p:strVal val="ppt_h"/>
                                          </p:val>
                                        </p:tav>
                                        <p:tav tm="100000">
                                          <p:val>
                                            <p:fltVal val="0"/>
                                          </p:val>
                                        </p:tav>
                                      </p:tavLst>
                                    </p:anim>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par>
                                <p:cTn id="32" presetID="53" presetClass="entr" presetSubtype="16"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xit" presetSubtype="32" fill="hold" grpId="1" nodeType="clickEffect">
                                  <p:stCondLst>
                                    <p:cond delay="0"/>
                                  </p:stCondLst>
                                  <p:childTnLst>
                                    <p:anim calcmode="lin" valueType="num">
                                      <p:cBhvr>
                                        <p:cTn id="40" dur="500"/>
                                        <p:tgtEl>
                                          <p:spTgt spid="6"/>
                                        </p:tgtEl>
                                        <p:attrNameLst>
                                          <p:attrName>ppt_w</p:attrName>
                                        </p:attrNameLst>
                                      </p:cBhvr>
                                      <p:tavLst>
                                        <p:tav tm="0">
                                          <p:val>
                                            <p:strVal val="ppt_w"/>
                                          </p:val>
                                        </p:tav>
                                        <p:tav tm="100000">
                                          <p:val>
                                            <p:fltVal val="0"/>
                                          </p:val>
                                        </p:tav>
                                      </p:tavLst>
                                    </p:anim>
                                    <p:anim calcmode="lin" valueType="num">
                                      <p:cBhvr>
                                        <p:cTn id="41" dur="500"/>
                                        <p:tgtEl>
                                          <p:spTgt spid="6"/>
                                        </p:tgtEl>
                                        <p:attrNameLst>
                                          <p:attrName>ppt_h</p:attrName>
                                        </p:attrNameLst>
                                      </p:cBhvr>
                                      <p:tavLst>
                                        <p:tav tm="0">
                                          <p:val>
                                            <p:strVal val="ppt_h"/>
                                          </p:val>
                                        </p:tav>
                                        <p:tav tm="100000">
                                          <p:val>
                                            <p:fltVal val="0"/>
                                          </p:val>
                                        </p:tav>
                                      </p:tavLst>
                                    </p:anim>
                                    <p:animEffect transition="out" filter="fade">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par>
                                <p:cTn id="44" presetID="53" presetClass="exit" presetSubtype="32" fill="hold" nodeType="withEffect">
                                  <p:stCondLst>
                                    <p:cond delay="0"/>
                                  </p:stCondLst>
                                  <p:childTnLst>
                                    <p:anim calcmode="lin" valueType="num">
                                      <p:cBhvr>
                                        <p:cTn id="45" dur="500"/>
                                        <p:tgtEl>
                                          <p:spTgt spid="5"/>
                                        </p:tgtEl>
                                        <p:attrNameLst>
                                          <p:attrName>ppt_w</p:attrName>
                                        </p:attrNameLst>
                                      </p:cBhvr>
                                      <p:tavLst>
                                        <p:tav tm="0">
                                          <p:val>
                                            <p:strVal val="ppt_w"/>
                                          </p:val>
                                        </p:tav>
                                        <p:tav tm="100000">
                                          <p:val>
                                            <p:fltVal val="0"/>
                                          </p:val>
                                        </p:tav>
                                      </p:tavLst>
                                    </p:anim>
                                    <p:anim calcmode="lin" valueType="num">
                                      <p:cBhvr>
                                        <p:cTn id="46" dur="500"/>
                                        <p:tgtEl>
                                          <p:spTgt spid="5"/>
                                        </p:tgtEl>
                                        <p:attrNameLst>
                                          <p:attrName>ppt_h</p:attrName>
                                        </p:attrNameLst>
                                      </p:cBhvr>
                                      <p:tavLst>
                                        <p:tav tm="0">
                                          <p:val>
                                            <p:strVal val="ppt_h"/>
                                          </p:val>
                                        </p:tav>
                                        <p:tav tm="100000">
                                          <p:val>
                                            <p:fltVal val="0"/>
                                          </p:val>
                                        </p:tav>
                                      </p:tavLst>
                                    </p:anim>
                                    <p:animEffect transition="out" filter="fade">
                                      <p:cBhvr>
                                        <p:cTn id="47" dur="500"/>
                                        <p:tgtEl>
                                          <p:spTgt spid="5"/>
                                        </p:tgtEl>
                                      </p:cBhvr>
                                    </p:animEffect>
                                    <p:set>
                                      <p:cBhvr>
                                        <p:cTn id="48" dur="1" fill="hold">
                                          <p:stCondLst>
                                            <p:cond delay="499"/>
                                          </p:stCondLst>
                                        </p:cTn>
                                        <p:tgtEl>
                                          <p:spTgt spid="5"/>
                                        </p:tgtEl>
                                        <p:attrNameLst>
                                          <p:attrName>style.visibility</p:attrName>
                                        </p:attrNameLst>
                                      </p:cBhvr>
                                      <p:to>
                                        <p:strVal val="hidden"/>
                                      </p:to>
                                    </p:set>
                                  </p:childTnLst>
                                </p:cTn>
                              </p:par>
                              <p:par>
                                <p:cTn id="49" presetID="53" presetClass="exit" presetSubtype="32" fill="hold" nodeType="withEffect">
                                  <p:stCondLst>
                                    <p:cond delay="0"/>
                                  </p:stCondLst>
                                  <p:childTnLst>
                                    <p:anim calcmode="lin" valueType="num">
                                      <p:cBhvr>
                                        <p:cTn id="50" dur="500"/>
                                        <p:tgtEl>
                                          <p:spTgt spid="8"/>
                                        </p:tgtEl>
                                        <p:attrNameLst>
                                          <p:attrName>ppt_w</p:attrName>
                                        </p:attrNameLst>
                                      </p:cBhvr>
                                      <p:tavLst>
                                        <p:tav tm="0">
                                          <p:val>
                                            <p:strVal val="ppt_w"/>
                                          </p:val>
                                        </p:tav>
                                        <p:tav tm="100000">
                                          <p:val>
                                            <p:fltVal val="0"/>
                                          </p:val>
                                        </p:tav>
                                      </p:tavLst>
                                    </p:anim>
                                    <p:anim calcmode="lin" valueType="num">
                                      <p:cBhvr>
                                        <p:cTn id="51" dur="500"/>
                                        <p:tgtEl>
                                          <p:spTgt spid="8"/>
                                        </p:tgtEl>
                                        <p:attrNameLst>
                                          <p:attrName>ppt_h</p:attrName>
                                        </p:attrNameLst>
                                      </p:cBhvr>
                                      <p:tavLst>
                                        <p:tav tm="0">
                                          <p:val>
                                            <p:strVal val="ppt_h"/>
                                          </p:val>
                                        </p:tav>
                                        <p:tav tm="100000">
                                          <p:val>
                                            <p:fltVal val="0"/>
                                          </p:val>
                                        </p:tav>
                                      </p:tavLst>
                                    </p:anim>
                                    <p:animEffect transition="out" filter="fade">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Effect transition="in" filter="fade">
                                      <p:cBhvr>
                                        <p:cTn id="60" dur="500"/>
                                        <p:tgtEl>
                                          <p:spTgt spid="14"/>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Effect transition="in" filter="fade">
                                      <p:cBhvr>
                                        <p:cTn id="65" dur="5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nodeType="clickEffect">
                                  <p:stCondLst>
                                    <p:cond delay="0"/>
                                  </p:stCondLst>
                                  <p:childTnLst>
                                    <p:anim calcmode="lin" valueType="num">
                                      <p:cBhvr>
                                        <p:cTn id="69" dur="500"/>
                                        <p:tgtEl>
                                          <p:spTgt spid="14"/>
                                        </p:tgtEl>
                                        <p:attrNameLst>
                                          <p:attrName>ppt_w</p:attrName>
                                        </p:attrNameLst>
                                      </p:cBhvr>
                                      <p:tavLst>
                                        <p:tav tm="0">
                                          <p:val>
                                            <p:strVal val="ppt_w"/>
                                          </p:val>
                                        </p:tav>
                                        <p:tav tm="100000">
                                          <p:val>
                                            <p:fltVal val="0"/>
                                          </p:val>
                                        </p:tav>
                                      </p:tavLst>
                                    </p:anim>
                                    <p:anim calcmode="lin" valueType="num">
                                      <p:cBhvr>
                                        <p:cTn id="70" dur="500"/>
                                        <p:tgtEl>
                                          <p:spTgt spid="14"/>
                                        </p:tgtEl>
                                        <p:attrNameLst>
                                          <p:attrName>ppt_h</p:attrName>
                                        </p:attrNameLst>
                                      </p:cBhvr>
                                      <p:tavLst>
                                        <p:tav tm="0">
                                          <p:val>
                                            <p:strVal val="ppt_h"/>
                                          </p:val>
                                        </p:tav>
                                        <p:tav tm="100000">
                                          <p:val>
                                            <p:fltVal val="0"/>
                                          </p:val>
                                        </p:tav>
                                      </p:tavLst>
                                    </p:anim>
                                    <p:animEffect transition="out" filter="fade">
                                      <p:cBhvr>
                                        <p:cTn id="71" dur="500"/>
                                        <p:tgtEl>
                                          <p:spTgt spid="14"/>
                                        </p:tgtEl>
                                      </p:cBhvr>
                                    </p:animEffect>
                                    <p:set>
                                      <p:cBhvr>
                                        <p:cTn id="72" dur="1" fill="hold">
                                          <p:stCondLst>
                                            <p:cond delay="499"/>
                                          </p:stCondLst>
                                        </p:cTn>
                                        <p:tgtEl>
                                          <p:spTgt spid="14"/>
                                        </p:tgtEl>
                                        <p:attrNameLst>
                                          <p:attrName>style.visibility</p:attrName>
                                        </p:attrNameLst>
                                      </p:cBhvr>
                                      <p:to>
                                        <p:strVal val="hidden"/>
                                      </p:to>
                                    </p:set>
                                  </p:childTnLst>
                                </p:cTn>
                              </p:par>
                              <p:par>
                                <p:cTn id="73" presetID="53" presetClass="exit" presetSubtype="32" fill="hold" grpId="1" nodeType="withEffect">
                                  <p:stCondLst>
                                    <p:cond delay="0"/>
                                  </p:stCondLst>
                                  <p:childTnLst>
                                    <p:anim calcmode="lin" valueType="num">
                                      <p:cBhvr>
                                        <p:cTn id="74" dur="500"/>
                                        <p:tgtEl>
                                          <p:spTgt spid="9"/>
                                        </p:tgtEl>
                                        <p:attrNameLst>
                                          <p:attrName>ppt_w</p:attrName>
                                        </p:attrNameLst>
                                      </p:cBhvr>
                                      <p:tavLst>
                                        <p:tav tm="0">
                                          <p:val>
                                            <p:strVal val="ppt_w"/>
                                          </p:val>
                                        </p:tav>
                                        <p:tav tm="100000">
                                          <p:val>
                                            <p:fltVal val="0"/>
                                          </p:val>
                                        </p:tav>
                                      </p:tavLst>
                                    </p:anim>
                                    <p:anim calcmode="lin" valueType="num">
                                      <p:cBhvr>
                                        <p:cTn id="75" dur="500"/>
                                        <p:tgtEl>
                                          <p:spTgt spid="9"/>
                                        </p:tgtEl>
                                        <p:attrNameLst>
                                          <p:attrName>ppt_h</p:attrName>
                                        </p:attrNameLst>
                                      </p:cBhvr>
                                      <p:tavLst>
                                        <p:tav tm="0">
                                          <p:val>
                                            <p:strVal val="ppt_h"/>
                                          </p:val>
                                        </p:tav>
                                        <p:tav tm="100000">
                                          <p:val>
                                            <p:fltVal val="0"/>
                                          </p:val>
                                        </p:tav>
                                      </p:tavLst>
                                    </p:anim>
                                    <p:animEffect transition="out" filter="fade">
                                      <p:cBhvr>
                                        <p:cTn id="76" dur="500"/>
                                        <p:tgtEl>
                                          <p:spTgt spid="9"/>
                                        </p:tgtEl>
                                      </p:cBhvr>
                                    </p:animEffect>
                                    <p:set>
                                      <p:cBhvr>
                                        <p:cTn id="77" dur="1" fill="hold">
                                          <p:stCondLst>
                                            <p:cond delay="499"/>
                                          </p:stCondLst>
                                        </p:cTn>
                                        <p:tgtEl>
                                          <p:spTgt spid="9"/>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p:cTn id="87" dur="500" fill="hold"/>
                                        <p:tgtEl>
                                          <p:spTgt spid="12"/>
                                        </p:tgtEl>
                                        <p:attrNameLst>
                                          <p:attrName>ppt_w</p:attrName>
                                        </p:attrNameLst>
                                      </p:cBhvr>
                                      <p:tavLst>
                                        <p:tav tm="0">
                                          <p:val>
                                            <p:fltVal val="0"/>
                                          </p:val>
                                        </p:tav>
                                        <p:tav tm="100000">
                                          <p:val>
                                            <p:strVal val="#ppt_w"/>
                                          </p:val>
                                        </p:tav>
                                      </p:tavLst>
                                    </p:anim>
                                    <p:anim calcmode="lin" valueType="num">
                                      <p:cBhvr>
                                        <p:cTn id="88" dur="500" fill="hold"/>
                                        <p:tgtEl>
                                          <p:spTgt spid="12"/>
                                        </p:tgtEl>
                                        <p:attrNameLst>
                                          <p:attrName>ppt_h</p:attrName>
                                        </p:attrNameLst>
                                      </p:cBhvr>
                                      <p:tavLst>
                                        <p:tav tm="0">
                                          <p:val>
                                            <p:fltVal val="0"/>
                                          </p:val>
                                        </p:tav>
                                        <p:tav tm="100000">
                                          <p:val>
                                            <p:strVal val="#ppt_h"/>
                                          </p:val>
                                        </p:tav>
                                      </p:tavLst>
                                    </p:anim>
                                    <p:animEffect transition="in" filter="fade">
                                      <p:cBhvr>
                                        <p:cTn id="89" dur="500"/>
                                        <p:tgtEl>
                                          <p:spTgt spid="12"/>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xit" presetSubtype="32" fill="hold" nodeType="clickEffect">
                                  <p:stCondLst>
                                    <p:cond delay="0"/>
                                  </p:stCondLst>
                                  <p:childTnLst>
                                    <p:anim calcmode="lin" valueType="num">
                                      <p:cBhvr>
                                        <p:cTn id="93" dur="500"/>
                                        <p:tgtEl>
                                          <p:spTgt spid="13"/>
                                        </p:tgtEl>
                                        <p:attrNameLst>
                                          <p:attrName>ppt_w</p:attrName>
                                        </p:attrNameLst>
                                      </p:cBhvr>
                                      <p:tavLst>
                                        <p:tav tm="0">
                                          <p:val>
                                            <p:strVal val="ppt_w"/>
                                          </p:val>
                                        </p:tav>
                                        <p:tav tm="100000">
                                          <p:val>
                                            <p:fltVal val="0"/>
                                          </p:val>
                                        </p:tav>
                                      </p:tavLst>
                                    </p:anim>
                                    <p:anim calcmode="lin" valueType="num">
                                      <p:cBhvr>
                                        <p:cTn id="94" dur="500"/>
                                        <p:tgtEl>
                                          <p:spTgt spid="13"/>
                                        </p:tgtEl>
                                        <p:attrNameLst>
                                          <p:attrName>ppt_h</p:attrName>
                                        </p:attrNameLst>
                                      </p:cBhvr>
                                      <p:tavLst>
                                        <p:tav tm="0">
                                          <p:val>
                                            <p:strVal val="ppt_h"/>
                                          </p:val>
                                        </p:tav>
                                        <p:tav tm="100000">
                                          <p:val>
                                            <p:fltVal val="0"/>
                                          </p:val>
                                        </p:tav>
                                      </p:tavLst>
                                    </p:anim>
                                    <p:animEffect transition="out" filter="fade">
                                      <p:cBhvr>
                                        <p:cTn id="95" dur="500"/>
                                        <p:tgtEl>
                                          <p:spTgt spid="13"/>
                                        </p:tgtEl>
                                      </p:cBhvr>
                                    </p:animEffect>
                                    <p:set>
                                      <p:cBhvr>
                                        <p:cTn id="96" dur="1" fill="hold">
                                          <p:stCondLst>
                                            <p:cond delay="499"/>
                                          </p:stCondLst>
                                        </p:cTn>
                                        <p:tgtEl>
                                          <p:spTgt spid="13"/>
                                        </p:tgtEl>
                                        <p:attrNameLst>
                                          <p:attrName>style.visibility</p:attrName>
                                        </p:attrNameLst>
                                      </p:cBhvr>
                                      <p:to>
                                        <p:strVal val="hidden"/>
                                      </p:to>
                                    </p:set>
                                  </p:childTnLst>
                                </p:cTn>
                              </p:par>
                              <p:par>
                                <p:cTn id="97" presetID="53" presetClass="exit" presetSubtype="32" fill="hold" grpId="1" nodeType="withEffect">
                                  <p:stCondLst>
                                    <p:cond delay="0"/>
                                  </p:stCondLst>
                                  <p:childTnLst>
                                    <p:anim calcmode="lin" valueType="num">
                                      <p:cBhvr>
                                        <p:cTn id="98" dur="500"/>
                                        <p:tgtEl>
                                          <p:spTgt spid="12"/>
                                        </p:tgtEl>
                                        <p:attrNameLst>
                                          <p:attrName>ppt_w</p:attrName>
                                        </p:attrNameLst>
                                      </p:cBhvr>
                                      <p:tavLst>
                                        <p:tav tm="0">
                                          <p:val>
                                            <p:strVal val="ppt_w"/>
                                          </p:val>
                                        </p:tav>
                                        <p:tav tm="100000">
                                          <p:val>
                                            <p:fltVal val="0"/>
                                          </p:val>
                                        </p:tav>
                                      </p:tavLst>
                                    </p:anim>
                                    <p:anim calcmode="lin" valueType="num">
                                      <p:cBhvr>
                                        <p:cTn id="99" dur="500"/>
                                        <p:tgtEl>
                                          <p:spTgt spid="12"/>
                                        </p:tgtEl>
                                        <p:attrNameLst>
                                          <p:attrName>ppt_h</p:attrName>
                                        </p:attrNameLst>
                                      </p:cBhvr>
                                      <p:tavLst>
                                        <p:tav tm="0">
                                          <p:val>
                                            <p:strVal val="ppt_h"/>
                                          </p:val>
                                        </p:tav>
                                        <p:tav tm="100000">
                                          <p:val>
                                            <p:fltVal val="0"/>
                                          </p:val>
                                        </p:tav>
                                      </p:tavLst>
                                    </p:anim>
                                    <p:animEffect transition="out" filter="fade">
                                      <p:cBhvr>
                                        <p:cTn id="100" dur="500"/>
                                        <p:tgtEl>
                                          <p:spTgt spid="12"/>
                                        </p:tgtEl>
                                      </p:cBhvr>
                                    </p:animEffect>
                                    <p:set>
                                      <p:cBhvr>
                                        <p:cTn id="101"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6" grpId="1" animBg="1"/>
      <p:bldP spid="9" grpId="0" animBg="1"/>
      <p:bldP spid="9" grpId="1" animBg="1"/>
      <p:bldP spid="12" grpId="0" animBg="1"/>
      <p:bldP spid="1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81414" y="-1"/>
            <a:ext cx="7897586" cy="1922927"/>
          </a:xfrm>
          <a:prstGeom prst="roundRect">
            <a:avLst/>
          </a:prstGeom>
          <a:solidFill>
            <a:schemeClr val="accent6">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solidFill>
                  <a:schemeClr val="accent6">
                    <a:lumMod val="50000"/>
                  </a:schemeClr>
                </a:solidFill>
                <a:latin typeface="Comic Sans MS" panose="030F0702030302020204" pitchFamily="66" charset="0"/>
              </a:rPr>
              <a:t>Environmental Destruction</a:t>
            </a:r>
            <a:endParaRPr lang="en-GB" sz="5400" dirty="0">
              <a:solidFill>
                <a:schemeClr val="accent6">
                  <a:lumMod val="50000"/>
                </a:schemeClr>
              </a:solidFill>
              <a:latin typeface="Comic Sans MS" panose="030F0702030302020204" pitchFamily="66" charset="0"/>
            </a:endParaRPr>
          </a:p>
        </p:txBody>
      </p:sp>
      <p:sp>
        <p:nvSpPr>
          <p:cNvPr id="7" name="Rounded Rectangle 6"/>
          <p:cNvSpPr/>
          <p:nvPr/>
        </p:nvSpPr>
        <p:spPr>
          <a:xfrm>
            <a:off x="6293224" y="2127835"/>
            <a:ext cx="5251076" cy="4469654"/>
          </a:xfrm>
          <a:prstGeom prst="round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accent6">
                    <a:lumMod val="50000"/>
                  </a:schemeClr>
                </a:solidFill>
                <a:latin typeface="Comic Sans MS" panose="030F0702030302020204" pitchFamily="66" charset="0"/>
              </a:rPr>
              <a:t>Litter is a huge problem. Visitors need to be reminded to take their rubbish home with them, especially in rural areas.</a:t>
            </a:r>
            <a:endParaRPr lang="en-GB" sz="3600" dirty="0">
              <a:solidFill>
                <a:schemeClr val="accent6">
                  <a:lumMod val="50000"/>
                </a:schemeClr>
              </a:solidFill>
              <a:latin typeface="Comic Sans MS" panose="030F0702030302020204" pitchFamily="66" charset="0"/>
            </a:endParaRPr>
          </a:p>
        </p:txBody>
      </p:sp>
      <p:pic>
        <p:nvPicPr>
          <p:cNvPr id="10" name="Picture 9"/>
          <p:cNvPicPr>
            <a:picLocks noChangeAspect="1"/>
          </p:cNvPicPr>
          <p:nvPr/>
        </p:nvPicPr>
        <p:blipFill>
          <a:blip r:embed="rId2"/>
          <a:stretch>
            <a:fillRect/>
          </a:stretch>
        </p:blipFill>
        <p:spPr>
          <a:xfrm>
            <a:off x="298916" y="2070846"/>
            <a:ext cx="5759605" cy="4321735"/>
          </a:xfrm>
          <a:prstGeom prst="rect">
            <a:avLst/>
          </a:prstGeom>
        </p:spPr>
      </p:pic>
      <p:sp>
        <p:nvSpPr>
          <p:cNvPr id="15" name="Rounded Rectangle 14"/>
          <p:cNvSpPr/>
          <p:nvPr/>
        </p:nvSpPr>
        <p:spPr>
          <a:xfrm>
            <a:off x="6293224" y="1922927"/>
            <a:ext cx="5251076" cy="4469654"/>
          </a:xfrm>
          <a:prstGeom prst="round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accent6">
                    <a:lumMod val="50000"/>
                  </a:schemeClr>
                </a:solidFill>
                <a:latin typeface="Comic Sans MS" panose="030F0702030302020204" pitchFamily="66" charset="0"/>
              </a:rPr>
              <a:t>Footpath Erosion from too many walkers.</a:t>
            </a:r>
            <a:endParaRPr lang="en-GB" sz="3600" dirty="0">
              <a:solidFill>
                <a:schemeClr val="accent6">
                  <a:lumMod val="50000"/>
                </a:schemeClr>
              </a:solidFill>
              <a:latin typeface="Comic Sans MS" panose="030F0702030302020204" pitchFamily="66" charset="0"/>
            </a:endParaRPr>
          </a:p>
        </p:txBody>
      </p:sp>
      <p:pic>
        <p:nvPicPr>
          <p:cNvPr id="11" name="Picture 10"/>
          <p:cNvPicPr>
            <a:picLocks noChangeAspect="1"/>
          </p:cNvPicPr>
          <p:nvPr/>
        </p:nvPicPr>
        <p:blipFill>
          <a:blip r:embed="rId3"/>
          <a:stretch>
            <a:fillRect/>
          </a:stretch>
        </p:blipFill>
        <p:spPr>
          <a:xfrm>
            <a:off x="618004" y="1922926"/>
            <a:ext cx="4666690" cy="4666690"/>
          </a:xfrm>
          <a:prstGeom prst="rect">
            <a:avLst/>
          </a:prstGeom>
        </p:spPr>
      </p:pic>
    </p:spTree>
    <p:extLst>
      <p:ext uri="{BB962C8B-B14F-4D97-AF65-F5344CB8AC3E}">
        <p14:creationId xmlns:p14="http://schemas.microsoft.com/office/powerpoint/2010/main" val="135803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7"/>
                                        </p:tgtEl>
                                        <p:attrNameLst>
                                          <p:attrName>ppt_w</p:attrName>
                                        </p:attrNameLst>
                                      </p:cBhvr>
                                      <p:tavLst>
                                        <p:tav tm="0">
                                          <p:val>
                                            <p:strVal val="ppt_w"/>
                                          </p:val>
                                        </p:tav>
                                        <p:tav tm="100000">
                                          <p:val>
                                            <p:fltVal val="0"/>
                                          </p:val>
                                        </p:tav>
                                      </p:tavLst>
                                    </p:anim>
                                    <p:anim calcmode="lin" valueType="num">
                                      <p:cBhvr>
                                        <p:cTn id="7" dur="500"/>
                                        <p:tgtEl>
                                          <p:spTgt spid="7"/>
                                        </p:tgtEl>
                                        <p:attrNameLst>
                                          <p:attrName>ppt_h</p:attrName>
                                        </p:attrNameLst>
                                      </p:cBhvr>
                                      <p:tavLst>
                                        <p:tav tm="0">
                                          <p:val>
                                            <p:strVal val="ppt_h"/>
                                          </p:val>
                                        </p:tav>
                                        <p:tav tm="100000">
                                          <p:val>
                                            <p:fltVal val="0"/>
                                          </p:val>
                                        </p:tav>
                                      </p:tavLst>
                                    </p:anim>
                                    <p:animEffect transition="out" filter="fade">
                                      <p:cBhvr>
                                        <p:cTn id="8" dur="500"/>
                                        <p:tgtEl>
                                          <p:spTgt spid="7"/>
                                        </p:tgtEl>
                                      </p:cBhvr>
                                    </p:animEffect>
                                    <p:set>
                                      <p:cBhvr>
                                        <p:cTn id="9" dur="1" fill="hold">
                                          <p:stCondLst>
                                            <p:cond delay="499"/>
                                          </p:stCondLst>
                                        </p:cTn>
                                        <p:tgtEl>
                                          <p:spTgt spid="7"/>
                                        </p:tgtEl>
                                        <p:attrNameLst>
                                          <p:attrName>style.visibility</p:attrName>
                                        </p:attrNameLst>
                                      </p:cBhvr>
                                      <p:to>
                                        <p:strVal val="hidden"/>
                                      </p:to>
                                    </p:set>
                                  </p:childTnLst>
                                </p:cTn>
                              </p:par>
                              <p:par>
                                <p:cTn id="10" presetID="53" presetClass="exit" presetSubtype="32" fill="hold" nodeType="withEffect">
                                  <p:stCondLst>
                                    <p:cond delay="0"/>
                                  </p:stCondLst>
                                  <p:childTnLst>
                                    <p:anim calcmode="lin" valueType="num">
                                      <p:cBhvr>
                                        <p:cTn id="11" dur="500"/>
                                        <p:tgtEl>
                                          <p:spTgt spid="10"/>
                                        </p:tgtEl>
                                        <p:attrNameLst>
                                          <p:attrName>ppt_w</p:attrName>
                                        </p:attrNameLst>
                                      </p:cBhvr>
                                      <p:tavLst>
                                        <p:tav tm="0">
                                          <p:val>
                                            <p:strVal val="ppt_w"/>
                                          </p:val>
                                        </p:tav>
                                        <p:tav tm="100000">
                                          <p:val>
                                            <p:fltVal val="0"/>
                                          </p:val>
                                        </p:tav>
                                      </p:tavLst>
                                    </p:anim>
                                    <p:anim calcmode="lin" valueType="num">
                                      <p:cBhvr>
                                        <p:cTn id="12" dur="500"/>
                                        <p:tgtEl>
                                          <p:spTgt spid="10"/>
                                        </p:tgtEl>
                                        <p:attrNameLst>
                                          <p:attrName>ppt_h</p:attrName>
                                        </p:attrNameLst>
                                      </p:cBhvr>
                                      <p:tavLst>
                                        <p:tav tm="0">
                                          <p:val>
                                            <p:strVal val="ppt_h"/>
                                          </p:val>
                                        </p:tav>
                                        <p:tav tm="100000">
                                          <p:val>
                                            <p:fltVal val="0"/>
                                          </p:val>
                                        </p:tav>
                                      </p:tavLst>
                                    </p:anim>
                                    <p:animEffect transition="out" filter="fade">
                                      <p:cBhvr>
                                        <p:cTn id="13" dur="500"/>
                                        <p:tgtEl>
                                          <p:spTgt spid="10"/>
                                        </p:tgtEl>
                                      </p:cBhvr>
                                    </p:animEffect>
                                    <p:set>
                                      <p:cBhvr>
                                        <p:cTn id="14" dur="1" fill="hold">
                                          <p:stCondLst>
                                            <p:cond delay="49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nodeType="clickEffect">
                                  <p:stCondLst>
                                    <p:cond delay="0"/>
                                  </p:stCondLst>
                                  <p:childTnLst>
                                    <p:anim calcmode="lin" valueType="num">
                                      <p:cBhvr>
                                        <p:cTn id="30" dur="500"/>
                                        <p:tgtEl>
                                          <p:spTgt spid="11"/>
                                        </p:tgtEl>
                                        <p:attrNameLst>
                                          <p:attrName>ppt_w</p:attrName>
                                        </p:attrNameLst>
                                      </p:cBhvr>
                                      <p:tavLst>
                                        <p:tav tm="0">
                                          <p:val>
                                            <p:strVal val="ppt_w"/>
                                          </p:val>
                                        </p:tav>
                                        <p:tav tm="100000">
                                          <p:val>
                                            <p:fltVal val="0"/>
                                          </p:val>
                                        </p:tav>
                                      </p:tavLst>
                                    </p:anim>
                                    <p:anim calcmode="lin" valueType="num">
                                      <p:cBhvr>
                                        <p:cTn id="31" dur="500"/>
                                        <p:tgtEl>
                                          <p:spTgt spid="11"/>
                                        </p:tgtEl>
                                        <p:attrNameLst>
                                          <p:attrName>ppt_h</p:attrName>
                                        </p:attrNameLst>
                                      </p:cBhvr>
                                      <p:tavLst>
                                        <p:tav tm="0">
                                          <p:val>
                                            <p:strVal val="ppt_h"/>
                                          </p:val>
                                        </p:tav>
                                        <p:tav tm="100000">
                                          <p:val>
                                            <p:fltVal val="0"/>
                                          </p:val>
                                        </p:tav>
                                      </p:tavLst>
                                    </p:anim>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par>
                                <p:cTn id="34" presetID="53" presetClass="exit" presetSubtype="32" fill="hold" grpId="1" nodeType="withEffect">
                                  <p:stCondLst>
                                    <p:cond delay="0"/>
                                  </p:stCondLst>
                                  <p:childTnLst>
                                    <p:anim calcmode="lin" valueType="num">
                                      <p:cBhvr>
                                        <p:cTn id="35" dur="500"/>
                                        <p:tgtEl>
                                          <p:spTgt spid="15"/>
                                        </p:tgtEl>
                                        <p:attrNameLst>
                                          <p:attrName>ppt_w</p:attrName>
                                        </p:attrNameLst>
                                      </p:cBhvr>
                                      <p:tavLst>
                                        <p:tav tm="0">
                                          <p:val>
                                            <p:strVal val="ppt_w"/>
                                          </p:val>
                                        </p:tav>
                                        <p:tav tm="100000">
                                          <p:val>
                                            <p:fltVal val="0"/>
                                          </p:val>
                                        </p:tav>
                                      </p:tavLst>
                                    </p:anim>
                                    <p:anim calcmode="lin" valueType="num">
                                      <p:cBhvr>
                                        <p:cTn id="36" dur="500"/>
                                        <p:tgtEl>
                                          <p:spTgt spid="15"/>
                                        </p:tgtEl>
                                        <p:attrNameLst>
                                          <p:attrName>ppt_h</p:attrName>
                                        </p:attrNameLst>
                                      </p:cBhvr>
                                      <p:tavLst>
                                        <p:tav tm="0">
                                          <p:val>
                                            <p:strVal val="ppt_h"/>
                                          </p:val>
                                        </p:tav>
                                        <p:tav tm="100000">
                                          <p:val>
                                            <p:fltVal val="0"/>
                                          </p:val>
                                        </p:tav>
                                      </p:tavLst>
                                    </p:anim>
                                    <p:animEffect transition="out" filter="fade">
                                      <p:cBhvr>
                                        <p:cTn id="37" dur="500"/>
                                        <p:tgtEl>
                                          <p:spTgt spid="15"/>
                                        </p:tgtEl>
                                      </p:cBhvr>
                                    </p:animEffect>
                                    <p:set>
                                      <p:cBhvr>
                                        <p:cTn id="3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37014" y="-22860"/>
            <a:ext cx="7897586" cy="1892300"/>
          </a:xfrm>
          <a:prstGeom prst="roundRect">
            <a:avLst/>
          </a:prstGeom>
          <a:solidFill>
            <a:schemeClr val="accent6">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solidFill>
                  <a:schemeClr val="accent6">
                    <a:lumMod val="50000"/>
                  </a:schemeClr>
                </a:solidFill>
                <a:latin typeface="Comic Sans MS" panose="030F0702030302020204" pitchFamily="66" charset="0"/>
              </a:rPr>
              <a:t>Employment</a:t>
            </a:r>
            <a:endParaRPr lang="en-GB" sz="5400" dirty="0">
              <a:solidFill>
                <a:schemeClr val="accent6">
                  <a:lumMod val="50000"/>
                </a:schemeClr>
              </a:solidFill>
              <a:latin typeface="Comic Sans MS" panose="030F0702030302020204" pitchFamily="66" charset="0"/>
            </a:endParaRPr>
          </a:p>
        </p:txBody>
      </p:sp>
      <p:sp>
        <p:nvSpPr>
          <p:cNvPr id="6" name="Rounded Rectangle 5"/>
          <p:cNvSpPr/>
          <p:nvPr/>
        </p:nvSpPr>
        <p:spPr>
          <a:xfrm>
            <a:off x="6185807" y="2314575"/>
            <a:ext cx="5727700" cy="4086225"/>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bg1"/>
                </a:solidFill>
                <a:latin typeface="Comic Sans MS" panose="030F0702030302020204" pitchFamily="66" charset="0"/>
              </a:rPr>
              <a:t>Although employment was a positive impact it is also a negative impact…</a:t>
            </a:r>
            <a:endParaRPr lang="en-GB" sz="3600" dirty="0">
              <a:solidFill>
                <a:schemeClr val="bg1"/>
              </a:solidFill>
              <a:latin typeface="Comic Sans MS" panose="030F0702030302020204" pitchFamily="66" charset="0"/>
            </a:endParaRPr>
          </a:p>
        </p:txBody>
      </p:sp>
      <p:sp>
        <p:nvSpPr>
          <p:cNvPr id="5" name="Rounded Rectangle 4"/>
          <p:cNvSpPr/>
          <p:nvPr/>
        </p:nvSpPr>
        <p:spPr>
          <a:xfrm>
            <a:off x="6185807" y="2314575"/>
            <a:ext cx="5727700" cy="4086225"/>
          </a:xfrm>
          <a:prstGeom prst="round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accent6">
                    <a:lumMod val="50000"/>
                  </a:schemeClr>
                </a:solidFill>
                <a:latin typeface="Comic Sans MS" panose="030F0702030302020204" pitchFamily="66" charset="0"/>
              </a:rPr>
              <a:t>Solutions</a:t>
            </a:r>
          </a:p>
          <a:p>
            <a:pPr marL="457200" indent="-457200">
              <a:buFont typeface="Arial" panose="020B0604020202020204" pitchFamily="34" charset="0"/>
              <a:buChar char="•"/>
            </a:pPr>
            <a:r>
              <a:rPr lang="en-GB" sz="2400" dirty="0" smtClean="0">
                <a:solidFill>
                  <a:schemeClr val="accent6">
                    <a:lumMod val="50000"/>
                  </a:schemeClr>
                </a:solidFill>
                <a:latin typeface="Comic Sans MS" panose="030F0702030302020204" pitchFamily="66" charset="0"/>
              </a:rPr>
              <a:t>Attracting more tourists out of season by spreading guided walks and the events in the park throughout the year. E.g. </a:t>
            </a:r>
            <a:r>
              <a:rPr lang="en-GB" sz="2400" dirty="0" err="1" smtClean="0">
                <a:solidFill>
                  <a:schemeClr val="accent6">
                    <a:lumMod val="50000"/>
                  </a:schemeClr>
                </a:solidFill>
                <a:latin typeface="Comic Sans MS" panose="030F0702030302020204" pitchFamily="66" charset="0"/>
              </a:rPr>
              <a:t>Aviemore</a:t>
            </a:r>
            <a:r>
              <a:rPr lang="en-GB" sz="2400" dirty="0" smtClean="0">
                <a:solidFill>
                  <a:schemeClr val="accent6">
                    <a:lumMod val="50000"/>
                  </a:schemeClr>
                </a:solidFill>
                <a:latin typeface="Comic Sans MS" panose="030F0702030302020204" pitchFamily="66" charset="0"/>
              </a:rPr>
              <a:t> Mountain Film Festival - </a:t>
            </a:r>
            <a:r>
              <a:rPr lang="en-GB" sz="2400" i="1" dirty="0" smtClean="0">
                <a:solidFill>
                  <a:schemeClr val="accent6">
                    <a:lumMod val="50000"/>
                  </a:schemeClr>
                </a:solidFill>
                <a:latin typeface="Comic Sans MS" panose="030F0702030302020204" pitchFamily="66" charset="0"/>
              </a:rPr>
              <a:t>May</a:t>
            </a:r>
            <a:endParaRPr lang="en-GB" sz="2400" i="1" dirty="0">
              <a:solidFill>
                <a:schemeClr val="accent6">
                  <a:lumMod val="50000"/>
                </a:schemeClr>
              </a:solidFill>
              <a:latin typeface="Comic Sans MS" panose="030F0702030302020204" pitchFamily="66" charset="0"/>
            </a:endParaRPr>
          </a:p>
        </p:txBody>
      </p:sp>
      <p:sp>
        <p:nvSpPr>
          <p:cNvPr id="7" name="Rounded Rectangle 6"/>
          <p:cNvSpPr/>
          <p:nvPr/>
        </p:nvSpPr>
        <p:spPr>
          <a:xfrm>
            <a:off x="201865" y="2314575"/>
            <a:ext cx="5727700" cy="4086225"/>
          </a:xfrm>
          <a:prstGeom prst="round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accent6">
                    <a:lumMod val="50000"/>
                  </a:schemeClr>
                </a:solidFill>
                <a:latin typeface="Comic Sans MS" panose="030F0702030302020204" pitchFamily="66" charset="0"/>
              </a:rPr>
              <a:t>Problems</a:t>
            </a:r>
          </a:p>
          <a:p>
            <a:pPr marL="571500" indent="-571500">
              <a:buFont typeface="Arial" panose="020B0604020202020204" pitchFamily="34" charset="0"/>
              <a:buChar char="•"/>
            </a:pPr>
            <a:r>
              <a:rPr lang="en-GB" sz="2400" dirty="0" smtClean="0">
                <a:solidFill>
                  <a:schemeClr val="accent6">
                    <a:lumMod val="50000"/>
                  </a:schemeClr>
                </a:solidFill>
                <a:latin typeface="Comic Sans MS" panose="030F0702030302020204" pitchFamily="66" charset="0"/>
              </a:rPr>
              <a:t>Salaries for workers are low.</a:t>
            </a:r>
          </a:p>
          <a:p>
            <a:pPr marL="571500" indent="-571500">
              <a:buFont typeface="Arial" panose="020B0604020202020204" pitchFamily="34" charset="0"/>
              <a:buChar char="•"/>
            </a:pPr>
            <a:r>
              <a:rPr lang="en-GB" sz="2400" dirty="0" smtClean="0">
                <a:solidFill>
                  <a:schemeClr val="accent6">
                    <a:lumMod val="50000"/>
                  </a:schemeClr>
                </a:solidFill>
                <a:latin typeface="Comic Sans MS" panose="030F0702030302020204" pitchFamily="66" charset="0"/>
              </a:rPr>
              <a:t>Tourists come to the Cairngorms in the summer and winter months but there are </a:t>
            </a:r>
            <a:r>
              <a:rPr lang="en-GB" sz="2400" dirty="0" err="1" smtClean="0">
                <a:solidFill>
                  <a:schemeClr val="accent6">
                    <a:lumMod val="50000"/>
                  </a:schemeClr>
                </a:solidFill>
                <a:latin typeface="Comic Sans MS" panose="030F0702030302020204" pitchFamily="66" charset="0"/>
              </a:rPr>
              <a:t>prtiods</a:t>
            </a:r>
            <a:r>
              <a:rPr lang="en-GB" sz="2400" dirty="0" smtClean="0">
                <a:solidFill>
                  <a:schemeClr val="accent6">
                    <a:lumMod val="50000"/>
                  </a:schemeClr>
                </a:solidFill>
                <a:latin typeface="Comic Sans MS" panose="030F0702030302020204" pitchFamily="66" charset="0"/>
              </a:rPr>
              <a:t> in between when there is a shortage of jobs. E.g. September to December and April - June. This means </a:t>
            </a:r>
            <a:r>
              <a:rPr lang="en-GB" sz="2400" b="1" dirty="0" smtClean="0">
                <a:solidFill>
                  <a:schemeClr val="accent6">
                    <a:lumMod val="50000"/>
                  </a:schemeClr>
                </a:solidFill>
                <a:latin typeface="Comic Sans MS" panose="030F0702030302020204" pitchFamily="66" charset="0"/>
              </a:rPr>
              <a:t>jobs are seasonal</a:t>
            </a:r>
            <a:r>
              <a:rPr lang="en-GB" sz="2400" dirty="0" smtClean="0">
                <a:solidFill>
                  <a:schemeClr val="accent6">
                    <a:lumMod val="50000"/>
                  </a:schemeClr>
                </a:solidFill>
                <a:latin typeface="Comic Sans MS" panose="030F0702030302020204" pitchFamily="66" charset="0"/>
              </a:rPr>
              <a:t>.</a:t>
            </a:r>
            <a:endParaRPr lang="en-GB" sz="2400" dirty="0">
              <a:solidFill>
                <a:schemeClr val="accent6">
                  <a:lumMod val="50000"/>
                </a:schemeClr>
              </a:solidFill>
              <a:latin typeface="Comic Sans MS" panose="030F0702030302020204" pitchFamily="66" charset="0"/>
            </a:endParaRPr>
          </a:p>
        </p:txBody>
      </p:sp>
    </p:spTree>
    <p:extLst>
      <p:ext uri="{BB962C8B-B14F-4D97-AF65-F5344CB8AC3E}">
        <p14:creationId xmlns:p14="http://schemas.microsoft.com/office/powerpoint/2010/main" val="180458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1622</TotalTime>
  <Words>610</Words>
  <Application>Microsoft Office PowerPoint</Application>
  <PresentationFormat>Custom</PresentationFormat>
  <Paragraphs>58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Dundee City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Menzies, Movern</dc:creator>
  <cp:lastModifiedBy>Karen Fulton</cp:lastModifiedBy>
  <cp:revision>86</cp:revision>
  <dcterms:created xsi:type="dcterms:W3CDTF">2014-06-06T11:48:20Z</dcterms:created>
  <dcterms:modified xsi:type="dcterms:W3CDTF">2019-02-25T12:59:30Z</dcterms:modified>
</cp:coreProperties>
</file>