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80" r:id="rId5"/>
    <p:sldId id="284" r:id="rId6"/>
    <p:sldId id="286" r:id="rId7"/>
    <p:sldId id="287" r:id="rId8"/>
    <p:sldId id="293" r:id="rId9"/>
    <p:sldId id="294" r:id="rId10"/>
    <p:sldId id="295" r:id="rId11"/>
    <p:sldId id="296" r:id="rId12"/>
    <p:sldId id="297" r:id="rId13"/>
    <p:sldId id="298" r:id="rId14"/>
    <p:sldId id="29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92" d="100"/>
          <a:sy n="92" d="100"/>
        </p:scale>
        <p:origin x="-25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69CBC72-FA06-4E91-8E8C-1EA42304A34A}"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3376163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9CBC72-FA06-4E91-8E8C-1EA42304A34A}"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4202436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9CBC72-FA06-4E91-8E8C-1EA42304A34A}"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2663227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9CBC72-FA06-4E91-8E8C-1EA42304A34A}"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93953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9CBC72-FA06-4E91-8E8C-1EA42304A34A}"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1615473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69CBC72-FA06-4E91-8E8C-1EA42304A34A}" type="datetimeFigureOut">
              <a:rPr lang="en-GB" smtClean="0"/>
              <a:t>25/02/2019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2897784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69CBC72-FA06-4E91-8E8C-1EA42304A34A}" type="datetimeFigureOut">
              <a:rPr lang="en-GB" smtClean="0"/>
              <a:t>25/02/2019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3010148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69CBC72-FA06-4E91-8E8C-1EA42304A34A}" type="datetimeFigureOut">
              <a:rPr lang="en-GB" smtClean="0"/>
              <a:t>25/02/2019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42776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CBC72-FA06-4E91-8E8C-1EA42304A34A}" type="datetimeFigureOut">
              <a:rPr lang="en-GB" smtClean="0"/>
              <a:t>25/02/2019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63130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CBC72-FA06-4E91-8E8C-1EA42304A34A}" type="datetimeFigureOut">
              <a:rPr lang="en-GB" smtClean="0"/>
              <a:t>25/02/2019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298967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CBC72-FA06-4E91-8E8C-1EA42304A34A}" type="datetimeFigureOut">
              <a:rPr lang="en-GB" smtClean="0"/>
              <a:t>25/02/2019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99F54-43A4-4DBE-AE5D-C9BDC031564E}" type="slidenum">
              <a:rPr lang="en-GB" smtClean="0"/>
              <a:t>‹#›</a:t>
            </a:fld>
            <a:endParaRPr lang="en-GB"/>
          </a:p>
        </p:txBody>
      </p:sp>
    </p:spTree>
    <p:extLst>
      <p:ext uri="{BB962C8B-B14F-4D97-AF65-F5344CB8AC3E}">
        <p14:creationId xmlns:p14="http://schemas.microsoft.com/office/powerpoint/2010/main" val="3660456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CBC72-FA06-4E91-8E8C-1EA42304A34A}" type="datetimeFigureOut">
              <a:rPr lang="en-GB" smtClean="0"/>
              <a:t>25/02/2019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99F54-43A4-4DBE-AE5D-C9BDC031564E}" type="slidenum">
              <a:rPr lang="en-GB" smtClean="0"/>
              <a:t>‹#›</a:t>
            </a:fld>
            <a:endParaRPr lang="en-GB"/>
          </a:p>
        </p:txBody>
      </p:sp>
    </p:spTree>
    <p:extLst>
      <p:ext uri="{BB962C8B-B14F-4D97-AF65-F5344CB8AC3E}">
        <p14:creationId xmlns:p14="http://schemas.microsoft.com/office/powerpoint/2010/main" val="3244010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42972"/>
            <a:ext cx="12192000" cy="7000972"/>
          </a:xfrm>
          <a:prstGeom prst="rect">
            <a:avLst/>
          </a:prstGeom>
        </p:spPr>
      </p:pic>
      <p:sp>
        <p:nvSpPr>
          <p:cNvPr id="5" name="Rounded Rectangle 4"/>
          <p:cNvSpPr/>
          <p:nvPr/>
        </p:nvSpPr>
        <p:spPr>
          <a:xfrm>
            <a:off x="0" y="-88901"/>
            <a:ext cx="7277100"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Scotland Unit</a:t>
            </a:r>
            <a:endParaRPr lang="en-GB" sz="5400" dirty="0">
              <a:solidFill>
                <a:schemeClr val="accent6">
                  <a:lumMod val="50000"/>
                </a:schemeClr>
              </a:solidFill>
              <a:latin typeface="Comic Sans MS" panose="030F0702030302020204" pitchFamily="66" charset="0"/>
            </a:endParaRPr>
          </a:p>
        </p:txBody>
      </p:sp>
      <p:sp>
        <p:nvSpPr>
          <p:cNvPr id="6" name="Rounded Rectangle 5"/>
          <p:cNvSpPr/>
          <p:nvPr/>
        </p:nvSpPr>
        <p:spPr>
          <a:xfrm>
            <a:off x="4914900" y="4924002"/>
            <a:ext cx="7277100"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Current Trends in Tourism</a:t>
            </a:r>
            <a:endParaRPr lang="en-GB" sz="54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43782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901101" y="0"/>
            <a:ext cx="7897586"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5.One Foot in the Past</a:t>
            </a:r>
            <a:endParaRPr lang="en-GB" sz="5400" dirty="0">
              <a:solidFill>
                <a:schemeClr val="accent6">
                  <a:lumMod val="50000"/>
                </a:schemeClr>
              </a:solidFill>
              <a:latin typeface="Comic Sans MS" panose="030F0702030302020204" pitchFamily="66" charset="0"/>
            </a:endParaRPr>
          </a:p>
        </p:txBody>
      </p:sp>
      <p:sp>
        <p:nvSpPr>
          <p:cNvPr id="7" name="Rounded Rectangle 6"/>
          <p:cNvSpPr/>
          <p:nvPr/>
        </p:nvSpPr>
        <p:spPr>
          <a:xfrm>
            <a:off x="168727" y="2090057"/>
            <a:ext cx="11870871" cy="43434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accent6">
                    <a:lumMod val="50000"/>
                  </a:schemeClr>
                </a:solidFill>
                <a:latin typeface="Comic Sans MS" panose="030F0702030302020204" pitchFamily="66" charset="0"/>
              </a:rPr>
              <a:t>With the monumental year Scotland will have in terms of tourism, this will spark more interest in Scotland’s history and folklore. E.g. More interest in </a:t>
            </a:r>
            <a:r>
              <a:rPr lang="en-GB" sz="3600" dirty="0" err="1" smtClean="0">
                <a:solidFill>
                  <a:schemeClr val="accent6">
                    <a:lumMod val="50000"/>
                  </a:schemeClr>
                </a:solidFill>
                <a:latin typeface="Comic Sans MS" panose="030F0702030302020204" pitchFamily="66" charset="0"/>
              </a:rPr>
              <a:t>Nessy</a:t>
            </a:r>
            <a:r>
              <a:rPr lang="en-GB" sz="3600" dirty="0" smtClean="0">
                <a:solidFill>
                  <a:schemeClr val="accent6">
                    <a:lumMod val="50000"/>
                  </a:schemeClr>
                </a:solidFill>
                <a:latin typeface="Comic Sans MS" panose="030F0702030302020204" pitchFamily="66" charset="0"/>
              </a:rPr>
              <a:t>, film sets for Game of Thrones and World War Z even Brave will attract tourists to investigate… </a:t>
            </a:r>
            <a:endParaRPr lang="en-GB" sz="36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302831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20699" y="-22861"/>
            <a:ext cx="11105243" cy="1867989"/>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6. Consumer Feedback Prestige</a:t>
            </a:r>
            <a:endParaRPr lang="en-GB" sz="5400" dirty="0">
              <a:solidFill>
                <a:schemeClr val="accent6">
                  <a:lumMod val="50000"/>
                </a:schemeClr>
              </a:solidFill>
              <a:latin typeface="Comic Sans MS" panose="030F0702030302020204" pitchFamily="66" charset="0"/>
            </a:endParaRPr>
          </a:p>
        </p:txBody>
      </p:sp>
      <p:sp>
        <p:nvSpPr>
          <p:cNvPr id="7" name="Rounded Rectangle 6"/>
          <p:cNvSpPr/>
          <p:nvPr/>
        </p:nvSpPr>
        <p:spPr>
          <a:xfrm>
            <a:off x="932542" y="4572000"/>
            <a:ext cx="10693400" cy="2227949"/>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smtClean="0">
                <a:solidFill>
                  <a:schemeClr val="accent6">
                    <a:lumMod val="50000"/>
                  </a:schemeClr>
                </a:solidFill>
                <a:latin typeface="Comic Sans MS" panose="030F0702030302020204" pitchFamily="66" charset="0"/>
              </a:rPr>
              <a:t>Social networks makes it easier for customers to make comments on businesses both positive and negative which then influences potential customers who view these sites.</a:t>
            </a:r>
            <a:endParaRPr lang="en-GB" sz="3200" dirty="0">
              <a:solidFill>
                <a:schemeClr val="accent6">
                  <a:lumMod val="50000"/>
                </a:schemeClr>
              </a:solidFill>
              <a:latin typeface="Comic Sans MS" panose="030F0702030302020204" pitchFamily="66" charset="0"/>
            </a:endParaRPr>
          </a:p>
        </p:txBody>
      </p:sp>
      <p:pic>
        <p:nvPicPr>
          <p:cNvPr id="3" name="Picture 2"/>
          <p:cNvPicPr>
            <a:picLocks noChangeAspect="1"/>
          </p:cNvPicPr>
          <p:nvPr/>
        </p:nvPicPr>
        <p:blipFill>
          <a:blip r:embed="rId2"/>
          <a:stretch>
            <a:fillRect/>
          </a:stretch>
        </p:blipFill>
        <p:spPr>
          <a:xfrm>
            <a:off x="2209800" y="2135980"/>
            <a:ext cx="2095500" cy="222646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3223" y="2083197"/>
            <a:ext cx="2332037" cy="2332037"/>
          </a:xfrm>
          <a:prstGeom prst="rect">
            <a:avLst/>
          </a:prstGeom>
        </p:spPr>
      </p:pic>
      <p:pic>
        <p:nvPicPr>
          <p:cNvPr id="6" name="Picture 5"/>
          <p:cNvPicPr>
            <a:picLocks noChangeAspect="1"/>
          </p:cNvPicPr>
          <p:nvPr/>
        </p:nvPicPr>
        <p:blipFill>
          <a:blip r:embed="rId4"/>
          <a:stretch>
            <a:fillRect/>
          </a:stretch>
        </p:blipFill>
        <p:spPr>
          <a:xfrm>
            <a:off x="8081962" y="2001894"/>
            <a:ext cx="2154238" cy="2290091"/>
          </a:xfrm>
          <a:prstGeom prst="rect">
            <a:avLst/>
          </a:prstGeom>
        </p:spPr>
      </p:pic>
    </p:spTree>
    <p:extLst>
      <p:ext uri="{BB962C8B-B14F-4D97-AF65-F5344CB8AC3E}">
        <p14:creationId xmlns:p14="http://schemas.microsoft.com/office/powerpoint/2010/main" val="134081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0"/>
            <a:ext cx="11493500" cy="6896100"/>
          </a:xfrm>
          <a:prstGeom prst="rect">
            <a:avLst/>
          </a:prstGeom>
        </p:spPr>
      </p:pic>
      <p:sp>
        <p:nvSpPr>
          <p:cNvPr id="4" name="Rounded Rectangle 3"/>
          <p:cNvSpPr/>
          <p:nvPr/>
        </p:nvSpPr>
        <p:spPr>
          <a:xfrm>
            <a:off x="2959099" y="0"/>
            <a:ext cx="5816601" cy="1867989"/>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7. Soul Recharge</a:t>
            </a:r>
            <a:endParaRPr lang="en-GB" sz="5400" dirty="0">
              <a:solidFill>
                <a:schemeClr val="accent6">
                  <a:lumMod val="50000"/>
                </a:schemeClr>
              </a:solidFill>
              <a:latin typeface="Comic Sans MS" panose="030F0702030302020204" pitchFamily="66" charset="0"/>
            </a:endParaRPr>
          </a:p>
        </p:txBody>
      </p:sp>
      <p:sp>
        <p:nvSpPr>
          <p:cNvPr id="7" name="Rounded Rectangle 6"/>
          <p:cNvSpPr/>
          <p:nvPr/>
        </p:nvSpPr>
        <p:spPr>
          <a:xfrm>
            <a:off x="637720" y="1817189"/>
            <a:ext cx="10693400" cy="2227949"/>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smtClean="0">
                <a:solidFill>
                  <a:schemeClr val="accent6">
                    <a:lumMod val="50000"/>
                  </a:schemeClr>
                </a:solidFill>
                <a:latin typeface="Comic Sans MS" panose="030F0702030302020204" pitchFamily="66" charset="0"/>
              </a:rPr>
              <a:t>Stress is now a part of everyday life and tourists are now looking to combine their holiday with fitness and well-being activities. E.g. going to spas or going on walks.</a:t>
            </a:r>
            <a:endParaRPr lang="en-GB" sz="3200" dirty="0">
              <a:solidFill>
                <a:schemeClr val="accent6">
                  <a:lumMod val="50000"/>
                </a:schemeClr>
              </a:solidFill>
              <a:latin typeface="Comic Sans MS" panose="030F0702030302020204" pitchFamily="66" charset="0"/>
            </a:endParaRPr>
          </a:p>
        </p:txBody>
      </p:sp>
      <p:sp>
        <p:nvSpPr>
          <p:cNvPr id="8" name="Rounded Rectangle 7"/>
          <p:cNvSpPr/>
          <p:nvPr/>
        </p:nvSpPr>
        <p:spPr>
          <a:xfrm>
            <a:off x="2937780" y="5715000"/>
            <a:ext cx="6093280" cy="11811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smtClean="0">
                <a:solidFill>
                  <a:schemeClr val="accent6">
                    <a:lumMod val="50000"/>
                  </a:schemeClr>
                </a:solidFill>
                <a:latin typeface="Comic Sans MS" panose="030F0702030302020204" pitchFamily="66" charset="0"/>
              </a:rPr>
              <a:t>Outdoor spa pool, Gleneagles</a:t>
            </a:r>
            <a:endParaRPr lang="en-GB" sz="32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351062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grpId="0" nodeType="clickEffect">
                                  <p:stCondLst>
                                    <p:cond delay="0"/>
                                  </p:stCondLst>
                                  <p:childTnLst>
                                    <p:animEffect transition="out" filter="fade">
                                      <p:cBhvr>
                                        <p:cTn id="13" dur="2000"/>
                                        <p:tgtEl>
                                          <p:spTgt spid="7"/>
                                        </p:tgtEl>
                                      </p:cBhvr>
                                    </p:animEffect>
                                    <p:anim calcmode="lin" valueType="num">
                                      <p:cBhvr>
                                        <p:cTn id="14" dur="2000"/>
                                        <p:tgtEl>
                                          <p:spTgt spid="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2000"/>
                                        <p:tgtEl>
                                          <p:spTgt spid="7"/>
                                        </p:tgtEl>
                                        <p:attrNameLst>
                                          <p:attrName>ppt_h</p:attrName>
                                        </p:attrNameLst>
                                      </p:cBhvr>
                                      <p:tavLst>
                                        <p:tav tm="0">
                                          <p:val>
                                            <p:strVal val="ppt_h"/>
                                          </p:val>
                                        </p:tav>
                                        <p:tav tm="100000">
                                          <p:val>
                                            <p:strVal val="ppt_h"/>
                                          </p:val>
                                        </p:tav>
                                      </p:tavLst>
                                    </p:anim>
                                    <p:set>
                                      <p:cBhvr>
                                        <p:cTn id="16" dur="1" fill="hold">
                                          <p:stCondLst>
                                            <p:cond delay="1999"/>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2000"/>
                                        <p:tgtEl>
                                          <p:spTgt spid="8"/>
                                        </p:tgtEl>
                                      </p:cBhvr>
                                    </p:animEffect>
                                    <p:anim calcmode="lin" valueType="num">
                                      <p:cBhvr>
                                        <p:cTn id="22" dur="2000" fill="hold"/>
                                        <p:tgtEl>
                                          <p:spTgt spid="8"/>
                                        </p:tgtEl>
                                        <p:attrNameLst>
                                          <p:attrName>ppt_w</p:attrName>
                                        </p:attrNameLst>
                                      </p:cBhvr>
                                      <p:tavLst>
                                        <p:tav tm="0" fmla="#ppt_w*sin(2.5*pi*$)">
                                          <p:val>
                                            <p:fltVal val="0"/>
                                          </p:val>
                                        </p:tav>
                                        <p:tav tm="100000">
                                          <p:val>
                                            <p:fltVal val="1"/>
                                          </p:val>
                                        </p:tav>
                                      </p:tavLst>
                                    </p:anim>
                                    <p:anim calcmode="lin" valueType="num">
                                      <p:cBhvr>
                                        <p:cTn id="23"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75920" y="0"/>
            <a:ext cx="8887279" cy="34544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8 &amp; 9. Fear of Missing Out (FOMO) and Joy of Missing Out (JOMO)</a:t>
            </a:r>
            <a:endParaRPr lang="en-GB" sz="5400" dirty="0">
              <a:solidFill>
                <a:schemeClr val="accent6">
                  <a:lumMod val="50000"/>
                </a:schemeClr>
              </a:solidFill>
              <a:latin typeface="Comic Sans MS" panose="030F0702030302020204" pitchFamily="66" charset="0"/>
            </a:endParaRPr>
          </a:p>
        </p:txBody>
      </p:sp>
      <p:sp>
        <p:nvSpPr>
          <p:cNvPr id="7" name="Rounded Rectangle 6"/>
          <p:cNvSpPr/>
          <p:nvPr/>
        </p:nvSpPr>
        <p:spPr>
          <a:xfrm>
            <a:off x="764720" y="3949700"/>
            <a:ext cx="10693400" cy="2227949"/>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smtClean="0">
                <a:solidFill>
                  <a:schemeClr val="accent6">
                    <a:lumMod val="50000"/>
                  </a:schemeClr>
                </a:solidFill>
                <a:latin typeface="Comic Sans MS" panose="030F0702030302020204" pitchFamily="66" charset="0"/>
              </a:rPr>
              <a:t>FOMO holidaymakers can not bare to be without their portable devices – iPhone, iPad, laptop etc. Whereas JOMO holiday makers are the opposite. They want to escape the technological world.</a:t>
            </a:r>
            <a:endParaRPr lang="en-GB" sz="32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67839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grpId="0" nodeType="clickEffect">
                                  <p:stCondLst>
                                    <p:cond delay="0"/>
                                  </p:stCondLst>
                                  <p:childTnLst>
                                    <p:animEffect transition="out" filter="fade">
                                      <p:cBhvr>
                                        <p:cTn id="13" dur="2000"/>
                                        <p:tgtEl>
                                          <p:spTgt spid="7"/>
                                        </p:tgtEl>
                                      </p:cBhvr>
                                    </p:animEffect>
                                    <p:anim calcmode="lin" valueType="num">
                                      <p:cBhvr>
                                        <p:cTn id="14" dur="2000"/>
                                        <p:tgtEl>
                                          <p:spTgt spid="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2000"/>
                                        <p:tgtEl>
                                          <p:spTgt spid="7"/>
                                        </p:tgtEl>
                                        <p:attrNameLst>
                                          <p:attrName>ppt_h</p:attrName>
                                        </p:attrNameLst>
                                      </p:cBhvr>
                                      <p:tavLst>
                                        <p:tav tm="0">
                                          <p:val>
                                            <p:strVal val="ppt_h"/>
                                          </p:val>
                                        </p:tav>
                                        <p:tav tm="100000">
                                          <p:val>
                                            <p:strVal val="ppt_h"/>
                                          </p:val>
                                        </p:tav>
                                      </p:tavLst>
                                    </p:anim>
                                    <p:set>
                                      <p:cBhvr>
                                        <p:cTn id="16"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0"/>
            <a:ext cx="12192000" cy="15240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Scotland can cater for both…</a:t>
            </a:r>
            <a:endParaRPr lang="en-GB" sz="5400" dirty="0">
              <a:solidFill>
                <a:schemeClr val="accent6">
                  <a:lumMod val="50000"/>
                </a:schemeClr>
              </a:solidFill>
              <a:latin typeface="Comic Sans MS" panose="030F0702030302020204" pitchFamily="66" charset="0"/>
            </a:endParaRPr>
          </a:p>
        </p:txBody>
      </p:sp>
      <p:sp>
        <p:nvSpPr>
          <p:cNvPr id="7" name="Rounded Rectangle 6"/>
          <p:cNvSpPr/>
          <p:nvPr/>
        </p:nvSpPr>
        <p:spPr>
          <a:xfrm>
            <a:off x="6225720" y="1892300"/>
            <a:ext cx="5712280" cy="48641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u="sng" dirty="0">
                <a:solidFill>
                  <a:schemeClr val="accent6">
                    <a:lumMod val="50000"/>
                  </a:schemeClr>
                </a:solidFill>
                <a:latin typeface="Comic Sans MS" panose="030F0702030302020204" pitchFamily="66" charset="0"/>
              </a:rPr>
              <a:t>J</a:t>
            </a:r>
            <a:r>
              <a:rPr lang="en-GB" sz="3200" u="sng" dirty="0" smtClean="0">
                <a:solidFill>
                  <a:schemeClr val="accent6">
                    <a:lumMod val="50000"/>
                  </a:schemeClr>
                </a:solidFill>
                <a:latin typeface="Comic Sans MS" panose="030F0702030302020204" pitchFamily="66" charset="0"/>
              </a:rPr>
              <a:t>OMO</a:t>
            </a:r>
          </a:p>
          <a:p>
            <a:r>
              <a:rPr lang="en-GB" sz="3200" dirty="0" smtClean="0">
                <a:solidFill>
                  <a:schemeClr val="accent6">
                    <a:lumMod val="50000"/>
                  </a:schemeClr>
                </a:solidFill>
                <a:latin typeface="Comic Sans MS" panose="030F0702030302020204" pitchFamily="66" charset="0"/>
              </a:rPr>
              <a:t>Scotland is perfectly placed to meet the needs of these clients with the many remote locations on offer. This trend may fit in with wellness tourism.</a:t>
            </a:r>
            <a:endParaRPr lang="en-GB" sz="3200" dirty="0">
              <a:solidFill>
                <a:schemeClr val="accent6">
                  <a:lumMod val="50000"/>
                </a:schemeClr>
              </a:solidFill>
              <a:latin typeface="Comic Sans MS" panose="030F0702030302020204" pitchFamily="66" charset="0"/>
            </a:endParaRPr>
          </a:p>
        </p:txBody>
      </p:sp>
      <p:sp>
        <p:nvSpPr>
          <p:cNvPr id="5" name="Rounded Rectangle 4"/>
          <p:cNvSpPr/>
          <p:nvPr/>
        </p:nvSpPr>
        <p:spPr>
          <a:xfrm>
            <a:off x="396420" y="1892300"/>
            <a:ext cx="5712280" cy="48641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u="sng" dirty="0" smtClean="0">
                <a:solidFill>
                  <a:schemeClr val="accent6">
                    <a:lumMod val="50000"/>
                  </a:schemeClr>
                </a:solidFill>
                <a:latin typeface="Comic Sans MS" panose="030F0702030302020204" pitchFamily="66" charset="0"/>
              </a:rPr>
              <a:t>FOMO</a:t>
            </a:r>
          </a:p>
          <a:p>
            <a:r>
              <a:rPr lang="en-GB" sz="3200" dirty="0" smtClean="0">
                <a:solidFill>
                  <a:schemeClr val="accent6">
                    <a:lumMod val="50000"/>
                  </a:schemeClr>
                </a:solidFill>
                <a:latin typeface="Comic Sans MS" panose="030F0702030302020204" pitchFamily="66" charset="0"/>
              </a:rPr>
              <a:t>Using Facebook and other social media to influence people to visit Scotland. </a:t>
            </a:r>
          </a:p>
          <a:p>
            <a:r>
              <a:rPr lang="en-GB" sz="3200" dirty="0" smtClean="0">
                <a:solidFill>
                  <a:schemeClr val="accent6">
                    <a:lumMod val="50000"/>
                  </a:schemeClr>
                </a:solidFill>
                <a:latin typeface="Comic Sans MS" panose="030F0702030302020204" pitchFamily="66" charset="0"/>
              </a:rPr>
              <a:t>Tourist Providers can also meet the needs of these tourists by providing </a:t>
            </a:r>
          </a:p>
          <a:p>
            <a:r>
              <a:rPr lang="en-GB" sz="3200" dirty="0" smtClean="0">
                <a:solidFill>
                  <a:schemeClr val="accent6">
                    <a:lumMod val="50000"/>
                  </a:schemeClr>
                </a:solidFill>
                <a:latin typeface="Comic Sans MS" panose="030F0702030302020204" pitchFamily="66" charset="0"/>
              </a:rPr>
              <a:t>Wi-Fi.</a:t>
            </a:r>
            <a:endParaRPr lang="en-GB" sz="32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223279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grpId="0" nodeType="clickEffect">
                                  <p:stCondLst>
                                    <p:cond delay="0"/>
                                  </p:stCondLst>
                                  <p:childTnLst>
                                    <p:animEffect transition="out" filter="fade">
                                      <p:cBhvr>
                                        <p:cTn id="13" dur="2000"/>
                                        <p:tgtEl>
                                          <p:spTgt spid="7"/>
                                        </p:tgtEl>
                                      </p:cBhvr>
                                    </p:animEffect>
                                    <p:anim calcmode="lin" valueType="num">
                                      <p:cBhvr>
                                        <p:cTn id="14" dur="2000"/>
                                        <p:tgtEl>
                                          <p:spTgt spid="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2000"/>
                                        <p:tgtEl>
                                          <p:spTgt spid="7"/>
                                        </p:tgtEl>
                                        <p:attrNameLst>
                                          <p:attrName>ppt_h</p:attrName>
                                        </p:attrNameLst>
                                      </p:cBhvr>
                                      <p:tavLst>
                                        <p:tav tm="0">
                                          <p:val>
                                            <p:strVal val="ppt_h"/>
                                          </p:val>
                                        </p:tav>
                                        <p:tav tm="100000">
                                          <p:val>
                                            <p:strVal val="ppt_h"/>
                                          </p:val>
                                        </p:tav>
                                      </p:tavLst>
                                    </p:anim>
                                    <p:set>
                                      <p:cBhvr>
                                        <p:cTn id="16" dur="1" fill="hold">
                                          <p:stCondLst>
                                            <p:cond delay="1999"/>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5" presetClass="exit" presetSubtype="0" fill="hold" grpId="0" nodeType="clickEffect">
                                  <p:stCondLst>
                                    <p:cond delay="0"/>
                                  </p:stCondLst>
                                  <p:childTnLst>
                                    <p:animEffect transition="out" filter="fade">
                                      <p:cBhvr>
                                        <p:cTn id="20" dur="2000"/>
                                        <p:tgtEl>
                                          <p:spTgt spid="5"/>
                                        </p:tgtEl>
                                      </p:cBhvr>
                                    </p:animEffect>
                                    <p:anim calcmode="lin" valueType="num">
                                      <p:cBhvr>
                                        <p:cTn id="21" dur="2000"/>
                                        <p:tgtEl>
                                          <p:spTgt spid="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2" dur="2000"/>
                                        <p:tgtEl>
                                          <p:spTgt spid="5"/>
                                        </p:tgtEl>
                                        <p:attrNameLst>
                                          <p:attrName>ppt_h</p:attrName>
                                        </p:attrNameLst>
                                      </p:cBhvr>
                                      <p:tavLst>
                                        <p:tav tm="0">
                                          <p:val>
                                            <p:strVal val="ppt_h"/>
                                          </p:val>
                                        </p:tav>
                                        <p:tav tm="100000">
                                          <p:val>
                                            <p:strVal val="ppt_h"/>
                                          </p:val>
                                        </p:tav>
                                      </p:tavLst>
                                    </p:anim>
                                    <p:set>
                                      <p:cBhvr>
                                        <p:cTn id="23"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37014" y="-22860"/>
            <a:ext cx="7277100"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Current Trends in Tourism</a:t>
            </a:r>
            <a:endParaRPr lang="en-GB" sz="5400" dirty="0">
              <a:solidFill>
                <a:schemeClr val="accent6">
                  <a:lumMod val="50000"/>
                </a:schemeClr>
              </a:solidFill>
              <a:latin typeface="Comic Sans MS" panose="030F0702030302020204" pitchFamily="66" charset="0"/>
            </a:endParaRPr>
          </a:p>
        </p:txBody>
      </p:sp>
      <p:sp>
        <p:nvSpPr>
          <p:cNvPr id="5" name="Rounded Rectangle 4"/>
          <p:cNvSpPr/>
          <p:nvPr/>
        </p:nvSpPr>
        <p:spPr>
          <a:xfrm>
            <a:off x="528864" y="2342152"/>
            <a:ext cx="10693400" cy="403987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Font typeface="+mj-lt"/>
              <a:buAutoNum type="arabicPeriod"/>
            </a:pPr>
            <a:r>
              <a:rPr lang="en-GB" sz="3200" dirty="0" smtClean="0">
                <a:solidFill>
                  <a:schemeClr val="accent6">
                    <a:lumMod val="50000"/>
                  </a:schemeClr>
                </a:solidFill>
                <a:latin typeface="Comic Sans MS" panose="030F0702030302020204" pitchFamily="66" charset="0"/>
              </a:rPr>
              <a:t>I can name some of the current trends Visit Scotland has identified in their recent trends publication.</a:t>
            </a:r>
            <a:endParaRPr lang="en-GB" sz="32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12088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28864" y="2253252"/>
            <a:ext cx="10693400" cy="403987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smtClean="0">
                <a:solidFill>
                  <a:schemeClr val="accent6">
                    <a:lumMod val="50000"/>
                  </a:schemeClr>
                </a:solidFill>
                <a:latin typeface="Comic Sans MS" panose="030F0702030302020204" pitchFamily="66" charset="0"/>
              </a:rPr>
              <a:t>A trend is an item or idea that becomes extremely popular for a short period of time. Trends are constantly changing and coming in and out of style.</a:t>
            </a:r>
          </a:p>
          <a:p>
            <a:r>
              <a:rPr lang="en-GB" sz="3200" dirty="0" smtClean="0">
                <a:solidFill>
                  <a:schemeClr val="accent6">
                    <a:lumMod val="50000"/>
                  </a:schemeClr>
                </a:solidFill>
                <a:latin typeface="Comic Sans MS" panose="030F0702030302020204" pitchFamily="66" charset="0"/>
              </a:rPr>
              <a:t>Trends happen in the Travel &amp; Tourism industry and these drive what is offered to customers…</a:t>
            </a:r>
            <a:endParaRPr lang="en-GB" sz="3200" dirty="0">
              <a:solidFill>
                <a:schemeClr val="accent6">
                  <a:lumMod val="50000"/>
                </a:schemeClr>
              </a:solidFill>
              <a:latin typeface="Comic Sans MS" panose="030F0702030302020204" pitchFamily="66" charset="0"/>
            </a:endParaRPr>
          </a:p>
        </p:txBody>
      </p:sp>
      <p:sp>
        <p:nvSpPr>
          <p:cNvPr id="3" name="Rounded Rectangle 2"/>
          <p:cNvSpPr/>
          <p:nvPr/>
        </p:nvSpPr>
        <p:spPr>
          <a:xfrm>
            <a:off x="2237014" y="-22860"/>
            <a:ext cx="7277100"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Tourism Trends</a:t>
            </a:r>
            <a:endParaRPr lang="en-GB" sz="54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351685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68564" y="2329452"/>
            <a:ext cx="10693400" cy="403987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smtClean="0">
                <a:solidFill>
                  <a:schemeClr val="accent6">
                    <a:lumMod val="50000"/>
                  </a:schemeClr>
                </a:solidFill>
                <a:latin typeface="Comic Sans MS" panose="030F0702030302020204" pitchFamily="66" charset="0"/>
              </a:rPr>
              <a:t>Due to the recession and other factors such as the threat of terrorist attacks and the change in value of the euro, many people are deciding to stay at home for their holidays…</a:t>
            </a:r>
            <a:endParaRPr lang="en-GB" sz="3200" dirty="0">
              <a:solidFill>
                <a:schemeClr val="accent6">
                  <a:lumMod val="50000"/>
                </a:schemeClr>
              </a:solidFill>
              <a:latin typeface="Comic Sans MS" panose="030F0702030302020204" pitchFamily="66" charset="0"/>
            </a:endParaRPr>
          </a:p>
        </p:txBody>
      </p:sp>
      <p:sp>
        <p:nvSpPr>
          <p:cNvPr id="3" name="Rounded Rectangle 2"/>
          <p:cNvSpPr/>
          <p:nvPr/>
        </p:nvSpPr>
        <p:spPr>
          <a:xfrm>
            <a:off x="2237014" y="-22860"/>
            <a:ext cx="7277100"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1. Staycation</a:t>
            </a:r>
            <a:endParaRPr lang="en-GB" sz="54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390846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237014" y="-22860"/>
            <a:ext cx="7277100"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a:solidFill>
                  <a:schemeClr val="accent6">
                    <a:lumMod val="50000"/>
                  </a:schemeClr>
                </a:solidFill>
                <a:latin typeface="Comic Sans MS" panose="030F0702030302020204" pitchFamily="66" charset="0"/>
              </a:rPr>
              <a:t>2</a:t>
            </a:r>
            <a:r>
              <a:rPr lang="en-GB" sz="5400" dirty="0" smtClean="0">
                <a:solidFill>
                  <a:schemeClr val="accent6">
                    <a:lumMod val="50000"/>
                  </a:schemeClr>
                </a:solidFill>
                <a:latin typeface="Comic Sans MS" panose="030F0702030302020204" pitchFamily="66" charset="0"/>
              </a:rPr>
              <a:t>. Sustainable Tourism</a:t>
            </a:r>
            <a:endParaRPr lang="en-GB" sz="5400" dirty="0">
              <a:solidFill>
                <a:schemeClr val="accent6">
                  <a:lumMod val="50000"/>
                </a:schemeClr>
              </a:solidFill>
              <a:latin typeface="Comic Sans MS" panose="030F0702030302020204" pitchFamily="66" charset="0"/>
            </a:endParaRPr>
          </a:p>
        </p:txBody>
      </p:sp>
      <p:pic>
        <p:nvPicPr>
          <p:cNvPr id="4" name="Picture 3"/>
          <p:cNvPicPr>
            <a:picLocks noChangeAspect="1"/>
          </p:cNvPicPr>
          <p:nvPr/>
        </p:nvPicPr>
        <p:blipFill>
          <a:blip r:embed="rId2"/>
          <a:stretch>
            <a:fillRect/>
          </a:stretch>
        </p:blipFill>
        <p:spPr>
          <a:xfrm>
            <a:off x="266700" y="2714624"/>
            <a:ext cx="11341100" cy="3780367"/>
          </a:xfrm>
          <a:prstGeom prst="rect">
            <a:avLst/>
          </a:prstGeom>
        </p:spPr>
      </p:pic>
      <p:sp>
        <p:nvSpPr>
          <p:cNvPr id="5" name="Rounded Rectangle 4"/>
          <p:cNvSpPr/>
          <p:nvPr/>
        </p:nvSpPr>
        <p:spPr>
          <a:xfrm>
            <a:off x="668564" y="2329452"/>
            <a:ext cx="10693400" cy="403987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chemeClr val="accent6">
                    <a:lumMod val="50000"/>
                  </a:schemeClr>
                </a:solidFill>
                <a:latin typeface="Comic Sans MS" panose="030F0702030302020204" pitchFamily="66" charset="0"/>
              </a:rPr>
              <a:t>Visit Scotland Definition</a:t>
            </a:r>
          </a:p>
          <a:p>
            <a:r>
              <a:rPr lang="en-GB" sz="2800" dirty="0" smtClean="0">
                <a:solidFill>
                  <a:schemeClr val="accent6">
                    <a:lumMod val="50000"/>
                  </a:schemeClr>
                </a:solidFill>
                <a:latin typeface="Comic Sans MS" panose="030F0702030302020204" pitchFamily="66" charset="0"/>
              </a:rPr>
              <a:t>“Sustainable </a:t>
            </a:r>
            <a:r>
              <a:rPr lang="en-GB" sz="2800" dirty="0">
                <a:solidFill>
                  <a:schemeClr val="accent6">
                    <a:lumMod val="50000"/>
                  </a:schemeClr>
                </a:solidFill>
                <a:latin typeface="Comic Sans MS" panose="030F0702030302020204" pitchFamily="66" charset="0"/>
              </a:rPr>
              <a:t>tourism is tourism committed to generating a low impact on the surrounding environment and community by acting responsibly while generating income and employment for the local economy and aiding social cohesion. Sustainable tourism aims to ensure that economic development as a result of tourism is a positive experience for everyone involved; local community, tourism businesses and visitors</a:t>
            </a:r>
            <a:r>
              <a:rPr lang="en-GB" sz="2800" dirty="0" smtClean="0">
                <a:solidFill>
                  <a:schemeClr val="accent6">
                    <a:lumMod val="50000"/>
                  </a:schemeClr>
                </a:solidFill>
                <a:latin typeface="Comic Sans MS" panose="030F0702030302020204" pitchFamily="66" charset="0"/>
              </a:rPr>
              <a:t>.”</a:t>
            </a:r>
            <a:endParaRPr lang="en-GB" sz="28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1308218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20615" y="0"/>
            <a:ext cx="10505970" cy="6828880"/>
          </a:xfrm>
          <a:prstGeom prst="rect">
            <a:avLst/>
          </a:prstGeom>
        </p:spPr>
      </p:pic>
      <p:sp>
        <p:nvSpPr>
          <p:cNvPr id="9" name="Rounded Rectangle 8"/>
          <p:cNvSpPr/>
          <p:nvPr/>
        </p:nvSpPr>
        <p:spPr>
          <a:xfrm>
            <a:off x="479878" y="1681843"/>
            <a:ext cx="10693400" cy="5068417"/>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GB" sz="3200" dirty="0" smtClean="0">
                <a:solidFill>
                  <a:schemeClr val="accent6">
                    <a:lumMod val="50000"/>
                  </a:schemeClr>
                </a:solidFill>
                <a:latin typeface="Comic Sans MS" panose="030F0702030302020204" pitchFamily="66" charset="0"/>
              </a:rPr>
              <a:t>Sustainable Tourism is about managing tourist’s impact on the environment.</a:t>
            </a:r>
          </a:p>
          <a:p>
            <a:pPr marL="457200" indent="-457200">
              <a:buFont typeface="Arial" panose="020B0604020202020204" pitchFamily="34" charset="0"/>
              <a:buChar char="•"/>
            </a:pPr>
            <a:r>
              <a:rPr lang="en-GB" sz="3200" dirty="0" smtClean="0">
                <a:solidFill>
                  <a:schemeClr val="accent6">
                    <a:lumMod val="50000"/>
                  </a:schemeClr>
                </a:solidFill>
                <a:latin typeface="Comic Sans MS" panose="030F0702030302020204" pitchFamily="66" charset="0"/>
              </a:rPr>
              <a:t>Sustainable Tourism involves the culture of the people living in areas where tourism takes place.</a:t>
            </a:r>
          </a:p>
          <a:p>
            <a:pPr marL="457200" indent="-457200">
              <a:buFont typeface="Arial" panose="020B0604020202020204" pitchFamily="34" charset="0"/>
              <a:buChar char="•"/>
            </a:pPr>
            <a:r>
              <a:rPr lang="en-GB" sz="3200" dirty="0" smtClean="0">
                <a:solidFill>
                  <a:schemeClr val="accent6">
                    <a:lumMod val="50000"/>
                  </a:schemeClr>
                </a:solidFill>
                <a:latin typeface="Comic Sans MS" panose="030F0702030302020204" pitchFamily="66" charset="0"/>
              </a:rPr>
              <a:t>Sustainable Tourism aims to reduce the amount of the Earth’s resources being used.</a:t>
            </a:r>
          </a:p>
          <a:p>
            <a:pPr marL="457200" indent="-457200">
              <a:buFont typeface="Arial" panose="020B0604020202020204" pitchFamily="34" charset="0"/>
              <a:buChar char="•"/>
            </a:pPr>
            <a:r>
              <a:rPr lang="en-GB" sz="3200" dirty="0" smtClean="0">
                <a:solidFill>
                  <a:schemeClr val="accent6">
                    <a:lumMod val="50000"/>
                  </a:schemeClr>
                </a:solidFill>
                <a:latin typeface="Comic Sans MS" panose="030F0702030302020204" pitchFamily="66" charset="0"/>
              </a:rPr>
              <a:t>Sustainable Tourism is about having a positive impact on the area where tourism takes place.</a:t>
            </a:r>
          </a:p>
        </p:txBody>
      </p:sp>
      <p:sp>
        <p:nvSpPr>
          <p:cNvPr id="4" name="Rounded Rectangle 3"/>
          <p:cNvSpPr/>
          <p:nvPr/>
        </p:nvSpPr>
        <p:spPr>
          <a:xfrm>
            <a:off x="222662" y="0"/>
            <a:ext cx="11462658"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What is </a:t>
            </a:r>
            <a:r>
              <a:rPr lang="en-GB" sz="5400" dirty="0">
                <a:solidFill>
                  <a:schemeClr val="accent6">
                    <a:lumMod val="50000"/>
                  </a:schemeClr>
                </a:solidFill>
                <a:latin typeface="Comic Sans MS" panose="030F0702030302020204" pitchFamily="66" charset="0"/>
              </a:rPr>
              <a:t>S</a:t>
            </a:r>
            <a:r>
              <a:rPr lang="en-GB" sz="5400" dirty="0" smtClean="0">
                <a:solidFill>
                  <a:schemeClr val="accent6">
                    <a:lumMod val="50000"/>
                  </a:schemeClr>
                </a:solidFill>
                <a:latin typeface="Comic Sans MS" panose="030F0702030302020204" pitchFamily="66" charset="0"/>
              </a:rPr>
              <a:t>ustainable Tourism?</a:t>
            </a:r>
            <a:endParaRPr lang="en-GB" sz="54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94527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237014" y="-22860"/>
            <a:ext cx="7277100"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Green Tourism Award</a:t>
            </a:r>
            <a:endParaRPr lang="en-GB" sz="5400" dirty="0">
              <a:solidFill>
                <a:schemeClr val="accent6">
                  <a:lumMod val="50000"/>
                </a:schemeClr>
              </a:solidFill>
              <a:latin typeface="Comic Sans MS" panose="030F0702030302020204" pitchFamily="66" charset="0"/>
            </a:endParaRPr>
          </a:p>
        </p:txBody>
      </p:sp>
      <p:sp>
        <p:nvSpPr>
          <p:cNvPr id="5" name="Rounded Rectangle 4"/>
          <p:cNvSpPr/>
          <p:nvPr/>
        </p:nvSpPr>
        <p:spPr>
          <a:xfrm>
            <a:off x="266700" y="5125992"/>
            <a:ext cx="11870871" cy="1732008"/>
          </a:xfrm>
          <a:prstGeom prst="roundRect">
            <a:avLst/>
          </a:prstGeom>
          <a:solidFill>
            <a:srgbClr val="7030A0"/>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latin typeface="Comic Sans MS" panose="030F0702030302020204" pitchFamily="66" charset="0"/>
              </a:rPr>
              <a:t>Visit Scotland have embraced an award scheme for businesses who develop sustainable practices.</a:t>
            </a:r>
            <a:endParaRPr lang="en-GB" sz="3600" dirty="0">
              <a:latin typeface="Comic Sans MS" panose="030F0702030302020204" pitchFamily="66" charset="0"/>
            </a:endParaRPr>
          </a:p>
        </p:txBody>
      </p:sp>
      <p:pic>
        <p:nvPicPr>
          <p:cNvPr id="2" name="Picture 1"/>
          <p:cNvPicPr>
            <a:picLocks noChangeAspect="1"/>
          </p:cNvPicPr>
          <p:nvPr/>
        </p:nvPicPr>
        <p:blipFill>
          <a:blip r:embed="rId2"/>
          <a:stretch>
            <a:fillRect/>
          </a:stretch>
        </p:blipFill>
        <p:spPr>
          <a:xfrm>
            <a:off x="7355341" y="2022723"/>
            <a:ext cx="2158773" cy="2815791"/>
          </a:xfrm>
          <a:prstGeom prst="rect">
            <a:avLst/>
          </a:prstGeom>
        </p:spPr>
      </p:pic>
      <p:pic>
        <p:nvPicPr>
          <p:cNvPr id="6" name="Picture 5"/>
          <p:cNvPicPr>
            <a:picLocks noChangeAspect="1"/>
          </p:cNvPicPr>
          <p:nvPr/>
        </p:nvPicPr>
        <p:blipFill>
          <a:blip r:embed="rId3"/>
          <a:stretch>
            <a:fillRect/>
          </a:stretch>
        </p:blipFill>
        <p:spPr>
          <a:xfrm>
            <a:off x="4490357" y="1869440"/>
            <a:ext cx="2438400" cy="3048000"/>
          </a:xfrm>
          <a:prstGeom prst="rect">
            <a:avLst/>
          </a:prstGeom>
        </p:spPr>
      </p:pic>
      <p:pic>
        <p:nvPicPr>
          <p:cNvPr id="7" name="Picture 6"/>
          <p:cNvPicPr>
            <a:picLocks noChangeAspect="1"/>
          </p:cNvPicPr>
          <p:nvPr/>
        </p:nvPicPr>
        <p:blipFill>
          <a:blip r:embed="rId4"/>
          <a:stretch>
            <a:fillRect/>
          </a:stretch>
        </p:blipFill>
        <p:spPr>
          <a:xfrm>
            <a:off x="2011815" y="2022723"/>
            <a:ext cx="2106386" cy="2594181"/>
          </a:xfrm>
          <a:prstGeom prst="rect">
            <a:avLst/>
          </a:prstGeom>
        </p:spPr>
      </p:pic>
      <p:sp>
        <p:nvSpPr>
          <p:cNvPr id="8" name="Rounded Rectangle 7"/>
          <p:cNvSpPr/>
          <p:nvPr/>
        </p:nvSpPr>
        <p:spPr>
          <a:xfrm>
            <a:off x="266699" y="5077732"/>
            <a:ext cx="11870871" cy="1732008"/>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accent6">
                    <a:lumMod val="50000"/>
                  </a:schemeClr>
                </a:solidFill>
                <a:latin typeface="Comic Sans MS" panose="030F0702030302020204" pitchFamily="66" charset="0"/>
              </a:rPr>
              <a:t>The award is awarded by the Green Tourism Business Scheme and operates across the UK, Ireland and Canada.</a:t>
            </a:r>
            <a:endParaRPr lang="en-GB" sz="36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363261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arn(inVertical)">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66699" y="895237"/>
            <a:ext cx="5807530" cy="4690697"/>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9894" y="1322928"/>
            <a:ext cx="6212898" cy="4686300"/>
          </a:xfrm>
          <a:prstGeom prst="rect">
            <a:avLst/>
          </a:prstGeom>
        </p:spPr>
      </p:pic>
      <p:sp>
        <p:nvSpPr>
          <p:cNvPr id="8" name="Rounded Rectangle 7"/>
          <p:cNvSpPr/>
          <p:nvPr/>
        </p:nvSpPr>
        <p:spPr>
          <a:xfrm>
            <a:off x="396339" y="1600225"/>
            <a:ext cx="3494314" cy="849085"/>
          </a:xfrm>
          <a:prstGeom prst="roundRect">
            <a:avLst/>
          </a:prstGeom>
          <a:solidFill>
            <a:schemeClr val="accent6">
              <a:lumMod val="20000"/>
              <a:lumOff val="80000"/>
            </a:schemeClr>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accent6">
                    <a:lumMod val="50000"/>
                  </a:schemeClr>
                </a:solidFill>
                <a:latin typeface="Comic Sans MS" panose="030F0702030302020204" pitchFamily="66" charset="0"/>
              </a:rPr>
              <a:t>From this…</a:t>
            </a:r>
            <a:endParaRPr lang="en-GB" sz="4000" dirty="0">
              <a:solidFill>
                <a:schemeClr val="accent6">
                  <a:lumMod val="50000"/>
                </a:schemeClr>
              </a:solidFill>
              <a:latin typeface="Comic Sans MS" panose="030F0702030302020204" pitchFamily="66" charset="0"/>
            </a:endParaRPr>
          </a:p>
        </p:txBody>
      </p:sp>
      <p:sp>
        <p:nvSpPr>
          <p:cNvPr id="9" name="Rounded Rectangle 8"/>
          <p:cNvSpPr/>
          <p:nvPr/>
        </p:nvSpPr>
        <p:spPr>
          <a:xfrm>
            <a:off x="8547076" y="1628453"/>
            <a:ext cx="3494314" cy="849085"/>
          </a:xfrm>
          <a:prstGeom prst="roundRect">
            <a:avLst/>
          </a:prstGeom>
          <a:solidFill>
            <a:schemeClr val="accent6">
              <a:lumMod val="20000"/>
              <a:lumOff val="80000"/>
            </a:schemeClr>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accent6">
                    <a:lumMod val="50000"/>
                  </a:schemeClr>
                </a:solidFill>
                <a:latin typeface="Comic Sans MS" panose="030F0702030302020204" pitchFamily="66" charset="0"/>
              </a:rPr>
              <a:t>To  this…</a:t>
            </a:r>
            <a:endParaRPr lang="en-GB" sz="4000" dirty="0">
              <a:solidFill>
                <a:schemeClr val="accent6">
                  <a:lumMod val="50000"/>
                </a:schemeClr>
              </a:solidFill>
              <a:latin typeface="Comic Sans MS" panose="030F0702030302020204" pitchFamily="66" charset="0"/>
            </a:endParaRPr>
          </a:p>
        </p:txBody>
      </p:sp>
      <p:sp>
        <p:nvSpPr>
          <p:cNvPr id="7" name="Rounded Rectangle 6"/>
          <p:cNvSpPr/>
          <p:nvPr/>
        </p:nvSpPr>
        <p:spPr>
          <a:xfrm>
            <a:off x="266699" y="4572000"/>
            <a:ext cx="11870871" cy="223774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accent6">
                    <a:lumMod val="50000"/>
                  </a:schemeClr>
                </a:solidFill>
                <a:latin typeface="Comic Sans MS" panose="030F0702030302020204" pitchFamily="66" charset="0"/>
              </a:rPr>
              <a:t>People visit a favourite holiday destination from their childhood but with modern luxuries e.g. this time stay in a luxury hotel rather than a campsite.</a:t>
            </a:r>
            <a:endParaRPr lang="en-GB" sz="3600" dirty="0">
              <a:solidFill>
                <a:schemeClr val="accent6">
                  <a:lumMod val="50000"/>
                </a:schemeClr>
              </a:solidFill>
              <a:latin typeface="Comic Sans MS" panose="030F0702030302020204" pitchFamily="66" charset="0"/>
            </a:endParaRPr>
          </a:p>
        </p:txBody>
      </p:sp>
      <p:sp>
        <p:nvSpPr>
          <p:cNvPr id="5" name="Rounded Rectangle 4"/>
          <p:cNvSpPr/>
          <p:nvPr/>
        </p:nvSpPr>
        <p:spPr>
          <a:xfrm>
            <a:off x="2355580" y="-119537"/>
            <a:ext cx="7897586"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3. Mod-</a:t>
            </a:r>
            <a:r>
              <a:rPr lang="en-GB" sz="5400" dirty="0" err="1" smtClean="0">
                <a:solidFill>
                  <a:schemeClr val="accent6">
                    <a:lumMod val="50000"/>
                  </a:schemeClr>
                </a:solidFill>
                <a:latin typeface="Comic Sans MS" panose="030F0702030302020204" pitchFamily="66" charset="0"/>
              </a:rPr>
              <a:t>stalgia</a:t>
            </a:r>
            <a:endParaRPr lang="en-GB" sz="54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132027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down)">
                                      <p:cBhvr>
                                        <p:cTn id="19" dur="580">
                                          <p:stCondLst>
                                            <p:cond delay="0"/>
                                          </p:stCondLst>
                                        </p:cTn>
                                        <p:tgtEl>
                                          <p:spTgt spid="2"/>
                                        </p:tgtEl>
                                      </p:cBhvr>
                                    </p:animEffect>
                                    <p:anim calcmode="lin" valueType="num">
                                      <p:cBhvr>
                                        <p:cTn id="20"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5" dur="26">
                                          <p:stCondLst>
                                            <p:cond delay="650"/>
                                          </p:stCondLst>
                                        </p:cTn>
                                        <p:tgtEl>
                                          <p:spTgt spid="2"/>
                                        </p:tgtEl>
                                      </p:cBhvr>
                                      <p:to x="100000" y="60000"/>
                                    </p:animScale>
                                    <p:animScale>
                                      <p:cBhvr>
                                        <p:cTn id="26" dur="166" decel="50000">
                                          <p:stCondLst>
                                            <p:cond delay="676"/>
                                          </p:stCondLst>
                                        </p:cTn>
                                        <p:tgtEl>
                                          <p:spTgt spid="2"/>
                                        </p:tgtEl>
                                      </p:cBhvr>
                                      <p:to x="100000" y="100000"/>
                                    </p:animScale>
                                    <p:animScale>
                                      <p:cBhvr>
                                        <p:cTn id="27" dur="26">
                                          <p:stCondLst>
                                            <p:cond delay="1312"/>
                                          </p:stCondLst>
                                        </p:cTn>
                                        <p:tgtEl>
                                          <p:spTgt spid="2"/>
                                        </p:tgtEl>
                                      </p:cBhvr>
                                      <p:to x="100000" y="80000"/>
                                    </p:animScale>
                                    <p:animScale>
                                      <p:cBhvr>
                                        <p:cTn id="28" dur="166" decel="50000">
                                          <p:stCondLst>
                                            <p:cond delay="1338"/>
                                          </p:stCondLst>
                                        </p:cTn>
                                        <p:tgtEl>
                                          <p:spTgt spid="2"/>
                                        </p:tgtEl>
                                      </p:cBhvr>
                                      <p:to x="100000" y="100000"/>
                                    </p:animScale>
                                    <p:animScale>
                                      <p:cBhvr>
                                        <p:cTn id="29" dur="26">
                                          <p:stCondLst>
                                            <p:cond delay="1642"/>
                                          </p:stCondLst>
                                        </p:cTn>
                                        <p:tgtEl>
                                          <p:spTgt spid="2"/>
                                        </p:tgtEl>
                                      </p:cBhvr>
                                      <p:to x="100000" y="90000"/>
                                    </p:animScale>
                                    <p:animScale>
                                      <p:cBhvr>
                                        <p:cTn id="30" dur="166" decel="50000">
                                          <p:stCondLst>
                                            <p:cond delay="1668"/>
                                          </p:stCondLst>
                                        </p:cTn>
                                        <p:tgtEl>
                                          <p:spTgt spid="2"/>
                                        </p:tgtEl>
                                      </p:cBhvr>
                                      <p:to x="100000" y="100000"/>
                                    </p:animScale>
                                    <p:animScale>
                                      <p:cBhvr>
                                        <p:cTn id="31" dur="26">
                                          <p:stCondLst>
                                            <p:cond delay="1808"/>
                                          </p:stCondLst>
                                        </p:cTn>
                                        <p:tgtEl>
                                          <p:spTgt spid="2"/>
                                        </p:tgtEl>
                                      </p:cBhvr>
                                      <p:to x="100000" y="95000"/>
                                    </p:animScale>
                                    <p:animScale>
                                      <p:cBhvr>
                                        <p:cTn id="32" dur="166" decel="50000">
                                          <p:stCondLst>
                                            <p:cond delay="1834"/>
                                          </p:stCondLst>
                                        </p:cTn>
                                        <p:tgtEl>
                                          <p:spTgt spid="2"/>
                                        </p:tgtEl>
                                      </p:cBhvr>
                                      <p:to x="100000" y="100000"/>
                                    </p:animScale>
                                  </p:childTnLst>
                                </p:cTn>
                              </p:par>
                              <p:par>
                                <p:cTn id="33" presetID="26"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80">
                                          <p:stCondLst>
                                            <p:cond delay="0"/>
                                          </p:stCondLst>
                                        </p:cTn>
                                        <p:tgtEl>
                                          <p:spTgt spid="8"/>
                                        </p:tgtEl>
                                      </p:cBhvr>
                                    </p:animEffect>
                                    <p:anim calcmode="lin" valueType="num">
                                      <p:cBhvr>
                                        <p:cTn id="3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1" dur="26">
                                          <p:stCondLst>
                                            <p:cond delay="650"/>
                                          </p:stCondLst>
                                        </p:cTn>
                                        <p:tgtEl>
                                          <p:spTgt spid="8"/>
                                        </p:tgtEl>
                                      </p:cBhvr>
                                      <p:to x="100000" y="60000"/>
                                    </p:animScale>
                                    <p:animScale>
                                      <p:cBhvr>
                                        <p:cTn id="42" dur="166" decel="50000">
                                          <p:stCondLst>
                                            <p:cond delay="676"/>
                                          </p:stCondLst>
                                        </p:cTn>
                                        <p:tgtEl>
                                          <p:spTgt spid="8"/>
                                        </p:tgtEl>
                                      </p:cBhvr>
                                      <p:to x="100000" y="100000"/>
                                    </p:animScale>
                                    <p:animScale>
                                      <p:cBhvr>
                                        <p:cTn id="43" dur="26">
                                          <p:stCondLst>
                                            <p:cond delay="1312"/>
                                          </p:stCondLst>
                                        </p:cTn>
                                        <p:tgtEl>
                                          <p:spTgt spid="8"/>
                                        </p:tgtEl>
                                      </p:cBhvr>
                                      <p:to x="100000" y="80000"/>
                                    </p:animScale>
                                    <p:animScale>
                                      <p:cBhvr>
                                        <p:cTn id="44" dur="166" decel="50000">
                                          <p:stCondLst>
                                            <p:cond delay="1338"/>
                                          </p:stCondLst>
                                        </p:cTn>
                                        <p:tgtEl>
                                          <p:spTgt spid="8"/>
                                        </p:tgtEl>
                                      </p:cBhvr>
                                      <p:to x="100000" y="100000"/>
                                    </p:animScale>
                                    <p:animScale>
                                      <p:cBhvr>
                                        <p:cTn id="45" dur="26">
                                          <p:stCondLst>
                                            <p:cond delay="1642"/>
                                          </p:stCondLst>
                                        </p:cTn>
                                        <p:tgtEl>
                                          <p:spTgt spid="8"/>
                                        </p:tgtEl>
                                      </p:cBhvr>
                                      <p:to x="100000" y="90000"/>
                                    </p:animScale>
                                    <p:animScale>
                                      <p:cBhvr>
                                        <p:cTn id="46" dur="166" decel="50000">
                                          <p:stCondLst>
                                            <p:cond delay="1668"/>
                                          </p:stCondLst>
                                        </p:cTn>
                                        <p:tgtEl>
                                          <p:spTgt spid="8"/>
                                        </p:tgtEl>
                                      </p:cBhvr>
                                      <p:to x="100000" y="100000"/>
                                    </p:animScale>
                                    <p:animScale>
                                      <p:cBhvr>
                                        <p:cTn id="47" dur="26">
                                          <p:stCondLst>
                                            <p:cond delay="1808"/>
                                          </p:stCondLst>
                                        </p:cTn>
                                        <p:tgtEl>
                                          <p:spTgt spid="8"/>
                                        </p:tgtEl>
                                      </p:cBhvr>
                                      <p:to x="100000" y="95000"/>
                                    </p:animScale>
                                    <p:animScale>
                                      <p:cBhvr>
                                        <p:cTn id="48" dur="166" decel="50000">
                                          <p:stCondLst>
                                            <p:cond delay="1834"/>
                                          </p:stCondLst>
                                        </p:cTn>
                                        <p:tgtEl>
                                          <p:spTgt spid="8"/>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nodeType="clickEffect">
                                  <p:stCondLst>
                                    <p:cond delay="0"/>
                                  </p:stCondLst>
                                  <p:childTnLst>
                                    <p:set>
                                      <p:cBhvr>
                                        <p:cTn id="52" dur="1" fill="hold">
                                          <p:stCondLst>
                                            <p:cond delay="0"/>
                                          </p:stCondLst>
                                        </p:cTn>
                                        <p:tgtEl>
                                          <p:spTgt spid="3"/>
                                        </p:tgtEl>
                                        <p:attrNameLst>
                                          <p:attrName>style.visibility</p:attrName>
                                        </p:attrNameLst>
                                      </p:cBhvr>
                                      <p:to>
                                        <p:strVal val="visible"/>
                                      </p:to>
                                    </p:set>
                                    <p:animEffect transition="in" filter="wipe(down)">
                                      <p:cBhvr>
                                        <p:cTn id="53" dur="580">
                                          <p:stCondLst>
                                            <p:cond delay="0"/>
                                          </p:stCondLst>
                                        </p:cTn>
                                        <p:tgtEl>
                                          <p:spTgt spid="3"/>
                                        </p:tgtEl>
                                      </p:cBhvr>
                                    </p:animEffect>
                                    <p:anim calcmode="lin" valueType="num">
                                      <p:cBhvr>
                                        <p:cTn id="5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59" dur="26">
                                          <p:stCondLst>
                                            <p:cond delay="650"/>
                                          </p:stCondLst>
                                        </p:cTn>
                                        <p:tgtEl>
                                          <p:spTgt spid="3"/>
                                        </p:tgtEl>
                                      </p:cBhvr>
                                      <p:to x="100000" y="60000"/>
                                    </p:animScale>
                                    <p:animScale>
                                      <p:cBhvr>
                                        <p:cTn id="60" dur="166" decel="50000">
                                          <p:stCondLst>
                                            <p:cond delay="676"/>
                                          </p:stCondLst>
                                        </p:cTn>
                                        <p:tgtEl>
                                          <p:spTgt spid="3"/>
                                        </p:tgtEl>
                                      </p:cBhvr>
                                      <p:to x="100000" y="100000"/>
                                    </p:animScale>
                                    <p:animScale>
                                      <p:cBhvr>
                                        <p:cTn id="61" dur="26">
                                          <p:stCondLst>
                                            <p:cond delay="1312"/>
                                          </p:stCondLst>
                                        </p:cTn>
                                        <p:tgtEl>
                                          <p:spTgt spid="3"/>
                                        </p:tgtEl>
                                      </p:cBhvr>
                                      <p:to x="100000" y="80000"/>
                                    </p:animScale>
                                    <p:animScale>
                                      <p:cBhvr>
                                        <p:cTn id="62" dur="166" decel="50000">
                                          <p:stCondLst>
                                            <p:cond delay="1338"/>
                                          </p:stCondLst>
                                        </p:cTn>
                                        <p:tgtEl>
                                          <p:spTgt spid="3"/>
                                        </p:tgtEl>
                                      </p:cBhvr>
                                      <p:to x="100000" y="100000"/>
                                    </p:animScale>
                                    <p:animScale>
                                      <p:cBhvr>
                                        <p:cTn id="63" dur="26">
                                          <p:stCondLst>
                                            <p:cond delay="1642"/>
                                          </p:stCondLst>
                                        </p:cTn>
                                        <p:tgtEl>
                                          <p:spTgt spid="3"/>
                                        </p:tgtEl>
                                      </p:cBhvr>
                                      <p:to x="100000" y="90000"/>
                                    </p:animScale>
                                    <p:animScale>
                                      <p:cBhvr>
                                        <p:cTn id="64" dur="166" decel="50000">
                                          <p:stCondLst>
                                            <p:cond delay="1668"/>
                                          </p:stCondLst>
                                        </p:cTn>
                                        <p:tgtEl>
                                          <p:spTgt spid="3"/>
                                        </p:tgtEl>
                                      </p:cBhvr>
                                      <p:to x="100000" y="100000"/>
                                    </p:animScale>
                                    <p:animScale>
                                      <p:cBhvr>
                                        <p:cTn id="65" dur="26">
                                          <p:stCondLst>
                                            <p:cond delay="1808"/>
                                          </p:stCondLst>
                                        </p:cTn>
                                        <p:tgtEl>
                                          <p:spTgt spid="3"/>
                                        </p:tgtEl>
                                      </p:cBhvr>
                                      <p:to x="100000" y="95000"/>
                                    </p:animScale>
                                    <p:animScale>
                                      <p:cBhvr>
                                        <p:cTn id="66" dur="166" decel="50000">
                                          <p:stCondLst>
                                            <p:cond delay="1834"/>
                                          </p:stCondLst>
                                        </p:cTn>
                                        <p:tgtEl>
                                          <p:spTgt spid="3"/>
                                        </p:tgtEl>
                                      </p:cBhvr>
                                      <p:to x="100000" y="100000"/>
                                    </p:animScale>
                                  </p:childTnLst>
                                </p:cTn>
                              </p:par>
                              <p:par>
                                <p:cTn id="67" presetID="26" presetClass="entr" presetSubtype="0" fill="hold" grpId="0" nodeType="with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down)">
                                      <p:cBhvr>
                                        <p:cTn id="69" dur="580">
                                          <p:stCondLst>
                                            <p:cond delay="0"/>
                                          </p:stCondLst>
                                        </p:cTn>
                                        <p:tgtEl>
                                          <p:spTgt spid="9"/>
                                        </p:tgtEl>
                                      </p:cBhvr>
                                    </p:animEffect>
                                    <p:anim calcmode="lin" valueType="num">
                                      <p:cBhvr>
                                        <p:cTn id="70"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5" dur="26">
                                          <p:stCondLst>
                                            <p:cond delay="650"/>
                                          </p:stCondLst>
                                        </p:cTn>
                                        <p:tgtEl>
                                          <p:spTgt spid="9"/>
                                        </p:tgtEl>
                                      </p:cBhvr>
                                      <p:to x="100000" y="60000"/>
                                    </p:animScale>
                                    <p:animScale>
                                      <p:cBhvr>
                                        <p:cTn id="76" dur="166" decel="50000">
                                          <p:stCondLst>
                                            <p:cond delay="676"/>
                                          </p:stCondLst>
                                        </p:cTn>
                                        <p:tgtEl>
                                          <p:spTgt spid="9"/>
                                        </p:tgtEl>
                                      </p:cBhvr>
                                      <p:to x="100000" y="100000"/>
                                    </p:animScale>
                                    <p:animScale>
                                      <p:cBhvr>
                                        <p:cTn id="77" dur="26">
                                          <p:stCondLst>
                                            <p:cond delay="1312"/>
                                          </p:stCondLst>
                                        </p:cTn>
                                        <p:tgtEl>
                                          <p:spTgt spid="9"/>
                                        </p:tgtEl>
                                      </p:cBhvr>
                                      <p:to x="100000" y="80000"/>
                                    </p:animScale>
                                    <p:animScale>
                                      <p:cBhvr>
                                        <p:cTn id="78" dur="166" decel="50000">
                                          <p:stCondLst>
                                            <p:cond delay="1338"/>
                                          </p:stCondLst>
                                        </p:cTn>
                                        <p:tgtEl>
                                          <p:spTgt spid="9"/>
                                        </p:tgtEl>
                                      </p:cBhvr>
                                      <p:to x="100000" y="100000"/>
                                    </p:animScale>
                                    <p:animScale>
                                      <p:cBhvr>
                                        <p:cTn id="79" dur="26">
                                          <p:stCondLst>
                                            <p:cond delay="1642"/>
                                          </p:stCondLst>
                                        </p:cTn>
                                        <p:tgtEl>
                                          <p:spTgt spid="9"/>
                                        </p:tgtEl>
                                      </p:cBhvr>
                                      <p:to x="100000" y="90000"/>
                                    </p:animScale>
                                    <p:animScale>
                                      <p:cBhvr>
                                        <p:cTn id="80" dur="166" decel="50000">
                                          <p:stCondLst>
                                            <p:cond delay="1668"/>
                                          </p:stCondLst>
                                        </p:cTn>
                                        <p:tgtEl>
                                          <p:spTgt spid="9"/>
                                        </p:tgtEl>
                                      </p:cBhvr>
                                      <p:to x="100000" y="100000"/>
                                    </p:animScale>
                                    <p:animScale>
                                      <p:cBhvr>
                                        <p:cTn id="81" dur="26">
                                          <p:stCondLst>
                                            <p:cond delay="1808"/>
                                          </p:stCondLst>
                                        </p:cTn>
                                        <p:tgtEl>
                                          <p:spTgt spid="9"/>
                                        </p:tgtEl>
                                      </p:cBhvr>
                                      <p:to x="100000" y="95000"/>
                                    </p:animScale>
                                    <p:animScale>
                                      <p:cBhvr>
                                        <p:cTn id="82"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68727" y="2090057"/>
            <a:ext cx="11870871" cy="43434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accent6">
                    <a:lumMod val="50000"/>
                  </a:schemeClr>
                </a:solidFill>
                <a:latin typeface="Comic Sans MS" panose="030F0702030302020204" pitchFamily="66" charset="0"/>
              </a:rPr>
              <a:t>Due to the cost of living being so high the traditional family units going on holiday has changed. Many parents are now paying for their elder children (20-30 year olds) to go on holiday because they cannot afford it. Families are also going on holiday with different generations – grandparents, parents, children and grandchildren. </a:t>
            </a:r>
            <a:endParaRPr lang="en-GB" sz="3600" dirty="0">
              <a:solidFill>
                <a:schemeClr val="accent6">
                  <a:lumMod val="50000"/>
                </a:schemeClr>
              </a:solidFill>
              <a:latin typeface="Comic Sans MS" panose="030F0702030302020204" pitchFamily="66" charset="0"/>
            </a:endParaRPr>
          </a:p>
        </p:txBody>
      </p:sp>
      <p:sp>
        <p:nvSpPr>
          <p:cNvPr id="5" name="Rounded Rectangle 4"/>
          <p:cNvSpPr/>
          <p:nvPr/>
        </p:nvSpPr>
        <p:spPr>
          <a:xfrm>
            <a:off x="1901101" y="0"/>
            <a:ext cx="7897586" cy="1892300"/>
          </a:xfrm>
          <a:prstGeom prst="roundRect">
            <a:avLst/>
          </a:prstGeom>
          <a:solidFill>
            <a:schemeClr val="accent6">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solidFill>
                  <a:schemeClr val="accent6">
                    <a:lumMod val="50000"/>
                  </a:schemeClr>
                </a:solidFill>
                <a:latin typeface="Comic Sans MS" panose="030F0702030302020204" pitchFamily="66" charset="0"/>
              </a:rPr>
              <a:t>4. Modern Clans</a:t>
            </a:r>
            <a:endParaRPr lang="en-GB" sz="5400" dirty="0">
              <a:solidFill>
                <a:schemeClr val="accent6">
                  <a:lumMod val="50000"/>
                </a:schemeClr>
              </a:solidFill>
              <a:latin typeface="Comic Sans MS" panose="030F0702030302020204" pitchFamily="66" charset="0"/>
            </a:endParaRPr>
          </a:p>
        </p:txBody>
      </p:sp>
    </p:spTree>
    <p:extLst>
      <p:ext uri="{BB962C8B-B14F-4D97-AF65-F5344CB8AC3E}">
        <p14:creationId xmlns:p14="http://schemas.microsoft.com/office/powerpoint/2010/main" val="293282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1272</TotalTime>
  <Words>628</Words>
  <Application>Microsoft Office PowerPoint</Application>
  <PresentationFormat>Custom</PresentationFormat>
  <Paragraphs>42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Dundee City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Menzies, Movern</dc:creator>
  <cp:lastModifiedBy>Karen Fulton</cp:lastModifiedBy>
  <cp:revision>54</cp:revision>
  <dcterms:created xsi:type="dcterms:W3CDTF">2014-06-06T11:48:20Z</dcterms:created>
  <dcterms:modified xsi:type="dcterms:W3CDTF">2019-02-25T11:58:29Z</dcterms:modified>
</cp:coreProperties>
</file>