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0" r:id="rId2"/>
    <p:sldId id="351" r:id="rId3"/>
    <p:sldId id="276" r:id="rId4"/>
    <p:sldId id="296" r:id="rId5"/>
    <p:sldId id="353" r:id="rId6"/>
    <p:sldId id="354" r:id="rId7"/>
    <p:sldId id="355" r:id="rId8"/>
    <p:sldId id="356" r:id="rId9"/>
    <p:sldId id="277" r:id="rId10"/>
    <p:sldId id="299" r:id="rId11"/>
    <p:sldId id="298" r:id="rId12"/>
    <p:sldId id="278" r:id="rId13"/>
    <p:sldId id="302" r:id="rId14"/>
    <p:sldId id="279" r:id="rId15"/>
    <p:sldId id="300" r:id="rId16"/>
    <p:sldId id="301" r:id="rId17"/>
    <p:sldId id="280" r:id="rId18"/>
    <p:sldId id="357" r:id="rId19"/>
    <p:sldId id="281" r:id="rId20"/>
    <p:sldId id="315" r:id="rId21"/>
    <p:sldId id="362" r:id="rId22"/>
    <p:sldId id="307" r:id="rId23"/>
    <p:sldId id="360" r:id="rId24"/>
    <p:sldId id="316" r:id="rId25"/>
    <p:sldId id="358" r:id="rId26"/>
    <p:sldId id="359" r:id="rId27"/>
    <p:sldId id="3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B4-540B-48FC-B78E-C3D6B741440F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4E43-C20A-48E9-9C67-967EFF7F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www.dailymail.co.uk/news/article-476612/Zebu-chips-sir-Why-pub-steak-beefy-think.html" TargetMode="Externa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global-development/ng-interactive/2014/oct/06/world-biggest-most-dangerous-dump-sites-inter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704856" cy="233162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Do you agree with this statement. Give reasons to support your answer.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7768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CATTLE RANCHING LEADS TO CLIMATE CHANGE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73144"/>
          </a:xfrm>
        </p:spPr>
        <p:txBody>
          <a:bodyPr>
            <a:noAutofit/>
          </a:bodyPr>
          <a:lstStyle/>
          <a:p>
            <a:r>
              <a:rPr lang="en-GB" sz="4400" dirty="0" smtClean="0"/>
              <a:t>Cattle Ranching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46449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Increasing populations means there is an increasing demand for meat products</a:t>
            </a:r>
            <a:r>
              <a:rPr lang="en-GB" sz="2800" dirty="0" smtClean="0"/>
              <a:t>. </a:t>
            </a:r>
            <a:r>
              <a:rPr lang="en-GB" sz="2800" dirty="0" smtClean="0">
                <a:solidFill>
                  <a:srgbClr val="7030A0"/>
                </a:solidFill>
              </a:rPr>
              <a:t>Cattle ranching is undertaken on a massive scale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rgbClr val="FF33CC"/>
                </a:solidFill>
              </a:rPr>
              <a:t>releasing tonnes of methane gas through their digestive processes &amp; waste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68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6" y="0"/>
            <a:ext cx="9165906" cy="7101408"/>
          </a:xfrm>
        </p:spPr>
      </p:pic>
    </p:spTree>
    <p:extLst>
      <p:ext uri="{BB962C8B-B14F-4D97-AF65-F5344CB8AC3E}">
        <p14:creationId xmlns:p14="http://schemas.microsoft.com/office/powerpoint/2010/main" val="3913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75108"/>
            <a:ext cx="7024744" cy="817160"/>
          </a:xfrm>
        </p:spPr>
        <p:txBody>
          <a:bodyPr/>
          <a:lstStyle/>
          <a:p>
            <a:r>
              <a:rPr lang="en-GB" dirty="0" smtClean="0"/>
              <a:t>Increased cattle ranching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129" y="1988840"/>
            <a:ext cx="6993225" cy="398780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b="1" dirty="0" smtClean="0"/>
              <a:t>“Livestock </a:t>
            </a:r>
            <a:r>
              <a:rPr lang="en-GB" b="1" dirty="0"/>
              <a:t>and their </a:t>
            </a:r>
            <a:r>
              <a:rPr lang="en-GB" b="1" dirty="0" err="1"/>
              <a:t>byproducts</a:t>
            </a:r>
            <a:r>
              <a:rPr lang="en-GB" b="1" dirty="0"/>
              <a:t> account for at least 32,000 million tons of carbon dioxide (CO2) per year, or 51% of all worldwide greenhouse gas </a:t>
            </a:r>
            <a:r>
              <a:rPr lang="en-GB" b="1" dirty="0" smtClean="0"/>
              <a:t>emissions.”</a:t>
            </a:r>
          </a:p>
          <a:p>
            <a:pPr marL="68580" indent="0">
              <a:buNone/>
            </a:pPr>
            <a:endParaRPr lang="en-GB" b="1" dirty="0"/>
          </a:p>
          <a:p>
            <a:pPr marL="68580" indent="0">
              <a:buNone/>
            </a:pPr>
            <a:r>
              <a:rPr lang="en-GB" b="1" dirty="0" smtClean="0"/>
              <a:t>“Emissions </a:t>
            </a:r>
            <a:r>
              <a:rPr lang="en-GB" b="1" dirty="0"/>
              <a:t>for agriculture projected to increase 80% by </a:t>
            </a:r>
            <a:r>
              <a:rPr lang="en-GB" b="1" dirty="0" smtClean="0"/>
              <a:t>2050”</a:t>
            </a:r>
          </a:p>
          <a:p>
            <a:pPr marL="68580" indent="0">
              <a:buNone/>
            </a:pPr>
            <a:endParaRPr lang="en-GB" b="1" dirty="0"/>
          </a:p>
          <a:p>
            <a:pPr marL="68580" indent="0">
              <a:buNone/>
            </a:pPr>
            <a:r>
              <a:rPr lang="en-GB" b="1" dirty="0" smtClean="0"/>
              <a:t>“Cows </a:t>
            </a:r>
            <a:r>
              <a:rPr lang="en-GB" b="1" dirty="0"/>
              <a:t>produce 150 billion gallons of methane per </a:t>
            </a:r>
            <a:r>
              <a:rPr lang="en-GB" b="1" dirty="0" smtClean="0"/>
              <a:t>day”</a:t>
            </a: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15811" y="836712"/>
            <a:ext cx="1228598" cy="648072"/>
          </a:xfrm>
          <a:prstGeom prst="rect">
            <a:avLst/>
          </a:prstGeom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sz="4000" dirty="0" smtClean="0"/>
              <a:t>CH</a:t>
            </a:r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4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0968"/>
            <a:ext cx="5715000" cy="1152525"/>
          </a:xfrm>
        </p:spPr>
      </p:pic>
      <p:pic>
        <p:nvPicPr>
          <p:cNvPr id="1026" name="Picture 2" descr="C:\Users\sm5018c\AppData\Local\Microsoft\Windows\Temporary Internet Files\Content.IE5\2KG7QAIL\cow_by_kuroikawaii-d553lqz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5"/>
          </p:cNvPr>
          <p:cNvSpPr txBox="1"/>
          <p:nvPr/>
        </p:nvSpPr>
        <p:spPr>
          <a:xfrm>
            <a:off x="2195736" y="1331217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Watch: </a:t>
            </a:r>
            <a:endParaRPr lang="en-GB" sz="4000" dirty="0"/>
          </a:p>
          <a:p>
            <a:endParaRPr lang="en-GB" sz="4000" dirty="0" smtClean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028" name="Picture 4" descr="C:\Users\sm5018c\AppData\Local\Microsoft\Windows\Temporary Internet Files\Content.IE5\LFBUUYFY\blockpage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9" y="908720"/>
            <a:ext cx="824875" cy="8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13399"/>
            <a:ext cx="7024744" cy="817160"/>
          </a:xfrm>
        </p:spPr>
        <p:txBody>
          <a:bodyPr/>
          <a:lstStyle/>
          <a:p>
            <a:r>
              <a:rPr lang="en-GB" dirty="0" smtClean="0"/>
              <a:t>Deforestation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44644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sz="2800" dirty="0" smtClean="0">
                <a:solidFill>
                  <a:srgbClr val="00B050"/>
                </a:solidFill>
              </a:rPr>
              <a:t>Large scale deforestation is happening everyday throughout the world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C000"/>
                </a:solidFill>
              </a:rPr>
              <a:t>Large areas of forest are burned producing CO2</a:t>
            </a:r>
            <a:r>
              <a:rPr lang="en-GB" sz="2800" dirty="0" smtClean="0"/>
              <a:t>. </a:t>
            </a:r>
            <a:r>
              <a:rPr lang="en-GB" sz="2800" dirty="0" smtClean="0">
                <a:solidFill>
                  <a:srgbClr val="7030A0"/>
                </a:solidFill>
              </a:rPr>
              <a:t>In the long-term the reduction in the number of trees means that CO2 cannot be as easily converted into oxygen by trees leaving more CO2 in the atmosphere.</a:t>
            </a:r>
            <a:r>
              <a:rPr lang="en-GB" sz="2800" dirty="0" smtClean="0"/>
              <a:t> </a:t>
            </a:r>
          </a:p>
          <a:p>
            <a:pPr marL="68580" indent="0" algn="ctr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68580" indent="0"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80% of the amazon deforestation</a:t>
            </a:r>
          </a:p>
          <a:p>
            <a:pPr marL="68580" indent="0"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 is for cattle ranching!!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12280" y="332656"/>
            <a:ext cx="1656299" cy="889323"/>
          </a:xfrm>
          <a:prstGeom prst="rect">
            <a:avLst/>
          </a:prstGeom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sz="4800" smtClean="0"/>
              <a:t>CO²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171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418"/>
            <a:ext cx="9252520" cy="6681085"/>
          </a:xfrm>
        </p:spPr>
      </p:pic>
    </p:spTree>
    <p:extLst>
      <p:ext uri="{BB962C8B-B14F-4D97-AF65-F5344CB8AC3E}">
        <p14:creationId xmlns:p14="http://schemas.microsoft.com/office/powerpoint/2010/main" val="10216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" y="0"/>
            <a:ext cx="8829438" cy="6905191"/>
          </a:xfrm>
        </p:spPr>
      </p:pic>
    </p:spTree>
    <p:extLst>
      <p:ext uri="{BB962C8B-B14F-4D97-AF65-F5344CB8AC3E}">
        <p14:creationId xmlns:p14="http://schemas.microsoft.com/office/powerpoint/2010/main" val="2223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5927"/>
            <a:ext cx="7024744" cy="961176"/>
          </a:xfrm>
        </p:spPr>
        <p:txBody>
          <a:bodyPr/>
          <a:lstStyle/>
          <a:p>
            <a:r>
              <a:rPr lang="en-GB" dirty="0" smtClean="0"/>
              <a:t>Rice farming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34481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3200" dirty="0" smtClean="0">
                <a:solidFill>
                  <a:srgbClr val="7030A0"/>
                </a:solidFill>
              </a:rPr>
              <a:t>There are more people on the planet than ever before therefore there is an increasing demand for food</a:t>
            </a:r>
            <a:r>
              <a:rPr lang="en-GB" sz="3200" dirty="0" smtClean="0"/>
              <a:t>. </a:t>
            </a:r>
            <a:r>
              <a:rPr lang="en-GB" sz="3200" dirty="0" smtClean="0">
                <a:solidFill>
                  <a:srgbClr val="FF33CC"/>
                </a:solidFill>
              </a:rPr>
              <a:t>In countries such as China and India rice is grown to feed millions</a:t>
            </a:r>
            <a:r>
              <a:rPr lang="en-GB" sz="3200" dirty="0" smtClean="0"/>
              <a:t>. </a:t>
            </a:r>
            <a:r>
              <a:rPr lang="en-GB" sz="3200" dirty="0" smtClean="0">
                <a:solidFill>
                  <a:srgbClr val="00B0F0"/>
                </a:solidFill>
              </a:rPr>
              <a:t>Methane is produced by decomposing rice stalks. 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51217" y="764704"/>
            <a:ext cx="1113072" cy="648072"/>
          </a:xfrm>
          <a:prstGeom prst="rect">
            <a:avLst/>
          </a:prstGeom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sz="3600" dirty="0" smtClean="0"/>
              <a:t>CH</a:t>
            </a:r>
            <a:r>
              <a:rPr lang="en-GB" sz="2000" dirty="0" smtClean="0"/>
              <a:t>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373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8"/>
            <a:ext cx="9144000" cy="6829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2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Population =</a:t>
            </a:r>
            <a:br>
              <a:rPr lang="en-GB" dirty="0" smtClean="0"/>
            </a:br>
            <a:r>
              <a:rPr lang="en-GB" dirty="0" smtClean="0"/>
              <a:t>increase in land fill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416824" cy="39604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Increasing population also leads to increasing number of landfill sites due to more waste being produced</a:t>
            </a:r>
            <a:r>
              <a:rPr lang="en-GB" sz="2800" dirty="0" smtClean="0"/>
              <a:t>. </a:t>
            </a:r>
            <a:r>
              <a:rPr lang="en-GB" sz="2800" dirty="0" smtClean="0">
                <a:solidFill>
                  <a:srgbClr val="FF33CC"/>
                </a:solidFill>
              </a:rPr>
              <a:t>Land fill sites are filling up fast, regardless of recycling</a:t>
            </a:r>
            <a:r>
              <a:rPr lang="en-GB" sz="2800" dirty="0" smtClean="0"/>
              <a:t>. </a:t>
            </a:r>
            <a:r>
              <a:rPr lang="en-GB" sz="2800" dirty="0" smtClean="0">
                <a:solidFill>
                  <a:srgbClr val="00B050"/>
                </a:solidFill>
              </a:rPr>
              <a:t>Decomposing food waste produces methane gas and CO2 is produced when waste is burned. </a:t>
            </a:r>
          </a:p>
          <a:p>
            <a:endParaRPr lang="en-GB" sz="2800" dirty="0" smtClean="0"/>
          </a:p>
          <a:p>
            <a:pPr marL="68580" indent="0" algn="ctr">
              <a:buNone/>
            </a:pPr>
            <a:r>
              <a:rPr lang="en-GB" sz="3200" dirty="0" smtClean="0">
                <a:hlinkClick r:id="rId2"/>
              </a:rPr>
              <a:t>Largest landfill sites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80794" y="287388"/>
            <a:ext cx="1656299" cy="889323"/>
          </a:xfrm>
          <a:prstGeom prst="rect">
            <a:avLst/>
          </a:prstGeom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sz="4800" smtClean="0"/>
              <a:t>CO²</a:t>
            </a:r>
            <a:endParaRPr lang="en-GB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80793" y="1340768"/>
            <a:ext cx="1656299" cy="648072"/>
          </a:xfrm>
          <a:prstGeom prst="rect">
            <a:avLst/>
          </a:prstGeom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sz="2800" dirty="0" smtClean="0"/>
              <a:t>CH</a:t>
            </a:r>
            <a:r>
              <a:rPr lang="en-GB" sz="1600" dirty="0" smtClean="0"/>
              <a:t>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316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895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Human Causes of 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6993225" cy="3771781"/>
          </a:xfrm>
        </p:spPr>
        <p:txBody>
          <a:bodyPr/>
          <a:lstStyle/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Learning Intention </a:t>
            </a:r>
          </a:p>
          <a:p>
            <a:pPr marL="6858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We are learning about the human causes of climate change </a:t>
            </a: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Success criteria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b="1" dirty="0" smtClean="0">
                <a:solidFill>
                  <a:srgbClr val="FF0000"/>
                </a:solidFill>
              </a:rPr>
              <a:t>explain</a:t>
            </a:r>
            <a:r>
              <a:rPr lang="en-GB" dirty="0" smtClean="0">
                <a:solidFill>
                  <a:schemeClr val="tx1"/>
                </a:solidFill>
              </a:rPr>
              <a:t> the human causes of climate change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 can peer assess my partners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Other greenhouse gases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416824" cy="403244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CFC’s</a:t>
            </a:r>
            <a:r>
              <a:rPr lang="en-GB" sz="2800" dirty="0" smtClean="0"/>
              <a:t> are released from air conditioning units, fridges &amp; aerosols if they are not disposed of correctly and the foam inside them is shredded.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Nitrous Oxide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is found in fertilizers. As there is an increased demand for food due to increasing populations this is becoming more widely used.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54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Pose the questions that fit the following answers: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GB" sz="3200" dirty="0" smtClean="0"/>
              <a:t>CO</a:t>
            </a:r>
            <a:r>
              <a:rPr lang="en-GB" sz="3200" baseline="-25000" dirty="0" smtClean="0"/>
              <a:t>2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3200" baseline="-25000" dirty="0" smtClean="0"/>
              <a:t>Methane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3200" baseline="-25000" dirty="0" err="1" smtClean="0"/>
              <a:t>Paddi</a:t>
            </a:r>
            <a:r>
              <a:rPr lang="en-GB" sz="3200" baseline="-25000" dirty="0" smtClean="0"/>
              <a:t> Fields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3200" baseline="-25000" dirty="0" smtClean="0"/>
              <a:t>Landfill sites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3200" baseline="-25000" dirty="0" smtClean="0"/>
              <a:t>Fridges and aerosols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3200" baseline="-25000" dirty="0" smtClean="0"/>
              <a:t>Nitrous</a:t>
            </a:r>
            <a:r>
              <a:rPr lang="en-GB" sz="3200" dirty="0" smtClean="0"/>
              <a:t> Oxides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3200" baseline="-25000" dirty="0" smtClean="0"/>
              <a:t>Deforestation</a:t>
            </a:r>
            <a:endParaRPr lang="en-GB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0866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3608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Past Paper Question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303010"/>
            <a:ext cx="7776864" cy="207831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Many scientists believe that human activity has led to an enhanced greenhouse effect. 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Explain</a:t>
            </a:r>
            <a:r>
              <a:rPr lang="en-GB" dirty="0" smtClean="0">
                <a:solidFill>
                  <a:schemeClr val="tx1"/>
                </a:solidFill>
              </a:rPr>
              <a:t> the human factors that may lead to climate change. </a:t>
            </a:r>
          </a:p>
          <a:p>
            <a:pPr marL="68580" indent="0">
              <a:buNone/>
            </a:pPr>
            <a:r>
              <a:rPr lang="en-GB" dirty="0"/>
              <a:t>	</a:t>
            </a:r>
            <a:r>
              <a:rPr lang="en-GB" dirty="0" smtClean="0"/>
              <a:t>					</a:t>
            </a:r>
            <a:r>
              <a:rPr lang="en-GB" dirty="0">
                <a:solidFill>
                  <a:schemeClr val="tx1"/>
                </a:solidFill>
              </a:rPr>
              <a:t>8</a:t>
            </a:r>
            <a:r>
              <a:rPr lang="en-GB" dirty="0" smtClean="0">
                <a:solidFill>
                  <a:schemeClr val="tx1"/>
                </a:solidFill>
              </a:rPr>
              <a:t> marks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24946" r="30389" b="31208"/>
          <a:stretch/>
        </p:blipFill>
        <p:spPr bwMode="auto">
          <a:xfrm>
            <a:off x="1979712" y="1196752"/>
            <a:ext cx="4962872" cy="310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024744" cy="96117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Peer Assessment </a:t>
            </a:r>
            <a:endParaRPr lang="en-GB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80728"/>
            <a:ext cx="1224136" cy="1269604"/>
          </a:xfrm>
        </p:spPr>
      </p:pic>
      <p:sp>
        <p:nvSpPr>
          <p:cNvPr id="5" name="TextBox 4"/>
          <p:cNvSpPr txBox="1"/>
          <p:nvPr/>
        </p:nvSpPr>
        <p:spPr>
          <a:xfrm>
            <a:off x="827584" y="22048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2204864"/>
            <a:ext cx="8424936" cy="27363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You should mark your shoulder partners answer using the marking scheme on the next slide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673144"/>
          </a:xfrm>
        </p:spPr>
        <p:txBody>
          <a:bodyPr>
            <a:noAutofit/>
          </a:bodyPr>
          <a:lstStyle/>
          <a:p>
            <a:r>
              <a:rPr lang="en-GB" sz="4400" dirty="0" smtClean="0"/>
              <a:t>Marking Scheme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4006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sz="2500" dirty="0"/>
              <a:t>The Enhanced Greenhouse effect has been caused by an increase in greenhouse gases within the atmosphere. </a:t>
            </a:r>
          </a:p>
          <a:p>
            <a:pPr marL="68580" indent="0">
              <a:buNone/>
            </a:pPr>
            <a:r>
              <a:rPr lang="en-GB" sz="2500" b="1" dirty="0"/>
              <a:t>Carbon Dioxide </a:t>
            </a:r>
            <a:endParaRPr lang="en-GB" sz="2500" b="1" dirty="0" smtClean="0"/>
          </a:p>
          <a:p>
            <a:r>
              <a:rPr lang="en-GB" sz="2500" dirty="0" smtClean="0"/>
              <a:t>Burning </a:t>
            </a:r>
            <a:r>
              <a:rPr lang="en-GB" sz="2500" dirty="0"/>
              <a:t>fossil fuels, for example coal, oil and natural gas release Carbon Dioxide into the atmosphere, which will trap </a:t>
            </a:r>
            <a:r>
              <a:rPr lang="en-GB" sz="2500" dirty="0" smtClean="0"/>
              <a:t>heat</a:t>
            </a:r>
            <a:r>
              <a:rPr lang="en-GB" sz="2500" b="1" dirty="0"/>
              <a:t> (1 mark</a:t>
            </a:r>
            <a:r>
              <a:rPr lang="en-GB" sz="2500" b="1" dirty="0" smtClean="0"/>
              <a:t>)</a:t>
            </a:r>
            <a:r>
              <a:rPr lang="en-GB" sz="2500" dirty="0" smtClean="0"/>
              <a:t>. </a:t>
            </a:r>
            <a:r>
              <a:rPr lang="en-GB" sz="2500" dirty="0"/>
              <a:t>Coal has been used increasingly to power factories, generate electricity in power stations and to heat homes </a:t>
            </a:r>
            <a:r>
              <a:rPr lang="en-GB" sz="2500" b="1" dirty="0"/>
              <a:t>(1 mark)</a:t>
            </a:r>
            <a:r>
              <a:rPr lang="en-GB" sz="2500" dirty="0"/>
              <a:t>. </a:t>
            </a:r>
          </a:p>
          <a:p>
            <a:r>
              <a:rPr lang="en-GB" sz="2500" dirty="0" smtClean="0"/>
              <a:t>Increased </a:t>
            </a:r>
            <a:r>
              <a:rPr lang="en-GB" sz="2500" dirty="0"/>
              <a:t>car ownership has resulted in more petrol and diesel being used to fuel </a:t>
            </a:r>
            <a:r>
              <a:rPr lang="en-GB" sz="2500" dirty="0" smtClean="0"/>
              <a:t>cars, releasing CO2. </a:t>
            </a:r>
            <a:r>
              <a:rPr lang="en-GB" sz="2500" b="1" dirty="0"/>
              <a:t>(1 mark)</a:t>
            </a:r>
            <a:r>
              <a:rPr lang="en-GB" sz="2500" dirty="0"/>
              <a:t>. </a:t>
            </a:r>
            <a:endParaRPr lang="en-GB" sz="2500" dirty="0" smtClean="0"/>
          </a:p>
          <a:p>
            <a:r>
              <a:rPr lang="en-GB" sz="2500" dirty="0" smtClean="0"/>
              <a:t>Deforestation</a:t>
            </a:r>
            <a:r>
              <a:rPr lang="en-GB" sz="2500" dirty="0"/>
              <a:t>, especially in the Amazon Rainforest, has resulted in </a:t>
            </a:r>
            <a:r>
              <a:rPr lang="en-GB" sz="2500" dirty="0" smtClean="0"/>
              <a:t>less </a:t>
            </a:r>
            <a:r>
              <a:rPr lang="en-GB" sz="2500" dirty="0"/>
              <a:t>carbon dioxide being </a:t>
            </a:r>
            <a:r>
              <a:rPr lang="en-GB" sz="2500" dirty="0" smtClean="0"/>
              <a:t>absorbed</a:t>
            </a:r>
            <a:r>
              <a:rPr lang="en-GB" sz="2500" b="1" dirty="0"/>
              <a:t> (1 mark</a:t>
            </a:r>
            <a:r>
              <a:rPr lang="en-GB" sz="2500" b="1" dirty="0" smtClean="0"/>
              <a:t>)</a:t>
            </a:r>
            <a:r>
              <a:rPr lang="en-GB" sz="2500" dirty="0" smtClean="0"/>
              <a:t>, </a:t>
            </a:r>
            <a:r>
              <a:rPr lang="en-GB" sz="2500" dirty="0"/>
              <a:t>and the burning releases more C02. </a:t>
            </a:r>
            <a:r>
              <a:rPr lang="en-GB" sz="2500" b="1" dirty="0"/>
              <a:t>(1 mark)</a:t>
            </a:r>
            <a:r>
              <a:rPr lang="en-GB" sz="2500" dirty="0"/>
              <a:t>. </a:t>
            </a:r>
          </a:p>
          <a:p>
            <a:pPr marL="68580" indent="0">
              <a:buNone/>
            </a:pPr>
            <a:endParaRPr lang="en-GB" sz="2500" dirty="0"/>
          </a:p>
          <a:p>
            <a:pPr marL="68580" indent="0">
              <a:buNone/>
            </a:pPr>
            <a:r>
              <a:rPr lang="en-GB" sz="2500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3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673144"/>
          </a:xfrm>
        </p:spPr>
        <p:txBody>
          <a:bodyPr>
            <a:noAutofit/>
          </a:bodyPr>
          <a:lstStyle/>
          <a:p>
            <a:r>
              <a:rPr lang="en-GB" sz="4400" dirty="0" smtClean="0"/>
              <a:t>Marking Scheme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4006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sz="2500" b="1" dirty="0" smtClean="0"/>
              <a:t>Methane</a:t>
            </a:r>
            <a:r>
              <a:rPr lang="en-GB" sz="2500" b="1" dirty="0"/>
              <a:t>: (</a:t>
            </a:r>
            <a:r>
              <a:rPr lang="en-GB" sz="2500" dirty="0"/>
              <a:t>More than 20 times as effective in trapping heat than CO2; accounts for 20% of the enhanced greenhouse effect; remains in the atmosphere for 11-12 years) </a:t>
            </a:r>
            <a:r>
              <a:rPr lang="en-GB" sz="2500" b="1" dirty="0"/>
              <a:t>(1 mark). </a:t>
            </a:r>
            <a:endParaRPr lang="en-GB" sz="2500" dirty="0"/>
          </a:p>
          <a:p>
            <a:r>
              <a:rPr lang="en-GB" sz="2500" dirty="0" smtClean="0"/>
              <a:t>Increasing population means there’s more need for large landfill sites, especially in developing countries e.g. India</a:t>
            </a:r>
            <a:r>
              <a:rPr lang="en-GB" sz="2500" b="1" dirty="0"/>
              <a:t> (1 mark</a:t>
            </a:r>
            <a:r>
              <a:rPr lang="en-GB" sz="2500" b="1" dirty="0" smtClean="0"/>
              <a:t>)</a:t>
            </a:r>
            <a:r>
              <a:rPr lang="en-GB" sz="2500" dirty="0" smtClean="0"/>
              <a:t>. Methane </a:t>
            </a:r>
            <a:r>
              <a:rPr lang="en-GB" sz="2500" dirty="0"/>
              <a:t>has been released from landfill sites as waste decomposes </a:t>
            </a:r>
            <a:r>
              <a:rPr lang="en-GB" sz="2500" b="1" dirty="0" smtClean="0"/>
              <a:t>(</a:t>
            </a:r>
            <a:r>
              <a:rPr lang="en-GB" sz="2500" b="1" dirty="0"/>
              <a:t>1 mark)</a:t>
            </a:r>
            <a:r>
              <a:rPr lang="en-GB" sz="2500" dirty="0"/>
              <a:t>. </a:t>
            </a:r>
          </a:p>
          <a:p>
            <a:r>
              <a:rPr lang="en-GB" sz="2500" dirty="0" smtClean="0"/>
              <a:t>The </a:t>
            </a:r>
            <a:r>
              <a:rPr lang="en-GB" sz="2500" dirty="0"/>
              <a:t>increase in </a:t>
            </a:r>
            <a:r>
              <a:rPr lang="en-GB" sz="2500" dirty="0" err="1"/>
              <a:t>padi</a:t>
            </a:r>
            <a:r>
              <a:rPr lang="en-GB" sz="2500" dirty="0"/>
              <a:t> fields to feed rapidly growing populations in Asian countries has increased the amount of methane in the atmosphere </a:t>
            </a:r>
            <a:r>
              <a:rPr lang="en-GB" sz="2500" b="1" dirty="0"/>
              <a:t>(1 mark). </a:t>
            </a:r>
            <a:endParaRPr lang="en-GB" sz="2500" dirty="0"/>
          </a:p>
          <a:p>
            <a:r>
              <a:rPr lang="en-GB" sz="2500" dirty="0" smtClean="0"/>
              <a:t>The </a:t>
            </a:r>
            <a:r>
              <a:rPr lang="en-GB" sz="2500" dirty="0"/>
              <a:t>increasing demand for beef has resulted in more methane being created by belching cattle and from animal dung </a:t>
            </a:r>
            <a:r>
              <a:rPr lang="en-GB" sz="2500" b="1" dirty="0"/>
              <a:t>(1 mark)</a:t>
            </a:r>
            <a:r>
              <a:rPr lang="en-GB" sz="2500" dirty="0"/>
              <a:t>. </a:t>
            </a:r>
            <a:endParaRPr lang="en-GB" sz="2500" dirty="0" smtClean="0"/>
          </a:p>
          <a:p>
            <a:pPr marL="68580" indent="0">
              <a:buNone/>
            </a:pPr>
            <a:endParaRPr lang="en-GB" sz="25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673144"/>
          </a:xfrm>
        </p:spPr>
        <p:txBody>
          <a:bodyPr>
            <a:noAutofit/>
          </a:bodyPr>
          <a:lstStyle/>
          <a:p>
            <a:r>
              <a:rPr lang="en-GB" sz="4400" dirty="0" smtClean="0"/>
              <a:t>Marking Scheme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500" b="1" dirty="0" smtClean="0"/>
              <a:t>Nitrous Oxide</a:t>
            </a:r>
            <a:endParaRPr lang="en-GB" sz="2500" dirty="0"/>
          </a:p>
          <a:p>
            <a:r>
              <a:rPr lang="en-GB" sz="2500" dirty="0"/>
              <a:t>Due to rising food demand the increased production of fertilisers also adds to the amount of Nitrous Oxide in the atmosphere </a:t>
            </a:r>
            <a:r>
              <a:rPr lang="en-GB" sz="2500" b="1" dirty="0"/>
              <a:t>(1 mark)</a:t>
            </a:r>
            <a:r>
              <a:rPr lang="en-GB" sz="2500" dirty="0"/>
              <a:t>. </a:t>
            </a:r>
            <a:endParaRPr lang="en-GB" sz="2500" dirty="0" smtClean="0"/>
          </a:p>
          <a:p>
            <a:pPr marL="68580" indent="0">
              <a:buNone/>
            </a:pPr>
            <a:r>
              <a:rPr lang="en-GB" sz="2500" b="1" dirty="0" smtClean="0"/>
              <a:t>CFC’s</a:t>
            </a:r>
            <a:endParaRPr lang="en-GB" sz="2500" b="1" dirty="0"/>
          </a:p>
          <a:p>
            <a:r>
              <a:rPr lang="en-GB" sz="2500" dirty="0"/>
              <a:t>Refrigerators </a:t>
            </a:r>
            <a:r>
              <a:rPr lang="en-GB" sz="2500" dirty="0" smtClean="0"/>
              <a:t>and air conditioning units which </a:t>
            </a:r>
            <a:r>
              <a:rPr lang="en-GB" sz="2500" dirty="0"/>
              <a:t>are not disposed of correctly release CFCs when the foam insulation inside them is shredded. </a:t>
            </a:r>
            <a:r>
              <a:rPr lang="en-GB" sz="2500" b="1" dirty="0"/>
              <a:t>(1 mark)</a:t>
            </a:r>
            <a:r>
              <a:rPr lang="en-GB" sz="2500" dirty="0"/>
              <a:t>. </a:t>
            </a:r>
          </a:p>
          <a:p>
            <a:pPr marL="68580" indent="0">
              <a:buNone/>
            </a:pPr>
            <a:r>
              <a:rPr lang="en-GB" sz="2500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11430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Plenary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a mind map including both the physical and human causes of climate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7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en-GB" dirty="0" smtClean="0"/>
              <a:t>Human Causes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6993225" cy="4059813"/>
          </a:xfrm>
        </p:spPr>
        <p:txBody>
          <a:bodyPr>
            <a:noAutofit/>
          </a:bodyPr>
          <a:lstStyle/>
          <a:p>
            <a:r>
              <a:rPr lang="en-GB" sz="2800" dirty="0" smtClean="0"/>
              <a:t>Human causes are the most well known causes of climate change </a:t>
            </a:r>
          </a:p>
          <a:p>
            <a:r>
              <a:rPr lang="en-GB" sz="2800" dirty="0" smtClean="0"/>
              <a:t>There are many documentaries, news paper articles and political debates about these. </a:t>
            </a:r>
          </a:p>
          <a:p>
            <a:r>
              <a:rPr lang="en-GB" sz="2800" dirty="0" smtClean="0"/>
              <a:t>All human causes of climate change are related to the ‘</a:t>
            </a:r>
            <a:r>
              <a:rPr lang="en-GB" sz="2800" b="1" dirty="0" smtClean="0">
                <a:solidFill>
                  <a:srgbClr val="FF0000"/>
                </a:solidFill>
              </a:rPr>
              <a:t>Enhanced Greenhouse Effect</a:t>
            </a:r>
            <a:r>
              <a:rPr lang="en-GB" sz="2800" dirty="0" smtClean="0"/>
              <a:t>’ – what is this? </a:t>
            </a:r>
          </a:p>
          <a:p>
            <a:pPr marL="6858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70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53" y="0"/>
            <a:ext cx="9487908" cy="6858000"/>
          </a:xfrm>
        </p:spPr>
      </p:pic>
    </p:spTree>
    <p:extLst>
      <p:ext uri="{BB962C8B-B14F-4D97-AF65-F5344CB8AC3E}">
        <p14:creationId xmlns:p14="http://schemas.microsoft.com/office/powerpoint/2010/main" val="1990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5184576" cy="20882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sz="3600" i="1" dirty="0" smtClean="0">
                <a:solidFill>
                  <a:srgbClr val="FF0000"/>
                </a:solidFill>
              </a:rPr>
              <a:t>What types of activities cause the enhanced greenhouse effect? </a:t>
            </a:r>
            <a:endParaRPr lang="en-GB" sz="36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sm5018c\AppData\Local\Microsoft\Windows\Temporary Internet Files\Content.IE5\LN1V46FF\cover-letter-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585194" cy="25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3957" y="4121740"/>
            <a:ext cx="517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THINK</a:t>
            </a:r>
            <a:r>
              <a:rPr lang="en-GB" sz="4000" dirty="0" smtClean="0"/>
              <a:t> on your own for 30 seconds</a:t>
            </a:r>
          </a:p>
        </p:txBody>
      </p:sp>
      <p:pic>
        <p:nvPicPr>
          <p:cNvPr id="1028" name="Picture 4" descr="C:\Users\sm5018c\AppData\Local\Microsoft\Windows\Temporary Internet Files\Content.IE5\UFMD6THU\ar1298474648518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165322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5184576" cy="20882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sz="3600" i="1" dirty="0">
                <a:solidFill>
                  <a:srgbClr val="FF0000"/>
                </a:solidFill>
              </a:rPr>
              <a:t>What types of activities cause the enhanced greenhouse effect? </a:t>
            </a:r>
          </a:p>
        </p:txBody>
      </p:sp>
      <p:pic>
        <p:nvPicPr>
          <p:cNvPr id="1027" name="Picture 3" descr="C:\Users\sm5018c\AppData\Local\Microsoft\Windows\Temporary Internet Files\Content.IE5\LN1V46FF\cover-letter-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585194" cy="25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121740"/>
            <a:ext cx="439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PAIR</a:t>
            </a:r>
            <a:r>
              <a:rPr lang="en-GB" sz="4000" dirty="0" smtClean="0"/>
              <a:t> with a shoulder partner &amp; discuss </a:t>
            </a:r>
          </a:p>
        </p:txBody>
      </p:sp>
      <p:pic>
        <p:nvPicPr>
          <p:cNvPr id="1030" name="Picture 6" descr="C:\Users\sm5018c\AppData\Local\Microsoft\Windows\Temporary Internet Files\Content.IE5\LFBUUYFY\pear_10_by_roula33-d6fv3y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2086"/>
            <a:ext cx="2537938" cy="24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5184576" cy="20882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sz="3600" i="1" dirty="0">
                <a:solidFill>
                  <a:srgbClr val="FF0000"/>
                </a:solidFill>
              </a:rPr>
              <a:t>What types of activities cause the enhanced greenhouse effect? </a:t>
            </a:r>
          </a:p>
        </p:txBody>
      </p:sp>
      <p:pic>
        <p:nvPicPr>
          <p:cNvPr id="1027" name="Picture 3" descr="C:\Users\sm5018c\AppData\Local\Microsoft\Windows\Temporary Internet Files\Content.IE5\LN1V46FF\cover-letter-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585194" cy="25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4121740"/>
            <a:ext cx="4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Be prepared to </a:t>
            </a:r>
            <a:r>
              <a:rPr lang="en-GB" sz="4000" dirty="0" smtClean="0">
                <a:solidFill>
                  <a:srgbClr val="00B050"/>
                </a:solidFill>
              </a:rPr>
              <a:t>SHARE</a:t>
            </a:r>
            <a:r>
              <a:rPr lang="en-GB" sz="4000" dirty="0" smtClean="0"/>
              <a:t> with the class</a:t>
            </a:r>
          </a:p>
        </p:txBody>
      </p:sp>
      <p:pic>
        <p:nvPicPr>
          <p:cNvPr id="2050" name="Picture 2" descr="C:\Users\sm5018c\AppData\Local\Microsoft\Windows\Temporary Internet Files\Content.IE5\UFMD6THU\online-customers-share-inform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6800"/>
            <a:ext cx="2584321" cy="301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Why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00B050"/>
                </a:solidFill>
              </a:rPr>
              <a:t>Why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33CC"/>
                </a:solidFill>
              </a:rPr>
              <a:t>Why</a:t>
            </a:r>
            <a:r>
              <a:rPr lang="en-GB" dirty="0" smtClean="0"/>
              <a:t>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209249" cy="391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800" dirty="0" smtClean="0"/>
              <a:t>Using the information in the following slides you should construct a </a:t>
            </a:r>
            <a:r>
              <a:rPr lang="en-GB" sz="2800" dirty="0" smtClean="0">
                <a:solidFill>
                  <a:srgbClr val="FFC000"/>
                </a:solidFill>
              </a:rPr>
              <a:t>Why</a:t>
            </a:r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rgbClr val="00B050"/>
                </a:solidFill>
              </a:rPr>
              <a:t>Why</a:t>
            </a:r>
            <a:r>
              <a:rPr lang="en-GB" sz="2800" dirty="0" smtClean="0"/>
              <a:t> </a:t>
            </a:r>
            <a:r>
              <a:rPr lang="en-GB" sz="2800" dirty="0" err="1" smtClean="0">
                <a:solidFill>
                  <a:srgbClr val="FF33CC"/>
                </a:solidFill>
              </a:rPr>
              <a:t>Why</a:t>
            </a:r>
            <a:r>
              <a:rPr lang="en-GB" sz="2800" dirty="0" smtClean="0"/>
              <a:t> diagram.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077072"/>
            <a:ext cx="1512168" cy="1816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Issue:</a:t>
            </a:r>
          </a:p>
          <a:p>
            <a:pPr algn="ctr"/>
            <a:r>
              <a:rPr lang="en-GB" dirty="0" smtClean="0"/>
              <a:t>How do humans cause climate change?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64024" y="3693384"/>
            <a:ext cx="14401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Increase CO2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52801" y="3933056"/>
            <a:ext cx="807031" cy="37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60843" y="3319289"/>
            <a:ext cx="807031" cy="37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2513" y="4327000"/>
            <a:ext cx="881575" cy="11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5367" y="4662032"/>
            <a:ext cx="14401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Increase </a:t>
            </a:r>
            <a:r>
              <a:rPr lang="en-GB" dirty="0" smtClean="0"/>
              <a:t>CH4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05367" y="5570158"/>
            <a:ext cx="14401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Other greenhouse gases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7652" y="4985197"/>
            <a:ext cx="772180" cy="2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5760332"/>
            <a:ext cx="796280" cy="13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745152"/>
          </a:xfrm>
        </p:spPr>
        <p:txBody>
          <a:bodyPr/>
          <a:lstStyle/>
          <a:p>
            <a:r>
              <a:rPr lang="en-GB" u="sng" dirty="0" smtClean="0"/>
              <a:t>Burning of fossil fuels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0" y="332656"/>
            <a:ext cx="1656299" cy="889323"/>
          </a:xfr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4800" dirty="0" smtClean="0"/>
              <a:t>CO²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95671" y="1720538"/>
            <a:ext cx="76329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Burning of fossil fuels – coal, gas and oil – release CO² into the atmosphere. 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33CC"/>
                </a:solidFill>
              </a:rPr>
              <a:t>Fossil fuels are burned in power stations to produce electricity in developing countries</a:t>
            </a:r>
            <a:r>
              <a:rPr lang="en-GB" sz="2400" dirty="0" smtClean="0"/>
              <a:t>.</a:t>
            </a:r>
            <a:r>
              <a:rPr lang="en-GB" sz="2400" dirty="0">
                <a:solidFill>
                  <a:srgbClr val="FF0000"/>
                </a:solidFill>
                <a:sym typeface="Wingdings"/>
              </a:rPr>
              <a:t> 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Also, newly </a:t>
            </a:r>
            <a:r>
              <a:rPr lang="en-GB" sz="2400" dirty="0">
                <a:solidFill>
                  <a:srgbClr val="0070C0"/>
                </a:solidFill>
              </a:rPr>
              <a:t>industrialised countries e.g. China </a:t>
            </a:r>
            <a:r>
              <a:rPr lang="en-GB" sz="2400" dirty="0">
                <a:solidFill>
                  <a:srgbClr val="00B050"/>
                </a:solidFill>
              </a:rPr>
              <a:t>produce much of the worlds CO2 </a:t>
            </a:r>
            <a:r>
              <a:rPr lang="en-GB" sz="2400" dirty="0" smtClean="0">
                <a:solidFill>
                  <a:srgbClr val="00B050"/>
                </a:solidFill>
              </a:rPr>
              <a:t>gas from factory emissions. 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</a:t>
            </a:r>
            <a:r>
              <a:rPr lang="en-GB" sz="2400" dirty="0" smtClean="0">
                <a:solidFill>
                  <a:srgbClr val="00B050"/>
                </a:solidFill>
                <a:sym typeface="Wingdings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There are more cars on the road now than ever before due to increasing population and affordability. Petrol – a fossil fuel – is burned to fuel cars releasing more CO² into the atmosphere. </a:t>
            </a:r>
            <a:r>
              <a:rPr lang="en-GB" sz="2400" dirty="0">
                <a:solidFill>
                  <a:srgbClr val="FF0000"/>
                </a:solidFill>
                <a:sym typeface="Wingdings"/>
              </a:rPr>
              <a:t>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1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995</TotalTime>
  <Words>995</Words>
  <Application>Microsoft Office PowerPoint</Application>
  <PresentationFormat>On-screen Show (4:3)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Comic Sans MS</vt:lpstr>
      <vt:lpstr>Wingdings</vt:lpstr>
      <vt:lpstr>Wingdings 2</vt:lpstr>
      <vt:lpstr>Wingdings 3</vt:lpstr>
      <vt:lpstr>Austin</vt:lpstr>
      <vt:lpstr>Starter</vt:lpstr>
      <vt:lpstr>Human Causes of Climate Change</vt:lpstr>
      <vt:lpstr>Human Causes </vt:lpstr>
      <vt:lpstr>PowerPoint Presentation</vt:lpstr>
      <vt:lpstr>PowerPoint Presentation</vt:lpstr>
      <vt:lpstr>PowerPoint Presentation</vt:lpstr>
      <vt:lpstr>PowerPoint Presentation</vt:lpstr>
      <vt:lpstr>Why Why Why diagram</vt:lpstr>
      <vt:lpstr>Burning of fossil fuels </vt:lpstr>
      <vt:lpstr>Cattle Ranching </vt:lpstr>
      <vt:lpstr>PowerPoint Presentation</vt:lpstr>
      <vt:lpstr>Increased cattle ranching </vt:lpstr>
      <vt:lpstr>PowerPoint Presentation</vt:lpstr>
      <vt:lpstr>Deforestation </vt:lpstr>
      <vt:lpstr>PowerPoint Presentation</vt:lpstr>
      <vt:lpstr>PowerPoint Presentation</vt:lpstr>
      <vt:lpstr>Rice farming </vt:lpstr>
      <vt:lpstr>PowerPoint Presentation</vt:lpstr>
      <vt:lpstr>Increased Population = increase in land fill sites</vt:lpstr>
      <vt:lpstr>Other greenhouse gases</vt:lpstr>
      <vt:lpstr>Pose the questions that fit the following answers:</vt:lpstr>
      <vt:lpstr>Past Paper Question</vt:lpstr>
      <vt:lpstr>Peer Assessment </vt:lpstr>
      <vt:lpstr>Marking Scheme</vt:lpstr>
      <vt:lpstr>Marking Scheme</vt:lpstr>
      <vt:lpstr>Marking Scheme</vt:lpstr>
      <vt:lpstr>Plenary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SMcGinlay</dc:creator>
  <cp:lastModifiedBy>Karen Fulton</cp:lastModifiedBy>
  <cp:revision>89</cp:revision>
  <dcterms:created xsi:type="dcterms:W3CDTF">2015-09-24T13:08:42Z</dcterms:created>
  <dcterms:modified xsi:type="dcterms:W3CDTF">2020-03-04T14:28:26Z</dcterms:modified>
</cp:coreProperties>
</file>