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9" r:id="rId4"/>
    <p:sldId id="257" r:id="rId5"/>
    <p:sldId id="258" r:id="rId6"/>
    <p:sldId id="272" r:id="rId7"/>
    <p:sldId id="260" r:id="rId8"/>
    <p:sldId id="261" r:id="rId9"/>
    <p:sldId id="262" r:id="rId10"/>
    <p:sldId id="271" r:id="rId11"/>
    <p:sldId id="270" r:id="rId12"/>
    <p:sldId id="263" r:id="rId13"/>
    <p:sldId id="264"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41" autoAdjust="0"/>
    <p:restoredTop sz="94624" autoAdjust="0"/>
  </p:normalViewPr>
  <p:slideViewPr>
    <p:cSldViewPr>
      <p:cViewPr>
        <p:scale>
          <a:sx n="94" d="100"/>
          <a:sy n="94" d="100"/>
        </p:scale>
        <p:origin x="-116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78C79C7-62BA-45EF-94BE-D3CD9E0875E0}" type="datetimeFigureOut">
              <a:rPr lang="en-GB" smtClean="0"/>
              <a:t>30/09/2019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8C79C7-62BA-45EF-94BE-D3CD9E0875E0}" type="datetimeFigureOut">
              <a:rPr lang="en-GB" smtClean="0"/>
              <a:t>30/09/2019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8C79C7-62BA-45EF-94BE-D3CD9E0875E0}" type="datetimeFigureOut">
              <a:rPr lang="en-GB" smtClean="0"/>
              <a:t>30/09/2019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8C79C7-62BA-45EF-94BE-D3CD9E0875E0}" type="datetimeFigureOut">
              <a:rPr lang="en-GB" smtClean="0"/>
              <a:t>30/09/2019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8C79C7-62BA-45EF-94BE-D3CD9E0875E0}" type="datetimeFigureOut">
              <a:rPr lang="en-GB" smtClean="0"/>
              <a:t>30/09/2019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78C79C7-62BA-45EF-94BE-D3CD9E0875E0}" type="datetimeFigureOut">
              <a:rPr lang="en-GB" smtClean="0"/>
              <a:t>30/09/2019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78C79C7-62BA-45EF-94BE-D3CD9E0875E0}" type="datetimeFigureOut">
              <a:rPr lang="en-GB" smtClean="0"/>
              <a:t>30/09/2019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78C79C7-62BA-45EF-94BE-D3CD9E0875E0}" type="datetimeFigureOut">
              <a:rPr lang="en-GB" smtClean="0"/>
              <a:t>30/09/2019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C79C7-62BA-45EF-94BE-D3CD9E0875E0}" type="datetimeFigureOut">
              <a:rPr lang="en-GB" smtClean="0"/>
              <a:t>30/09/2019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8C79C7-62BA-45EF-94BE-D3CD9E0875E0}" type="datetimeFigureOut">
              <a:rPr lang="en-GB" smtClean="0"/>
              <a:t>30/09/2019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8C79C7-62BA-45EF-94BE-D3CD9E0875E0}" type="datetimeFigureOut">
              <a:rPr lang="en-GB" smtClean="0"/>
              <a:t>30/09/2019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76CFE2-31A2-46AE-863D-9DBB3C80DD7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8C79C7-62BA-45EF-94BE-D3CD9E0875E0}" type="datetimeFigureOut">
              <a:rPr lang="en-GB" smtClean="0"/>
              <a:t>30/09/2019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6CFE2-31A2-46AE-863D-9DBB3C80DD7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bg1"/>
          </a:solidFill>
        </p:spPr>
        <p:txBody>
          <a:bodyPr>
            <a:normAutofit fontScale="90000"/>
          </a:bodyPr>
          <a:lstStyle/>
          <a:p>
            <a:r>
              <a:rPr lang="en-GB" dirty="0" smtClean="0"/>
              <a:t>Lesson six: Explaining (and describing) hydrographs</a:t>
            </a:r>
            <a:endParaRPr lang="en-GB" dirty="0"/>
          </a:p>
        </p:txBody>
      </p:sp>
      <p:sp>
        <p:nvSpPr>
          <p:cNvPr id="5" name="Content Placeholder 4"/>
          <p:cNvSpPr>
            <a:spLocks noGrp="1"/>
          </p:cNvSpPr>
          <p:nvPr>
            <p:ph idx="1"/>
          </p:nvPr>
        </p:nvSpPr>
        <p:spPr>
          <a:solidFill>
            <a:schemeClr val="bg1"/>
          </a:solidFill>
        </p:spPr>
        <p:txBody>
          <a:bodyPr/>
          <a:lstStyle/>
          <a:p>
            <a:r>
              <a:rPr lang="en-GB" dirty="0" smtClean="0"/>
              <a:t>Learning intentions: We are learning about the hydrosphere.</a:t>
            </a:r>
          </a:p>
          <a:p>
            <a:endParaRPr lang="en-GB" dirty="0"/>
          </a:p>
          <a:p>
            <a:r>
              <a:rPr lang="en-GB" dirty="0" smtClean="0"/>
              <a:t>Success criteria:</a:t>
            </a:r>
          </a:p>
          <a:p>
            <a:r>
              <a:rPr lang="en-GB" dirty="0" smtClean="0"/>
              <a:t>I can describe a hydrograph, referring to data from the hydrograph.</a:t>
            </a:r>
          </a:p>
          <a:p>
            <a:r>
              <a:rPr lang="en-GB" dirty="0" smtClean="0"/>
              <a:t>I can explain a hydrograph. </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structure</a:t>
            </a:r>
            <a:endParaRPr lang="en-GB" dirty="0"/>
          </a:p>
        </p:txBody>
      </p:sp>
      <p:sp>
        <p:nvSpPr>
          <p:cNvPr id="3" name="Content Placeholder 2"/>
          <p:cNvSpPr>
            <a:spLocks noGrp="1"/>
          </p:cNvSpPr>
          <p:nvPr>
            <p:ph idx="1"/>
          </p:nvPr>
        </p:nvSpPr>
        <p:spPr/>
        <p:txBody>
          <a:bodyPr>
            <a:normAutofit fontScale="92500" lnSpcReduction="20000"/>
          </a:bodyPr>
          <a:lstStyle/>
          <a:p>
            <a:pPr lvl="0"/>
            <a:r>
              <a:rPr lang="en-GB" dirty="0"/>
              <a:t>The</a:t>
            </a:r>
            <a:r>
              <a:rPr lang="en-GB" dirty="0">
                <a:solidFill>
                  <a:srgbClr val="FF0000"/>
                </a:solidFill>
              </a:rPr>
              <a:t> time and date when it started raining.</a:t>
            </a:r>
          </a:p>
          <a:p>
            <a:pPr lvl="0"/>
            <a:r>
              <a:rPr lang="en-GB" dirty="0">
                <a:solidFill>
                  <a:srgbClr val="FF0000"/>
                </a:solidFill>
              </a:rPr>
              <a:t>The time and date of peak rainfall, and its measurement in </a:t>
            </a:r>
            <a:r>
              <a:rPr lang="en-GB" dirty="0" err="1">
                <a:solidFill>
                  <a:srgbClr val="FF0000"/>
                </a:solidFill>
              </a:rPr>
              <a:t>millimeters</a:t>
            </a:r>
            <a:r>
              <a:rPr lang="en-GB" dirty="0">
                <a:solidFill>
                  <a:srgbClr val="FF0000"/>
                </a:solidFill>
              </a:rPr>
              <a:t>.</a:t>
            </a:r>
          </a:p>
          <a:p>
            <a:pPr lvl="0"/>
            <a:r>
              <a:rPr lang="en-GB" dirty="0">
                <a:solidFill>
                  <a:srgbClr val="FF0000"/>
                </a:solidFill>
              </a:rPr>
              <a:t>The time and date when it stopped raining.</a:t>
            </a:r>
          </a:p>
          <a:p>
            <a:pPr lvl="0"/>
            <a:r>
              <a:rPr lang="en-GB" dirty="0"/>
              <a:t>The time and date of when the discharge started to rise, and how many </a:t>
            </a:r>
            <a:r>
              <a:rPr lang="en-GB" dirty="0" err="1"/>
              <a:t>cumecs</a:t>
            </a:r>
            <a:r>
              <a:rPr lang="en-GB" dirty="0"/>
              <a:t> it </a:t>
            </a:r>
            <a:r>
              <a:rPr lang="en-GB" dirty="0" err="1" smtClean="0"/>
              <a:t>measured.EXPLAIN</a:t>
            </a:r>
            <a:endParaRPr lang="en-GB" dirty="0"/>
          </a:p>
          <a:p>
            <a:pPr lvl="0"/>
            <a:r>
              <a:rPr lang="en-GB" dirty="0"/>
              <a:t>The lag time</a:t>
            </a:r>
            <a:r>
              <a:rPr lang="en-GB" dirty="0" smtClean="0"/>
              <a:t>. EXPLAIN</a:t>
            </a:r>
            <a:endParaRPr lang="en-GB" dirty="0"/>
          </a:p>
          <a:p>
            <a:pPr lvl="0"/>
            <a:r>
              <a:rPr lang="en-GB" dirty="0"/>
              <a:t>The time and date of when the discharge returned to normal</a:t>
            </a:r>
            <a:r>
              <a:rPr lang="en-GB" dirty="0" smtClean="0"/>
              <a:t>. </a:t>
            </a:r>
            <a:r>
              <a:rPr lang="en-GB" smtClean="0"/>
              <a:t>EXPLAIN</a:t>
            </a:r>
            <a:endParaRPr lang="en-GB" dirty="0"/>
          </a:p>
          <a:p>
            <a:endParaRPr lang="en-GB" dirty="0"/>
          </a:p>
        </p:txBody>
      </p:sp>
    </p:spTree>
    <p:extLst>
      <p:ext uri="{BB962C8B-B14F-4D97-AF65-F5344CB8AC3E}">
        <p14:creationId xmlns:p14="http://schemas.microsoft.com/office/powerpoint/2010/main" val="263439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GB" dirty="0" smtClean="0"/>
              <a:t>Perfect answer</a:t>
            </a:r>
            <a:endParaRPr lang="en-GB"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en-GB" dirty="0" smtClean="0">
                <a:solidFill>
                  <a:srgbClr val="FF0000"/>
                </a:solidFill>
              </a:rPr>
              <a:t>The rain started at 2am  on 29</a:t>
            </a:r>
            <a:r>
              <a:rPr lang="en-GB" baseline="30000" dirty="0" smtClean="0">
                <a:solidFill>
                  <a:srgbClr val="FF0000"/>
                </a:solidFill>
              </a:rPr>
              <a:t>th</a:t>
            </a:r>
            <a:r>
              <a:rPr lang="en-GB" dirty="0" smtClean="0">
                <a:solidFill>
                  <a:srgbClr val="FF0000"/>
                </a:solidFill>
              </a:rPr>
              <a:t> April 2012. The peak rainfall was at 6am and measured 3.8mm. It stopped raining at 4pm on 29</a:t>
            </a:r>
            <a:r>
              <a:rPr lang="en-GB" baseline="30000" dirty="0" smtClean="0">
                <a:solidFill>
                  <a:srgbClr val="FF0000"/>
                </a:solidFill>
              </a:rPr>
              <a:t>th</a:t>
            </a:r>
            <a:r>
              <a:rPr lang="en-GB" dirty="0" smtClean="0">
                <a:solidFill>
                  <a:srgbClr val="FF0000"/>
                </a:solidFill>
              </a:rPr>
              <a:t> April 2012. </a:t>
            </a:r>
          </a:p>
          <a:p>
            <a:pPr marL="0" indent="0">
              <a:buNone/>
            </a:pPr>
            <a:r>
              <a:rPr lang="en-GB" dirty="0" smtClean="0">
                <a:solidFill>
                  <a:srgbClr val="FF0000"/>
                </a:solidFill>
              </a:rPr>
              <a:t>The peak discharge was at 10am and was 73 </a:t>
            </a:r>
            <a:r>
              <a:rPr lang="en-GB" dirty="0" err="1" smtClean="0">
                <a:solidFill>
                  <a:srgbClr val="FF0000"/>
                </a:solidFill>
              </a:rPr>
              <a:t>cumecs</a:t>
            </a:r>
            <a:r>
              <a:rPr lang="en-GB" dirty="0" smtClean="0">
                <a:solidFill>
                  <a:srgbClr val="FF0000"/>
                </a:solidFill>
              </a:rPr>
              <a:t>. This means the lag time was  4 hours. </a:t>
            </a:r>
          </a:p>
          <a:p>
            <a:pPr marL="0" indent="0">
              <a:buNone/>
            </a:pPr>
            <a:r>
              <a:rPr lang="en-GB" dirty="0" smtClean="0">
                <a:solidFill>
                  <a:schemeClr val="tx1"/>
                </a:solidFill>
              </a:rPr>
              <a:t>The short lag time indicates that the hydrograph is for an urban area. </a:t>
            </a:r>
            <a:r>
              <a:rPr lang="en-GB" dirty="0">
                <a:solidFill>
                  <a:srgbClr val="FF0000"/>
                </a:solidFill>
                <a:sym typeface="Wingdings"/>
              </a:rPr>
              <a:t></a:t>
            </a:r>
          </a:p>
          <a:p>
            <a:pPr marL="0" indent="0">
              <a:buNone/>
            </a:pPr>
            <a:endParaRPr lang="en-GB" dirty="0">
              <a:solidFill>
                <a:srgbClr val="FF0000"/>
              </a:solidFill>
            </a:endParaRPr>
          </a:p>
        </p:txBody>
      </p:sp>
    </p:spTree>
    <p:extLst>
      <p:ext uri="{BB962C8B-B14F-4D97-AF65-F5344CB8AC3E}">
        <p14:creationId xmlns:p14="http://schemas.microsoft.com/office/powerpoint/2010/main" val="317994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Perfect answer</a:t>
            </a:r>
            <a:endParaRPr lang="en-GB" dirty="0"/>
          </a:p>
        </p:txBody>
      </p:sp>
      <p:sp>
        <p:nvSpPr>
          <p:cNvPr id="3" name="Content Placeholder 2"/>
          <p:cNvSpPr>
            <a:spLocks noGrp="1"/>
          </p:cNvSpPr>
          <p:nvPr>
            <p:ph idx="1"/>
          </p:nvPr>
        </p:nvSpPr>
        <p:spPr>
          <a:solidFill>
            <a:schemeClr val="bg1"/>
          </a:solidFill>
        </p:spPr>
        <p:txBody>
          <a:bodyPr>
            <a:normAutofit lnSpcReduction="10000"/>
          </a:bodyPr>
          <a:lstStyle/>
          <a:p>
            <a:pPr marL="0" indent="0" algn="just">
              <a:buNone/>
            </a:pPr>
            <a:endParaRPr lang="en-GB" dirty="0" smtClean="0">
              <a:solidFill>
                <a:srgbClr val="FF0000"/>
              </a:solidFill>
              <a:sym typeface="Wingdings"/>
            </a:endParaRPr>
          </a:p>
          <a:p>
            <a:pPr algn="just"/>
            <a:r>
              <a:rPr lang="en-GB" dirty="0" smtClean="0">
                <a:sym typeface="Wingdings"/>
              </a:rPr>
              <a:t>Some rain will infiltrate the soil.  However, due to drains and impermeable surfaces, most water is directed straight back into the river. </a:t>
            </a:r>
            <a:r>
              <a:rPr lang="en-GB" dirty="0" smtClean="0">
                <a:solidFill>
                  <a:srgbClr val="FF0000"/>
                </a:solidFill>
                <a:sym typeface="Wingdings"/>
              </a:rPr>
              <a:t></a:t>
            </a:r>
          </a:p>
          <a:p>
            <a:pPr algn="just"/>
            <a:r>
              <a:rPr lang="en-GB" dirty="0" smtClean="0">
                <a:sym typeface="Wingdings"/>
              </a:rPr>
              <a:t>As the rainfall gets heavier, underground stores become full. </a:t>
            </a:r>
            <a:r>
              <a:rPr lang="en-GB" dirty="0" smtClean="0">
                <a:solidFill>
                  <a:srgbClr val="FF0000"/>
                </a:solidFill>
                <a:sym typeface="Wingdings"/>
              </a:rPr>
              <a:t></a:t>
            </a:r>
          </a:p>
          <a:p>
            <a:pPr algn="just"/>
            <a:r>
              <a:rPr lang="en-GB" dirty="0" smtClean="0">
                <a:sym typeface="Wingdings"/>
              </a:rPr>
              <a:t>T</a:t>
            </a:r>
            <a:r>
              <a:rPr lang="en-GB" dirty="0" smtClean="0"/>
              <a:t>he </a:t>
            </a:r>
            <a:r>
              <a:rPr lang="en-GB" dirty="0"/>
              <a:t>soil becomes saturated causing water to runoff the land and enter the river quicker.  This could cause flooding to occur. </a:t>
            </a:r>
            <a:r>
              <a:rPr lang="en-GB" dirty="0">
                <a:solidFill>
                  <a:srgbClr val="FF0000"/>
                </a:solidFill>
                <a:sym typeface="Wingdings"/>
              </a:rPr>
              <a:t></a:t>
            </a:r>
          </a:p>
          <a:p>
            <a:pPr algn="just"/>
            <a:endParaRPr lang="en-GB"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Perfect answer</a:t>
            </a:r>
            <a:endParaRPr lang="en-GB" dirty="0"/>
          </a:p>
        </p:txBody>
      </p:sp>
      <p:sp>
        <p:nvSpPr>
          <p:cNvPr id="3" name="Content Placeholder 2"/>
          <p:cNvSpPr>
            <a:spLocks noGrp="1"/>
          </p:cNvSpPr>
          <p:nvPr>
            <p:ph idx="1"/>
          </p:nvPr>
        </p:nvSpPr>
        <p:spPr>
          <a:solidFill>
            <a:schemeClr val="bg1"/>
          </a:solidFill>
        </p:spPr>
        <p:txBody>
          <a:bodyPr>
            <a:normAutofit/>
          </a:bodyPr>
          <a:lstStyle/>
          <a:p>
            <a:pPr algn="just"/>
            <a:r>
              <a:rPr lang="en-GB" dirty="0" smtClean="0">
                <a:solidFill>
                  <a:srgbClr val="FF0000"/>
                </a:solidFill>
                <a:sym typeface="Wingdings"/>
              </a:rPr>
              <a:t>Between 18.00 and 48.00 hours there is no rainfall.  This causes the river level to decrease gradually to 42cms</a:t>
            </a:r>
            <a:r>
              <a:rPr lang="en-GB" dirty="0" smtClean="0">
                <a:sym typeface="Wingdings"/>
              </a:rPr>
              <a:t>.</a:t>
            </a:r>
          </a:p>
          <a:p>
            <a:pPr algn="just"/>
            <a:r>
              <a:rPr lang="en-GB" dirty="0" smtClean="0">
                <a:sym typeface="Wingdings"/>
              </a:rPr>
              <a:t>From the graph you can see the falling limb is much more gentle than the rising limb.  This is because water is being added into the river from </a:t>
            </a:r>
            <a:r>
              <a:rPr lang="en-GB" dirty="0" err="1" smtClean="0">
                <a:sym typeface="Wingdings"/>
              </a:rPr>
              <a:t>throughflow</a:t>
            </a:r>
            <a:r>
              <a:rPr lang="en-GB" dirty="0" smtClean="0">
                <a:sym typeface="Wingdings"/>
              </a:rPr>
              <a:t> almost as quickly as the river is draining it away. </a:t>
            </a:r>
            <a:r>
              <a:rPr lang="en-GB" dirty="0" smtClean="0">
                <a:solidFill>
                  <a:srgbClr val="FF0000"/>
                </a:solidFill>
                <a:sym typeface="Wingdings"/>
              </a:rPr>
              <a:t></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GB" dirty="0" smtClean="0"/>
              <a:t>Other explanations – 1mark for each</a:t>
            </a:r>
            <a:endParaRPr lang="en-GB" dirty="0"/>
          </a:p>
        </p:txBody>
      </p:sp>
      <p:sp>
        <p:nvSpPr>
          <p:cNvPr id="3" name="Content Placeholder 2"/>
          <p:cNvSpPr>
            <a:spLocks noGrp="1"/>
          </p:cNvSpPr>
          <p:nvPr>
            <p:ph idx="1"/>
          </p:nvPr>
        </p:nvSpPr>
        <p:spPr>
          <a:solidFill>
            <a:schemeClr val="bg1"/>
          </a:solidFill>
        </p:spPr>
        <p:txBody>
          <a:bodyPr>
            <a:normAutofit fontScale="77500" lnSpcReduction="20000"/>
          </a:bodyPr>
          <a:lstStyle/>
          <a:p>
            <a:pPr algn="just"/>
            <a:r>
              <a:rPr lang="en-GB" dirty="0" smtClean="0"/>
              <a:t>River basin may be small allowing rainfall to reach river quickly. </a:t>
            </a:r>
          </a:p>
          <a:p>
            <a:pPr algn="just"/>
            <a:r>
              <a:rPr lang="en-GB" dirty="0" smtClean="0"/>
              <a:t>Drainage basin may be steep sided so water more likely to reach river quickly. </a:t>
            </a:r>
          </a:p>
          <a:p>
            <a:pPr algn="just"/>
            <a:r>
              <a:rPr lang="en-GB" dirty="0" smtClean="0"/>
              <a:t>Underground stores will eventually become saturated causing water to enter river quickly.</a:t>
            </a:r>
          </a:p>
          <a:p>
            <a:pPr algn="just"/>
            <a:r>
              <a:rPr lang="en-GB" dirty="0" smtClean="0"/>
              <a:t>Human activities such as deforestation will reduce affect of vegetation such as interception/absorption increasing runoff.  </a:t>
            </a:r>
          </a:p>
          <a:p>
            <a:pPr algn="just"/>
            <a:r>
              <a:rPr lang="en-GB" dirty="0" smtClean="0"/>
              <a:t>A high number of tributaries may lead to short lag time as runoff /channel flow is increased. </a:t>
            </a:r>
          </a:p>
          <a:p>
            <a:pPr algn="just"/>
            <a:r>
              <a:rPr lang="en-GB" dirty="0" smtClean="0"/>
              <a:t>Rock type may be permeable allowing water to flow through and reach river more slowly. </a:t>
            </a:r>
          </a:p>
          <a:p>
            <a:pPr algn="just"/>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Success criteria</a:t>
            </a:r>
            <a:endParaRPr lang="en-GB" dirty="0"/>
          </a:p>
        </p:txBody>
      </p:sp>
      <p:sp>
        <p:nvSpPr>
          <p:cNvPr id="3" name="Content Placeholder 2"/>
          <p:cNvSpPr>
            <a:spLocks noGrp="1"/>
          </p:cNvSpPr>
          <p:nvPr>
            <p:ph idx="1"/>
          </p:nvPr>
        </p:nvSpPr>
        <p:spPr>
          <a:solidFill>
            <a:schemeClr val="bg1"/>
          </a:solidFill>
        </p:spPr>
        <p:txBody>
          <a:bodyPr>
            <a:normAutofit/>
          </a:bodyPr>
          <a:lstStyle/>
          <a:p>
            <a:pPr>
              <a:buFont typeface="Wingdings" pitchFamily="2" charset="2"/>
              <a:buChar char="ü"/>
            </a:pPr>
            <a:r>
              <a:rPr lang="en-GB" sz="3600" dirty="0" smtClean="0"/>
              <a:t>I can describe a hydrograph, referring to data from the hydrograph.</a:t>
            </a:r>
          </a:p>
          <a:p>
            <a:pPr>
              <a:buFont typeface="Wingdings" pitchFamily="2" charset="2"/>
              <a:buChar char="ü"/>
            </a:pPr>
            <a:r>
              <a:rPr lang="en-GB" sz="3600" dirty="0" smtClean="0"/>
              <a:t>I can explain a hydrograph. </a:t>
            </a:r>
          </a:p>
          <a:p>
            <a:pPr>
              <a:buFont typeface="Wingdings" pitchFamily="2" charset="2"/>
              <a:buChar char="ü"/>
            </a:pPr>
            <a:endParaRPr lang="en-GB"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Plenary</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Ask the teacher.</a:t>
            </a:r>
          </a:p>
          <a:p>
            <a:pPr algn="just"/>
            <a:endParaRPr lang="en-GB" dirty="0"/>
          </a:p>
          <a:p>
            <a:pPr algn="just"/>
            <a:r>
              <a:rPr lang="en-GB" dirty="0" smtClean="0"/>
              <a:t>Ask the teacher anything to do with the Hydrosphere topic.</a:t>
            </a:r>
          </a:p>
          <a:p>
            <a:pPr algn="just"/>
            <a:endParaRPr lang="en-GB" dirty="0"/>
          </a:p>
        </p:txBody>
      </p:sp>
      <p:pic>
        <p:nvPicPr>
          <p:cNvPr id="4" name="Picture 3" descr="ask teacher.png"/>
          <p:cNvPicPr>
            <a:picLocks noChangeAspect="1"/>
          </p:cNvPicPr>
          <p:nvPr/>
        </p:nvPicPr>
        <p:blipFill>
          <a:blip r:embed="rId2" cstate="print"/>
          <a:stretch>
            <a:fillRect/>
          </a:stretch>
        </p:blipFill>
        <p:spPr>
          <a:xfrm>
            <a:off x="5004048" y="3429000"/>
            <a:ext cx="2664296" cy="272038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Homework reminder</a:t>
            </a:r>
            <a:endParaRPr lang="en-GB" dirty="0"/>
          </a:p>
        </p:txBody>
      </p:sp>
      <p:sp>
        <p:nvSpPr>
          <p:cNvPr id="3" name="Content Placeholder 2"/>
          <p:cNvSpPr>
            <a:spLocks noGrp="1"/>
          </p:cNvSpPr>
          <p:nvPr>
            <p:ph idx="1"/>
          </p:nvPr>
        </p:nvSpPr>
        <p:spPr>
          <a:solidFill>
            <a:schemeClr val="bg1"/>
          </a:solidFill>
        </p:spPr>
        <p:txBody>
          <a:bodyPr>
            <a:normAutofit fontScale="92500" lnSpcReduction="10000"/>
          </a:bodyPr>
          <a:lstStyle/>
          <a:p>
            <a:pPr algn="just"/>
            <a:r>
              <a:rPr lang="en-GB" dirty="0" smtClean="0"/>
              <a:t>Booklet page 1.</a:t>
            </a:r>
          </a:p>
          <a:p>
            <a:pPr marL="514350" lvl="0" indent="-514350" algn="just">
              <a:buFont typeface="+mj-lt"/>
              <a:buAutoNum type="arabicPeriod"/>
            </a:pPr>
            <a:r>
              <a:rPr lang="en-GB" b="1" dirty="0"/>
              <a:t>Explain</a:t>
            </a:r>
            <a:r>
              <a:rPr lang="en-GB" dirty="0"/>
              <a:t> the global hydrological cycle.  You may wish to draw an annotated diagram. (6</a:t>
            </a:r>
            <a:r>
              <a:rPr lang="en-GB" dirty="0" smtClean="0"/>
              <a:t>)</a:t>
            </a:r>
            <a:endParaRPr lang="en-GB" dirty="0"/>
          </a:p>
          <a:p>
            <a:pPr marL="514350" lvl="0" indent="-514350" algn="just">
              <a:buFont typeface="+mj-lt"/>
              <a:buAutoNum type="arabicPeriod"/>
            </a:pPr>
            <a:r>
              <a:rPr lang="en-GB" b="1" dirty="0"/>
              <a:t>Suggest </a:t>
            </a:r>
            <a:r>
              <a:rPr lang="en-GB" dirty="0"/>
              <a:t>how human activities such as those written below can impact on the hydrological cycle. (6)  </a:t>
            </a:r>
            <a:r>
              <a:rPr lang="en-GB" i="1" dirty="0"/>
              <a:t>Deforestation, Irrigation, Dam building, Reservoirs, Urbanisation and Mining.</a:t>
            </a:r>
            <a:r>
              <a:rPr lang="en-GB" dirty="0"/>
              <a:t>  </a:t>
            </a:r>
          </a:p>
          <a:p>
            <a:pPr marL="514350" lvl="0" indent="-514350" algn="just">
              <a:buFont typeface="+mj-lt"/>
              <a:buAutoNum type="arabicPeriod"/>
            </a:pPr>
            <a:r>
              <a:rPr lang="en-GB" b="1" dirty="0"/>
              <a:t>Account</a:t>
            </a:r>
            <a:r>
              <a:rPr lang="en-GB" dirty="0"/>
              <a:t> </a:t>
            </a:r>
            <a:r>
              <a:rPr lang="en-GB" b="1" dirty="0"/>
              <a:t>for</a:t>
            </a:r>
            <a:r>
              <a:rPr lang="en-GB" dirty="0"/>
              <a:t> the differences between the urban and rural hydrographs shown in the diagram following a heavy rainstorm. (5)</a:t>
            </a:r>
          </a:p>
          <a:p>
            <a:pPr algn="just"/>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What you need to know</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a:t>You should be able to explain a hydrograph.  </a:t>
            </a:r>
            <a:endParaRPr lang="en-GB" dirty="0" smtClean="0"/>
          </a:p>
          <a:p>
            <a:pPr algn="just"/>
            <a:r>
              <a:rPr lang="en-GB" dirty="0" smtClean="0"/>
              <a:t>This </a:t>
            </a:r>
            <a:r>
              <a:rPr lang="en-GB" dirty="0"/>
              <a:t>involves describing it by reading data from the graph, and then providing explanations for the data.  </a:t>
            </a:r>
            <a:endParaRPr lang="en-GB" dirty="0" smtClean="0"/>
          </a:p>
          <a:p>
            <a:pPr algn="just"/>
            <a:r>
              <a:rPr lang="en-GB" dirty="0" smtClean="0"/>
              <a:t>You </a:t>
            </a:r>
            <a:r>
              <a:rPr lang="en-GB" dirty="0"/>
              <a:t>must both describe and explain to get full marks, even though the question will only ask you to explain</a:t>
            </a:r>
            <a:r>
              <a:rPr lang="en-GB" dirty="0" smtClean="0"/>
              <a:t>.</a:t>
            </a:r>
          </a:p>
          <a:p>
            <a:pPr algn="just"/>
            <a:r>
              <a:rPr lang="en-GB" dirty="0" smtClean="0"/>
              <a:t>Let’s practice describing first.</a:t>
            </a:r>
            <a:endParaRPr lang="en-GB" dirty="0"/>
          </a:p>
          <a:p>
            <a:pPr algn="just"/>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Starter</a:t>
            </a:r>
            <a:endParaRPr lang="en-GB" dirty="0"/>
          </a:p>
        </p:txBody>
      </p:sp>
      <p:sp>
        <p:nvSpPr>
          <p:cNvPr id="3" name="Content Placeholder 2"/>
          <p:cNvSpPr>
            <a:spLocks noGrp="1"/>
          </p:cNvSpPr>
          <p:nvPr>
            <p:ph idx="1"/>
          </p:nvPr>
        </p:nvSpPr>
        <p:spPr>
          <a:solidFill>
            <a:schemeClr val="bg1"/>
          </a:solidFill>
        </p:spPr>
        <p:txBody>
          <a:bodyPr>
            <a:normAutofit fontScale="85000" lnSpcReduction="10000"/>
          </a:bodyPr>
          <a:lstStyle/>
          <a:p>
            <a:pPr algn="just"/>
            <a:r>
              <a:rPr lang="en-GB" dirty="0" smtClean="0"/>
              <a:t>Look at the hydrograph on page 13 of your booklets.</a:t>
            </a:r>
          </a:p>
          <a:p>
            <a:pPr algn="just"/>
            <a:r>
              <a:rPr lang="en-GB" dirty="0" smtClean="0"/>
              <a:t>Write down:</a:t>
            </a:r>
          </a:p>
          <a:p>
            <a:pPr lvl="1" algn="just"/>
            <a:r>
              <a:rPr lang="en-GB" dirty="0"/>
              <a:t>The time and date when it started raining.</a:t>
            </a:r>
          </a:p>
          <a:p>
            <a:pPr lvl="1" algn="just"/>
            <a:r>
              <a:rPr lang="en-GB" dirty="0"/>
              <a:t>The time and date of peak rainfall, and its measurement in </a:t>
            </a:r>
            <a:r>
              <a:rPr lang="en-GB" dirty="0" err="1"/>
              <a:t>millimeters</a:t>
            </a:r>
            <a:r>
              <a:rPr lang="en-GB" dirty="0"/>
              <a:t>.</a:t>
            </a:r>
          </a:p>
          <a:p>
            <a:pPr lvl="1" algn="just"/>
            <a:r>
              <a:rPr lang="en-GB" dirty="0"/>
              <a:t>The time and date when it stopped raining.</a:t>
            </a:r>
          </a:p>
          <a:p>
            <a:pPr lvl="1" algn="just"/>
            <a:r>
              <a:rPr lang="en-GB" dirty="0"/>
              <a:t>The time and date of when the discharge started to rise, and how many </a:t>
            </a:r>
            <a:r>
              <a:rPr lang="en-GB" dirty="0" err="1" smtClean="0"/>
              <a:t>cumecs</a:t>
            </a:r>
            <a:r>
              <a:rPr lang="en-GB" dirty="0" smtClean="0"/>
              <a:t>/m </a:t>
            </a:r>
            <a:r>
              <a:rPr lang="en-GB" dirty="0"/>
              <a:t>it measured.</a:t>
            </a:r>
          </a:p>
          <a:p>
            <a:pPr lvl="1" algn="just"/>
            <a:r>
              <a:rPr lang="en-GB" dirty="0"/>
              <a:t>The lag time.</a:t>
            </a:r>
          </a:p>
          <a:p>
            <a:pPr lvl="1" algn="just"/>
            <a:r>
              <a:rPr lang="en-GB" dirty="0"/>
              <a:t>The time and date of when the discharge returned to normal.</a:t>
            </a:r>
          </a:p>
          <a:p>
            <a:pPr algn="just"/>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iver Thaw.jpg"/>
          <p:cNvPicPr/>
          <p:nvPr/>
        </p:nvPicPr>
        <p:blipFill>
          <a:blip r:embed="rId2" cstate="print"/>
          <a:stretch>
            <a:fillRect/>
          </a:stretch>
        </p:blipFill>
        <p:spPr>
          <a:xfrm>
            <a:off x="0" y="0"/>
            <a:ext cx="6696744" cy="6858000"/>
          </a:xfrm>
          <a:prstGeom prst="rect">
            <a:avLst/>
          </a:prstGeom>
        </p:spPr>
      </p:pic>
      <p:sp>
        <p:nvSpPr>
          <p:cNvPr id="3" name="TextBox 2"/>
          <p:cNvSpPr txBox="1"/>
          <p:nvPr/>
        </p:nvSpPr>
        <p:spPr>
          <a:xfrm>
            <a:off x="6732240" y="0"/>
            <a:ext cx="2411760" cy="646331"/>
          </a:xfrm>
          <a:prstGeom prst="rect">
            <a:avLst/>
          </a:prstGeom>
          <a:solidFill>
            <a:schemeClr val="bg1"/>
          </a:solidFill>
        </p:spPr>
        <p:txBody>
          <a:bodyPr wrap="square" rtlCol="0">
            <a:spAutoFit/>
          </a:bodyPr>
          <a:lstStyle/>
          <a:p>
            <a:r>
              <a:rPr lang="en-GB" dirty="0" smtClean="0"/>
              <a:t>It started raining at 5am on the 26</a:t>
            </a:r>
            <a:r>
              <a:rPr lang="en-GB" baseline="30000" dirty="0" smtClean="0"/>
              <a:t>th</a:t>
            </a:r>
            <a:r>
              <a:rPr lang="en-GB" dirty="0" smtClean="0"/>
              <a:t> of </a:t>
            </a:r>
            <a:r>
              <a:rPr lang="en-GB" dirty="0"/>
              <a:t>J</a:t>
            </a:r>
            <a:r>
              <a:rPr lang="en-GB" dirty="0" smtClean="0"/>
              <a:t>uly. </a:t>
            </a:r>
            <a:endParaRPr lang="en-GB" dirty="0"/>
          </a:p>
        </p:txBody>
      </p:sp>
      <p:sp>
        <p:nvSpPr>
          <p:cNvPr id="4" name="TextBox 3"/>
          <p:cNvSpPr txBox="1"/>
          <p:nvPr/>
        </p:nvSpPr>
        <p:spPr>
          <a:xfrm>
            <a:off x="6732240" y="692696"/>
            <a:ext cx="2411760" cy="923330"/>
          </a:xfrm>
          <a:prstGeom prst="rect">
            <a:avLst/>
          </a:prstGeom>
          <a:solidFill>
            <a:schemeClr val="bg1"/>
          </a:solidFill>
        </p:spPr>
        <p:txBody>
          <a:bodyPr wrap="square" rtlCol="0">
            <a:spAutoFit/>
          </a:bodyPr>
          <a:lstStyle/>
          <a:p>
            <a:r>
              <a:rPr lang="en-GB" dirty="0" smtClean="0"/>
              <a:t>Peak rainfall was at 8am on the 26</a:t>
            </a:r>
            <a:r>
              <a:rPr lang="en-GB" baseline="30000" dirty="0" smtClean="0"/>
              <a:t>th</a:t>
            </a:r>
            <a:r>
              <a:rPr lang="en-GB" dirty="0" smtClean="0"/>
              <a:t> at 6.25mm. </a:t>
            </a:r>
            <a:endParaRPr lang="en-GB" dirty="0"/>
          </a:p>
        </p:txBody>
      </p:sp>
      <p:sp>
        <p:nvSpPr>
          <p:cNvPr id="5" name="TextBox 4"/>
          <p:cNvSpPr txBox="1"/>
          <p:nvPr/>
        </p:nvSpPr>
        <p:spPr>
          <a:xfrm>
            <a:off x="6732240" y="1700808"/>
            <a:ext cx="2411760" cy="646331"/>
          </a:xfrm>
          <a:prstGeom prst="rect">
            <a:avLst/>
          </a:prstGeom>
          <a:solidFill>
            <a:schemeClr val="bg1"/>
          </a:solidFill>
        </p:spPr>
        <p:txBody>
          <a:bodyPr wrap="square" rtlCol="0">
            <a:spAutoFit/>
          </a:bodyPr>
          <a:lstStyle/>
          <a:p>
            <a:r>
              <a:rPr lang="en-GB" dirty="0" smtClean="0"/>
              <a:t>By 6pm it had stopped raining on the 26</a:t>
            </a:r>
            <a:r>
              <a:rPr lang="en-GB" baseline="30000" dirty="0" smtClean="0"/>
              <a:t>th</a:t>
            </a:r>
            <a:r>
              <a:rPr lang="en-GB" dirty="0" smtClean="0"/>
              <a:t>. </a:t>
            </a:r>
            <a:endParaRPr lang="en-GB" dirty="0"/>
          </a:p>
        </p:txBody>
      </p:sp>
      <p:sp>
        <p:nvSpPr>
          <p:cNvPr id="6" name="TextBox 5"/>
          <p:cNvSpPr txBox="1"/>
          <p:nvPr/>
        </p:nvSpPr>
        <p:spPr>
          <a:xfrm>
            <a:off x="6732240" y="2420888"/>
            <a:ext cx="2411760" cy="2308324"/>
          </a:xfrm>
          <a:prstGeom prst="rect">
            <a:avLst/>
          </a:prstGeom>
          <a:solidFill>
            <a:schemeClr val="bg1"/>
          </a:solidFill>
        </p:spPr>
        <p:txBody>
          <a:bodyPr wrap="square" rtlCol="0">
            <a:spAutoFit/>
          </a:bodyPr>
          <a:lstStyle/>
          <a:p>
            <a:r>
              <a:rPr lang="en-GB" dirty="0" smtClean="0"/>
              <a:t>Discharge started to rise at 3am where they gradually increased until 10am where they reached 0.5m.  After a small dip it rose again until peak discharge of 0.7m at 6pm. </a:t>
            </a:r>
            <a:endParaRPr lang="en-GB" dirty="0"/>
          </a:p>
        </p:txBody>
      </p:sp>
      <p:sp>
        <p:nvSpPr>
          <p:cNvPr id="7" name="TextBox 6"/>
          <p:cNvSpPr txBox="1"/>
          <p:nvPr/>
        </p:nvSpPr>
        <p:spPr>
          <a:xfrm>
            <a:off x="6732240" y="4797152"/>
            <a:ext cx="2411760" cy="369332"/>
          </a:xfrm>
          <a:prstGeom prst="rect">
            <a:avLst/>
          </a:prstGeom>
          <a:solidFill>
            <a:schemeClr val="bg1"/>
          </a:solidFill>
        </p:spPr>
        <p:txBody>
          <a:bodyPr wrap="square" rtlCol="0">
            <a:spAutoFit/>
          </a:bodyPr>
          <a:lstStyle/>
          <a:p>
            <a:r>
              <a:rPr lang="en-GB" dirty="0" smtClean="0"/>
              <a:t>Lag time is 10 hours.</a:t>
            </a:r>
            <a:endParaRPr lang="en-GB" dirty="0"/>
          </a:p>
        </p:txBody>
      </p:sp>
      <p:sp>
        <p:nvSpPr>
          <p:cNvPr id="8" name="TextBox 7"/>
          <p:cNvSpPr txBox="1"/>
          <p:nvPr/>
        </p:nvSpPr>
        <p:spPr>
          <a:xfrm>
            <a:off x="6732240" y="5229200"/>
            <a:ext cx="2411760" cy="1200329"/>
          </a:xfrm>
          <a:prstGeom prst="rect">
            <a:avLst/>
          </a:prstGeom>
          <a:solidFill>
            <a:schemeClr val="bg1"/>
          </a:solidFill>
        </p:spPr>
        <p:txBody>
          <a:bodyPr wrap="square" rtlCol="0">
            <a:spAutoFit/>
          </a:bodyPr>
          <a:lstStyle/>
          <a:p>
            <a:r>
              <a:rPr lang="en-GB" dirty="0" smtClean="0"/>
              <a:t>From 6pm onwards the river levels continue to drop until they reach 0.5 at midnight.</a:t>
            </a:r>
            <a:endParaRPr lang="en-GB" dirty="0"/>
          </a:p>
        </p:txBody>
      </p:sp>
      <p:cxnSp>
        <p:nvCxnSpPr>
          <p:cNvPr id="10" name="Straight Arrow Connector 9"/>
          <p:cNvCxnSpPr>
            <a:stCxn id="3" idx="1"/>
          </p:cNvCxnSpPr>
          <p:nvPr/>
        </p:nvCxnSpPr>
        <p:spPr>
          <a:xfrm flipH="1">
            <a:off x="2339752" y="323166"/>
            <a:ext cx="4392488" cy="411394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843808" y="1124744"/>
            <a:ext cx="3888432" cy="36004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1"/>
          </p:cNvCxnSpPr>
          <p:nvPr/>
        </p:nvCxnSpPr>
        <p:spPr>
          <a:xfrm flipH="1">
            <a:off x="4860032" y="2023974"/>
            <a:ext cx="1872208" cy="248514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2" idx="3"/>
          </p:cNvCxnSpPr>
          <p:nvPr/>
        </p:nvCxnSpPr>
        <p:spPr>
          <a:xfrm flipH="1" flipV="1">
            <a:off x="3131840" y="1916832"/>
            <a:ext cx="3564904" cy="15121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2" idx="3"/>
          </p:cNvCxnSpPr>
          <p:nvPr/>
        </p:nvCxnSpPr>
        <p:spPr>
          <a:xfrm flipH="1" flipV="1">
            <a:off x="4716016" y="980728"/>
            <a:ext cx="1980728" cy="244827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2915816" y="1484784"/>
            <a:ext cx="3744416" cy="345638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4716016" y="980728"/>
            <a:ext cx="1944216" cy="396044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2987824" y="980728"/>
            <a:ext cx="1800200" cy="50405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rot="20631477">
            <a:off x="3059832" y="836712"/>
            <a:ext cx="1080120" cy="400110"/>
          </a:xfrm>
          <a:prstGeom prst="rect">
            <a:avLst/>
          </a:prstGeom>
          <a:noFill/>
        </p:spPr>
        <p:txBody>
          <a:bodyPr wrap="square" rtlCol="0">
            <a:spAutoFit/>
          </a:bodyPr>
          <a:lstStyle/>
          <a:p>
            <a:pPr algn="ctr"/>
            <a:r>
              <a:rPr lang="en-GB" sz="2000" dirty="0" smtClean="0"/>
              <a:t>10 hrs</a:t>
            </a:r>
            <a:endParaRPr lang="en-GB" sz="2000" dirty="0"/>
          </a:p>
        </p:txBody>
      </p:sp>
      <p:cxnSp>
        <p:nvCxnSpPr>
          <p:cNvPr id="28" name="Straight Arrow Connector 27"/>
          <p:cNvCxnSpPr/>
          <p:nvPr/>
        </p:nvCxnSpPr>
        <p:spPr>
          <a:xfrm flipH="1" flipV="1">
            <a:off x="6084168" y="2060848"/>
            <a:ext cx="576064" cy="367240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xit" presetSubtype="4" fill="hold" nodeType="withEffect">
                                  <p:stCondLst>
                                    <p:cond delay="0"/>
                                  </p:stCondLst>
                                  <p:childTnLst>
                                    <p:anim calcmode="lin" valueType="num">
                                      <p:cBhvr additive="base">
                                        <p:cTn id="10" dur="500"/>
                                        <p:tgtEl>
                                          <p:spTgt spid="10"/>
                                        </p:tgtEl>
                                        <p:attrNameLst>
                                          <p:attrName>ppt_x</p:attrName>
                                        </p:attrNameLst>
                                      </p:cBhvr>
                                      <p:tavLst>
                                        <p:tav tm="0">
                                          <p:val>
                                            <p:strVal val="ppt_x"/>
                                          </p:val>
                                        </p:tav>
                                        <p:tav tm="100000">
                                          <p:val>
                                            <p:strVal val="ppt_x"/>
                                          </p:val>
                                        </p:tav>
                                      </p:tavLst>
                                    </p:anim>
                                    <p:anim calcmode="lin" valueType="num">
                                      <p:cBhvr additive="base">
                                        <p:cTn id="11" dur="500"/>
                                        <p:tgtEl>
                                          <p:spTgt spid="10"/>
                                        </p:tgtEl>
                                        <p:attrNameLst>
                                          <p:attrName>ppt_y</p:attrName>
                                        </p:attrNameLst>
                                      </p:cBhvr>
                                      <p:tavLst>
                                        <p:tav tm="0">
                                          <p:val>
                                            <p:strVal val="ppt_y"/>
                                          </p:val>
                                        </p:tav>
                                        <p:tav tm="100000">
                                          <p:val>
                                            <p:strVal val="1+ppt_h/2"/>
                                          </p:val>
                                        </p:tav>
                                      </p:tavLst>
                                    </p:anim>
                                    <p:set>
                                      <p:cBhvr>
                                        <p:cTn id="12" dur="1" fill="hold">
                                          <p:stCondLst>
                                            <p:cond delay="499"/>
                                          </p:stCondLst>
                                        </p:cTn>
                                        <p:tgtEl>
                                          <p:spTgt spid="10"/>
                                        </p:tgtEl>
                                        <p:attrNameLst>
                                          <p:attrName>style.visibility</p:attrName>
                                        </p:attrNameLst>
                                      </p:cBhvr>
                                      <p:to>
                                        <p:strVal val="hidden"/>
                                      </p:to>
                                    </p:set>
                                  </p:childTnLst>
                                </p:cTn>
                              </p:par>
                              <p:par>
                                <p:cTn id="13" presetID="2" presetClass="entr" presetSubtype="4"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nodeType="clickEffect">
                                  <p:stCondLst>
                                    <p:cond delay="0"/>
                                  </p:stCondLst>
                                  <p:childTnLst>
                                    <p:anim calcmode="lin" valueType="num">
                                      <p:cBhvr additive="base">
                                        <p:cTn id="20" dur="500"/>
                                        <p:tgtEl>
                                          <p:spTgt spid="11"/>
                                        </p:tgtEl>
                                        <p:attrNameLst>
                                          <p:attrName>ppt_x</p:attrName>
                                        </p:attrNameLst>
                                      </p:cBhvr>
                                      <p:tavLst>
                                        <p:tav tm="0">
                                          <p:val>
                                            <p:strVal val="ppt_x"/>
                                          </p:val>
                                        </p:tav>
                                        <p:tav tm="100000">
                                          <p:val>
                                            <p:strVal val="ppt_x"/>
                                          </p:val>
                                        </p:tav>
                                      </p:tavLst>
                                    </p:anim>
                                    <p:anim calcmode="lin" valueType="num">
                                      <p:cBhvr additive="base">
                                        <p:cTn id="21" dur="500"/>
                                        <p:tgtEl>
                                          <p:spTgt spid="11"/>
                                        </p:tgtEl>
                                        <p:attrNameLst>
                                          <p:attrName>ppt_y</p:attrName>
                                        </p:attrNameLst>
                                      </p:cBhvr>
                                      <p:tavLst>
                                        <p:tav tm="0">
                                          <p:val>
                                            <p:strVal val="ppt_y"/>
                                          </p:val>
                                        </p:tav>
                                        <p:tav tm="100000">
                                          <p:val>
                                            <p:strVal val="1+ppt_h/2"/>
                                          </p:val>
                                        </p:tav>
                                      </p:tavLst>
                                    </p:anim>
                                    <p:set>
                                      <p:cBhvr>
                                        <p:cTn id="22" dur="1" fill="hold">
                                          <p:stCondLst>
                                            <p:cond delay="499"/>
                                          </p:stCondLst>
                                        </p:cTn>
                                        <p:tgtEl>
                                          <p:spTgt spid="11"/>
                                        </p:tgtEl>
                                        <p:attrNameLst>
                                          <p:attrName>style.visibility</p:attrName>
                                        </p:attrNameLst>
                                      </p:cBhvr>
                                      <p:to>
                                        <p:strVal val="hidden"/>
                                      </p:to>
                                    </p:set>
                                  </p:childTnLst>
                                </p:cTn>
                              </p:par>
                              <p:par>
                                <p:cTn id="23" presetID="2" presetClass="entr" presetSubtype="4"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xit" presetSubtype="4" fill="hold" nodeType="clickEffect">
                                  <p:stCondLst>
                                    <p:cond delay="0"/>
                                  </p:stCondLst>
                                  <p:childTnLst>
                                    <p:anim calcmode="lin" valueType="num">
                                      <p:cBhvr additive="base">
                                        <p:cTn id="34" dur="500"/>
                                        <p:tgtEl>
                                          <p:spTgt spid="14"/>
                                        </p:tgtEl>
                                        <p:attrNameLst>
                                          <p:attrName>ppt_x</p:attrName>
                                        </p:attrNameLst>
                                      </p:cBhvr>
                                      <p:tavLst>
                                        <p:tav tm="0">
                                          <p:val>
                                            <p:strVal val="ppt_x"/>
                                          </p:val>
                                        </p:tav>
                                        <p:tav tm="100000">
                                          <p:val>
                                            <p:strVal val="ppt_x"/>
                                          </p:val>
                                        </p:tav>
                                      </p:tavLst>
                                    </p:anim>
                                    <p:anim calcmode="lin" valueType="num">
                                      <p:cBhvr additive="base">
                                        <p:cTn id="35" dur="500"/>
                                        <p:tgtEl>
                                          <p:spTgt spid="14"/>
                                        </p:tgtEl>
                                        <p:attrNameLst>
                                          <p:attrName>ppt_y</p:attrName>
                                        </p:attrNameLst>
                                      </p:cBhvr>
                                      <p:tavLst>
                                        <p:tav tm="0">
                                          <p:val>
                                            <p:strVal val="ppt_y"/>
                                          </p:val>
                                        </p:tav>
                                        <p:tav tm="100000">
                                          <p:val>
                                            <p:strVal val="1+ppt_h/2"/>
                                          </p:val>
                                        </p:tav>
                                      </p:tavLst>
                                    </p:anim>
                                    <p:set>
                                      <p:cBhvr>
                                        <p:cTn id="36" dur="1" fill="hold">
                                          <p:stCondLst>
                                            <p:cond delay="499"/>
                                          </p:stCondLst>
                                        </p:cTn>
                                        <p:tgtEl>
                                          <p:spTgt spid="14"/>
                                        </p:tgtEl>
                                        <p:attrNameLst>
                                          <p:attrName>style.visibility</p:attrName>
                                        </p:attrNameLst>
                                      </p:cBhvr>
                                      <p:to>
                                        <p:strVal val="hidden"/>
                                      </p:to>
                                    </p:set>
                                  </p:childTnLst>
                                </p:cTn>
                              </p:par>
                              <p:par>
                                <p:cTn id="37" presetID="2" presetClass="entr" presetSubtype="4"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xit" presetSubtype="4" fill="hold" nodeType="clickEffect">
                                  <p:stCondLst>
                                    <p:cond delay="0"/>
                                  </p:stCondLst>
                                  <p:childTnLst>
                                    <p:anim calcmode="lin" valueType="num">
                                      <p:cBhvr additive="base">
                                        <p:cTn id="52" dur="500"/>
                                        <p:tgtEl>
                                          <p:spTgt spid="17"/>
                                        </p:tgtEl>
                                        <p:attrNameLst>
                                          <p:attrName>ppt_x</p:attrName>
                                        </p:attrNameLst>
                                      </p:cBhvr>
                                      <p:tavLst>
                                        <p:tav tm="0">
                                          <p:val>
                                            <p:strVal val="ppt_x"/>
                                          </p:val>
                                        </p:tav>
                                        <p:tav tm="100000">
                                          <p:val>
                                            <p:strVal val="ppt_x"/>
                                          </p:val>
                                        </p:tav>
                                      </p:tavLst>
                                    </p:anim>
                                    <p:anim calcmode="lin" valueType="num">
                                      <p:cBhvr additive="base">
                                        <p:cTn id="53" dur="500"/>
                                        <p:tgtEl>
                                          <p:spTgt spid="17"/>
                                        </p:tgtEl>
                                        <p:attrNameLst>
                                          <p:attrName>ppt_y</p:attrName>
                                        </p:attrNameLst>
                                      </p:cBhvr>
                                      <p:tavLst>
                                        <p:tav tm="0">
                                          <p:val>
                                            <p:strVal val="ppt_y"/>
                                          </p:val>
                                        </p:tav>
                                        <p:tav tm="100000">
                                          <p:val>
                                            <p:strVal val="1+ppt_h/2"/>
                                          </p:val>
                                        </p:tav>
                                      </p:tavLst>
                                    </p:anim>
                                    <p:set>
                                      <p:cBhvr>
                                        <p:cTn id="54" dur="1" fill="hold">
                                          <p:stCondLst>
                                            <p:cond delay="499"/>
                                          </p:stCondLst>
                                        </p:cTn>
                                        <p:tgtEl>
                                          <p:spTgt spid="17"/>
                                        </p:tgtEl>
                                        <p:attrNameLst>
                                          <p:attrName>style.visibility</p:attrName>
                                        </p:attrNameLst>
                                      </p:cBhvr>
                                      <p:to>
                                        <p:strVal val="hidden"/>
                                      </p:to>
                                    </p:set>
                                  </p:childTnLst>
                                </p:cTn>
                              </p:par>
                              <p:par>
                                <p:cTn id="55" presetID="2" presetClass="exit" presetSubtype="4" fill="hold" nodeType="withEffect">
                                  <p:stCondLst>
                                    <p:cond delay="0"/>
                                  </p:stCondLst>
                                  <p:childTnLst>
                                    <p:anim calcmode="lin" valueType="num">
                                      <p:cBhvr additive="base">
                                        <p:cTn id="56" dur="500"/>
                                        <p:tgtEl>
                                          <p:spTgt spid="16"/>
                                        </p:tgtEl>
                                        <p:attrNameLst>
                                          <p:attrName>ppt_x</p:attrName>
                                        </p:attrNameLst>
                                      </p:cBhvr>
                                      <p:tavLst>
                                        <p:tav tm="0">
                                          <p:val>
                                            <p:strVal val="ppt_x"/>
                                          </p:val>
                                        </p:tav>
                                        <p:tav tm="100000">
                                          <p:val>
                                            <p:strVal val="ppt_x"/>
                                          </p:val>
                                        </p:tav>
                                      </p:tavLst>
                                    </p:anim>
                                    <p:anim calcmode="lin" valueType="num">
                                      <p:cBhvr additive="base">
                                        <p:cTn id="57" dur="500"/>
                                        <p:tgtEl>
                                          <p:spTgt spid="16"/>
                                        </p:tgtEl>
                                        <p:attrNameLst>
                                          <p:attrName>ppt_y</p:attrName>
                                        </p:attrNameLst>
                                      </p:cBhvr>
                                      <p:tavLst>
                                        <p:tav tm="0">
                                          <p:val>
                                            <p:strVal val="ppt_y"/>
                                          </p:val>
                                        </p:tav>
                                        <p:tav tm="100000">
                                          <p:val>
                                            <p:strVal val="1+ppt_h/2"/>
                                          </p:val>
                                        </p:tav>
                                      </p:tavLst>
                                    </p:anim>
                                    <p:set>
                                      <p:cBhvr>
                                        <p:cTn id="58" dur="1" fill="hold">
                                          <p:stCondLst>
                                            <p:cond delay="499"/>
                                          </p:stCondLst>
                                        </p:cTn>
                                        <p:tgtEl>
                                          <p:spTgt spid="16"/>
                                        </p:tgtEl>
                                        <p:attrNameLst>
                                          <p:attrName>style.visibility</p:attrName>
                                        </p:attrNameLst>
                                      </p:cBhvr>
                                      <p:to>
                                        <p:strVal val="hidden"/>
                                      </p:to>
                                    </p:set>
                                  </p:childTnLst>
                                </p:cTn>
                              </p:par>
                              <p:par>
                                <p:cTn id="59" presetID="2" presetClass="entr" presetSubtype="4" fill="hold" grpId="0" nodeType="with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ppt_x"/>
                                          </p:val>
                                        </p:tav>
                                        <p:tav tm="100000">
                                          <p:val>
                                            <p:strVal val="#ppt_x"/>
                                          </p:val>
                                        </p:tav>
                                      </p:tavLst>
                                    </p:anim>
                                    <p:anim calcmode="lin" valueType="num">
                                      <p:cBhvr additive="base">
                                        <p:cTn id="62" dur="500" fill="hold"/>
                                        <p:tgtEl>
                                          <p:spTgt spid="7"/>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ppt_x"/>
                                          </p:val>
                                        </p:tav>
                                        <p:tav tm="100000">
                                          <p:val>
                                            <p:strVal val="#ppt_x"/>
                                          </p:val>
                                        </p:tav>
                                      </p:tavLst>
                                    </p:anim>
                                    <p:anim calcmode="lin" valueType="num">
                                      <p:cBhvr additive="base">
                                        <p:cTn id="66" dur="500" fill="hold"/>
                                        <p:tgtEl>
                                          <p:spTgt spid="20"/>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fill="hold"/>
                                        <p:tgtEl>
                                          <p:spTgt spid="22"/>
                                        </p:tgtEl>
                                        <p:attrNameLst>
                                          <p:attrName>ppt_x</p:attrName>
                                        </p:attrNameLst>
                                      </p:cBhvr>
                                      <p:tavLst>
                                        <p:tav tm="0">
                                          <p:val>
                                            <p:strVal val="#ppt_x"/>
                                          </p:val>
                                        </p:tav>
                                        <p:tav tm="100000">
                                          <p:val>
                                            <p:strVal val="#ppt_x"/>
                                          </p:val>
                                        </p:tav>
                                      </p:tavLst>
                                    </p:anim>
                                    <p:anim calcmode="lin" valueType="num">
                                      <p:cBhvr additive="base">
                                        <p:cTn id="70" dur="500" fill="hold"/>
                                        <p:tgtEl>
                                          <p:spTgt spid="2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additive="base">
                                        <p:cTn id="73" dur="500" fill="hold"/>
                                        <p:tgtEl>
                                          <p:spTgt spid="25"/>
                                        </p:tgtEl>
                                        <p:attrNameLst>
                                          <p:attrName>ppt_x</p:attrName>
                                        </p:attrNameLst>
                                      </p:cBhvr>
                                      <p:tavLst>
                                        <p:tav tm="0">
                                          <p:val>
                                            <p:strVal val="#ppt_x"/>
                                          </p:val>
                                        </p:tav>
                                        <p:tav tm="100000">
                                          <p:val>
                                            <p:strVal val="#ppt_x"/>
                                          </p:val>
                                        </p:tav>
                                      </p:tavLst>
                                    </p:anim>
                                    <p:anim calcmode="lin" valueType="num">
                                      <p:cBhvr additive="base">
                                        <p:cTn id="74" dur="500" fill="hold"/>
                                        <p:tgtEl>
                                          <p:spTgt spid="25"/>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additive="base">
                                        <p:cTn id="77" dur="500" fill="hold"/>
                                        <p:tgtEl>
                                          <p:spTgt spid="26"/>
                                        </p:tgtEl>
                                        <p:attrNameLst>
                                          <p:attrName>ppt_x</p:attrName>
                                        </p:attrNameLst>
                                      </p:cBhvr>
                                      <p:tavLst>
                                        <p:tav tm="0">
                                          <p:val>
                                            <p:strVal val="#ppt_x"/>
                                          </p:val>
                                        </p:tav>
                                        <p:tav tm="100000">
                                          <p:val>
                                            <p:strVal val="#ppt_x"/>
                                          </p:val>
                                        </p:tav>
                                      </p:tavLst>
                                    </p:anim>
                                    <p:anim calcmode="lin" valueType="num">
                                      <p:cBhvr additive="base">
                                        <p:cTn id="7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xit" presetSubtype="4" fill="hold" grpId="1" nodeType="clickEffect">
                                  <p:stCondLst>
                                    <p:cond delay="0"/>
                                  </p:stCondLst>
                                  <p:childTnLst>
                                    <p:anim calcmode="lin" valueType="num">
                                      <p:cBhvr additive="base">
                                        <p:cTn id="82" dur="500"/>
                                        <p:tgtEl>
                                          <p:spTgt spid="26"/>
                                        </p:tgtEl>
                                        <p:attrNameLst>
                                          <p:attrName>ppt_x</p:attrName>
                                        </p:attrNameLst>
                                      </p:cBhvr>
                                      <p:tavLst>
                                        <p:tav tm="0">
                                          <p:val>
                                            <p:strVal val="ppt_x"/>
                                          </p:val>
                                        </p:tav>
                                        <p:tav tm="100000">
                                          <p:val>
                                            <p:strVal val="ppt_x"/>
                                          </p:val>
                                        </p:tav>
                                      </p:tavLst>
                                    </p:anim>
                                    <p:anim calcmode="lin" valueType="num">
                                      <p:cBhvr additive="base">
                                        <p:cTn id="83" dur="500"/>
                                        <p:tgtEl>
                                          <p:spTgt spid="26"/>
                                        </p:tgtEl>
                                        <p:attrNameLst>
                                          <p:attrName>ppt_y</p:attrName>
                                        </p:attrNameLst>
                                      </p:cBhvr>
                                      <p:tavLst>
                                        <p:tav tm="0">
                                          <p:val>
                                            <p:strVal val="ppt_y"/>
                                          </p:val>
                                        </p:tav>
                                        <p:tav tm="100000">
                                          <p:val>
                                            <p:strVal val="1+ppt_h/2"/>
                                          </p:val>
                                        </p:tav>
                                      </p:tavLst>
                                    </p:anim>
                                    <p:set>
                                      <p:cBhvr>
                                        <p:cTn id="84" dur="1" fill="hold">
                                          <p:stCondLst>
                                            <p:cond delay="499"/>
                                          </p:stCondLst>
                                        </p:cTn>
                                        <p:tgtEl>
                                          <p:spTgt spid="26"/>
                                        </p:tgtEl>
                                        <p:attrNameLst>
                                          <p:attrName>style.visibility</p:attrName>
                                        </p:attrNameLst>
                                      </p:cBhvr>
                                      <p:to>
                                        <p:strVal val="hidden"/>
                                      </p:to>
                                    </p:set>
                                  </p:childTnLst>
                                </p:cTn>
                              </p:par>
                              <p:par>
                                <p:cTn id="85" presetID="2" presetClass="exit" presetSubtype="4" fill="hold" nodeType="withEffect">
                                  <p:stCondLst>
                                    <p:cond delay="0"/>
                                  </p:stCondLst>
                                  <p:childTnLst>
                                    <p:anim calcmode="lin" valueType="num">
                                      <p:cBhvr additive="base">
                                        <p:cTn id="86" dur="500"/>
                                        <p:tgtEl>
                                          <p:spTgt spid="25"/>
                                        </p:tgtEl>
                                        <p:attrNameLst>
                                          <p:attrName>ppt_x</p:attrName>
                                        </p:attrNameLst>
                                      </p:cBhvr>
                                      <p:tavLst>
                                        <p:tav tm="0">
                                          <p:val>
                                            <p:strVal val="ppt_x"/>
                                          </p:val>
                                        </p:tav>
                                        <p:tav tm="100000">
                                          <p:val>
                                            <p:strVal val="ppt_x"/>
                                          </p:val>
                                        </p:tav>
                                      </p:tavLst>
                                    </p:anim>
                                    <p:anim calcmode="lin" valueType="num">
                                      <p:cBhvr additive="base">
                                        <p:cTn id="87" dur="500"/>
                                        <p:tgtEl>
                                          <p:spTgt spid="25"/>
                                        </p:tgtEl>
                                        <p:attrNameLst>
                                          <p:attrName>ppt_y</p:attrName>
                                        </p:attrNameLst>
                                      </p:cBhvr>
                                      <p:tavLst>
                                        <p:tav tm="0">
                                          <p:val>
                                            <p:strVal val="ppt_y"/>
                                          </p:val>
                                        </p:tav>
                                        <p:tav tm="100000">
                                          <p:val>
                                            <p:strVal val="1+ppt_h/2"/>
                                          </p:val>
                                        </p:tav>
                                      </p:tavLst>
                                    </p:anim>
                                    <p:set>
                                      <p:cBhvr>
                                        <p:cTn id="88" dur="1" fill="hold">
                                          <p:stCondLst>
                                            <p:cond delay="499"/>
                                          </p:stCondLst>
                                        </p:cTn>
                                        <p:tgtEl>
                                          <p:spTgt spid="25"/>
                                        </p:tgtEl>
                                        <p:attrNameLst>
                                          <p:attrName>style.visibility</p:attrName>
                                        </p:attrNameLst>
                                      </p:cBhvr>
                                      <p:to>
                                        <p:strVal val="hidden"/>
                                      </p:to>
                                    </p:set>
                                  </p:childTnLst>
                                </p:cTn>
                              </p:par>
                              <p:par>
                                <p:cTn id="89" presetID="2" presetClass="exit" presetSubtype="4" fill="hold" nodeType="withEffect">
                                  <p:stCondLst>
                                    <p:cond delay="0"/>
                                  </p:stCondLst>
                                  <p:childTnLst>
                                    <p:anim calcmode="lin" valueType="num">
                                      <p:cBhvr additive="base">
                                        <p:cTn id="90" dur="500"/>
                                        <p:tgtEl>
                                          <p:spTgt spid="20"/>
                                        </p:tgtEl>
                                        <p:attrNameLst>
                                          <p:attrName>ppt_x</p:attrName>
                                        </p:attrNameLst>
                                      </p:cBhvr>
                                      <p:tavLst>
                                        <p:tav tm="0">
                                          <p:val>
                                            <p:strVal val="ppt_x"/>
                                          </p:val>
                                        </p:tav>
                                        <p:tav tm="100000">
                                          <p:val>
                                            <p:strVal val="ppt_x"/>
                                          </p:val>
                                        </p:tav>
                                      </p:tavLst>
                                    </p:anim>
                                    <p:anim calcmode="lin" valueType="num">
                                      <p:cBhvr additive="base">
                                        <p:cTn id="91" dur="500"/>
                                        <p:tgtEl>
                                          <p:spTgt spid="20"/>
                                        </p:tgtEl>
                                        <p:attrNameLst>
                                          <p:attrName>ppt_y</p:attrName>
                                        </p:attrNameLst>
                                      </p:cBhvr>
                                      <p:tavLst>
                                        <p:tav tm="0">
                                          <p:val>
                                            <p:strVal val="ppt_y"/>
                                          </p:val>
                                        </p:tav>
                                        <p:tav tm="100000">
                                          <p:val>
                                            <p:strVal val="1+ppt_h/2"/>
                                          </p:val>
                                        </p:tav>
                                      </p:tavLst>
                                    </p:anim>
                                    <p:set>
                                      <p:cBhvr>
                                        <p:cTn id="92" dur="1" fill="hold">
                                          <p:stCondLst>
                                            <p:cond delay="499"/>
                                          </p:stCondLst>
                                        </p:cTn>
                                        <p:tgtEl>
                                          <p:spTgt spid="20"/>
                                        </p:tgtEl>
                                        <p:attrNameLst>
                                          <p:attrName>style.visibility</p:attrName>
                                        </p:attrNameLst>
                                      </p:cBhvr>
                                      <p:to>
                                        <p:strVal val="hidden"/>
                                      </p:to>
                                    </p:set>
                                  </p:childTnLst>
                                </p:cTn>
                              </p:par>
                              <p:par>
                                <p:cTn id="93" presetID="2" presetClass="exit" presetSubtype="4" fill="hold" nodeType="withEffect">
                                  <p:stCondLst>
                                    <p:cond delay="0"/>
                                  </p:stCondLst>
                                  <p:childTnLst>
                                    <p:anim calcmode="lin" valueType="num">
                                      <p:cBhvr additive="base">
                                        <p:cTn id="94" dur="500"/>
                                        <p:tgtEl>
                                          <p:spTgt spid="22"/>
                                        </p:tgtEl>
                                        <p:attrNameLst>
                                          <p:attrName>ppt_x</p:attrName>
                                        </p:attrNameLst>
                                      </p:cBhvr>
                                      <p:tavLst>
                                        <p:tav tm="0">
                                          <p:val>
                                            <p:strVal val="ppt_x"/>
                                          </p:val>
                                        </p:tav>
                                        <p:tav tm="100000">
                                          <p:val>
                                            <p:strVal val="ppt_x"/>
                                          </p:val>
                                        </p:tav>
                                      </p:tavLst>
                                    </p:anim>
                                    <p:anim calcmode="lin" valueType="num">
                                      <p:cBhvr additive="base">
                                        <p:cTn id="95" dur="500"/>
                                        <p:tgtEl>
                                          <p:spTgt spid="22"/>
                                        </p:tgtEl>
                                        <p:attrNameLst>
                                          <p:attrName>ppt_y</p:attrName>
                                        </p:attrNameLst>
                                      </p:cBhvr>
                                      <p:tavLst>
                                        <p:tav tm="0">
                                          <p:val>
                                            <p:strVal val="ppt_y"/>
                                          </p:val>
                                        </p:tav>
                                        <p:tav tm="100000">
                                          <p:val>
                                            <p:strVal val="1+ppt_h/2"/>
                                          </p:val>
                                        </p:tav>
                                      </p:tavLst>
                                    </p:anim>
                                    <p:set>
                                      <p:cBhvr>
                                        <p:cTn id="96" dur="1" fill="hold">
                                          <p:stCondLst>
                                            <p:cond delay="499"/>
                                          </p:stCondLst>
                                        </p:cTn>
                                        <p:tgtEl>
                                          <p:spTgt spid="22"/>
                                        </p:tgtEl>
                                        <p:attrNameLst>
                                          <p:attrName>style.visibility</p:attrName>
                                        </p:attrNameLst>
                                      </p:cBhvr>
                                      <p:to>
                                        <p:strVal val="hidden"/>
                                      </p:to>
                                    </p:set>
                                  </p:childTnLst>
                                </p:cTn>
                              </p:par>
                              <p:par>
                                <p:cTn id="97" presetID="2" presetClass="entr" presetSubtype="4" fill="hold" grpId="0" nodeType="with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additive="base">
                                        <p:cTn id="99" dur="500" fill="hold"/>
                                        <p:tgtEl>
                                          <p:spTgt spid="8"/>
                                        </p:tgtEl>
                                        <p:attrNameLst>
                                          <p:attrName>ppt_x</p:attrName>
                                        </p:attrNameLst>
                                      </p:cBhvr>
                                      <p:tavLst>
                                        <p:tav tm="0">
                                          <p:val>
                                            <p:strVal val="#ppt_x"/>
                                          </p:val>
                                        </p:tav>
                                        <p:tav tm="100000">
                                          <p:val>
                                            <p:strVal val="#ppt_x"/>
                                          </p:val>
                                        </p:tav>
                                      </p:tavLst>
                                    </p:anim>
                                    <p:anim calcmode="lin" valueType="num">
                                      <p:cBhvr additive="base">
                                        <p:cTn id="100" dur="500" fill="hold"/>
                                        <p:tgtEl>
                                          <p:spTgt spid="8"/>
                                        </p:tgtEl>
                                        <p:attrNameLst>
                                          <p:attrName>ppt_y</p:attrName>
                                        </p:attrNameLst>
                                      </p:cBhvr>
                                      <p:tavLst>
                                        <p:tav tm="0">
                                          <p:val>
                                            <p:strVal val="1+#ppt_h/2"/>
                                          </p:val>
                                        </p:tav>
                                        <p:tav tm="100000">
                                          <p:val>
                                            <p:strVal val="#ppt_y"/>
                                          </p:val>
                                        </p:tav>
                                      </p:tavLst>
                                    </p:anim>
                                  </p:childTnLst>
                                </p:cTn>
                              </p:par>
                              <p:par>
                                <p:cTn id="101" presetID="2" presetClass="entr" presetSubtype="4" fill="hold" nodeType="withEffect">
                                  <p:stCondLst>
                                    <p:cond delay="0"/>
                                  </p:stCondLst>
                                  <p:childTnLst>
                                    <p:set>
                                      <p:cBhvr>
                                        <p:cTn id="102" dur="1" fill="hold">
                                          <p:stCondLst>
                                            <p:cond delay="0"/>
                                          </p:stCondLst>
                                        </p:cTn>
                                        <p:tgtEl>
                                          <p:spTgt spid="28"/>
                                        </p:tgtEl>
                                        <p:attrNameLst>
                                          <p:attrName>style.visibility</p:attrName>
                                        </p:attrNameLst>
                                      </p:cBhvr>
                                      <p:to>
                                        <p:strVal val="visible"/>
                                      </p:to>
                                    </p:set>
                                    <p:anim calcmode="lin" valueType="num">
                                      <p:cBhvr additive="base">
                                        <p:cTn id="103" dur="500" fill="hold"/>
                                        <p:tgtEl>
                                          <p:spTgt spid="28"/>
                                        </p:tgtEl>
                                        <p:attrNameLst>
                                          <p:attrName>ppt_x</p:attrName>
                                        </p:attrNameLst>
                                      </p:cBhvr>
                                      <p:tavLst>
                                        <p:tav tm="0">
                                          <p:val>
                                            <p:strVal val="#ppt_x"/>
                                          </p:val>
                                        </p:tav>
                                        <p:tav tm="100000">
                                          <p:val>
                                            <p:strVal val="#ppt_x"/>
                                          </p:val>
                                        </p:tav>
                                      </p:tavLst>
                                    </p:anim>
                                    <p:anim calcmode="lin" valueType="num">
                                      <p:cBhvr additive="base">
                                        <p:cTn id="10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26" grpId="0"/>
      <p:bldP spid="26"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Structure</a:t>
            </a:r>
            <a:endParaRPr lang="en-GB" dirty="0"/>
          </a:p>
        </p:txBody>
      </p:sp>
      <p:sp>
        <p:nvSpPr>
          <p:cNvPr id="3" name="Content Placeholder 2"/>
          <p:cNvSpPr>
            <a:spLocks noGrp="1"/>
          </p:cNvSpPr>
          <p:nvPr>
            <p:ph idx="1"/>
          </p:nvPr>
        </p:nvSpPr>
        <p:spPr>
          <a:solidFill>
            <a:schemeClr val="bg1"/>
          </a:solidFill>
        </p:spPr>
        <p:txBody>
          <a:bodyPr>
            <a:normAutofit fontScale="92500" lnSpcReduction="20000"/>
          </a:bodyPr>
          <a:lstStyle/>
          <a:p>
            <a:pPr marL="514350" indent="-514350">
              <a:buAutoNum type="arabicPeriod"/>
            </a:pPr>
            <a:r>
              <a:rPr lang="en-GB" dirty="0" smtClean="0"/>
              <a:t>Work out lag time with a ruler (time and mm of peak rainfall, and time and mm of peak discharge).</a:t>
            </a:r>
          </a:p>
          <a:p>
            <a:pPr marL="514350" indent="-514350">
              <a:buAutoNum type="arabicPeriod"/>
            </a:pPr>
            <a:r>
              <a:rPr lang="en-GB" dirty="0" smtClean="0"/>
              <a:t>Describe the discharge line graph. </a:t>
            </a:r>
          </a:p>
          <a:p>
            <a:pPr marL="514350" indent="-514350">
              <a:buAutoNum type="arabicPeriod"/>
            </a:pPr>
            <a:r>
              <a:rPr lang="en-GB" dirty="0" smtClean="0"/>
              <a:t>Work out if it is urban or rural.</a:t>
            </a:r>
          </a:p>
          <a:p>
            <a:pPr marL="914400" lvl="1" indent="-514350">
              <a:buAutoNum type="arabicPeriod"/>
            </a:pPr>
            <a:r>
              <a:rPr lang="en-GB" dirty="0" smtClean="0"/>
              <a:t>Urban – enters river quickly from </a:t>
            </a:r>
            <a:r>
              <a:rPr lang="en-GB" dirty="0" smtClean="0">
                <a:solidFill>
                  <a:srgbClr val="FF0000"/>
                </a:solidFill>
              </a:rPr>
              <a:t>overland flow</a:t>
            </a:r>
            <a:r>
              <a:rPr lang="en-GB" dirty="0" smtClean="0"/>
              <a:t>, </a:t>
            </a:r>
            <a:r>
              <a:rPr lang="en-GB" dirty="0" smtClean="0">
                <a:solidFill>
                  <a:srgbClr val="7030A0"/>
                </a:solidFill>
              </a:rPr>
              <a:t>gutters and drains</a:t>
            </a:r>
            <a:r>
              <a:rPr lang="en-GB" dirty="0" smtClean="0"/>
              <a:t>.</a:t>
            </a:r>
          </a:p>
          <a:p>
            <a:pPr marL="914400" lvl="1" indent="-514350">
              <a:buAutoNum type="arabicPeriod"/>
            </a:pPr>
            <a:r>
              <a:rPr lang="en-GB" dirty="0" smtClean="0"/>
              <a:t>Rural – </a:t>
            </a:r>
            <a:r>
              <a:rPr lang="en-GB" dirty="0" smtClean="0">
                <a:solidFill>
                  <a:srgbClr val="FF0000"/>
                </a:solidFill>
              </a:rPr>
              <a:t>infiltration, percolation, </a:t>
            </a:r>
            <a:r>
              <a:rPr lang="en-GB" dirty="0" err="1" smtClean="0">
                <a:solidFill>
                  <a:srgbClr val="FF0000"/>
                </a:solidFill>
              </a:rPr>
              <a:t>throughflow</a:t>
            </a:r>
            <a:r>
              <a:rPr lang="en-GB" dirty="0" smtClean="0"/>
              <a:t>, and </a:t>
            </a:r>
            <a:r>
              <a:rPr lang="en-GB" dirty="0" smtClean="0">
                <a:solidFill>
                  <a:srgbClr val="7030A0"/>
                </a:solidFill>
              </a:rPr>
              <a:t>absorption, transpiration</a:t>
            </a:r>
            <a:r>
              <a:rPr lang="en-GB" dirty="0" smtClean="0"/>
              <a:t>.</a:t>
            </a:r>
          </a:p>
          <a:p>
            <a:pPr marL="400050" lvl="1" indent="0">
              <a:buNone/>
            </a:pPr>
            <a:r>
              <a:rPr lang="en-GB" dirty="0" smtClean="0"/>
              <a:t>Other things to consider – shape of land (hilly or </a:t>
            </a:r>
            <a:r>
              <a:rPr lang="en-GB" dirty="0" err="1" smtClean="0"/>
              <a:t>flar</a:t>
            </a:r>
            <a:r>
              <a:rPr lang="en-GB" dirty="0" smtClean="0"/>
              <a:t>), type of rock, and size of </a:t>
            </a:r>
            <a:r>
              <a:rPr lang="en-GB" smtClean="0"/>
              <a:t>drainage basin.</a:t>
            </a:r>
            <a:endParaRPr lang="en-GB" dirty="0"/>
          </a:p>
        </p:txBody>
      </p:sp>
    </p:spTree>
    <p:extLst>
      <p:ext uri="{BB962C8B-B14F-4D97-AF65-F5344CB8AC3E}">
        <p14:creationId xmlns:p14="http://schemas.microsoft.com/office/powerpoint/2010/main" val="1222769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Describing</a:t>
            </a:r>
            <a:endParaRPr lang="en-GB" dirty="0"/>
          </a:p>
        </p:txBody>
      </p:sp>
      <p:sp>
        <p:nvSpPr>
          <p:cNvPr id="3" name="Content Placeholder 2"/>
          <p:cNvSpPr>
            <a:spLocks noGrp="1"/>
          </p:cNvSpPr>
          <p:nvPr>
            <p:ph idx="1"/>
          </p:nvPr>
        </p:nvSpPr>
        <p:spPr>
          <a:solidFill>
            <a:schemeClr val="bg1"/>
          </a:solidFill>
        </p:spPr>
        <p:txBody>
          <a:bodyPr>
            <a:normAutofit fontScale="92500" lnSpcReduction="20000"/>
          </a:bodyPr>
          <a:lstStyle/>
          <a:p>
            <a:pPr algn="just"/>
            <a:r>
              <a:rPr lang="en-GB" dirty="0" smtClean="0"/>
              <a:t>As you have just done, when </a:t>
            </a:r>
            <a:r>
              <a:rPr lang="en-GB" dirty="0"/>
              <a:t>describing, you should mention:</a:t>
            </a:r>
          </a:p>
          <a:p>
            <a:pPr lvl="1" algn="just"/>
            <a:r>
              <a:rPr lang="en-GB" dirty="0"/>
              <a:t>The time and date when it started raining.</a:t>
            </a:r>
          </a:p>
          <a:p>
            <a:pPr lvl="1" algn="just"/>
            <a:r>
              <a:rPr lang="en-GB" dirty="0"/>
              <a:t>The time and date of peak rainfall, and its measurement in </a:t>
            </a:r>
            <a:r>
              <a:rPr lang="en-GB" dirty="0" err="1"/>
              <a:t>millimeters</a:t>
            </a:r>
            <a:r>
              <a:rPr lang="en-GB" dirty="0"/>
              <a:t>.</a:t>
            </a:r>
          </a:p>
          <a:p>
            <a:pPr lvl="1" algn="just"/>
            <a:r>
              <a:rPr lang="en-GB" dirty="0"/>
              <a:t>The time and date when it stopped raining.</a:t>
            </a:r>
          </a:p>
          <a:p>
            <a:pPr lvl="1" algn="just"/>
            <a:r>
              <a:rPr lang="en-GB" dirty="0"/>
              <a:t>The time and date of when the discharge started to rise, and how many </a:t>
            </a:r>
            <a:r>
              <a:rPr lang="en-GB" dirty="0" err="1"/>
              <a:t>cumecs</a:t>
            </a:r>
            <a:r>
              <a:rPr lang="en-GB" dirty="0"/>
              <a:t> it measured.</a:t>
            </a:r>
          </a:p>
          <a:p>
            <a:pPr lvl="1" algn="just"/>
            <a:r>
              <a:rPr lang="en-GB" dirty="0"/>
              <a:t>The lag time.</a:t>
            </a:r>
          </a:p>
          <a:p>
            <a:pPr lvl="1" algn="just"/>
            <a:r>
              <a:rPr lang="en-GB" dirty="0"/>
              <a:t>The time and date of when the discharge returned to normal.</a:t>
            </a:r>
          </a:p>
          <a:p>
            <a:pPr algn="just"/>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Explaining</a:t>
            </a:r>
            <a:endParaRPr lang="en-GB" dirty="0"/>
          </a:p>
        </p:txBody>
      </p:sp>
      <p:sp>
        <p:nvSpPr>
          <p:cNvPr id="3" name="Content Placeholder 2"/>
          <p:cNvSpPr>
            <a:spLocks noGrp="1"/>
          </p:cNvSpPr>
          <p:nvPr>
            <p:ph idx="1"/>
          </p:nvPr>
        </p:nvSpPr>
        <p:spPr>
          <a:solidFill>
            <a:schemeClr val="bg1"/>
          </a:solidFill>
        </p:spPr>
        <p:txBody>
          <a:bodyPr>
            <a:normAutofit lnSpcReduction="10000"/>
          </a:bodyPr>
          <a:lstStyle/>
          <a:p>
            <a:pPr algn="just"/>
            <a:r>
              <a:rPr lang="en-GB" sz="2400" dirty="0"/>
              <a:t>You must then provide reasons which take into consideration surfaces (man made i.e. impermeable concrete/drains, or natural </a:t>
            </a:r>
            <a:r>
              <a:rPr lang="en-GB" sz="2400" dirty="0" err="1"/>
              <a:t>i.e</a:t>
            </a:r>
            <a:r>
              <a:rPr lang="en-GB" sz="2400" dirty="0"/>
              <a:t> soil),  vegetation and size of the drainage basin.  </a:t>
            </a:r>
            <a:endParaRPr lang="en-GB" sz="2400" dirty="0" smtClean="0"/>
          </a:p>
          <a:p>
            <a:pPr algn="just"/>
            <a:r>
              <a:rPr lang="en-GB" sz="2400" dirty="0" smtClean="0"/>
              <a:t>You </a:t>
            </a:r>
            <a:r>
              <a:rPr lang="en-GB" sz="2400" dirty="0"/>
              <a:t>should also be able to state whether it is likely to be a rural or urban hydrograph, explaining how you know this.  </a:t>
            </a:r>
            <a:endParaRPr lang="en-GB" sz="2400" dirty="0" smtClean="0"/>
          </a:p>
          <a:p>
            <a:pPr algn="just"/>
            <a:r>
              <a:rPr lang="en-GB" sz="2400" dirty="0" smtClean="0"/>
              <a:t>E.g. “</a:t>
            </a:r>
            <a:r>
              <a:rPr lang="en-GB" sz="2400" dirty="0"/>
              <a:t>The lag </a:t>
            </a:r>
            <a:r>
              <a:rPr lang="en-GB" sz="2400" dirty="0" smtClean="0"/>
              <a:t>time is 10 </a:t>
            </a:r>
            <a:r>
              <a:rPr lang="en-GB" sz="2400" dirty="0"/>
              <a:t>hours.  The longer lag time may be due to flat or gently sloping land meaning it takes longer for the rainfall to reach the river.  There may also be a lot of soil cover and vegetation in the area, which infiltrates and intercepts the rainfall into the soil, making it take much longer to reach the river channel.  It might be quite a large drainage basin, which will take longer for the rainfall to reach the river</a:t>
            </a:r>
            <a:r>
              <a:rPr lang="en-GB" sz="2400" dirty="0" smtClean="0"/>
              <a:t>.” </a:t>
            </a:r>
            <a:endParaRPr lang="en-GB" sz="2400" dirty="0"/>
          </a:p>
          <a:p>
            <a:pPr algn="just"/>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Task 6</a:t>
            </a:r>
            <a:endParaRPr lang="en-GB" dirty="0"/>
          </a:p>
        </p:txBody>
      </p:sp>
      <p:sp>
        <p:nvSpPr>
          <p:cNvPr id="3" name="Content Placeholder 2"/>
          <p:cNvSpPr>
            <a:spLocks noGrp="1"/>
          </p:cNvSpPr>
          <p:nvPr>
            <p:ph idx="1"/>
          </p:nvPr>
        </p:nvSpPr>
        <p:spPr>
          <a:xfrm>
            <a:off x="457200" y="1600201"/>
            <a:ext cx="8229600" cy="1684784"/>
          </a:xfrm>
          <a:solidFill>
            <a:schemeClr val="bg1"/>
          </a:solidFill>
        </p:spPr>
        <p:txBody>
          <a:bodyPr/>
          <a:lstStyle/>
          <a:p>
            <a:r>
              <a:rPr lang="en-GB" b="1" dirty="0"/>
              <a:t>Explain</a:t>
            </a:r>
            <a:r>
              <a:rPr lang="en-GB" dirty="0"/>
              <a:t> the changing river levels on the River Nene in Northampton from 29</a:t>
            </a:r>
            <a:r>
              <a:rPr lang="en-GB" baseline="30000" dirty="0"/>
              <a:t>th</a:t>
            </a:r>
            <a:r>
              <a:rPr lang="en-GB" dirty="0"/>
              <a:t> to 30</a:t>
            </a:r>
            <a:r>
              <a:rPr lang="en-GB" baseline="30000" dirty="0"/>
              <a:t>th</a:t>
            </a:r>
            <a:r>
              <a:rPr lang="en-GB" dirty="0"/>
              <a:t> April 2012.  </a:t>
            </a:r>
            <a:r>
              <a:rPr lang="en-GB" dirty="0" smtClean="0"/>
              <a:t>(8)</a:t>
            </a:r>
            <a:endParaRPr lang="en-GB" dirty="0"/>
          </a:p>
          <a:p>
            <a:endParaRPr lang="en-GB" dirty="0"/>
          </a:p>
        </p:txBody>
      </p:sp>
      <p:pic>
        <p:nvPicPr>
          <p:cNvPr id="4" name="Picture 3" descr="River Nene.jpg"/>
          <p:cNvPicPr/>
          <p:nvPr/>
        </p:nvPicPr>
        <p:blipFill>
          <a:blip r:embed="rId2" cstate="print"/>
          <a:stretch>
            <a:fillRect/>
          </a:stretch>
        </p:blipFill>
        <p:spPr>
          <a:xfrm>
            <a:off x="2699792" y="2852936"/>
            <a:ext cx="5112568" cy="367240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1092</Words>
  <Application>Microsoft Office PowerPoint</Application>
  <PresentationFormat>On-screen Show (4:3)</PresentationFormat>
  <Paragraphs>86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Lesson six: Explaining (and describing) hydrographs</vt:lpstr>
      <vt:lpstr>Homework reminder</vt:lpstr>
      <vt:lpstr>What you need to know</vt:lpstr>
      <vt:lpstr>Starter</vt:lpstr>
      <vt:lpstr>PowerPoint Presentation</vt:lpstr>
      <vt:lpstr>Structure</vt:lpstr>
      <vt:lpstr>Describing</vt:lpstr>
      <vt:lpstr>Explaining</vt:lpstr>
      <vt:lpstr>Task 6</vt:lpstr>
      <vt:lpstr>How to structure</vt:lpstr>
      <vt:lpstr>Perfect answer</vt:lpstr>
      <vt:lpstr>Perfect answer</vt:lpstr>
      <vt:lpstr>Perfect answer</vt:lpstr>
      <vt:lpstr>Other explanations – 1mark for each</vt:lpstr>
      <vt:lpstr>Success criteria</vt:lpstr>
      <vt:lpstr>Plenary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six: Explaining (and describing) hydrographs</dc:title>
  <dc:creator>Alex Rankin</dc:creator>
  <cp:lastModifiedBy>Karen Fulton</cp:lastModifiedBy>
  <cp:revision>21</cp:revision>
  <dcterms:created xsi:type="dcterms:W3CDTF">2015-09-07T13:56:16Z</dcterms:created>
  <dcterms:modified xsi:type="dcterms:W3CDTF">2019-09-30T08:17:32Z</dcterms:modified>
</cp:coreProperties>
</file>