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71" r:id="rId9"/>
    <p:sldId id="268" r:id="rId10"/>
    <p:sldId id="269" r:id="rId11"/>
    <p:sldId id="270"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36" autoAdjust="0"/>
    <p:restoredTop sz="98264" autoAdjust="0"/>
  </p:normalViewPr>
  <p:slideViewPr>
    <p:cSldViewPr>
      <p:cViewPr>
        <p:scale>
          <a:sx n="80" d="100"/>
          <a:sy n="80" d="100"/>
        </p:scale>
        <p:origin x="-870" y="-3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427D14-F7DA-436D-A63E-32ABFB2B74B9}" type="datetimeFigureOut">
              <a:rPr lang="en-GB" smtClean="0"/>
              <a:t>27/09/2019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3A589F-E4BC-47F0-BA9B-CC9D4DD10573}" type="slidenum">
              <a:rPr lang="en-GB" smtClean="0"/>
              <a:t>‹#›</a:t>
            </a:fld>
            <a:endParaRPr lang="en-GB"/>
          </a:p>
        </p:txBody>
      </p:sp>
    </p:spTree>
    <p:extLst>
      <p:ext uri="{BB962C8B-B14F-4D97-AF65-F5344CB8AC3E}">
        <p14:creationId xmlns:p14="http://schemas.microsoft.com/office/powerpoint/2010/main" val="2997222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1. Urban 2. Urban</a:t>
            </a:r>
            <a:r>
              <a:rPr lang="en-GB" baseline="0" dirty="0" smtClean="0"/>
              <a:t> 3. Rural 4. Urban 5. Rural 6. Rural</a:t>
            </a:r>
            <a:endParaRPr lang="en-GB" dirty="0"/>
          </a:p>
        </p:txBody>
      </p:sp>
      <p:sp>
        <p:nvSpPr>
          <p:cNvPr id="4" name="Slide Number Placeholder 3"/>
          <p:cNvSpPr>
            <a:spLocks noGrp="1"/>
          </p:cNvSpPr>
          <p:nvPr>
            <p:ph type="sldNum" sz="quarter" idx="10"/>
          </p:nvPr>
        </p:nvSpPr>
        <p:spPr/>
        <p:txBody>
          <a:bodyPr/>
          <a:lstStyle/>
          <a:p>
            <a:fld id="{BD3A589F-E4BC-47F0-BA9B-CC9D4DD10573}" type="slidenum">
              <a:rPr lang="en-GB" smtClean="0"/>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F52EAA-0E0C-4DB2-B815-489D59B5CC06}"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F52EAA-0E0C-4DB2-B815-489D59B5CC06}"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F52EAA-0E0C-4DB2-B815-489D59B5CC06}"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F52EAA-0E0C-4DB2-B815-489D59B5CC06}"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F52EAA-0E0C-4DB2-B815-489D59B5CC06}"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F52EAA-0E0C-4DB2-B815-489D59B5CC06}"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F52EAA-0E0C-4DB2-B815-489D59B5CC06}" type="datetimeFigureOut">
              <a:rPr lang="en-GB" smtClean="0"/>
              <a:t>27/09/2019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F52EAA-0E0C-4DB2-B815-489D59B5CC06}" type="datetimeFigureOut">
              <a:rPr lang="en-GB" smtClean="0"/>
              <a:t>27/09/2019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52EAA-0E0C-4DB2-B815-489D59B5CC06}" type="datetimeFigureOut">
              <a:rPr lang="en-GB" smtClean="0"/>
              <a:t>27/09/2019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52EAA-0E0C-4DB2-B815-489D59B5CC06}"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52EAA-0E0C-4DB2-B815-489D59B5CC06}"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39569B-2C81-4FF0-9130-22B60F3C9B6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52EAA-0E0C-4DB2-B815-489D59B5CC06}" type="datetimeFigureOut">
              <a:rPr lang="en-GB" smtClean="0"/>
              <a:t>27/09/2019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9569B-2C81-4FF0-9130-22B60F3C9B6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bg1"/>
          </a:solidFill>
        </p:spPr>
        <p:txBody>
          <a:bodyPr>
            <a:normAutofit fontScale="90000"/>
          </a:bodyPr>
          <a:lstStyle/>
          <a:p>
            <a:r>
              <a:rPr lang="en-GB" dirty="0" smtClean="0"/>
              <a:t>Lesson five: Urban and Rural Hydrographs</a:t>
            </a:r>
            <a:endParaRPr lang="en-GB" dirty="0"/>
          </a:p>
        </p:txBody>
      </p:sp>
      <p:sp>
        <p:nvSpPr>
          <p:cNvPr id="5" name="Content Placeholder 4"/>
          <p:cNvSpPr>
            <a:spLocks noGrp="1"/>
          </p:cNvSpPr>
          <p:nvPr>
            <p:ph idx="1"/>
          </p:nvPr>
        </p:nvSpPr>
        <p:spPr>
          <a:solidFill>
            <a:schemeClr val="bg1"/>
          </a:solidFill>
        </p:spPr>
        <p:txBody>
          <a:bodyPr/>
          <a:lstStyle/>
          <a:p>
            <a:pPr algn="just"/>
            <a:r>
              <a:rPr lang="en-GB" dirty="0" smtClean="0"/>
              <a:t>Learning intensions: We are learning about the hydrosphere.</a:t>
            </a:r>
          </a:p>
          <a:p>
            <a:pPr algn="just"/>
            <a:endParaRPr lang="en-GB" dirty="0"/>
          </a:p>
          <a:p>
            <a:pPr algn="just"/>
            <a:r>
              <a:rPr lang="en-GB" dirty="0" smtClean="0"/>
              <a:t>Success criteria:</a:t>
            </a:r>
          </a:p>
          <a:p>
            <a:pPr algn="just"/>
            <a:r>
              <a:rPr lang="en-GB" dirty="0" smtClean="0"/>
              <a:t>I can describe the differences between a rural and urban hydrograph.</a:t>
            </a:r>
          </a:p>
          <a:p>
            <a:pPr algn="just"/>
            <a:r>
              <a:rPr lang="en-GB" dirty="0" smtClean="0"/>
              <a:t>I can account for the differences between a rural and urban hydrograph. </a:t>
            </a:r>
          </a:p>
          <a:p>
            <a:pPr algn="just"/>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a:solidFill>
            <a:schemeClr val="bg1"/>
          </a:solidFill>
        </p:spPr>
        <p:txBody>
          <a:bodyPr>
            <a:normAutofit fontScale="92500" lnSpcReduction="10000"/>
          </a:bodyPr>
          <a:lstStyle/>
          <a:p>
            <a:r>
              <a:rPr lang="en-GB" dirty="0" smtClean="0"/>
              <a:t>The rural hydrograph has a longer basin lag time compared to the urban hydrograph because some of the water can be stored through interception when precipitation lands on the leaves of the trees, or can run down the branches and trunks via stem flow, slowing down the time it takes for the water to enter the river. </a:t>
            </a:r>
          </a:p>
          <a:p>
            <a:r>
              <a:rPr lang="en-GB" dirty="0" smtClean="0"/>
              <a:t>The rural hydrograph has a more gentle rising limb compared to the urban hydrograph (and therefore a lower peak discharge) as some of the water does not reach the river as it is absorbed by the roots of the plants and then transpired out into the atmosphere.</a:t>
            </a:r>
            <a:endParaRPr lang="en-GB" dirty="0"/>
          </a:p>
        </p:txBody>
      </p:sp>
    </p:spTree>
    <p:extLst>
      <p:ext uri="{BB962C8B-B14F-4D97-AF65-F5344CB8AC3E}">
        <p14:creationId xmlns:p14="http://schemas.microsoft.com/office/powerpoint/2010/main" val="3588555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endParaRPr lang="en-GB" dirty="0"/>
          </a:p>
        </p:txBody>
      </p:sp>
      <p:sp>
        <p:nvSpPr>
          <p:cNvPr id="3" name="Content Placeholder 2"/>
          <p:cNvSpPr>
            <a:spLocks noGrp="1"/>
          </p:cNvSpPr>
          <p:nvPr>
            <p:ph idx="1"/>
          </p:nvPr>
        </p:nvSpPr>
        <p:spPr>
          <a:solidFill>
            <a:schemeClr val="bg1"/>
          </a:solidFill>
        </p:spPr>
        <p:txBody>
          <a:bodyPr/>
          <a:lstStyle/>
          <a:p>
            <a:r>
              <a:rPr lang="en-GB" dirty="0" smtClean="0"/>
              <a:t>The rural hydrograph has a more gentle falling limb compared to the urban hydrograph because </a:t>
            </a:r>
            <a:r>
              <a:rPr lang="en-GB" dirty="0"/>
              <a:t>w</a:t>
            </a:r>
            <a:r>
              <a:rPr lang="en-GB" dirty="0" smtClean="0"/>
              <a:t>ater </a:t>
            </a:r>
            <a:r>
              <a:rPr lang="en-GB" dirty="0"/>
              <a:t>will </a:t>
            </a:r>
            <a:r>
              <a:rPr lang="en-GB" dirty="0" smtClean="0"/>
              <a:t>keep returning </a:t>
            </a:r>
            <a:r>
              <a:rPr lang="en-GB" dirty="0"/>
              <a:t>to the river after many hours as it flows </a:t>
            </a:r>
            <a:r>
              <a:rPr lang="en-GB" u="sng" dirty="0"/>
              <a:t>through soil and rocks</a:t>
            </a:r>
            <a:r>
              <a:rPr lang="en-GB" dirty="0"/>
              <a:t> as groundwater </a:t>
            </a:r>
            <a:r>
              <a:rPr lang="en-GB" dirty="0" smtClean="0"/>
              <a:t>flow.  </a:t>
            </a:r>
            <a:r>
              <a:rPr lang="en-GB" dirty="0"/>
              <a:t>This further results in the river taking longer to return to base level.  </a:t>
            </a:r>
            <a:endParaRPr lang="en-GB" b="1" dirty="0"/>
          </a:p>
          <a:p>
            <a:endParaRPr lang="en-GB" dirty="0"/>
          </a:p>
        </p:txBody>
      </p:sp>
    </p:spTree>
    <p:extLst>
      <p:ext uri="{BB962C8B-B14F-4D97-AF65-F5344CB8AC3E}">
        <p14:creationId xmlns:p14="http://schemas.microsoft.com/office/powerpoint/2010/main" val="677730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Homework</a:t>
            </a:r>
            <a:endParaRPr lang="en-GB" dirty="0"/>
          </a:p>
        </p:txBody>
      </p:sp>
      <p:sp>
        <p:nvSpPr>
          <p:cNvPr id="3" name="Content Placeholder 2"/>
          <p:cNvSpPr>
            <a:spLocks noGrp="1"/>
          </p:cNvSpPr>
          <p:nvPr>
            <p:ph idx="1"/>
          </p:nvPr>
        </p:nvSpPr>
        <p:spPr>
          <a:solidFill>
            <a:schemeClr val="bg1"/>
          </a:solidFill>
        </p:spPr>
        <p:txBody>
          <a:bodyPr>
            <a:normAutofit fontScale="92500" lnSpcReduction="10000"/>
          </a:bodyPr>
          <a:lstStyle/>
          <a:p>
            <a:pPr marL="514350" lvl="0" indent="-514350" algn="just">
              <a:buNone/>
            </a:pPr>
            <a:r>
              <a:rPr lang="en-GB" sz="2800" dirty="0" smtClean="0"/>
              <a:t>Page 1 of </a:t>
            </a:r>
            <a:r>
              <a:rPr lang="en-GB" sz="2800" dirty="0" smtClean="0"/>
              <a:t>your </a:t>
            </a:r>
            <a:r>
              <a:rPr lang="en-GB" sz="2800" dirty="0" smtClean="0"/>
              <a:t>booklet.</a:t>
            </a:r>
          </a:p>
          <a:p>
            <a:pPr marL="514350" lvl="0" indent="-514350" algn="just">
              <a:buFont typeface="+mj-lt"/>
              <a:buAutoNum type="arabicPeriod"/>
            </a:pPr>
            <a:endParaRPr lang="en-GB" sz="2800" b="1" dirty="0"/>
          </a:p>
          <a:p>
            <a:pPr marL="514350" lvl="0" indent="-514350" algn="just">
              <a:buFont typeface="+mj-lt"/>
              <a:buAutoNum type="arabicPeriod"/>
            </a:pPr>
            <a:r>
              <a:rPr lang="en-GB" sz="2800" b="1" dirty="0" smtClean="0"/>
              <a:t>Explain</a:t>
            </a:r>
            <a:r>
              <a:rPr lang="en-GB" sz="2800" dirty="0" smtClean="0"/>
              <a:t> </a:t>
            </a:r>
            <a:r>
              <a:rPr lang="en-GB" sz="2800" dirty="0"/>
              <a:t>the global hydrological cycle.  You may wish to draw an annotated diagram. </a:t>
            </a:r>
            <a:r>
              <a:rPr lang="en-GB" sz="2800" dirty="0" smtClean="0"/>
              <a:t>(8)</a:t>
            </a:r>
            <a:endParaRPr lang="en-GB" sz="2800" dirty="0"/>
          </a:p>
          <a:p>
            <a:pPr marL="514350" lvl="0" indent="-514350" algn="just">
              <a:buFont typeface="+mj-lt"/>
              <a:buAutoNum type="arabicPeriod"/>
            </a:pPr>
            <a:r>
              <a:rPr lang="en-GB" sz="2800" b="1" dirty="0"/>
              <a:t>Suggest </a:t>
            </a:r>
            <a:r>
              <a:rPr lang="en-GB" sz="2800" dirty="0"/>
              <a:t>how human activities such as those written below can impact on the hydrological cycle. (6)  </a:t>
            </a:r>
            <a:r>
              <a:rPr lang="en-GB" sz="2800" i="1" dirty="0"/>
              <a:t>Deforestation, Irrigation, Dam building, Reservoirs, Urbanisation and Mining.</a:t>
            </a:r>
            <a:r>
              <a:rPr lang="en-GB" sz="2800" dirty="0"/>
              <a:t>  </a:t>
            </a:r>
          </a:p>
          <a:p>
            <a:pPr marL="514350" lvl="0" indent="-514350" algn="just">
              <a:buFont typeface="+mj-lt"/>
              <a:buAutoNum type="arabicPeriod"/>
            </a:pPr>
            <a:r>
              <a:rPr lang="en-GB" sz="2800" b="1" dirty="0"/>
              <a:t>Account</a:t>
            </a:r>
            <a:r>
              <a:rPr lang="en-GB" sz="2800" dirty="0"/>
              <a:t> </a:t>
            </a:r>
            <a:r>
              <a:rPr lang="en-GB" sz="2800" b="1" dirty="0"/>
              <a:t>for</a:t>
            </a:r>
            <a:r>
              <a:rPr lang="en-GB" sz="2800" dirty="0"/>
              <a:t> the differences between the urban and rural hydrographs shown in the diagram following a heavy rainstorm. (5)</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Success criteria</a:t>
            </a:r>
            <a:endParaRPr lang="en-GB" dirty="0"/>
          </a:p>
        </p:txBody>
      </p:sp>
      <p:sp>
        <p:nvSpPr>
          <p:cNvPr id="3" name="Content Placeholder 2"/>
          <p:cNvSpPr>
            <a:spLocks noGrp="1"/>
          </p:cNvSpPr>
          <p:nvPr>
            <p:ph idx="1"/>
          </p:nvPr>
        </p:nvSpPr>
        <p:spPr>
          <a:solidFill>
            <a:schemeClr val="bg1"/>
          </a:solidFill>
        </p:spPr>
        <p:txBody>
          <a:bodyPr>
            <a:normAutofit/>
          </a:bodyPr>
          <a:lstStyle/>
          <a:p>
            <a:pPr algn="just">
              <a:buFont typeface="Wingdings" pitchFamily="2" charset="2"/>
              <a:buChar char="ü"/>
            </a:pPr>
            <a:r>
              <a:rPr lang="en-GB" sz="3600" dirty="0" smtClean="0"/>
              <a:t>I can describe the differences between a rural and urban hydrograph.</a:t>
            </a:r>
          </a:p>
          <a:p>
            <a:pPr algn="just">
              <a:buFont typeface="Wingdings" pitchFamily="2" charset="2"/>
              <a:buChar char="ü"/>
            </a:pPr>
            <a:r>
              <a:rPr lang="en-GB" sz="3600" dirty="0" smtClean="0"/>
              <a:t>I can account for the differences between a rural and urban hydrograph. </a:t>
            </a:r>
          </a:p>
          <a:p>
            <a:pPr>
              <a:buFont typeface="Wingdings" pitchFamily="2" charset="2"/>
              <a:buChar char="ü"/>
            </a:pPr>
            <a:endParaRPr lang="en-GB"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Plenary – Label the hydrograph</a:t>
            </a:r>
            <a:endParaRPr lang="en-GB" dirty="0"/>
          </a:p>
        </p:txBody>
      </p:sp>
      <p:pic>
        <p:nvPicPr>
          <p:cNvPr id="1026" name="Picture 2" descr="http://a.files.bbci.co.uk/bam/live/content/zqxrwmn/large"/>
          <p:cNvPicPr>
            <a:picLocks noChangeAspect="1" noChangeArrowheads="1"/>
          </p:cNvPicPr>
          <p:nvPr/>
        </p:nvPicPr>
        <p:blipFill>
          <a:blip r:embed="rId2" cstate="print"/>
          <a:srcRect/>
          <a:stretch>
            <a:fillRect/>
          </a:stretch>
        </p:blipFill>
        <p:spPr bwMode="auto">
          <a:xfrm>
            <a:off x="971600" y="1628800"/>
            <a:ext cx="6912768" cy="5007327"/>
          </a:xfrm>
          <a:prstGeom prst="rect">
            <a:avLst/>
          </a:prstGeom>
          <a:noFill/>
        </p:spPr>
      </p:pic>
      <p:sp>
        <p:nvSpPr>
          <p:cNvPr id="7" name="TextBox 6"/>
          <p:cNvSpPr txBox="1"/>
          <p:nvPr/>
        </p:nvSpPr>
        <p:spPr>
          <a:xfrm>
            <a:off x="4644008" y="2060848"/>
            <a:ext cx="1368152" cy="369332"/>
          </a:xfrm>
          <a:prstGeom prst="rect">
            <a:avLst/>
          </a:prstGeom>
          <a:solidFill>
            <a:schemeClr val="bg1"/>
          </a:solidFill>
          <a:ln>
            <a:solidFill>
              <a:srgbClr val="00B0F0"/>
            </a:solidFill>
          </a:ln>
        </p:spPr>
        <p:txBody>
          <a:bodyPr wrap="square" rtlCol="0">
            <a:spAutoFit/>
          </a:bodyPr>
          <a:lstStyle/>
          <a:p>
            <a:pPr algn="ctr"/>
            <a:r>
              <a:rPr lang="en-GB" dirty="0" smtClean="0"/>
              <a:t>1</a:t>
            </a:r>
            <a:endParaRPr lang="en-GB" dirty="0"/>
          </a:p>
        </p:txBody>
      </p:sp>
      <p:sp>
        <p:nvSpPr>
          <p:cNvPr id="8" name="TextBox 7"/>
          <p:cNvSpPr txBox="1"/>
          <p:nvPr/>
        </p:nvSpPr>
        <p:spPr>
          <a:xfrm>
            <a:off x="5004048" y="3284984"/>
            <a:ext cx="936104" cy="369332"/>
          </a:xfrm>
          <a:prstGeom prst="rect">
            <a:avLst/>
          </a:prstGeom>
          <a:solidFill>
            <a:schemeClr val="bg1"/>
          </a:solidFill>
          <a:ln>
            <a:solidFill>
              <a:srgbClr val="00B0F0"/>
            </a:solidFill>
          </a:ln>
        </p:spPr>
        <p:txBody>
          <a:bodyPr wrap="square" rtlCol="0">
            <a:spAutoFit/>
          </a:bodyPr>
          <a:lstStyle/>
          <a:p>
            <a:pPr algn="ctr"/>
            <a:r>
              <a:rPr lang="en-GB" dirty="0" smtClean="0"/>
              <a:t>2</a:t>
            </a:r>
          </a:p>
        </p:txBody>
      </p:sp>
      <p:sp>
        <p:nvSpPr>
          <p:cNvPr id="9" name="TextBox 8"/>
          <p:cNvSpPr txBox="1"/>
          <p:nvPr/>
        </p:nvSpPr>
        <p:spPr>
          <a:xfrm>
            <a:off x="2267744" y="1988840"/>
            <a:ext cx="936104" cy="369332"/>
          </a:xfrm>
          <a:prstGeom prst="rect">
            <a:avLst/>
          </a:prstGeom>
          <a:solidFill>
            <a:schemeClr val="bg1"/>
          </a:solidFill>
          <a:ln>
            <a:solidFill>
              <a:srgbClr val="00B0F0"/>
            </a:solidFill>
          </a:ln>
        </p:spPr>
        <p:txBody>
          <a:bodyPr wrap="square" rtlCol="0">
            <a:spAutoFit/>
          </a:bodyPr>
          <a:lstStyle/>
          <a:p>
            <a:pPr algn="ctr"/>
            <a:r>
              <a:rPr lang="en-GB" dirty="0" smtClean="0"/>
              <a:t>3</a:t>
            </a:r>
          </a:p>
        </p:txBody>
      </p:sp>
      <p:sp>
        <p:nvSpPr>
          <p:cNvPr id="10" name="TextBox 9"/>
          <p:cNvSpPr txBox="1"/>
          <p:nvPr/>
        </p:nvSpPr>
        <p:spPr>
          <a:xfrm>
            <a:off x="2771800" y="2564904"/>
            <a:ext cx="648072" cy="646331"/>
          </a:xfrm>
          <a:prstGeom prst="rect">
            <a:avLst/>
          </a:prstGeom>
          <a:solidFill>
            <a:schemeClr val="bg1"/>
          </a:solidFill>
          <a:ln>
            <a:solidFill>
              <a:srgbClr val="00B0F0"/>
            </a:solidFill>
          </a:ln>
        </p:spPr>
        <p:txBody>
          <a:bodyPr wrap="square" rtlCol="0">
            <a:spAutoFit/>
          </a:bodyPr>
          <a:lstStyle/>
          <a:p>
            <a:pPr algn="ctr"/>
            <a:r>
              <a:rPr lang="en-GB" dirty="0"/>
              <a:t>4</a:t>
            </a:r>
            <a:endParaRPr lang="en-GB" dirty="0" smtClean="0"/>
          </a:p>
          <a:p>
            <a:pPr algn="ctr"/>
            <a:endParaRPr lang="en-GB" dirty="0"/>
          </a:p>
        </p:txBody>
      </p:sp>
      <p:sp>
        <p:nvSpPr>
          <p:cNvPr id="11" name="TextBox 10"/>
          <p:cNvSpPr txBox="1"/>
          <p:nvPr/>
        </p:nvSpPr>
        <p:spPr>
          <a:xfrm>
            <a:off x="2915816" y="4005064"/>
            <a:ext cx="792088" cy="369332"/>
          </a:xfrm>
          <a:prstGeom prst="rect">
            <a:avLst/>
          </a:prstGeom>
          <a:solidFill>
            <a:schemeClr val="bg1"/>
          </a:solidFill>
          <a:ln>
            <a:solidFill>
              <a:srgbClr val="00B0F0"/>
            </a:solidFill>
          </a:ln>
        </p:spPr>
        <p:txBody>
          <a:bodyPr wrap="square" rtlCol="0">
            <a:spAutoFit/>
          </a:bodyPr>
          <a:lstStyle/>
          <a:p>
            <a:pPr algn="ctr"/>
            <a:r>
              <a:rPr lang="en-GB" dirty="0"/>
              <a:t>5</a:t>
            </a:r>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7"/>
                                        </p:tgtEl>
                                        <p:attrNameLst>
                                          <p:attrName>ppt_x</p:attrName>
                                        </p:attrNameLst>
                                      </p:cBhvr>
                                      <p:tavLst>
                                        <p:tav tm="0">
                                          <p:val>
                                            <p:strVal val="ppt_x"/>
                                          </p:val>
                                        </p:tav>
                                        <p:tav tm="100000">
                                          <p:val>
                                            <p:strVal val="ppt_x"/>
                                          </p:val>
                                        </p:tav>
                                      </p:tavLst>
                                    </p:anim>
                                    <p:anim calcmode="lin" valueType="num">
                                      <p:cBhvr additive="base">
                                        <p:cTn id="7" dur="500"/>
                                        <p:tgtEl>
                                          <p:spTgt spid="7"/>
                                        </p:tgtEl>
                                        <p:attrNameLst>
                                          <p:attrName>ppt_y</p:attrName>
                                        </p:attrNameLst>
                                      </p:cBhvr>
                                      <p:tavLst>
                                        <p:tav tm="0">
                                          <p:val>
                                            <p:strVal val="ppt_y"/>
                                          </p:val>
                                        </p:tav>
                                        <p:tav tm="100000">
                                          <p:val>
                                            <p:strVal val="1+ppt_h/2"/>
                                          </p:val>
                                        </p:tav>
                                      </p:tavLst>
                                    </p:anim>
                                    <p:set>
                                      <p:cBhvr>
                                        <p:cTn id="8" dur="1" fill="hold">
                                          <p:stCondLst>
                                            <p:cond delay="499"/>
                                          </p:stCondLst>
                                        </p:cTn>
                                        <p:tgtEl>
                                          <p:spTgt spid="7"/>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8"/>
                                        </p:tgtEl>
                                        <p:attrNameLst>
                                          <p:attrName>ppt_x</p:attrName>
                                        </p:attrNameLst>
                                      </p:cBhvr>
                                      <p:tavLst>
                                        <p:tav tm="0">
                                          <p:val>
                                            <p:strVal val="ppt_x"/>
                                          </p:val>
                                        </p:tav>
                                        <p:tav tm="100000">
                                          <p:val>
                                            <p:strVal val="ppt_x"/>
                                          </p:val>
                                        </p:tav>
                                      </p:tavLst>
                                    </p:anim>
                                    <p:anim calcmode="lin" valueType="num">
                                      <p:cBhvr additive="base">
                                        <p:cTn id="13" dur="500"/>
                                        <p:tgtEl>
                                          <p:spTgt spid="8"/>
                                        </p:tgtEl>
                                        <p:attrNameLst>
                                          <p:attrName>ppt_y</p:attrName>
                                        </p:attrNameLst>
                                      </p:cBhvr>
                                      <p:tavLst>
                                        <p:tav tm="0">
                                          <p:val>
                                            <p:strVal val="ppt_y"/>
                                          </p:val>
                                        </p:tav>
                                        <p:tav tm="100000">
                                          <p:val>
                                            <p:strVal val="1+ppt_h/2"/>
                                          </p:val>
                                        </p:tav>
                                      </p:tavLst>
                                    </p:anim>
                                    <p:set>
                                      <p:cBhvr>
                                        <p:cTn id="14" dur="1" fill="hold">
                                          <p:stCondLst>
                                            <p:cond delay="499"/>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9"/>
                                        </p:tgtEl>
                                        <p:attrNameLst>
                                          <p:attrName>ppt_x</p:attrName>
                                        </p:attrNameLst>
                                      </p:cBhvr>
                                      <p:tavLst>
                                        <p:tav tm="0">
                                          <p:val>
                                            <p:strVal val="ppt_x"/>
                                          </p:val>
                                        </p:tav>
                                        <p:tav tm="100000">
                                          <p:val>
                                            <p:strVal val="ppt_x"/>
                                          </p:val>
                                        </p:tav>
                                      </p:tavLst>
                                    </p:anim>
                                    <p:anim calcmode="lin" valueType="num">
                                      <p:cBhvr additive="base">
                                        <p:cTn id="19" dur="500"/>
                                        <p:tgtEl>
                                          <p:spTgt spid="9"/>
                                        </p:tgtEl>
                                        <p:attrNameLst>
                                          <p:attrName>ppt_y</p:attrName>
                                        </p:attrNameLst>
                                      </p:cBhvr>
                                      <p:tavLst>
                                        <p:tav tm="0">
                                          <p:val>
                                            <p:strVal val="ppt_y"/>
                                          </p:val>
                                        </p:tav>
                                        <p:tav tm="100000">
                                          <p:val>
                                            <p:strVal val="1+ppt_h/2"/>
                                          </p:val>
                                        </p:tav>
                                      </p:tavLst>
                                    </p:anim>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0"/>
                                        </p:tgtEl>
                                        <p:attrNameLst>
                                          <p:attrName>ppt_x</p:attrName>
                                        </p:attrNameLst>
                                      </p:cBhvr>
                                      <p:tavLst>
                                        <p:tav tm="0">
                                          <p:val>
                                            <p:strVal val="ppt_x"/>
                                          </p:val>
                                        </p:tav>
                                        <p:tav tm="100000">
                                          <p:val>
                                            <p:strVal val="ppt_x"/>
                                          </p:val>
                                        </p:tav>
                                      </p:tavLst>
                                    </p:anim>
                                    <p:anim calcmode="lin" valueType="num">
                                      <p:cBhvr additive="base">
                                        <p:cTn id="25" dur="500"/>
                                        <p:tgtEl>
                                          <p:spTgt spid="10"/>
                                        </p:tgtEl>
                                        <p:attrNameLst>
                                          <p:attrName>ppt_y</p:attrName>
                                        </p:attrNameLst>
                                      </p:cBhvr>
                                      <p:tavLst>
                                        <p:tav tm="0">
                                          <p:val>
                                            <p:strVal val="ppt_y"/>
                                          </p:val>
                                        </p:tav>
                                        <p:tav tm="100000">
                                          <p:val>
                                            <p:strVal val="1+ppt_h/2"/>
                                          </p:val>
                                        </p:tav>
                                      </p:tavLst>
                                    </p:anim>
                                    <p:set>
                                      <p:cBhvr>
                                        <p:cTn id="26" dur="1" fill="hold">
                                          <p:stCondLst>
                                            <p:cond delay="4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1"/>
                                        </p:tgtEl>
                                        <p:attrNameLst>
                                          <p:attrName>ppt_x</p:attrName>
                                        </p:attrNameLst>
                                      </p:cBhvr>
                                      <p:tavLst>
                                        <p:tav tm="0">
                                          <p:val>
                                            <p:strVal val="ppt_x"/>
                                          </p:val>
                                        </p:tav>
                                        <p:tav tm="100000">
                                          <p:val>
                                            <p:strVal val="ppt_x"/>
                                          </p:val>
                                        </p:tav>
                                      </p:tavLst>
                                    </p:anim>
                                    <p:anim calcmode="lin" valueType="num">
                                      <p:cBhvr additive="base">
                                        <p:cTn id="31" dur="500"/>
                                        <p:tgtEl>
                                          <p:spTgt spid="11"/>
                                        </p:tgtEl>
                                        <p:attrNameLst>
                                          <p:attrName>ppt_y</p:attrName>
                                        </p:attrNameLst>
                                      </p:cBhvr>
                                      <p:tavLst>
                                        <p:tav tm="0">
                                          <p:val>
                                            <p:strVal val="ppt_y"/>
                                          </p:val>
                                        </p:tav>
                                        <p:tav tm="100000">
                                          <p:val>
                                            <p:strVal val="1+ppt_h/2"/>
                                          </p:val>
                                        </p:tav>
                                      </p:tavLst>
                                    </p:anim>
                                    <p:set>
                                      <p:cBhvr>
                                        <p:cTn id="3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Starter – Urban or Rural?</a:t>
            </a:r>
            <a:endParaRPr lang="en-GB" dirty="0"/>
          </a:p>
        </p:txBody>
      </p:sp>
      <p:sp>
        <p:nvSpPr>
          <p:cNvPr id="3" name="Content Placeholder 2"/>
          <p:cNvSpPr>
            <a:spLocks noGrp="1"/>
          </p:cNvSpPr>
          <p:nvPr>
            <p:ph idx="1"/>
          </p:nvPr>
        </p:nvSpPr>
        <p:spPr>
          <a:solidFill>
            <a:schemeClr val="bg1"/>
          </a:solidFill>
        </p:spPr>
        <p:txBody>
          <a:bodyPr>
            <a:normAutofit/>
          </a:bodyPr>
          <a:lstStyle/>
          <a:p>
            <a:pPr algn="just"/>
            <a:r>
              <a:rPr lang="en-GB" sz="3600" dirty="0" smtClean="0"/>
              <a:t>You will be given a number of statements and have to decide if they apply to an urban or rural hydrograph.</a:t>
            </a:r>
          </a:p>
          <a:p>
            <a:pPr algn="just"/>
            <a:r>
              <a:rPr lang="en-GB" sz="3600" dirty="0" smtClean="0"/>
              <a:t>Make your thoughts clear by moving to the door for RURAL, and the window for URBAN.</a:t>
            </a:r>
            <a:endParaRPr lang="en-GB"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Urban (window) or rural (door)?</a:t>
            </a:r>
            <a:endParaRPr lang="en-GB" dirty="0"/>
          </a:p>
        </p:txBody>
      </p:sp>
      <p:sp>
        <p:nvSpPr>
          <p:cNvPr id="3" name="Content Placeholder 2"/>
          <p:cNvSpPr>
            <a:spLocks noGrp="1"/>
          </p:cNvSpPr>
          <p:nvPr>
            <p:ph idx="1"/>
          </p:nvPr>
        </p:nvSpPr>
        <p:spPr>
          <a:solidFill>
            <a:schemeClr val="bg1"/>
          </a:solidFill>
        </p:spPr>
        <p:txBody>
          <a:bodyPr/>
          <a:lstStyle/>
          <a:p>
            <a:pPr marL="514350" indent="-514350">
              <a:buFont typeface="+mj-lt"/>
              <a:buAutoNum type="arabicPeriod"/>
            </a:pPr>
            <a:r>
              <a:rPr lang="en-GB" dirty="0" smtClean="0"/>
              <a:t>Shorter lag time</a:t>
            </a:r>
          </a:p>
          <a:p>
            <a:pPr marL="514350" indent="-514350">
              <a:buFont typeface="+mj-lt"/>
              <a:buAutoNum type="arabicPeriod"/>
            </a:pPr>
            <a:r>
              <a:rPr lang="en-GB" dirty="0" smtClean="0"/>
              <a:t>Steeper rising limb</a:t>
            </a:r>
          </a:p>
          <a:p>
            <a:pPr marL="514350" indent="-514350">
              <a:buFont typeface="+mj-lt"/>
              <a:buAutoNum type="arabicPeriod"/>
            </a:pPr>
            <a:r>
              <a:rPr lang="en-GB" dirty="0" smtClean="0"/>
              <a:t>Gentle falling limb</a:t>
            </a:r>
          </a:p>
          <a:p>
            <a:pPr marL="514350" indent="-514350">
              <a:buFont typeface="+mj-lt"/>
              <a:buAutoNum type="arabicPeriod"/>
            </a:pPr>
            <a:r>
              <a:rPr lang="en-GB" dirty="0" smtClean="0"/>
              <a:t>Overland flow</a:t>
            </a:r>
          </a:p>
          <a:p>
            <a:pPr marL="514350" indent="-514350">
              <a:buFont typeface="+mj-lt"/>
              <a:buAutoNum type="arabicPeriod"/>
            </a:pPr>
            <a:r>
              <a:rPr lang="en-GB" dirty="0" smtClean="0"/>
              <a:t>Precipitation falls onto leaves then drops onto ground</a:t>
            </a:r>
          </a:p>
          <a:p>
            <a:pPr marL="514350" indent="-514350">
              <a:buFont typeface="+mj-lt"/>
              <a:buAutoNum type="arabicPeriod"/>
            </a:pPr>
            <a:r>
              <a:rPr lang="en-GB" dirty="0" smtClean="0"/>
              <a:t>Will take longer for river to return to base level</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Urban and rural hydrographs</a:t>
            </a:r>
            <a:endParaRPr lang="en-GB" dirty="0"/>
          </a:p>
        </p:txBody>
      </p:sp>
      <p:pic>
        <p:nvPicPr>
          <p:cNvPr id="4" name="Picture 3"/>
          <p:cNvPicPr/>
          <p:nvPr/>
        </p:nvPicPr>
        <p:blipFill>
          <a:blip r:embed="rId2" cstate="print"/>
          <a:srcRect/>
          <a:stretch>
            <a:fillRect/>
          </a:stretch>
        </p:blipFill>
        <p:spPr bwMode="auto">
          <a:xfrm>
            <a:off x="971600" y="1628800"/>
            <a:ext cx="7056784" cy="3744416"/>
          </a:xfrm>
          <a:prstGeom prst="rect">
            <a:avLst/>
          </a:prstGeom>
          <a:noFill/>
          <a:ln w="9525">
            <a:solidFill>
              <a:schemeClr val="tx1"/>
            </a:solidFill>
            <a:miter lim="800000"/>
            <a:headEnd/>
            <a:tailEnd/>
          </a:ln>
        </p:spPr>
      </p:pic>
      <p:sp>
        <p:nvSpPr>
          <p:cNvPr id="5" name="TextBox 4"/>
          <p:cNvSpPr txBox="1"/>
          <p:nvPr/>
        </p:nvSpPr>
        <p:spPr>
          <a:xfrm>
            <a:off x="0" y="5288340"/>
            <a:ext cx="9144000" cy="1569660"/>
          </a:xfrm>
          <a:prstGeom prst="rect">
            <a:avLst/>
          </a:prstGeom>
          <a:solidFill>
            <a:schemeClr val="bg1"/>
          </a:solidFill>
          <a:ln w="38100">
            <a:solidFill>
              <a:srgbClr val="00B0F0"/>
            </a:solidFill>
          </a:ln>
        </p:spPr>
        <p:txBody>
          <a:bodyPr wrap="square" rtlCol="0">
            <a:spAutoFit/>
          </a:bodyPr>
          <a:lstStyle/>
          <a:p>
            <a:pPr algn="ctr"/>
            <a:r>
              <a:rPr lang="en-GB" sz="2400" dirty="0"/>
              <a:t>Hydrographs can look very different depending on the environment of the drainage basin.  Urban hydrographs have steeper rising and falling limbs, whereas rural hydrographs have more gentle rising and falling limbs.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Urban and rural hydrographs</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On page </a:t>
            </a:r>
            <a:r>
              <a:rPr lang="en-GB" dirty="0"/>
              <a:t>9</a:t>
            </a:r>
            <a:r>
              <a:rPr lang="en-GB" dirty="0" smtClean="0"/>
              <a:t> in your booklets you have summaries of the two hydrographs.</a:t>
            </a:r>
          </a:p>
          <a:p>
            <a:pPr algn="just"/>
            <a:r>
              <a:rPr lang="en-GB" dirty="0" smtClean="0"/>
              <a:t>You are often asked to compare the two graphs and then provide reasons for the differences.</a:t>
            </a:r>
          </a:p>
          <a:p>
            <a:pPr algn="just"/>
            <a:r>
              <a:rPr lang="en-GB" dirty="0" smtClean="0"/>
              <a:t>This means that in your answers you must use phrases such as “compared to”, and “whereas”.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6031792"/>
              </p:ext>
            </p:extLst>
          </p:nvPr>
        </p:nvGraphicFramePr>
        <p:xfrm>
          <a:off x="0" y="0"/>
          <a:ext cx="9144000" cy="6881232"/>
        </p:xfrm>
        <a:graphic>
          <a:graphicData uri="http://schemas.openxmlformats.org/drawingml/2006/table">
            <a:tbl>
              <a:tblPr firstRow="1" bandRow="1">
                <a:tableStyleId>{5940675A-B579-460E-94D1-54222C63F5DA}</a:tableStyleId>
              </a:tblPr>
              <a:tblGrid>
                <a:gridCol w="4610420"/>
                <a:gridCol w="4533580"/>
              </a:tblGrid>
              <a:tr h="648072">
                <a:tc>
                  <a:txBody>
                    <a:bodyPr/>
                    <a:lstStyle/>
                    <a:p>
                      <a:pPr algn="ctr"/>
                      <a:r>
                        <a:rPr lang="en-GB" sz="3200" b="1" dirty="0" smtClean="0"/>
                        <a:t>Urban</a:t>
                      </a:r>
                      <a:endParaRPr lang="en-GB" sz="3200" b="1" dirty="0"/>
                    </a:p>
                  </a:txBody>
                  <a:tcPr>
                    <a:solidFill>
                      <a:schemeClr val="bg1"/>
                    </a:solidFill>
                  </a:tcPr>
                </a:tc>
                <a:tc>
                  <a:txBody>
                    <a:bodyPr/>
                    <a:lstStyle/>
                    <a:p>
                      <a:pPr algn="ctr"/>
                      <a:r>
                        <a:rPr lang="en-GB" sz="3200" b="1" dirty="0" smtClean="0"/>
                        <a:t>Rural</a:t>
                      </a:r>
                      <a:endParaRPr lang="en-GB" sz="3200" b="1" dirty="0"/>
                    </a:p>
                  </a:txBody>
                  <a:tcPr>
                    <a:solidFill>
                      <a:schemeClr val="bg1"/>
                    </a:solidFill>
                  </a:tcPr>
                </a:tc>
              </a:tr>
              <a:tr h="123853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2300" b="1" dirty="0" smtClean="0"/>
                        <a:t>Shorter</a:t>
                      </a:r>
                      <a:r>
                        <a:rPr lang="en-GB" sz="2300" b="1" baseline="0" dirty="0" smtClean="0"/>
                        <a:t> basin lag time </a:t>
                      </a:r>
                      <a:r>
                        <a:rPr lang="en-GB" sz="2300" baseline="0" dirty="0" smtClean="0"/>
                        <a:t>= </a:t>
                      </a:r>
                      <a:r>
                        <a:rPr lang="en-GB" sz="2300" u="sng" baseline="0" dirty="0" smtClean="0">
                          <a:solidFill>
                            <a:srgbClr val="0070C0"/>
                          </a:solidFill>
                        </a:rPr>
                        <a:t>impermeable surfaces</a:t>
                      </a:r>
                      <a:r>
                        <a:rPr lang="en-GB" sz="2300" u="none" baseline="0" dirty="0" smtClean="0">
                          <a:solidFill>
                            <a:srgbClr val="0070C0"/>
                          </a:solidFill>
                        </a:rPr>
                        <a:t> e.g. tarmac lead to rapid overland flow resulting in quick transfer of water to the river.</a:t>
                      </a:r>
                      <a:endParaRPr lang="en-GB" sz="2300" u="none" dirty="0" smtClean="0">
                        <a:solidFill>
                          <a:srgbClr val="0070C0"/>
                        </a:solidFill>
                      </a:endParaRPr>
                    </a:p>
                  </a:txBody>
                  <a:tcPr>
                    <a:solidFill>
                      <a:schemeClr val="bg1"/>
                    </a:solidFill>
                  </a:tcPr>
                </a:tc>
                <a:tc>
                  <a:txBody>
                    <a:bodyPr/>
                    <a:lstStyle/>
                    <a:p>
                      <a:pPr algn="just"/>
                      <a:r>
                        <a:rPr lang="en-GB" sz="2300" b="1" dirty="0" smtClean="0"/>
                        <a:t>Longer basin lag time </a:t>
                      </a:r>
                      <a:r>
                        <a:rPr lang="en-GB" sz="2300" dirty="0" smtClean="0"/>
                        <a:t>= </a:t>
                      </a:r>
                      <a:r>
                        <a:rPr lang="en-GB" sz="2300" dirty="0" smtClean="0">
                          <a:solidFill>
                            <a:srgbClr val="0070C0"/>
                          </a:solidFill>
                        </a:rPr>
                        <a:t>Precipitation</a:t>
                      </a:r>
                      <a:r>
                        <a:rPr lang="en-GB" sz="2300" baseline="0" dirty="0" smtClean="0">
                          <a:solidFill>
                            <a:srgbClr val="0070C0"/>
                          </a:solidFill>
                        </a:rPr>
                        <a:t> falls onto leaves </a:t>
                      </a:r>
                      <a:r>
                        <a:rPr lang="en-GB" sz="2300" u="sng" baseline="0" dirty="0" smtClean="0">
                          <a:solidFill>
                            <a:srgbClr val="0070C0"/>
                          </a:solidFill>
                        </a:rPr>
                        <a:t>(interception) </a:t>
                      </a:r>
                      <a:r>
                        <a:rPr lang="en-GB" sz="2300" baseline="0" dirty="0" smtClean="0">
                          <a:solidFill>
                            <a:srgbClr val="0070C0"/>
                          </a:solidFill>
                        </a:rPr>
                        <a:t>and then drops to the ground </a:t>
                      </a:r>
                      <a:r>
                        <a:rPr lang="en-GB" sz="2300" u="sng" baseline="0" dirty="0" smtClean="0">
                          <a:solidFill>
                            <a:srgbClr val="0070C0"/>
                          </a:solidFill>
                        </a:rPr>
                        <a:t>(stem flow)</a:t>
                      </a:r>
                      <a:r>
                        <a:rPr lang="en-GB" sz="2300" baseline="0" dirty="0" smtClean="0">
                          <a:solidFill>
                            <a:srgbClr val="0070C0"/>
                          </a:solidFill>
                        </a:rPr>
                        <a:t>. Some will infiltrate and therefore take longer to return to the river.</a:t>
                      </a:r>
                      <a:endParaRPr lang="en-GB" sz="2300" b="1" dirty="0">
                        <a:solidFill>
                          <a:srgbClr val="0070C0"/>
                        </a:solidFill>
                      </a:endParaRPr>
                    </a:p>
                  </a:txBody>
                  <a:tcPr>
                    <a:solidFill>
                      <a:schemeClr val="bg1"/>
                    </a:solidFill>
                  </a:tcPr>
                </a:tc>
              </a:tr>
              <a:tr h="123853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2300" b="1" dirty="0" smtClean="0"/>
                        <a:t>Steeper rising limb</a:t>
                      </a:r>
                      <a:r>
                        <a:rPr lang="en-GB" sz="2300" baseline="0" dirty="0" smtClean="0"/>
                        <a:t> = </a:t>
                      </a:r>
                      <a:r>
                        <a:rPr lang="en-GB" sz="2300" u="sng" dirty="0" smtClean="0">
                          <a:solidFill>
                            <a:srgbClr val="0070C0"/>
                          </a:solidFill>
                        </a:rPr>
                        <a:t>Water management systems</a:t>
                      </a:r>
                      <a:r>
                        <a:rPr lang="en-GB" sz="2300" u="none" dirty="0" smtClean="0">
                          <a:solidFill>
                            <a:srgbClr val="0070C0"/>
                          </a:solidFill>
                        </a:rPr>
                        <a:t> such as gutters</a:t>
                      </a:r>
                      <a:r>
                        <a:rPr lang="en-GB" sz="2300" u="none" baseline="0" dirty="0" smtClean="0">
                          <a:solidFill>
                            <a:srgbClr val="0070C0"/>
                          </a:solidFill>
                        </a:rPr>
                        <a:t> and drains </a:t>
                      </a:r>
                      <a:r>
                        <a:rPr lang="en-GB" sz="2300" baseline="0" dirty="0" smtClean="0">
                          <a:solidFill>
                            <a:srgbClr val="0070C0"/>
                          </a:solidFill>
                        </a:rPr>
                        <a:t>allows water to flow into river quicker leading to high peak discharge.</a:t>
                      </a:r>
                      <a:endParaRPr lang="en-GB" sz="2300" dirty="0" smtClean="0">
                        <a:solidFill>
                          <a:srgbClr val="0070C0"/>
                        </a:solidFill>
                      </a:endParaRPr>
                    </a:p>
                  </a:txBody>
                  <a:tcPr>
                    <a:solidFill>
                      <a:schemeClr val="bg1"/>
                    </a:solidFill>
                  </a:tcPr>
                </a:tc>
                <a:tc>
                  <a:txBody>
                    <a:bodyPr/>
                    <a:lstStyle/>
                    <a:p>
                      <a:pPr algn="just"/>
                      <a:r>
                        <a:rPr lang="en-GB" sz="2300" b="1" dirty="0" smtClean="0"/>
                        <a:t>Gentler</a:t>
                      </a:r>
                      <a:r>
                        <a:rPr lang="en-GB" sz="2300" b="1" baseline="0" dirty="0" smtClean="0"/>
                        <a:t> rising limb </a:t>
                      </a:r>
                      <a:r>
                        <a:rPr lang="en-GB" sz="2300" baseline="0" dirty="0" smtClean="0"/>
                        <a:t>= </a:t>
                      </a:r>
                      <a:r>
                        <a:rPr lang="en-GB" sz="2300" baseline="0" dirty="0" smtClean="0">
                          <a:solidFill>
                            <a:srgbClr val="0070C0"/>
                          </a:solidFill>
                        </a:rPr>
                        <a:t>Moisture can also be </a:t>
                      </a:r>
                      <a:r>
                        <a:rPr lang="en-GB" sz="2300" u="sng" baseline="0" dirty="0" smtClean="0">
                          <a:solidFill>
                            <a:srgbClr val="0070C0"/>
                          </a:solidFill>
                        </a:rPr>
                        <a:t>absorbed</a:t>
                      </a:r>
                      <a:r>
                        <a:rPr lang="en-GB" sz="2300" baseline="0" dirty="0" smtClean="0">
                          <a:solidFill>
                            <a:srgbClr val="0070C0"/>
                          </a:solidFill>
                        </a:rPr>
                        <a:t> and </a:t>
                      </a:r>
                      <a:r>
                        <a:rPr lang="en-GB" sz="2300" u="sng" baseline="0" dirty="0" smtClean="0">
                          <a:solidFill>
                            <a:srgbClr val="0070C0"/>
                          </a:solidFill>
                        </a:rPr>
                        <a:t>transpired</a:t>
                      </a:r>
                      <a:r>
                        <a:rPr lang="en-GB" sz="2300" baseline="0" dirty="0" smtClean="0">
                          <a:solidFill>
                            <a:srgbClr val="0070C0"/>
                          </a:solidFill>
                        </a:rPr>
                        <a:t> by trees so less water reaches the river.</a:t>
                      </a:r>
                      <a:endParaRPr lang="en-GB" sz="2300" b="1" dirty="0">
                        <a:solidFill>
                          <a:srgbClr val="0070C0"/>
                        </a:solidFill>
                      </a:endParaRPr>
                    </a:p>
                  </a:txBody>
                  <a:tcPr>
                    <a:solidFill>
                      <a:schemeClr val="bg1"/>
                    </a:solidFill>
                  </a:tcPr>
                </a:tc>
              </a:tr>
              <a:tr h="2126704">
                <a:tc>
                  <a:txBody>
                    <a:bodyPr/>
                    <a:lstStyle/>
                    <a:p>
                      <a:pPr algn="just"/>
                      <a:r>
                        <a:rPr lang="en-GB" sz="2300" b="1" dirty="0" smtClean="0"/>
                        <a:t>Steeper</a:t>
                      </a:r>
                      <a:r>
                        <a:rPr lang="en-GB" sz="2300" b="1" baseline="0" dirty="0" smtClean="0"/>
                        <a:t> falling limb </a:t>
                      </a:r>
                      <a:r>
                        <a:rPr lang="en-GB" sz="2300" baseline="0" dirty="0" smtClean="0"/>
                        <a:t>= </a:t>
                      </a:r>
                      <a:r>
                        <a:rPr lang="en-GB" sz="2300" baseline="0" dirty="0" smtClean="0">
                          <a:solidFill>
                            <a:srgbClr val="0070C0"/>
                          </a:solidFill>
                        </a:rPr>
                        <a:t>There is less underground storage of water so the vast majority of the water will have entered the river and the base level will return quicker because there is not any more water to add to it.</a:t>
                      </a:r>
                      <a:endParaRPr lang="en-GB" sz="2300" b="1" dirty="0">
                        <a:solidFill>
                          <a:srgbClr val="0070C0"/>
                        </a:solidFill>
                      </a:endParaRPr>
                    </a:p>
                  </a:txBody>
                  <a:tcPr>
                    <a:solidFill>
                      <a:schemeClr val="bg1"/>
                    </a:solidFill>
                  </a:tcPr>
                </a:tc>
                <a:tc>
                  <a:txBody>
                    <a:bodyPr/>
                    <a:lstStyle/>
                    <a:p>
                      <a:pPr algn="just"/>
                      <a:r>
                        <a:rPr lang="en-GB" sz="2300" b="1" dirty="0" smtClean="0"/>
                        <a:t>Gentler falling limb</a:t>
                      </a:r>
                      <a:r>
                        <a:rPr lang="en-GB" sz="2300" dirty="0" smtClean="0"/>
                        <a:t> = </a:t>
                      </a:r>
                      <a:r>
                        <a:rPr lang="en-GB" sz="2300" dirty="0" smtClean="0">
                          <a:solidFill>
                            <a:srgbClr val="0070C0"/>
                          </a:solidFill>
                        </a:rPr>
                        <a:t>Water will return</a:t>
                      </a:r>
                      <a:r>
                        <a:rPr lang="en-GB" sz="2300" baseline="0" dirty="0" smtClean="0">
                          <a:solidFill>
                            <a:srgbClr val="0070C0"/>
                          </a:solidFill>
                        </a:rPr>
                        <a:t> to the river after many hours as it flows </a:t>
                      </a:r>
                      <a:r>
                        <a:rPr lang="en-GB" sz="2300" u="sng" baseline="0" dirty="0" smtClean="0">
                          <a:solidFill>
                            <a:srgbClr val="0070C0"/>
                          </a:solidFill>
                        </a:rPr>
                        <a:t>through soil and rocks</a:t>
                      </a:r>
                      <a:r>
                        <a:rPr lang="en-GB" sz="2300" u="none" baseline="0" dirty="0" smtClean="0">
                          <a:solidFill>
                            <a:srgbClr val="0070C0"/>
                          </a:solidFill>
                        </a:rPr>
                        <a:t> as groundwater flow</a:t>
                      </a:r>
                      <a:r>
                        <a:rPr lang="en-GB" sz="2300" baseline="0" dirty="0" smtClean="0">
                          <a:solidFill>
                            <a:srgbClr val="0070C0"/>
                          </a:solidFill>
                        </a:rPr>
                        <a:t>  This further results in the river taking longer to return to base level.  </a:t>
                      </a:r>
                      <a:endParaRPr lang="en-GB" sz="2300" b="1" dirty="0">
                        <a:solidFill>
                          <a:srgbClr val="0070C0"/>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Task 5 – Past Paper Question</a:t>
            </a:r>
            <a:endParaRPr lang="en-GB" dirty="0"/>
          </a:p>
        </p:txBody>
      </p:sp>
      <p:sp>
        <p:nvSpPr>
          <p:cNvPr id="3" name="Content Placeholder 2"/>
          <p:cNvSpPr>
            <a:spLocks noGrp="1"/>
          </p:cNvSpPr>
          <p:nvPr>
            <p:ph idx="1"/>
          </p:nvPr>
        </p:nvSpPr>
        <p:spPr>
          <a:solidFill>
            <a:schemeClr val="bg1"/>
          </a:solidFill>
        </p:spPr>
        <p:txBody>
          <a:bodyPr>
            <a:normAutofit lnSpcReduction="10000"/>
          </a:bodyPr>
          <a:lstStyle/>
          <a:p>
            <a:pPr algn="just"/>
            <a:r>
              <a:rPr lang="en-GB" dirty="0" smtClean="0"/>
              <a:t>Page 12</a:t>
            </a:r>
          </a:p>
          <a:p>
            <a:pPr algn="just"/>
            <a:r>
              <a:rPr lang="en-GB" b="1" dirty="0"/>
              <a:t>Account</a:t>
            </a:r>
            <a:r>
              <a:rPr lang="en-GB" dirty="0"/>
              <a:t> </a:t>
            </a:r>
            <a:r>
              <a:rPr lang="en-GB" b="1" dirty="0"/>
              <a:t>for</a:t>
            </a:r>
            <a:r>
              <a:rPr lang="en-GB" dirty="0"/>
              <a:t> the differences between the urban and rural hydrographs shown in the diagram following a heavy rainstorm. </a:t>
            </a:r>
            <a:r>
              <a:rPr lang="en-GB" dirty="0" smtClean="0"/>
              <a:t>(8)</a:t>
            </a:r>
            <a:endParaRPr lang="en-GB" dirty="0"/>
          </a:p>
          <a:p>
            <a:pPr algn="just"/>
            <a:endParaRPr lang="en-GB" dirty="0" smtClean="0"/>
          </a:p>
          <a:p>
            <a:pPr algn="just"/>
            <a:r>
              <a:rPr lang="en-GB" i="1" dirty="0" smtClean="0"/>
              <a:t>“The urban hydrograph has a shorter lag time compared to the rural hydrograph because...”</a:t>
            </a:r>
          </a:p>
          <a:p>
            <a:pPr algn="just"/>
            <a:r>
              <a:rPr lang="en-GB" i="1" dirty="0" smtClean="0"/>
              <a:t>Remember to use terminology such as ‘infiltration’ etc.</a:t>
            </a:r>
            <a:endParaRPr lang="en-GB"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Structure</a:t>
            </a:r>
            <a:endParaRPr lang="en-GB" dirty="0"/>
          </a:p>
        </p:txBody>
      </p:sp>
      <p:sp>
        <p:nvSpPr>
          <p:cNvPr id="3" name="Content Placeholder 2"/>
          <p:cNvSpPr>
            <a:spLocks noGrp="1"/>
          </p:cNvSpPr>
          <p:nvPr>
            <p:ph idx="1"/>
          </p:nvPr>
        </p:nvSpPr>
        <p:spPr>
          <a:solidFill>
            <a:schemeClr val="bg1"/>
          </a:solidFill>
        </p:spPr>
        <p:txBody>
          <a:bodyPr>
            <a:normAutofit fontScale="92500" lnSpcReduction="20000"/>
          </a:bodyPr>
          <a:lstStyle/>
          <a:p>
            <a:pPr marL="0" indent="0">
              <a:buNone/>
            </a:pPr>
            <a:r>
              <a:rPr lang="en-GB" dirty="0" smtClean="0"/>
              <a:t>1. Urban steeper rising limb due to gutter and drains </a:t>
            </a:r>
            <a:r>
              <a:rPr lang="en-GB" dirty="0" smtClean="0">
                <a:sym typeface="Wingdings" panose="05000000000000000000" pitchFamily="2" charset="2"/>
              </a:rPr>
              <a:t> high peak discharge.</a:t>
            </a:r>
            <a:r>
              <a:rPr lang="en-GB" dirty="0" smtClean="0"/>
              <a:t> </a:t>
            </a:r>
          </a:p>
          <a:p>
            <a:pPr marL="0" indent="0">
              <a:buNone/>
            </a:pPr>
            <a:r>
              <a:rPr lang="en-GB" dirty="0" smtClean="0"/>
              <a:t>2. Urban shorter basin lag time due to increased overland flow from impermeable surfaces.</a:t>
            </a:r>
          </a:p>
          <a:p>
            <a:pPr marL="0" indent="0">
              <a:buNone/>
            </a:pPr>
            <a:r>
              <a:rPr lang="en-GB" dirty="0" smtClean="0"/>
              <a:t>3. Rural longer lag time due to interception and stem flow.</a:t>
            </a:r>
          </a:p>
          <a:p>
            <a:pPr marL="0" indent="0">
              <a:buNone/>
            </a:pPr>
            <a:r>
              <a:rPr lang="en-GB" dirty="0" smtClean="0"/>
              <a:t>4. Rural gentle rising limb (and lower peak discharge) due to absorption and transpiration.</a:t>
            </a:r>
          </a:p>
          <a:p>
            <a:pPr marL="0" indent="0">
              <a:buNone/>
            </a:pPr>
            <a:r>
              <a:rPr lang="en-GB" dirty="0" smtClean="0"/>
              <a:t>5.Rural gentle falling limb due to </a:t>
            </a:r>
            <a:r>
              <a:rPr lang="en-GB" dirty="0" err="1" smtClean="0"/>
              <a:t>throughflow</a:t>
            </a:r>
            <a:r>
              <a:rPr lang="en-GB" dirty="0" smtClean="0"/>
              <a:t> (soil and rocks).</a:t>
            </a:r>
            <a:endParaRPr lang="en-GB" dirty="0"/>
          </a:p>
        </p:txBody>
      </p:sp>
      <p:sp>
        <p:nvSpPr>
          <p:cNvPr id="48" name="Freeform 47"/>
          <p:cNvSpPr/>
          <p:nvPr/>
        </p:nvSpPr>
        <p:spPr>
          <a:xfrm>
            <a:off x="2179320" y="3642360"/>
            <a:ext cx="259081" cy="335281"/>
          </a:xfrm>
          <a:custGeom>
            <a:avLst/>
            <a:gdLst/>
            <a:ahLst/>
            <a:cxnLst/>
            <a:rect l="0" t="0" r="0" b="0"/>
            <a:pathLst>
              <a:path w="259081" h="335281">
                <a:moveTo>
                  <a:pt x="251460" y="15240"/>
                </a:moveTo>
                <a:lnTo>
                  <a:pt x="251460" y="15240"/>
                </a:lnTo>
                <a:lnTo>
                  <a:pt x="259080" y="7620"/>
                </a:lnTo>
                <a:lnTo>
                  <a:pt x="259080" y="7620"/>
                </a:lnTo>
                <a:lnTo>
                  <a:pt x="259080" y="0"/>
                </a:lnTo>
                <a:lnTo>
                  <a:pt x="259080" y="0"/>
                </a:lnTo>
                <a:lnTo>
                  <a:pt x="251460" y="0"/>
                </a:lnTo>
                <a:lnTo>
                  <a:pt x="251460" y="0"/>
                </a:lnTo>
                <a:lnTo>
                  <a:pt x="243840" y="0"/>
                </a:lnTo>
                <a:lnTo>
                  <a:pt x="228600" y="0"/>
                </a:lnTo>
                <a:lnTo>
                  <a:pt x="213360" y="0"/>
                </a:lnTo>
                <a:lnTo>
                  <a:pt x="198120" y="7620"/>
                </a:lnTo>
                <a:lnTo>
                  <a:pt x="175260" y="15240"/>
                </a:lnTo>
                <a:lnTo>
                  <a:pt x="152400" y="30480"/>
                </a:lnTo>
                <a:lnTo>
                  <a:pt x="121920" y="45720"/>
                </a:lnTo>
                <a:lnTo>
                  <a:pt x="99060" y="68580"/>
                </a:lnTo>
                <a:lnTo>
                  <a:pt x="68580" y="91440"/>
                </a:lnTo>
                <a:lnTo>
                  <a:pt x="45720" y="114300"/>
                </a:lnTo>
                <a:lnTo>
                  <a:pt x="30480" y="137160"/>
                </a:lnTo>
                <a:lnTo>
                  <a:pt x="15240" y="167640"/>
                </a:lnTo>
                <a:lnTo>
                  <a:pt x="0" y="190500"/>
                </a:lnTo>
                <a:lnTo>
                  <a:pt x="0" y="213360"/>
                </a:lnTo>
                <a:lnTo>
                  <a:pt x="0" y="236220"/>
                </a:lnTo>
                <a:lnTo>
                  <a:pt x="0" y="259080"/>
                </a:lnTo>
                <a:lnTo>
                  <a:pt x="15240" y="281940"/>
                </a:lnTo>
                <a:lnTo>
                  <a:pt x="68580" y="335280"/>
                </a:lnTo>
                <a:lnTo>
                  <a:pt x="68580" y="335280"/>
                </a:lnTo>
                <a:lnTo>
                  <a:pt x="68580" y="33528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Freeform 48"/>
          <p:cNvSpPr/>
          <p:nvPr/>
        </p:nvSpPr>
        <p:spPr>
          <a:xfrm>
            <a:off x="2346960" y="3756660"/>
            <a:ext cx="358141" cy="167641"/>
          </a:xfrm>
          <a:custGeom>
            <a:avLst/>
            <a:gdLst/>
            <a:ahLst/>
            <a:cxnLst/>
            <a:rect l="0" t="0" r="0" b="0"/>
            <a:pathLst>
              <a:path w="358141" h="167641">
                <a:moveTo>
                  <a:pt x="0" y="91440"/>
                </a:moveTo>
                <a:lnTo>
                  <a:pt x="0" y="91440"/>
                </a:lnTo>
                <a:lnTo>
                  <a:pt x="0" y="91440"/>
                </a:lnTo>
                <a:lnTo>
                  <a:pt x="7620" y="91440"/>
                </a:lnTo>
                <a:lnTo>
                  <a:pt x="22860" y="99060"/>
                </a:lnTo>
                <a:lnTo>
                  <a:pt x="38100" y="91440"/>
                </a:lnTo>
                <a:lnTo>
                  <a:pt x="53340" y="91440"/>
                </a:lnTo>
                <a:lnTo>
                  <a:pt x="60960" y="91440"/>
                </a:lnTo>
                <a:lnTo>
                  <a:pt x="83820" y="83820"/>
                </a:lnTo>
                <a:lnTo>
                  <a:pt x="106680" y="83820"/>
                </a:lnTo>
                <a:lnTo>
                  <a:pt x="129540" y="68580"/>
                </a:lnTo>
                <a:lnTo>
                  <a:pt x="152400" y="60960"/>
                </a:lnTo>
                <a:lnTo>
                  <a:pt x="167640" y="53340"/>
                </a:lnTo>
                <a:lnTo>
                  <a:pt x="175260" y="38100"/>
                </a:lnTo>
                <a:lnTo>
                  <a:pt x="182880" y="30480"/>
                </a:lnTo>
                <a:lnTo>
                  <a:pt x="182880" y="15240"/>
                </a:lnTo>
                <a:lnTo>
                  <a:pt x="175260" y="7620"/>
                </a:lnTo>
                <a:lnTo>
                  <a:pt x="167640" y="7620"/>
                </a:lnTo>
                <a:lnTo>
                  <a:pt x="152400" y="0"/>
                </a:lnTo>
                <a:lnTo>
                  <a:pt x="129540" y="7620"/>
                </a:lnTo>
                <a:lnTo>
                  <a:pt x="106680" y="15240"/>
                </a:lnTo>
                <a:lnTo>
                  <a:pt x="83820" y="22860"/>
                </a:lnTo>
                <a:lnTo>
                  <a:pt x="60960" y="30480"/>
                </a:lnTo>
                <a:lnTo>
                  <a:pt x="45720" y="53340"/>
                </a:lnTo>
                <a:lnTo>
                  <a:pt x="30480" y="68580"/>
                </a:lnTo>
                <a:lnTo>
                  <a:pt x="22860" y="83820"/>
                </a:lnTo>
                <a:lnTo>
                  <a:pt x="15240" y="99060"/>
                </a:lnTo>
                <a:lnTo>
                  <a:pt x="22860" y="114300"/>
                </a:lnTo>
                <a:lnTo>
                  <a:pt x="30480" y="129540"/>
                </a:lnTo>
                <a:lnTo>
                  <a:pt x="53340" y="137160"/>
                </a:lnTo>
                <a:lnTo>
                  <a:pt x="76200" y="144780"/>
                </a:lnTo>
                <a:lnTo>
                  <a:pt x="106680" y="144780"/>
                </a:lnTo>
                <a:lnTo>
                  <a:pt x="144780" y="144780"/>
                </a:lnTo>
                <a:lnTo>
                  <a:pt x="182880" y="129540"/>
                </a:lnTo>
                <a:lnTo>
                  <a:pt x="220980" y="114300"/>
                </a:lnTo>
                <a:lnTo>
                  <a:pt x="251460" y="99060"/>
                </a:lnTo>
                <a:lnTo>
                  <a:pt x="289560" y="76200"/>
                </a:lnTo>
                <a:lnTo>
                  <a:pt x="312420" y="60960"/>
                </a:lnTo>
                <a:lnTo>
                  <a:pt x="327660" y="45720"/>
                </a:lnTo>
                <a:lnTo>
                  <a:pt x="342900" y="30480"/>
                </a:lnTo>
                <a:lnTo>
                  <a:pt x="350520" y="22860"/>
                </a:lnTo>
                <a:lnTo>
                  <a:pt x="358140" y="22860"/>
                </a:lnTo>
                <a:lnTo>
                  <a:pt x="358140" y="30480"/>
                </a:lnTo>
                <a:lnTo>
                  <a:pt x="350520" y="38100"/>
                </a:lnTo>
                <a:lnTo>
                  <a:pt x="342900" y="45720"/>
                </a:lnTo>
                <a:lnTo>
                  <a:pt x="335280" y="60960"/>
                </a:lnTo>
                <a:lnTo>
                  <a:pt x="327660" y="76200"/>
                </a:lnTo>
                <a:lnTo>
                  <a:pt x="320040" y="99060"/>
                </a:lnTo>
                <a:lnTo>
                  <a:pt x="304800" y="114300"/>
                </a:lnTo>
                <a:lnTo>
                  <a:pt x="274320" y="167640"/>
                </a:lnTo>
                <a:lnTo>
                  <a:pt x="274320" y="167640"/>
                </a:lnTo>
                <a:lnTo>
                  <a:pt x="274320" y="16764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Freeform 49"/>
          <p:cNvSpPr/>
          <p:nvPr/>
        </p:nvSpPr>
        <p:spPr>
          <a:xfrm>
            <a:off x="2583180" y="3741420"/>
            <a:ext cx="320041" cy="266701"/>
          </a:xfrm>
          <a:custGeom>
            <a:avLst/>
            <a:gdLst/>
            <a:ahLst/>
            <a:cxnLst/>
            <a:rect l="0" t="0" r="0" b="0"/>
            <a:pathLst>
              <a:path w="320041" h="266701">
                <a:moveTo>
                  <a:pt x="0" y="45720"/>
                </a:moveTo>
                <a:lnTo>
                  <a:pt x="0" y="45720"/>
                </a:lnTo>
                <a:lnTo>
                  <a:pt x="0" y="45720"/>
                </a:lnTo>
                <a:lnTo>
                  <a:pt x="0" y="45720"/>
                </a:lnTo>
                <a:lnTo>
                  <a:pt x="0" y="45720"/>
                </a:lnTo>
                <a:lnTo>
                  <a:pt x="0" y="53340"/>
                </a:lnTo>
                <a:lnTo>
                  <a:pt x="7620" y="60960"/>
                </a:lnTo>
                <a:lnTo>
                  <a:pt x="15240" y="60960"/>
                </a:lnTo>
                <a:lnTo>
                  <a:pt x="22860" y="68580"/>
                </a:lnTo>
                <a:lnTo>
                  <a:pt x="45720" y="76200"/>
                </a:lnTo>
                <a:lnTo>
                  <a:pt x="60960" y="83820"/>
                </a:lnTo>
                <a:lnTo>
                  <a:pt x="83820" y="91440"/>
                </a:lnTo>
                <a:lnTo>
                  <a:pt x="106680" y="99060"/>
                </a:lnTo>
                <a:lnTo>
                  <a:pt x="129540" y="99060"/>
                </a:lnTo>
                <a:lnTo>
                  <a:pt x="152400" y="99060"/>
                </a:lnTo>
                <a:lnTo>
                  <a:pt x="167640" y="91440"/>
                </a:lnTo>
                <a:lnTo>
                  <a:pt x="182880" y="83820"/>
                </a:lnTo>
                <a:lnTo>
                  <a:pt x="198120" y="76200"/>
                </a:lnTo>
                <a:lnTo>
                  <a:pt x="213360" y="68580"/>
                </a:lnTo>
                <a:lnTo>
                  <a:pt x="220980" y="68580"/>
                </a:lnTo>
                <a:lnTo>
                  <a:pt x="228600" y="68580"/>
                </a:lnTo>
                <a:lnTo>
                  <a:pt x="228600" y="68580"/>
                </a:lnTo>
                <a:lnTo>
                  <a:pt x="220980" y="83820"/>
                </a:lnTo>
                <a:lnTo>
                  <a:pt x="220980" y="99060"/>
                </a:lnTo>
                <a:lnTo>
                  <a:pt x="205740" y="121920"/>
                </a:lnTo>
                <a:lnTo>
                  <a:pt x="198120" y="152400"/>
                </a:lnTo>
                <a:lnTo>
                  <a:pt x="190500" y="175260"/>
                </a:lnTo>
                <a:lnTo>
                  <a:pt x="175260" y="198120"/>
                </a:lnTo>
                <a:lnTo>
                  <a:pt x="167640" y="220980"/>
                </a:lnTo>
                <a:lnTo>
                  <a:pt x="160020" y="243840"/>
                </a:lnTo>
                <a:lnTo>
                  <a:pt x="152400" y="259080"/>
                </a:lnTo>
                <a:lnTo>
                  <a:pt x="152400" y="266700"/>
                </a:lnTo>
                <a:lnTo>
                  <a:pt x="144780" y="266700"/>
                </a:lnTo>
                <a:lnTo>
                  <a:pt x="152400" y="266700"/>
                </a:lnTo>
                <a:lnTo>
                  <a:pt x="152400" y="251460"/>
                </a:lnTo>
                <a:lnTo>
                  <a:pt x="160020" y="236220"/>
                </a:lnTo>
                <a:lnTo>
                  <a:pt x="160020" y="205740"/>
                </a:lnTo>
                <a:lnTo>
                  <a:pt x="175260" y="182880"/>
                </a:lnTo>
                <a:lnTo>
                  <a:pt x="182880" y="152400"/>
                </a:lnTo>
                <a:lnTo>
                  <a:pt x="198120" y="114300"/>
                </a:lnTo>
                <a:lnTo>
                  <a:pt x="213360" y="83820"/>
                </a:lnTo>
                <a:lnTo>
                  <a:pt x="228600" y="53340"/>
                </a:lnTo>
                <a:lnTo>
                  <a:pt x="243840" y="30480"/>
                </a:lnTo>
                <a:lnTo>
                  <a:pt x="259080" y="15240"/>
                </a:lnTo>
                <a:lnTo>
                  <a:pt x="274320" y="7620"/>
                </a:lnTo>
                <a:lnTo>
                  <a:pt x="281940" y="0"/>
                </a:lnTo>
                <a:lnTo>
                  <a:pt x="297180" y="7620"/>
                </a:lnTo>
                <a:lnTo>
                  <a:pt x="304800" y="7620"/>
                </a:lnTo>
                <a:lnTo>
                  <a:pt x="312420" y="15240"/>
                </a:lnTo>
                <a:lnTo>
                  <a:pt x="320040" y="30480"/>
                </a:lnTo>
                <a:lnTo>
                  <a:pt x="320040" y="38100"/>
                </a:lnTo>
                <a:lnTo>
                  <a:pt x="312420" y="53340"/>
                </a:lnTo>
                <a:lnTo>
                  <a:pt x="304800" y="68580"/>
                </a:lnTo>
                <a:lnTo>
                  <a:pt x="297180" y="76200"/>
                </a:lnTo>
                <a:lnTo>
                  <a:pt x="281940" y="83820"/>
                </a:lnTo>
                <a:lnTo>
                  <a:pt x="259080" y="99060"/>
                </a:lnTo>
                <a:lnTo>
                  <a:pt x="213360" y="114300"/>
                </a:lnTo>
                <a:lnTo>
                  <a:pt x="182880" y="114300"/>
                </a:lnTo>
                <a:lnTo>
                  <a:pt x="182880" y="11430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Freeform 50"/>
          <p:cNvSpPr/>
          <p:nvPr/>
        </p:nvSpPr>
        <p:spPr>
          <a:xfrm>
            <a:off x="2971800" y="3657600"/>
            <a:ext cx="91441" cy="243841"/>
          </a:xfrm>
          <a:custGeom>
            <a:avLst/>
            <a:gdLst/>
            <a:ahLst/>
            <a:cxnLst/>
            <a:rect l="0" t="0" r="0" b="0"/>
            <a:pathLst>
              <a:path w="91441" h="243841">
                <a:moveTo>
                  <a:pt x="83820" y="0"/>
                </a:moveTo>
                <a:lnTo>
                  <a:pt x="83820" y="0"/>
                </a:lnTo>
                <a:lnTo>
                  <a:pt x="91440" y="7620"/>
                </a:lnTo>
                <a:lnTo>
                  <a:pt x="83820" y="7620"/>
                </a:lnTo>
                <a:lnTo>
                  <a:pt x="83820" y="22860"/>
                </a:lnTo>
                <a:lnTo>
                  <a:pt x="76200" y="38100"/>
                </a:lnTo>
                <a:lnTo>
                  <a:pt x="68580" y="53340"/>
                </a:lnTo>
                <a:lnTo>
                  <a:pt x="68580" y="53340"/>
                </a:lnTo>
                <a:lnTo>
                  <a:pt x="53340" y="76200"/>
                </a:lnTo>
                <a:lnTo>
                  <a:pt x="38100" y="99060"/>
                </a:lnTo>
                <a:lnTo>
                  <a:pt x="22860" y="129540"/>
                </a:lnTo>
                <a:lnTo>
                  <a:pt x="15240" y="152400"/>
                </a:lnTo>
                <a:lnTo>
                  <a:pt x="7620" y="175260"/>
                </a:lnTo>
                <a:lnTo>
                  <a:pt x="7620" y="198120"/>
                </a:lnTo>
                <a:lnTo>
                  <a:pt x="0" y="228600"/>
                </a:lnTo>
                <a:lnTo>
                  <a:pt x="15240" y="243840"/>
                </a:lnTo>
                <a:lnTo>
                  <a:pt x="15240" y="24384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Freeform 51"/>
          <p:cNvSpPr/>
          <p:nvPr/>
        </p:nvSpPr>
        <p:spPr>
          <a:xfrm>
            <a:off x="3048000" y="3749040"/>
            <a:ext cx="510541" cy="129541"/>
          </a:xfrm>
          <a:custGeom>
            <a:avLst/>
            <a:gdLst/>
            <a:ahLst/>
            <a:cxnLst/>
            <a:rect l="0" t="0" r="0" b="0"/>
            <a:pathLst>
              <a:path w="510541" h="129541">
                <a:moveTo>
                  <a:pt x="167640" y="45720"/>
                </a:moveTo>
                <a:lnTo>
                  <a:pt x="167640" y="38100"/>
                </a:lnTo>
                <a:lnTo>
                  <a:pt x="167640" y="30480"/>
                </a:lnTo>
                <a:lnTo>
                  <a:pt x="160020" y="22860"/>
                </a:lnTo>
                <a:lnTo>
                  <a:pt x="152400" y="22860"/>
                </a:lnTo>
                <a:lnTo>
                  <a:pt x="144780" y="15240"/>
                </a:lnTo>
                <a:lnTo>
                  <a:pt x="129540" y="15240"/>
                </a:lnTo>
                <a:lnTo>
                  <a:pt x="129540" y="15240"/>
                </a:lnTo>
                <a:lnTo>
                  <a:pt x="114300" y="15240"/>
                </a:lnTo>
                <a:lnTo>
                  <a:pt x="91440" y="22860"/>
                </a:lnTo>
                <a:lnTo>
                  <a:pt x="68580" y="30480"/>
                </a:lnTo>
                <a:lnTo>
                  <a:pt x="45720" y="38100"/>
                </a:lnTo>
                <a:lnTo>
                  <a:pt x="30480" y="45720"/>
                </a:lnTo>
                <a:lnTo>
                  <a:pt x="15240" y="60960"/>
                </a:lnTo>
                <a:lnTo>
                  <a:pt x="7620" y="76200"/>
                </a:lnTo>
                <a:lnTo>
                  <a:pt x="0" y="83820"/>
                </a:lnTo>
                <a:lnTo>
                  <a:pt x="7620" y="91440"/>
                </a:lnTo>
                <a:lnTo>
                  <a:pt x="22860" y="99060"/>
                </a:lnTo>
                <a:lnTo>
                  <a:pt x="38100" y="99060"/>
                </a:lnTo>
                <a:lnTo>
                  <a:pt x="53340" y="99060"/>
                </a:lnTo>
                <a:lnTo>
                  <a:pt x="76200" y="91440"/>
                </a:lnTo>
                <a:lnTo>
                  <a:pt x="99060" y="76200"/>
                </a:lnTo>
                <a:lnTo>
                  <a:pt x="121920" y="60960"/>
                </a:lnTo>
                <a:lnTo>
                  <a:pt x="144780" y="45720"/>
                </a:lnTo>
                <a:lnTo>
                  <a:pt x="160020" y="30480"/>
                </a:lnTo>
                <a:lnTo>
                  <a:pt x="175260" y="22860"/>
                </a:lnTo>
                <a:lnTo>
                  <a:pt x="182880" y="7620"/>
                </a:lnTo>
                <a:lnTo>
                  <a:pt x="190500" y="0"/>
                </a:lnTo>
                <a:lnTo>
                  <a:pt x="190500" y="0"/>
                </a:lnTo>
                <a:lnTo>
                  <a:pt x="182880" y="7620"/>
                </a:lnTo>
                <a:lnTo>
                  <a:pt x="175260" y="15240"/>
                </a:lnTo>
                <a:lnTo>
                  <a:pt x="167640" y="22860"/>
                </a:lnTo>
                <a:lnTo>
                  <a:pt x="167640" y="38100"/>
                </a:lnTo>
                <a:lnTo>
                  <a:pt x="160020" y="53340"/>
                </a:lnTo>
                <a:lnTo>
                  <a:pt x="152400" y="60960"/>
                </a:lnTo>
                <a:lnTo>
                  <a:pt x="152400" y="76200"/>
                </a:lnTo>
                <a:lnTo>
                  <a:pt x="160020" y="91440"/>
                </a:lnTo>
                <a:lnTo>
                  <a:pt x="167640" y="99060"/>
                </a:lnTo>
                <a:lnTo>
                  <a:pt x="182880" y="106680"/>
                </a:lnTo>
                <a:lnTo>
                  <a:pt x="205740" y="106680"/>
                </a:lnTo>
                <a:lnTo>
                  <a:pt x="220980" y="99060"/>
                </a:lnTo>
                <a:lnTo>
                  <a:pt x="236220" y="91440"/>
                </a:lnTo>
                <a:lnTo>
                  <a:pt x="259080" y="76200"/>
                </a:lnTo>
                <a:lnTo>
                  <a:pt x="274320" y="60960"/>
                </a:lnTo>
                <a:lnTo>
                  <a:pt x="297180" y="45720"/>
                </a:lnTo>
                <a:lnTo>
                  <a:pt x="312420" y="38100"/>
                </a:lnTo>
                <a:lnTo>
                  <a:pt x="320040" y="22860"/>
                </a:lnTo>
                <a:lnTo>
                  <a:pt x="327660" y="15240"/>
                </a:lnTo>
                <a:lnTo>
                  <a:pt x="327660" y="7620"/>
                </a:lnTo>
                <a:lnTo>
                  <a:pt x="327660" y="15240"/>
                </a:lnTo>
                <a:lnTo>
                  <a:pt x="320040" y="22860"/>
                </a:lnTo>
                <a:lnTo>
                  <a:pt x="312420" y="30480"/>
                </a:lnTo>
                <a:lnTo>
                  <a:pt x="304800" y="38100"/>
                </a:lnTo>
                <a:lnTo>
                  <a:pt x="289560" y="45720"/>
                </a:lnTo>
                <a:lnTo>
                  <a:pt x="281940" y="60960"/>
                </a:lnTo>
                <a:lnTo>
                  <a:pt x="281940" y="76200"/>
                </a:lnTo>
                <a:lnTo>
                  <a:pt x="281940" y="83820"/>
                </a:lnTo>
                <a:lnTo>
                  <a:pt x="281940" y="83820"/>
                </a:lnTo>
                <a:lnTo>
                  <a:pt x="289560" y="91440"/>
                </a:lnTo>
                <a:lnTo>
                  <a:pt x="304800" y="83820"/>
                </a:lnTo>
                <a:lnTo>
                  <a:pt x="320040" y="83820"/>
                </a:lnTo>
                <a:lnTo>
                  <a:pt x="335280" y="76200"/>
                </a:lnTo>
                <a:lnTo>
                  <a:pt x="358140" y="68580"/>
                </a:lnTo>
                <a:lnTo>
                  <a:pt x="373380" y="68580"/>
                </a:lnTo>
                <a:lnTo>
                  <a:pt x="388620" y="60960"/>
                </a:lnTo>
                <a:lnTo>
                  <a:pt x="396240" y="60960"/>
                </a:lnTo>
                <a:lnTo>
                  <a:pt x="403860" y="60960"/>
                </a:lnTo>
                <a:lnTo>
                  <a:pt x="396240" y="68580"/>
                </a:lnTo>
                <a:lnTo>
                  <a:pt x="388620" y="76200"/>
                </a:lnTo>
                <a:lnTo>
                  <a:pt x="388620" y="83820"/>
                </a:lnTo>
                <a:lnTo>
                  <a:pt x="373380" y="83820"/>
                </a:lnTo>
                <a:lnTo>
                  <a:pt x="365760" y="91440"/>
                </a:lnTo>
                <a:lnTo>
                  <a:pt x="358140" y="99060"/>
                </a:lnTo>
                <a:lnTo>
                  <a:pt x="350520" y="99060"/>
                </a:lnTo>
                <a:lnTo>
                  <a:pt x="350520" y="91440"/>
                </a:lnTo>
                <a:lnTo>
                  <a:pt x="350520" y="91440"/>
                </a:lnTo>
                <a:lnTo>
                  <a:pt x="358140" y="83820"/>
                </a:lnTo>
                <a:lnTo>
                  <a:pt x="365760" y="76200"/>
                </a:lnTo>
                <a:lnTo>
                  <a:pt x="373380" y="68580"/>
                </a:lnTo>
                <a:lnTo>
                  <a:pt x="381000" y="60960"/>
                </a:lnTo>
                <a:lnTo>
                  <a:pt x="396240" y="53340"/>
                </a:lnTo>
                <a:lnTo>
                  <a:pt x="411480" y="53340"/>
                </a:lnTo>
                <a:lnTo>
                  <a:pt x="426720" y="53340"/>
                </a:lnTo>
                <a:lnTo>
                  <a:pt x="434340" y="60960"/>
                </a:lnTo>
                <a:lnTo>
                  <a:pt x="449580" y="68580"/>
                </a:lnTo>
                <a:lnTo>
                  <a:pt x="464820" y="83820"/>
                </a:lnTo>
                <a:lnTo>
                  <a:pt x="510540" y="129540"/>
                </a:lnTo>
                <a:lnTo>
                  <a:pt x="510540" y="129540"/>
                </a:lnTo>
                <a:lnTo>
                  <a:pt x="510540" y="12954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Freeform 52"/>
          <p:cNvSpPr/>
          <p:nvPr/>
        </p:nvSpPr>
        <p:spPr>
          <a:xfrm>
            <a:off x="3497580" y="3688080"/>
            <a:ext cx="30481" cy="38101"/>
          </a:xfrm>
          <a:custGeom>
            <a:avLst/>
            <a:gdLst/>
            <a:ahLst/>
            <a:cxnLst/>
            <a:rect l="0" t="0" r="0" b="0"/>
            <a:pathLst>
              <a:path w="30481" h="38101">
                <a:moveTo>
                  <a:pt x="30480" y="38100"/>
                </a:moveTo>
                <a:lnTo>
                  <a:pt x="30480" y="30480"/>
                </a:lnTo>
                <a:lnTo>
                  <a:pt x="22860" y="15240"/>
                </a:lnTo>
                <a:lnTo>
                  <a:pt x="22860" y="15240"/>
                </a:lnTo>
                <a:lnTo>
                  <a:pt x="15240" y="7620"/>
                </a:lnTo>
                <a:lnTo>
                  <a:pt x="0" y="0"/>
                </a:lnTo>
                <a:lnTo>
                  <a:pt x="0" y="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Freeform 53"/>
          <p:cNvSpPr/>
          <p:nvPr/>
        </p:nvSpPr>
        <p:spPr>
          <a:xfrm>
            <a:off x="3764280" y="3611880"/>
            <a:ext cx="91441" cy="190501"/>
          </a:xfrm>
          <a:custGeom>
            <a:avLst/>
            <a:gdLst/>
            <a:ahLst/>
            <a:cxnLst/>
            <a:rect l="0" t="0" r="0" b="0"/>
            <a:pathLst>
              <a:path w="91441" h="190501">
                <a:moveTo>
                  <a:pt x="91440" y="0"/>
                </a:moveTo>
                <a:lnTo>
                  <a:pt x="91440" y="0"/>
                </a:lnTo>
                <a:lnTo>
                  <a:pt x="91440" y="0"/>
                </a:lnTo>
                <a:lnTo>
                  <a:pt x="91440" y="0"/>
                </a:lnTo>
                <a:lnTo>
                  <a:pt x="91440" y="7620"/>
                </a:lnTo>
                <a:lnTo>
                  <a:pt x="91440" y="7620"/>
                </a:lnTo>
                <a:lnTo>
                  <a:pt x="91440" y="15240"/>
                </a:lnTo>
                <a:lnTo>
                  <a:pt x="83820" y="22860"/>
                </a:lnTo>
                <a:lnTo>
                  <a:pt x="83820" y="38100"/>
                </a:lnTo>
                <a:lnTo>
                  <a:pt x="68580" y="53340"/>
                </a:lnTo>
                <a:lnTo>
                  <a:pt x="60960" y="76200"/>
                </a:lnTo>
                <a:lnTo>
                  <a:pt x="45720" y="99060"/>
                </a:lnTo>
                <a:lnTo>
                  <a:pt x="15240" y="160020"/>
                </a:lnTo>
                <a:lnTo>
                  <a:pt x="0" y="190500"/>
                </a:lnTo>
                <a:lnTo>
                  <a:pt x="0" y="19050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Freeform 54"/>
          <p:cNvSpPr/>
          <p:nvPr/>
        </p:nvSpPr>
        <p:spPr>
          <a:xfrm>
            <a:off x="3695700" y="3695700"/>
            <a:ext cx="845821" cy="152401"/>
          </a:xfrm>
          <a:custGeom>
            <a:avLst/>
            <a:gdLst/>
            <a:ahLst/>
            <a:cxnLst/>
            <a:rect l="0" t="0" r="0" b="0"/>
            <a:pathLst>
              <a:path w="845821" h="152401">
                <a:moveTo>
                  <a:pt x="0" y="83820"/>
                </a:moveTo>
                <a:lnTo>
                  <a:pt x="0" y="83820"/>
                </a:lnTo>
                <a:lnTo>
                  <a:pt x="7620" y="76200"/>
                </a:lnTo>
                <a:lnTo>
                  <a:pt x="15240" y="68580"/>
                </a:lnTo>
                <a:lnTo>
                  <a:pt x="22860" y="60960"/>
                </a:lnTo>
                <a:lnTo>
                  <a:pt x="45720" y="45720"/>
                </a:lnTo>
                <a:lnTo>
                  <a:pt x="53340" y="45720"/>
                </a:lnTo>
                <a:lnTo>
                  <a:pt x="60960" y="45720"/>
                </a:lnTo>
                <a:lnTo>
                  <a:pt x="83820" y="30480"/>
                </a:lnTo>
                <a:lnTo>
                  <a:pt x="106680" y="22860"/>
                </a:lnTo>
                <a:lnTo>
                  <a:pt x="129540" y="15240"/>
                </a:lnTo>
                <a:lnTo>
                  <a:pt x="160020" y="7620"/>
                </a:lnTo>
                <a:lnTo>
                  <a:pt x="175260" y="7620"/>
                </a:lnTo>
                <a:lnTo>
                  <a:pt x="198120" y="7620"/>
                </a:lnTo>
                <a:lnTo>
                  <a:pt x="205740" y="15240"/>
                </a:lnTo>
                <a:lnTo>
                  <a:pt x="213360" y="22860"/>
                </a:lnTo>
                <a:lnTo>
                  <a:pt x="213360" y="30480"/>
                </a:lnTo>
                <a:lnTo>
                  <a:pt x="213360" y="45720"/>
                </a:lnTo>
                <a:lnTo>
                  <a:pt x="205740" y="60960"/>
                </a:lnTo>
                <a:lnTo>
                  <a:pt x="198120" y="76200"/>
                </a:lnTo>
                <a:lnTo>
                  <a:pt x="190500" y="91440"/>
                </a:lnTo>
                <a:lnTo>
                  <a:pt x="175260" y="106680"/>
                </a:lnTo>
                <a:lnTo>
                  <a:pt x="167640" y="114300"/>
                </a:lnTo>
                <a:lnTo>
                  <a:pt x="160020" y="121920"/>
                </a:lnTo>
                <a:lnTo>
                  <a:pt x="160020" y="129540"/>
                </a:lnTo>
                <a:lnTo>
                  <a:pt x="160020" y="129540"/>
                </a:lnTo>
                <a:lnTo>
                  <a:pt x="167640" y="121920"/>
                </a:lnTo>
                <a:lnTo>
                  <a:pt x="182880" y="114300"/>
                </a:lnTo>
                <a:lnTo>
                  <a:pt x="198120" y="99060"/>
                </a:lnTo>
                <a:lnTo>
                  <a:pt x="213360" y="91440"/>
                </a:lnTo>
                <a:lnTo>
                  <a:pt x="236220" y="83820"/>
                </a:lnTo>
                <a:lnTo>
                  <a:pt x="251460" y="68580"/>
                </a:lnTo>
                <a:lnTo>
                  <a:pt x="266700" y="60960"/>
                </a:lnTo>
                <a:lnTo>
                  <a:pt x="289560" y="60960"/>
                </a:lnTo>
                <a:lnTo>
                  <a:pt x="297180" y="60960"/>
                </a:lnTo>
                <a:lnTo>
                  <a:pt x="312420" y="68580"/>
                </a:lnTo>
                <a:lnTo>
                  <a:pt x="320040" y="76200"/>
                </a:lnTo>
                <a:lnTo>
                  <a:pt x="327660" y="91440"/>
                </a:lnTo>
                <a:lnTo>
                  <a:pt x="335280" y="99060"/>
                </a:lnTo>
                <a:lnTo>
                  <a:pt x="342900" y="106680"/>
                </a:lnTo>
                <a:lnTo>
                  <a:pt x="350520" y="121920"/>
                </a:lnTo>
                <a:lnTo>
                  <a:pt x="365760" y="129540"/>
                </a:lnTo>
                <a:lnTo>
                  <a:pt x="373380" y="129540"/>
                </a:lnTo>
                <a:lnTo>
                  <a:pt x="388620" y="137160"/>
                </a:lnTo>
                <a:lnTo>
                  <a:pt x="403860" y="129540"/>
                </a:lnTo>
                <a:lnTo>
                  <a:pt x="419100" y="121920"/>
                </a:lnTo>
                <a:lnTo>
                  <a:pt x="426720" y="114300"/>
                </a:lnTo>
                <a:lnTo>
                  <a:pt x="441960" y="91440"/>
                </a:lnTo>
                <a:lnTo>
                  <a:pt x="457200" y="76200"/>
                </a:lnTo>
                <a:lnTo>
                  <a:pt x="464820" y="60960"/>
                </a:lnTo>
                <a:lnTo>
                  <a:pt x="472440" y="38100"/>
                </a:lnTo>
                <a:lnTo>
                  <a:pt x="472440" y="22860"/>
                </a:lnTo>
                <a:lnTo>
                  <a:pt x="472440" y="7620"/>
                </a:lnTo>
                <a:lnTo>
                  <a:pt x="464820" y="0"/>
                </a:lnTo>
                <a:lnTo>
                  <a:pt x="457200" y="0"/>
                </a:lnTo>
                <a:lnTo>
                  <a:pt x="449580" y="7620"/>
                </a:lnTo>
                <a:lnTo>
                  <a:pt x="441960" y="15240"/>
                </a:lnTo>
                <a:lnTo>
                  <a:pt x="426720" y="22860"/>
                </a:lnTo>
                <a:lnTo>
                  <a:pt x="419100" y="38100"/>
                </a:lnTo>
                <a:lnTo>
                  <a:pt x="419100" y="53340"/>
                </a:lnTo>
                <a:lnTo>
                  <a:pt x="419100" y="76200"/>
                </a:lnTo>
                <a:lnTo>
                  <a:pt x="419100" y="91440"/>
                </a:lnTo>
                <a:lnTo>
                  <a:pt x="426720" y="99060"/>
                </a:lnTo>
                <a:lnTo>
                  <a:pt x="441960" y="114300"/>
                </a:lnTo>
                <a:lnTo>
                  <a:pt x="457200" y="121920"/>
                </a:lnTo>
                <a:lnTo>
                  <a:pt x="472440" y="121920"/>
                </a:lnTo>
                <a:lnTo>
                  <a:pt x="495300" y="121920"/>
                </a:lnTo>
                <a:lnTo>
                  <a:pt x="518160" y="114300"/>
                </a:lnTo>
                <a:lnTo>
                  <a:pt x="541020" y="99060"/>
                </a:lnTo>
                <a:lnTo>
                  <a:pt x="563880" y="76200"/>
                </a:lnTo>
                <a:lnTo>
                  <a:pt x="586740" y="60960"/>
                </a:lnTo>
                <a:lnTo>
                  <a:pt x="601980" y="45720"/>
                </a:lnTo>
                <a:lnTo>
                  <a:pt x="617220" y="30480"/>
                </a:lnTo>
                <a:lnTo>
                  <a:pt x="632460" y="15240"/>
                </a:lnTo>
                <a:lnTo>
                  <a:pt x="640080" y="7620"/>
                </a:lnTo>
                <a:lnTo>
                  <a:pt x="647700" y="7620"/>
                </a:lnTo>
                <a:lnTo>
                  <a:pt x="655320" y="0"/>
                </a:lnTo>
                <a:lnTo>
                  <a:pt x="662940" y="7620"/>
                </a:lnTo>
                <a:lnTo>
                  <a:pt x="670560" y="15240"/>
                </a:lnTo>
                <a:lnTo>
                  <a:pt x="670560" y="30480"/>
                </a:lnTo>
                <a:lnTo>
                  <a:pt x="678180" y="38100"/>
                </a:lnTo>
                <a:lnTo>
                  <a:pt x="685800" y="53340"/>
                </a:lnTo>
                <a:lnTo>
                  <a:pt x="685800" y="68580"/>
                </a:lnTo>
                <a:lnTo>
                  <a:pt x="693420" y="76200"/>
                </a:lnTo>
                <a:lnTo>
                  <a:pt x="685800" y="91440"/>
                </a:lnTo>
                <a:lnTo>
                  <a:pt x="685800" y="99060"/>
                </a:lnTo>
                <a:lnTo>
                  <a:pt x="678180" y="106680"/>
                </a:lnTo>
                <a:lnTo>
                  <a:pt x="670560" y="106680"/>
                </a:lnTo>
                <a:lnTo>
                  <a:pt x="655320" y="114300"/>
                </a:lnTo>
                <a:lnTo>
                  <a:pt x="647700" y="114300"/>
                </a:lnTo>
                <a:lnTo>
                  <a:pt x="632460" y="106680"/>
                </a:lnTo>
                <a:lnTo>
                  <a:pt x="617220" y="106680"/>
                </a:lnTo>
                <a:lnTo>
                  <a:pt x="609600" y="106680"/>
                </a:lnTo>
                <a:lnTo>
                  <a:pt x="601980" y="99060"/>
                </a:lnTo>
                <a:lnTo>
                  <a:pt x="601980" y="99060"/>
                </a:lnTo>
                <a:lnTo>
                  <a:pt x="601980" y="99060"/>
                </a:lnTo>
                <a:lnTo>
                  <a:pt x="609600" y="99060"/>
                </a:lnTo>
                <a:lnTo>
                  <a:pt x="624840" y="106680"/>
                </a:lnTo>
                <a:lnTo>
                  <a:pt x="640080" y="106680"/>
                </a:lnTo>
                <a:lnTo>
                  <a:pt x="662940" y="106680"/>
                </a:lnTo>
                <a:lnTo>
                  <a:pt x="685800" y="114300"/>
                </a:lnTo>
                <a:lnTo>
                  <a:pt x="716280" y="114300"/>
                </a:lnTo>
                <a:lnTo>
                  <a:pt x="739140" y="106680"/>
                </a:lnTo>
                <a:lnTo>
                  <a:pt x="762000" y="106680"/>
                </a:lnTo>
                <a:lnTo>
                  <a:pt x="784860" y="99060"/>
                </a:lnTo>
                <a:lnTo>
                  <a:pt x="800100" y="91440"/>
                </a:lnTo>
                <a:lnTo>
                  <a:pt x="815340" y="83820"/>
                </a:lnTo>
                <a:lnTo>
                  <a:pt x="815340" y="76200"/>
                </a:lnTo>
                <a:lnTo>
                  <a:pt x="822960" y="60960"/>
                </a:lnTo>
                <a:lnTo>
                  <a:pt x="822960" y="53340"/>
                </a:lnTo>
                <a:lnTo>
                  <a:pt x="815340" y="45720"/>
                </a:lnTo>
                <a:lnTo>
                  <a:pt x="807720" y="38100"/>
                </a:lnTo>
                <a:lnTo>
                  <a:pt x="800100" y="30480"/>
                </a:lnTo>
                <a:lnTo>
                  <a:pt x="792480" y="30480"/>
                </a:lnTo>
                <a:lnTo>
                  <a:pt x="777240" y="30480"/>
                </a:lnTo>
                <a:lnTo>
                  <a:pt x="769620" y="38100"/>
                </a:lnTo>
                <a:lnTo>
                  <a:pt x="762000" y="45720"/>
                </a:lnTo>
                <a:lnTo>
                  <a:pt x="762000" y="60960"/>
                </a:lnTo>
                <a:lnTo>
                  <a:pt x="762000" y="76200"/>
                </a:lnTo>
                <a:lnTo>
                  <a:pt x="769620" y="91440"/>
                </a:lnTo>
                <a:lnTo>
                  <a:pt x="784860" y="106680"/>
                </a:lnTo>
                <a:lnTo>
                  <a:pt x="815340" y="144780"/>
                </a:lnTo>
                <a:lnTo>
                  <a:pt x="845820" y="152400"/>
                </a:lnTo>
                <a:lnTo>
                  <a:pt x="845820" y="15240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Freeform 55"/>
          <p:cNvSpPr/>
          <p:nvPr/>
        </p:nvSpPr>
        <p:spPr>
          <a:xfrm>
            <a:off x="4587240" y="3573780"/>
            <a:ext cx="114301" cy="350521"/>
          </a:xfrm>
          <a:custGeom>
            <a:avLst/>
            <a:gdLst/>
            <a:ahLst/>
            <a:cxnLst/>
            <a:rect l="0" t="0" r="0" b="0"/>
            <a:pathLst>
              <a:path w="114301" h="350521">
                <a:moveTo>
                  <a:pt x="0" y="0"/>
                </a:moveTo>
                <a:lnTo>
                  <a:pt x="0" y="0"/>
                </a:lnTo>
                <a:lnTo>
                  <a:pt x="7620" y="7620"/>
                </a:lnTo>
                <a:lnTo>
                  <a:pt x="7620" y="7620"/>
                </a:lnTo>
                <a:lnTo>
                  <a:pt x="22860" y="15240"/>
                </a:lnTo>
                <a:lnTo>
                  <a:pt x="30480" y="30480"/>
                </a:lnTo>
                <a:lnTo>
                  <a:pt x="38100" y="45720"/>
                </a:lnTo>
                <a:lnTo>
                  <a:pt x="45720" y="45720"/>
                </a:lnTo>
                <a:lnTo>
                  <a:pt x="60960" y="68580"/>
                </a:lnTo>
                <a:lnTo>
                  <a:pt x="68580" y="99060"/>
                </a:lnTo>
                <a:lnTo>
                  <a:pt x="91440" y="121920"/>
                </a:lnTo>
                <a:lnTo>
                  <a:pt x="99060" y="152400"/>
                </a:lnTo>
                <a:lnTo>
                  <a:pt x="106680" y="182880"/>
                </a:lnTo>
                <a:lnTo>
                  <a:pt x="114300" y="213360"/>
                </a:lnTo>
                <a:lnTo>
                  <a:pt x="106680" y="236220"/>
                </a:lnTo>
                <a:lnTo>
                  <a:pt x="99060" y="259080"/>
                </a:lnTo>
                <a:lnTo>
                  <a:pt x="83820" y="289560"/>
                </a:lnTo>
                <a:lnTo>
                  <a:pt x="15240" y="350520"/>
                </a:lnTo>
                <a:lnTo>
                  <a:pt x="15240" y="350520"/>
                </a:lnTo>
                <a:lnTo>
                  <a:pt x="15240" y="35052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Freeform 56"/>
          <p:cNvSpPr/>
          <p:nvPr/>
        </p:nvSpPr>
        <p:spPr>
          <a:xfrm>
            <a:off x="7833361" y="4434840"/>
            <a:ext cx="243840" cy="312421"/>
          </a:xfrm>
          <a:custGeom>
            <a:avLst/>
            <a:gdLst/>
            <a:ahLst/>
            <a:cxnLst/>
            <a:rect l="0" t="0" r="0" b="0"/>
            <a:pathLst>
              <a:path w="243840" h="312421">
                <a:moveTo>
                  <a:pt x="243839" y="0"/>
                </a:moveTo>
                <a:lnTo>
                  <a:pt x="243839" y="0"/>
                </a:lnTo>
                <a:lnTo>
                  <a:pt x="228600" y="0"/>
                </a:lnTo>
                <a:lnTo>
                  <a:pt x="220979" y="7620"/>
                </a:lnTo>
                <a:lnTo>
                  <a:pt x="198119" y="15240"/>
                </a:lnTo>
                <a:lnTo>
                  <a:pt x="182879" y="22860"/>
                </a:lnTo>
                <a:lnTo>
                  <a:pt x="167639" y="38100"/>
                </a:lnTo>
                <a:lnTo>
                  <a:pt x="167639" y="38100"/>
                </a:lnTo>
                <a:lnTo>
                  <a:pt x="137159" y="60960"/>
                </a:lnTo>
                <a:lnTo>
                  <a:pt x="106679" y="83820"/>
                </a:lnTo>
                <a:lnTo>
                  <a:pt x="76200" y="106680"/>
                </a:lnTo>
                <a:lnTo>
                  <a:pt x="53339" y="144780"/>
                </a:lnTo>
                <a:lnTo>
                  <a:pt x="38100" y="175260"/>
                </a:lnTo>
                <a:lnTo>
                  <a:pt x="22859" y="205740"/>
                </a:lnTo>
                <a:lnTo>
                  <a:pt x="0" y="312420"/>
                </a:lnTo>
                <a:lnTo>
                  <a:pt x="0" y="312420"/>
                </a:lnTo>
                <a:lnTo>
                  <a:pt x="0" y="31242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Freeform 57"/>
          <p:cNvSpPr/>
          <p:nvPr/>
        </p:nvSpPr>
        <p:spPr>
          <a:xfrm>
            <a:off x="7993380" y="4579620"/>
            <a:ext cx="358141" cy="160021"/>
          </a:xfrm>
          <a:custGeom>
            <a:avLst/>
            <a:gdLst/>
            <a:ahLst/>
            <a:cxnLst/>
            <a:rect l="0" t="0" r="0" b="0"/>
            <a:pathLst>
              <a:path w="358141" h="160021">
                <a:moveTo>
                  <a:pt x="7620" y="91440"/>
                </a:moveTo>
                <a:lnTo>
                  <a:pt x="7620" y="91440"/>
                </a:lnTo>
                <a:lnTo>
                  <a:pt x="15240" y="91440"/>
                </a:lnTo>
                <a:lnTo>
                  <a:pt x="22860" y="91440"/>
                </a:lnTo>
                <a:lnTo>
                  <a:pt x="45720" y="91440"/>
                </a:lnTo>
                <a:lnTo>
                  <a:pt x="68581" y="91440"/>
                </a:lnTo>
                <a:lnTo>
                  <a:pt x="83820" y="91440"/>
                </a:lnTo>
                <a:lnTo>
                  <a:pt x="83820" y="91440"/>
                </a:lnTo>
                <a:lnTo>
                  <a:pt x="114300" y="83820"/>
                </a:lnTo>
                <a:lnTo>
                  <a:pt x="144781" y="83820"/>
                </a:lnTo>
                <a:lnTo>
                  <a:pt x="167640" y="76200"/>
                </a:lnTo>
                <a:lnTo>
                  <a:pt x="190500" y="60960"/>
                </a:lnTo>
                <a:lnTo>
                  <a:pt x="205740" y="53340"/>
                </a:lnTo>
                <a:lnTo>
                  <a:pt x="213360" y="38100"/>
                </a:lnTo>
                <a:lnTo>
                  <a:pt x="213360" y="30480"/>
                </a:lnTo>
                <a:lnTo>
                  <a:pt x="213360" y="15240"/>
                </a:lnTo>
                <a:lnTo>
                  <a:pt x="190500" y="7620"/>
                </a:lnTo>
                <a:lnTo>
                  <a:pt x="175260" y="0"/>
                </a:lnTo>
                <a:lnTo>
                  <a:pt x="144781" y="0"/>
                </a:lnTo>
                <a:lnTo>
                  <a:pt x="121920" y="0"/>
                </a:lnTo>
                <a:lnTo>
                  <a:pt x="83820" y="7620"/>
                </a:lnTo>
                <a:lnTo>
                  <a:pt x="60960" y="22860"/>
                </a:lnTo>
                <a:lnTo>
                  <a:pt x="30481" y="38100"/>
                </a:lnTo>
                <a:lnTo>
                  <a:pt x="15240" y="45720"/>
                </a:lnTo>
                <a:lnTo>
                  <a:pt x="7620" y="68580"/>
                </a:lnTo>
                <a:lnTo>
                  <a:pt x="0" y="83820"/>
                </a:lnTo>
                <a:lnTo>
                  <a:pt x="7620" y="99060"/>
                </a:lnTo>
                <a:lnTo>
                  <a:pt x="22860" y="114300"/>
                </a:lnTo>
                <a:lnTo>
                  <a:pt x="45720" y="121920"/>
                </a:lnTo>
                <a:lnTo>
                  <a:pt x="76200" y="121920"/>
                </a:lnTo>
                <a:lnTo>
                  <a:pt x="114300" y="121920"/>
                </a:lnTo>
                <a:lnTo>
                  <a:pt x="160020" y="114300"/>
                </a:lnTo>
                <a:lnTo>
                  <a:pt x="190500" y="106680"/>
                </a:lnTo>
                <a:lnTo>
                  <a:pt x="236220" y="99060"/>
                </a:lnTo>
                <a:lnTo>
                  <a:pt x="274320" y="83820"/>
                </a:lnTo>
                <a:lnTo>
                  <a:pt x="304800" y="68580"/>
                </a:lnTo>
                <a:lnTo>
                  <a:pt x="327660" y="60960"/>
                </a:lnTo>
                <a:lnTo>
                  <a:pt x="342900" y="53340"/>
                </a:lnTo>
                <a:lnTo>
                  <a:pt x="358140" y="45720"/>
                </a:lnTo>
                <a:lnTo>
                  <a:pt x="358140" y="45720"/>
                </a:lnTo>
                <a:lnTo>
                  <a:pt x="350520" y="53340"/>
                </a:lnTo>
                <a:lnTo>
                  <a:pt x="342900" y="60960"/>
                </a:lnTo>
                <a:lnTo>
                  <a:pt x="327660" y="76200"/>
                </a:lnTo>
                <a:lnTo>
                  <a:pt x="312420" y="91440"/>
                </a:lnTo>
                <a:lnTo>
                  <a:pt x="289560" y="106680"/>
                </a:lnTo>
                <a:lnTo>
                  <a:pt x="274320" y="121920"/>
                </a:lnTo>
                <a:lnTo>
                  <a:pt x="220981" y="160020"/>
                </a:lnTo>
                <a:lnTo>
                  <a:pt x="220981" y="160020"/>
                </a:lnTo>
                <a:lnTo>
                  <a:pt x="220981" y="16002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9" name="Freeform 58"/>
          <p:cNvSpPr/>
          <p:nvPr/>
        </p:nvSpPr>
        <p:spPr>
          <a:xfrm>
            <a:off x="8229600" y="4617720"/>
            <a:ext cx="312421" cy="236221"/>
          </a:xfrm>
          <a:custGeom>
            <a:avLst/>
            <a:gdLst/>
            <a:ahLst/>
            <a:cxnLst/>
            <a:rect l="0" t="0" r="0" b="0"/>
            <a:pathLst>
              <a:path w="312421" h="236221">
                <a:moveTo>
                  <a:pt x="0" y="0"/>
                </a:moveTo>
                <a:lnTo>
                  <a:pt x="0" y="0"/>
                </a:lnTo>
                <a:lnTo>
                  <a:pt x="0" y="0"/>
                </a:lnTo>
                <a:lnTo>
                  <a:pt x="0" y="7620"/>
                </a:lnTo>
                <a:lnTo>
                  <a:pt x="0" y="7620"/>
                </a:lnTo>
                <a:lnTo>
                  <a:pt x="7620" y="15240"/>
                </a:lnTo>
                <a:lnTo>
                  <a:pt x="22861" y="22860"/>
                </a:lnTo>
                <a:lnTo>
                  <a:pt x="22861" y="22860"/>
                </a:lnTo>
                <a:lnTo>
                  <a:pt x="38100" y="30480"/>
                </a:lnTo>
                <a:lnTo>
                  <a:pt x="53340" y="38100"/>
                </a:lnTo>
                <a:lnTo>
                  <a:pt x="76200" y="45720"/>
                </a:lnTo>
                <a:lnTo>
                  <a:pt x="99061" y="53340"/>
                </a:lnTo>
                <a:lnTo>
                  <a:pt x="121920" y="53340"/>
                </a:lnTo>
                <a:lnTo>
                  <a:pt x="144780" y="53340"/>
                </a:lnTo>
                <a:lnTo>
                  <a:pt x="160020" y="53340"/>
                </a:lnTo>
                <a:lnTo>
                  <a:pt x="175261" y="53340"/>
                </a:lnTo>
                <a:lnTo>
                  <a:pt x="182880" y="53340"/>
                </a:lnTo>
                <a:lnTo>
                  <a:pt x="190500" y="60960"/>
                </a:lnTo>
                <a:lnTo>
                  <a:pt x="190500" y="68580"/>
                </a:lnTo>
                <a:lnTo>
                  <a:pt x="182880" y="83820"/>
                </a:lnTo>
                <a:lnTo>
                  <a:pt x="175261" y="99060"/>
                </a:lnTo>
                <a:lnTo>
                  <a:pt x="160020" y="121920"/>
                </a:lnTo>
                <a:lnTo>
                  <a:pt x="144780" y="144780"/>
                </a:lnTo>
                <a:lnTo>
                  <a:pt x="129540" y="167640"/>
                </a:lnTo>
                <a:lnTo>
                  <a:pt x="114300" y="190500"/>
                </a:lnTo>
                <a:lnTo>
                  <a:pt x="91440" y="213360"/>
                </a:lnTo>
                <a:lnTo>
                  <a:pt x="83820" y="228600"/>
                </a:lnTo>
                <a:lnTo>
                  <a:pt x="76200" y="236220"/>
                </a:lnTo>
                <a:lnTo>
                  <a:pt x="76200" y="236220"/>
                </a:lnTo>
                <a:lnTo>
                  <a:pt x="76200" y="236220"/>
                </a:lnTo>
                <a:lnTo>
                  <a:pt x="76200" y="220980"/>
                </a:lnTo>
                <a:lnTo>
                  <a:pt x="91440" y="205740"/>
                </a:lnTo>
                <a:lnTo>
                  <a:pt x="99061" y="175260"/>
                </a:lnTo>
                <a:lnTo>
                  <a:pt x="121920" y="144780"/>
                </a:lnTo>
                <a:lnTo>
                  <a:pt x="137161" y="121920"/>
                </a:lnTo>
                <a:lnTo>
                  <a:pt x="167640" y="91440"/>
                </a:lnTo>
                <a:lnTo>
                  <a:pt x="182880" y="60960"/>
                </a:lnTo>
                <a:lnTo>
                  <a:pt x="205740" y="38100"/>
                </a:lnTo>
                <a:lnTo>
                  <a:pt x="228600" y="22860"/>
                </a:lnTo>
                <a:lnTo>
                  <a:pt x="251461" y="15240"/>
                </a:lnTo>
                <a:lnTo>
                  <a:pt x="274320" y="15240"/>
                </a:lnTo>
                <a:lnTo>
                  <a:pt x="289561" y="22860"/>
                </a:lnTo>
                <a:lnTo>
                  <a:pt x="297180" y="30480"/>
                </a:lnTo>
                <a:lnTo>
                  <a:pt x="304800" y="38100"/>
                </a:lnTo>
                <a:lnTo>
                  <a:pt x="312420" y="53340"/>
                </a:lnTo>
                <a:lnTo>
                  <a:pt x="304800" y="60960"/>
                </a:lnTo>
                <a:lnTo>
                  <a:pt x="297180" y="76200"/>
                </a:lnTo>
                <a:lnTo>
                  <a:pt x="281940" y="83820"/>
                </a:lnTo>
                <a:lnTo>
                  <a:pt x="266700" y="83820"/>
                </a:lnTo>
                <a:lnTo>
                  <a:pt x="243840" y="83820"/>
                </a:lnTo>
                <a:lnTo>
                  <a:pt x="198120" y="83820"/>
                </a:lnTo>
                <a:lnTo>
                  <a:pt x="175261" y="68580"/>
                </a:lnTo>
                <a:lnTo>
                  <a:pt x="175261" y="6858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Freeform 59"/>
          <p:cNvSpPr/>
          <p:nvPr/>
        </p:nvSpPr>
        <p:spPr>
          <a:xfrm>
            <a:off x="8526780" y="4488180"/>
            <a:ext cx="91441" cy="243841"/>
          </a:xfrm>
          <a:custGeom>
            <a:avLst/>
            <a:gdLst/>
            <a:ahLst/>
            <a:cxnLst/>
            <a:rect l="0" t="0" r="0" b="0"/>
            <a:pathLst>
              <a:path w="91441" h="243841">
                <a:moveTo>
                  <a:pt x="76200" y="0"/>
                </a:moveTo>
                <a:lnTo>
                  <a:pt x="83820" y="0"/>
                </a:lnTo>
                <a:lnTo>
                  <a:pt x="83820" y="7620"/>
                </a:lnTo>
                <a:lnTo>
                  <a:pt x="83820" y="7620"/>
                </a:lnTo>
                <a:lnTo>
                  <a:pt x="91440" y="15240"/>
                </a:lnTo>
                <a:lnTo>
                  <a:pt x="91440" y="15240"/>
                </a:lnTo>
                <a:lnTo>
                  <a:pt x="91440" y="30480"/>
                </a:lnTo>
                <a:lnTo>
                  <a:pt x="83820" y="30480"/>
                </a:lnTo>
                <a:lnTo>
                  <a:pt x="83820" y="45720"/>
                </a:lnTo>
                <a:lnTo>
                  <a:pt x="76200" y="68580"/>
                </a:lnTo>
                <a:lnTo>
                  <a:pt x="68581" y="91440"/>
                </a:lnTo>
                <a:lnTo>
                  <a:pt x="53340" y="114300"/>
                </a:lnTo>
                <a:lnTo>
                  <a:pt x="45720" y="137160"/>
                </a:lnTo>
                <a:lnTo>
                  <a:pt x="38100" y="167640"/>
                </a:lnTo>
                <a:lnTo>
                  <a:pt x="7620" y="220980"/>
                </a:lnTo>
                <a:lnTo>
                  <a:pt x="0" y="243840"/>
                </a:lnTo>
                <a:lnTo>
                  <a:pt x="0" y="24384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1" name="Freeform 60"/>
          <p:cNvSpPr/>
          <p:nvPr/>
        </p:nvSpPr>
        <p:spPr>
          <a:xfrm>
            <a:off x="8580120" y="4655820"/>
            <a:ext cx="411481" cy="259081"/>
          </a:xfrm>
          <a:custGeom>
            <a:avLst/>
            <a:gdLst/>
            <a:ahLst/>
            <a:cxnLst/>
            <a:rect l="0" t="0" r="0" b="0"/>
            <a:pathLst>
              <a:path w="411481" h="259081">
                <a:moveTo>
                  <a:pt x="144780" y="30480"/>
                </a:moveTo>
                <a:lnTo>
                  <a:pt x="144780" y="22860"/>
                </a:lnTo>
                <a:lnTo>
                  <a:pt x="137160" y="15240"/>
                </a:lnTo>
                <a:lnTo>
                  <a:pt x="137160" y="7620"/>
                </a:lnTo>
                <a:lnTo>
                  <a:pt x="121920" y="0"/>
                </a:lnTo>
                <a:lnTo>
                  <a:pt x="106680" y="0"/>
                </a:lnTo>
                <a:lnTo>
                  <a:pt x="99060" y="0"/>
                </a:lnTo>
                <a:lnTo>
                  <a:pt x="91441" y="0"/>
                </a:lnTo>
                <a:lnTo>
                  <a:pt x="76200" y="0"/>
                </a:lnTo>
                <a:lnTo>
                  <a:pt x="53341" y="0"/>
                </a:lnTo>
                <a:lnTo>
                  <a:pt x="38100" y="7620"/>
                </a:lnTo>
                <a:lnTo>
                  <a:pt x="22860" y="15240"/>
                </a:lnTo>
                <a:lnTo>
                  <a:pt x="7620" y="30480"/>
                </a:lnTo>
                <a:lnTo>
                  <a:pt x="0" y="38100"/>
                </a:lnTo>
                <a:lnTo>
                  <a:pt x="0" y="53340"/>
                </a:lnTo>
                <a:lnTo>
                  <a:pt x="7620" y="68580"/>
                </a:lnTo>
                <a:lnTo>
                  <a:pt x="22860" y="76200"/>
                </a:lnTo>
                <a:lnTo>
                  <a:pt x="38100" y="83820"/>
                </a:lnTo>
                <a:lnTo>
                  <a:pt x="53341" y="83820"/>
                </a:lnTo>
                <a:lnTo>
                  <a:pt x="76200" y="76200"/>
                </a:lnTo>
                <a:lnTo>
                  <a:pt x="99060" y="68580"/>
                </a:lnTo>
                <a:lnTo>
                  <a:pt x="121920" y="60960"/>
                </a:lnTo>
                <a:lnTo>
                  <a:pt x="137160" y="53340"/>
                </a:lnTo>
                <a:lnTo>
                  <a:pt x="152400" y="38100"/>
                </a:lnTo>
                <a:lnTo>
                  <a:pt x="160020" y="30480"/>
                </a:lnTo>
                <a:lnTo>
                  <a:pt x="167641" y="22860"/>
                </a:lnTo>
                <a:lnTo>
                  <a:pt x="160020" y="15240"/>
                </a:lnTo>
                <a:lnTo>
                  <a:pt x="160020" y="22860"/>
                </a:lnTo>
                <a:lnTo>
                  <a:pt x="144780" y="22860"/>
                </a:lnTo>
                <a:lnTo>
                  <a:pt x="137160" y="30480"/>
                </a:lnTo>
                <a:lnTo>
                  <a:pt x="121920" y="38100"/>
                </a:lnTo>
                <a:lnTo>
                  <a:pt x="114300" y="53340"/>
                </a:lnTo>
                <a:lnTo>
                  <a:pt x="106680" y="68580"/>
                </a:lnTo>
                <a:lnTo>
                  <a:pt x="99060" y="76200"/>
                </a:lnTo>
                <a:lnTo>
                  <a:pt x="106680" y="91440"/>
                </a:lnTo>
                <a:lnTo>
                  <a:pt x="106680" y="99060"/>
                </a:lnTo>
                <a:lnTo>
                  <a:pt x="129541" y="106680"/>
                </a:lnTo>
                <a:lnTo>
                  <a:pt x="144780" y="99060"/>
                </a:lnTo>
                <a:lnTo>
                  <a:pt x="144780" y="99060"/>
                </a:lnTo>
                <a:lnTo>
                  <a:pt x="167641" y="91440"/>
                </a:lnTo>
                <a:lnTo>
                  <a:pt x="182880" y="83820"/>
                </a:lnTo>
                <a:lnTo>
                  <a:pt x="205741" y="76200"/>
                </a:lnTo>
                <a:lnTo>
                  <a:pt x="213360" y="60960"/>
                </a:lnTo>
                <a:lnTo>
                  <a:pt x="228600" y="53340"/>
                </a:lnTo>
                <a:lnTo>
                  <a:pt x="236220" y="53340"/>
                </a:lnTo>
                <a:lnTo>
                  <a:pt x="236220" y="45720"/>
                </a:lnTo>
                <a:lnTo>
                  <a:pt x="236220" y="53340"/>
                </a:lnTo>
                <a:lnTo>
                  <a:pt x="236220" y="53340"/>
                </a:lnTo>
                <a:lnTo>
                  <a:pt x="228600" y="60960"/>
                </a:lnTo>
                <a:lnTo>
                  <a:pt x="220980" y="68580"/>
                </a:lnTo>
                <a:lnTo>
                  <a:pt x="220980" y="76200"/>
                </a:lnTo>
                <a:lnTo>
                  <a:pt x="213360" y="83820"/>
                </a:lnTo>
                <a:lnTo>
                  <a:pt x="213360" y="99060"/>
                </a:lnTo>
                <a:lnTo>
                  <a:pt x="213360" y="99060"/>
                </a:lnTo>
                <a:lnTo>
                  <a:pt x="220980" y="106680"/>
                </a:lnTo>
                <a:lnTo>
                  <a:pt x="228600" y="114300"/>
                </a:lnTo>
                <a:lnTo>
                  <a:pt x="236220" y="106680"/>
                </a:lnTo>
                <a:lnTo>
                  <a:pt x="259080" y="106680"/>
                </a:lnTo>
                <a:lnTo>
                  <a:pt x="266700" y="106680"/>
                </a:lnTo>
                <a:lnTo>
                  <a:pt x="281941" y="106680"/>
                </a:lnTo>
                <a:lnTo>
                  <a:pt x="297180" y="106680"/>
                </a:lnTo>
                <a:lnTo>
                  <a:pt x="312420" y="99060"/>
                </a:lnTo>
                <a:lnTo>
                  <a:pt x="320041" y="99060"/>
                </a:lnTo>
                <a:lnTo>
                  <a:pt x="327660" y="99060"/>
                </a:lnTo>
                <a:lnTo>
                  <a:pt x="327660" y="106680"/>
                </a:lnTo>
                <a:lnTo>
                  <a:pt x="327660" y="106680"/>
                </a:lnTo>
                <a:lnTo>
                  <a:pt x="320041" y="114300"/>
                </a:lnTo>
                <a:lnTo>
                  <a:pt x="312420" y="114300"/>
                </a:lnTo>
                <a:lnTo>
                  <a:pt x="304800" y="114300"/>
                </a:lnTo>
                <a:lnTo>
                  <a:pt x="297180" y="114300"/>
                </a:lnTo>
                <a:lnTo>
                  <a:pt x="289560" y="114300"/>
                </a:lnTo>
                <a:lnTo>
                  <a:pt x="289560" y="114300"/>
                </a:lnTo>
                <a:lnTo>
                  <a:pt x="289560" y="114300"/>
                </a:lnTo>
                <a:lnTo>
                  <a:pt x="297180" y="114300"/>
                </a:lnTo>
                <a:lnTo>
                  <a:pt x="304800" y="114300"/>
                </a:lnTo>
                <a:lnTo>
                  <a:pt x="320041" y="121920"/>
                </a:lnTo>
                <a:lnTo>
                  <a:pt x="327660" y="129540"/>
                </a:lnTo>
                <a:lnTo>
                  <a:pt x="342900" y="137160"/>
                </a:lnTo>
                <a:lnTo>
                  <a:pt x="365760" y="152400"/>
                </a:lnTo>
                <a:lnTo>
                  <a:pt x="373380" y="175260"/>
                </a:lnTo>
                <a:lnTo>
                  <a:pt x="388620" y="190500"/>
                </a:lnTo>
                <a:lnTo>
                  <a:pt x="411480" y="243840"/>
                </a:lnTo>
                <a:lnTo>
                  <a:pt x="411480" y="259080"/>
                </a:lnTo>
                <a:lnTo>
                  <a:pt x="411480" y="25908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Freeform 61"/>
          <p:cNvSpPr/>
          <p:nvPr/>
        </p:nvSpPr>
        <p:spPr>
          <a:xfrm>
            <a:off x="8884920" y="4617720"/>
            <a:ext cx="1" cy="7621"/>
          </a:xfrm>
          <a:custGeom>
            <a:avLst/>
            <a:gdLst/>
            <a:ahLst/>
            <a:cxnLst/>
            <a:rect l="0" t="0" r="0" b="0"/>
            <a:pathLst>
              <a:path w="1" h="7621">
                <a:moveTo>
                  <a:pt x="0" y="7620"/>
                </a:moveTo>
                <a:lnTo>
                  <a:pt x="0" y="0"/>
                </a:lnTo>
                <a:lnTo>
                  <a:pt x="0" y="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Freeform 62"/>
          <p:cNvSpPr/>
          <p:nvPr/>
        </p:nvSpPr>
        <p:spPr>
          <a:xfrm>
            <a:off x="8854440" y="4610100"/>
            <a:ext cx="182881" cy="464821"/>
          </a:xfrm>
          <a:custGeom>
            <a:avLst/>
            <a:gdLst/>
            <a:ahLst/>
            <a:cxnLst/>
            <a:rect l="0" t="0" r="0" b="0"/>
            <a:pathLst>
              <a:path w="182881" h="464821">
                <a:moveTo>
                  <a:pt x="175260" y="0"/>
                </a:moveTo>
                <a:lnTo>
                  <a:pt x="175260" y="7620"/>
                </a:lnTo>
                <a:lnTo>
                  <a:pt x="182880" y="22860"/>
                </a:lnTo>
                <a:lnTo>
                  <a:pt x="182880" y="30480"/>
                </a:lnTo>
                <a:lnTo>
                  <a:pt x="182880" y="53340"/>
                </a:lnTo>
                <a:lnTo>
                  <a:pt x="182880" y="68580"/>
                </a:lnTo>
                <a:lnTo>
                  <a:pt x="182880" y="83820"/>
                </a:lnTo>
                <a:lnTo>
                  <a:pt x="182880" y="91440"/>
                </a:lnTo>
                <a:lnTo>
                  <a:pt x="182880" y="121920"/>
                </a:lnTo>
                <a:lnTo>
                  <a:pt x="175260" y="160020"/>
                </a:lnTo>
                <a:lnTo>
                  <a:pt x="175260" y="198120"/>
                </a:lnTo>
                <a:lnTo>
                  <a:pt x="160021" y="236220"/>
                </a:lnTo>
                <a:lnTo>
                  <a:pt x="152400" y="281940"/>
                </a:lnTo>
                <a:lnTo>
                  <a:pt x="137160" y="320040"/>
                </a:lnTo>
                <a:lnTo>
                  <a:pt x="121921" y="358140"/>
                </a:lnTo>
                <a:lnTo>
                  <a:pt x="91440" y="388620"/>
                </a:lnTo>
                <a:lnTo>
                  <a:pt x="38100" y="449580"/>
                </a:lnTo>
                <a:lnTo>
                  <a:pt x="0" y="464820"/>
                </a:lnTo>
                <a:lnTo>
                  <a:pt x="0" y="46482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4" name="Freeform 63"/>
          <p:cNvSpPr/>
          <p:nvPr/>
        </p:nvSpPr>
        <p:spPr>
          <a:xfrm>
            <a:off x="5806440" y="5242560"/>
            <a:ext cx="144781" cy="251461"/>
          </a:xfrm>
          <a:custGeom>
            <a:avLst/>
            <a:gdLst/>
            <a:ahLst/>
            <a:cxnLst/>
            <a:rect l="0" t="0" r="0" b="0"/>
            <a:pathLst>
              <a:path w="144781" h="251461">
                <a:moveTo>
                  <a:pt x="144780" y="0"/>
                </a:moveTo>
                <a:lnTo>
                  <a:pt x="144780" y="0"/>
                </a:lnTo>
                <a:lnTo>
                  <a:pt x="137160" y="7620"/>
                </a:lnTo>
                <a:lnTo>
                  <a:pt x="129540" y="7620"/>
                </a:lnTo>
                <a:lnTo>
                  <a:pt x="114300" y="15240"/>
                </a:lnTo>
                <a:lnTo>
                  <a:pt x="99060" y="22860"/>
                </a:lnTo>
                <a:lnTo>
                  <a:pt x="83820" y="30480"/>
                </a:lnTo>
                <a:lnTo>
                  <a:pt x="83820" y="30480"/>
                </a:lnTo>
                <a:lnTo>
                  <a:pt x="60960" y="45720"/>
                </a:lnTo>
                <a:lnTo>
                  <a:pt x="45720" y="60960"/>
                </a:lnTo>
                <a:lnTo>
                  <a:pt x="22860" y="83820"/>
                </a:lnTo>
                <a:lnTo>
                  <a:pt x="7620" y="106680"/>
                </a:lnTo>
                <a:lnTo>
                  <a:pt x="0" y="137160"/>
                </a:lnTo>
                <a:lnTo>
                  <a:pt x="0" y="160020"/>
                </a:lnTo>
                <a:lnTo>
                  <a:pt x="0" y="220980"/>
                </a:lnTo>
                <a:lnTo>
                  <a:pt x="15240" y="251460"/>
                </a:lnTo>
                <a:lnTo>
                  <a:pt x="15240" y="25146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Freeform 64"/>
          <p:cNvSpPr/>
          <p:nvPr/>
        </p:nvSpPr>
        <p:spPr>
          <a:xfrm>
            <a:off x="5958840" y="5349240"/>
            <a:ext cx="327661" cy="175261"/>
          </a:xfrm>
          <a:custGeom>
            <a:avLst/>
            <a:gdLst/>
            <a:ahLst/>
            <a:cxnLst/>
            <a:rect l="0" t="0" r="0" b="0"/>
            <a:pathLst>
              <a:path w="327661" h="175261">
                <a:moveTo>
                  <a:pt x="7620" y="68580"/>
                </a:moveTo>
                <a:lnTo>
                  <a:pt x="7620" y="60960"/>
                </a:lnTo>
                <a:lnTo>
                  <a:pt x="0" y="60960"/>
                </a:lnTo>
                <a:lnTo>
                  <a:pt x="0" y="60960"/>
                </a:lnTo>
                <a:lnTo>
                  <a:pt x="0" y="60960"/>
                </a:lnTo>
                <a:lnTo>
                  <a:pt x="0" y="60960"/>
                </a:lnTo>
                <a:lnTo>
                  <a:pt x="0" y="60960"/>
                </a:lnTo>
                <a:lnTo>
                  <a:pt x="7620" y="60960"/>
                </a:lnTo>
                <a:lnTo>
                  <a:pt x="15240" y="60960"/>
                </a:lnTo>
                <a:lnTo>
                  <a:pt x="30480" y="68580"/>
                </a:lnTo>
                <a:lnTo>
                  <a:pt x="53340" y="68580"/>
                </a:lnTo>
                <a:lnTo>
                  <a:pt x="68580" y="68580"/>
                </a:lnTo>
                <a:lnTo>
                  <a:pt x="91440" y="68580"/>
                </a:lnTo>
                <a:lnTo>
                  <a:pt x="114300" y="60960"/>
                </a:lnTo>
                <a:lnTo>
                  <a:pt x="137160" y="53340"/>
                </a:lnTo>
                <a:lnTo>
                  <a:pt x="152400" y="45720"/>
                </a:lnTo>
                <a:lnTo>
                  <a:pt x="167640" y="38100"/>
                </a:lnTo>
                <a:lnTo>
                  <a:pt x="167640" y="22860"/>
                </a:lnTo>
                <a:lnTo>
                  <a:pt x="167640" y="15240"/>
                </a:lnTo>
                <a:lnTo>
                  <a:pt x="160020" y="7620"/>
                </a:lnTo>
                <a:lnTo>
                  <a:pt x="144780" y="7620"/>
                </a:lnTo>
                <a:lnTo>
                  <a:pt x="129540" y="0"/>
                </a:lnTo>
                <a:lnTo>
                  <a:pt x="106680" y="7620"/>
                </a:lnTo>
                <a:lnTo>
                  <a:pt x="83820" y="15240"/>
                </a:lnTo>
                <a:lnTo>
                  <a:pt x="60960" y="22860"/>
                </a:lnTo>
                <a:lnTo>
                  <a:pt x="45720" y="38100"/>
                </a:lnTo>
                <a:lnTo>
                  <a:pt x="30480" y="53340"/>
                </a:lnTo>
                <a:lnTo>
                  <a:pt x="22860" y="68580"/>
                </a:lnTo>
                <a:lnTo>
                  <a:pt x="22860" y="83820"/>
                </a:lnTo>
                <a:lnTo>
                  <a:pt x="38100" y="99060"/>
                </a:lnTo>
                <a:lnTo>
                  <a:pt x="53340" y="114300"/>
                </a:lnTo>
                <a:lnTo>
                  <a:pt x="76200" y="121920"/>
                </a:lnTo>
                <a:lnTo>
                  <a:pt x="99060" y="129540"/>
                </a:lnTo>
                <a:lnTo>
                  <a:pt x="129540" y="121920"/>
                </a:lnTo>
                <a:lnTo>
                  <a:pt x="167640" y="121920"/>
                </a:lnTo>
                <a:lnTo>
                  <a:pt x="198120" y="106680"/>
                </a:lnTo>
                <a:lnTo>
                  <a:pt x="236220" y="99060"/>
                </a:lnTo>
                <a:lnTo>
                  <a:pt x="259080" y="83820"/>
                </a:lnTo>
                <a:lnTo>
                  <a:pt x="281940" y="68580"/>
                </a:lnTo>
                <a:lnTo>
                  <a:pt x="304800" y="60960"/>
                </a:lnTo>
                <a:lnTo>
                  <a:pt x="320040" y="53340"/>
                </a:lnTo>
                <a:lnTo>
                  <a:pt x="327660" y="53340"/>
                </a:lnTo>
                <a:lnTo>
                  <a:pt x="327660" y="53340"/>
                </a:lnTo>
                <a:lnTo>
                  <a:pt x="327660" y="60960"/>
                </a:lnTo>
                <a:lnTo>
                  <a:pt x="320040" y="76200"/>
                </a:lnTo>
                <a:lnTo>
                  <a:pt x="312420" y="91440"/>
                </a:lnTo>
                <a:lnTo>
                  <a:pt x="297180" y="106680"/>
                </a:lnTo>
                <a:lnTo>
                  <a:pt x="274320" y="160020"/>
                </a:lnTo>
                <a:lnTo>
                  <a:pt x="259080" y="175260"/>
                </a:lnTo>
                <a:lnTo>
                  <a:pt x="259080" y="17526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Freeform 65"/>
          <p:cNvSpPr/>
          <p:nvPr/>
        </p:nvSpPr>
        <p:spPr>
          <a:xfrm>
            <a:off x="6210300" y="5387340"/>
            <a:ext cx="304801" cy="259081"/>
          </a:xfrm>
          <a:custGeom>
            <a:avLst/>
            <a:gdLst/>
            <a:ahLst/>
            <a:cxnLst/>
            <a:rect l="0" t="0" r="0" b="0"/>
            <a:pathLst>
              <a:path w="304801" h="259081">
                <a:moveTo>
                  <a:pt x="0" y="0"/>
                </a:moveTo>
                <a:lnTo>
                  <a:pt x="0" y="0"/>
                </a:lnTo>
                <a:lnTo>
                  <a:pt x="0" y="0"/>
                </a:lnTo>
                <a:lnTo>
                  <a:pt x="0" y="0"/>
                </a:lnTo>
                <a:lnTo>
                  <a:pt x="0" y="0"/>
                </a:lnTo>
                <a:lnTo>
                  <a:pt x="7620" y="15240"/>
                </a:lnTo>
                <a:lnTo>
                  <a:pt x="7620" y="22860"/>
                </a:lnTo>
                <a:lnTo>
                  <a:pt x="15240" y="22860"/>
                </a:lnTo>
                <a:lnTo>
                  <a:pt x="22860" y="30480"/>
                </a:lnTo>
                <a:lnTo>
                  <a:pt x="38100" y="45720"/>
                </a:lnTo>
                <a:lnTo>
                  <a:pt x="53340" y="53340"/>
                </a:lnTo>
                <a:lnTo>
                  <a:pt x="76200" y="68580"/>
                </a:lnTo>
                <a:lnTo>
                  <a:pt x="99060" y="76200"/>
                </a:lnTo>
                <a:lnTo>
                  <a:pt x="114300" y="83820"/>
                </a:lnTo>
                <a:lnTo>
                  <a:pt x="137160" y="91440"/>
                </a:lnTo>
                <a:lnTo>
                  <a:pt x="152400" y="99060"/>
                </a:lnTo>
                <a:lnTo>
                  <a:pt x="167640" y="99060"/>
                </a:lnTo>
                <a:lnTo>
                  <a:pt x="182880" y="99060"/>
                </a:lnTo>
                <a:lnTo>
                  <a:pt x="190500" y="99060"/>
                </a:lnTo>
                <a:lnTo>
                  <a:pt x="190500" y="106680"/>
                </a:lnTo>
                <a:lnTo>
                  <a:pt x="182880" y="114300"/>
                </a:lnTo>
                <a:lnTo>
                  <a:pt x="175260" y="129540"/>
                </a:lnTo>
                <a:lnTo>
                  <a:pt x="160020" y="152400"/>
                </a:lnTo>
                <a:lnTo>
                  <a:pt x="144780" y="167640"/>
                </a:lnTo>
                <a:lnTo>
                  <a:pt x="129540" y="190500"/>
                </a:lnTo>
                <a:lnTo>
                  <a:pt x="114300" y="205740"/>
                </a:lnTo>
                <a:lnTo>
                  <a:pt x="99060" y="228600"/>
                </a:lnTo>
                <a:lnTo>
                  <a:pt x="83820" y="243840"/>
                </a:lnTo>
                <a:lnTo>
                  <a:pt x="76200" y="251460"/>
                </a:lnTo>
                <a:lnTo>
                  <a:pt x="76200" y="259080"/>
                </a:lnTo>
                <a:lnTo>
                  <a:pt x="76200" y="251460"/>
                </a:lnTo>
                <a:lnTo>
                  <a:pt x="83820" y="243840"/>
                </a:lnTo>
                <a:lnTo>
                  <a:pt x="91440" y="228600"/>
                </a:lnTo>
                <a:lnTo>
                  <a:pt x="106680" y="205740"/>
                </a:lnTo>
                <a:lnTo>
                  <a:pt x="129540" y="175260"/>
                </a:lnTo>
                <a:lnTo>
                  <a:pt x="144780" y="144780"/>
                </a:lnTo>
                <a:lnTo>
                  <a:pt x="167640" y="121920"/>
                </a:lnTo>
                <a:lnTo>
                  <a:pt x="190500" y="91440"/>
                </a:lnTo>
                <a:lnTo>
                  <a:pt x="213360" y="68580"/>
                </a:lnTo>
                <a:lnTo>
                  <a:pt x="236220" y="53340"/>
                </a:lnTo>
                <a:lnTo>
                  <a:pt x="251460" y="45720"/>
                </a:lnTo>
                <a:lnTo>
                  <a:pt x="266700" y="45720"/>
                </a:lnTo>
                <a:lnTo>
                  <a:pt x="281940" y="45720"/>
                </a:lnTo>
                <a:lnTo>
                  <a:pt x="289560" y="53340"/>
                </a:lnTo>
                <a:lnTo>
                  <a:pt x="297180" y="60960"/>
                </a:lnTo>
                <a:lnTo>
                  <a:pt x="304800" y="76200"/>
                </a:lnTo>
                <a:lnTo>
                  <a:pt x="304800" y="83820"/>
                </a:lnTo>
                <a:lnTo>
                  <a:pt x="304800" y="99060"/>
                </a:lnTo>
                <a:lnTo>
                  <a:pt x="297180" y="106680"/>
                </a:lnTo>
                <a:lnTo>
                  <a:pt x="289560" y="121920"/>
                </a:lnTo>
                <a:lnTo>
                  <a:pt x="274320" y="121920"/>
                </a:lnTo>
                <a:lnTo>
                  <a:pt x="259080" y="121920"/>
                </a:lnTo>
                <a:lnTo>
                  <a:pt x="198120" y="114300"/>
                </a:lnTo>
                <a:lnTo>
                  <a:pt x="198120" y="114300"/>
                </a:lnTo>
                <a:lnTo>
                  <a:pt x="198120" y="11430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Freeform 66"/>
          <p:cNvSpPr/>
          <p:nvPr/>
        </p:nvSpPr>
        <p:spPr>
          <a:xfrm>
            <a:off x="6553200" y="5341620"/>
            <a:ext cx="129541" cy="182881"/>
          </a:xfrm>
          <a:custGeom>
            <a:avLst/>
            <a:gdLst/>
            <a:ahLst/>
            <a:cxnLst/>
            <a:rect l="0" t="0" r="0" b="0"/>
            <a:pathLst>
              <a:path w="129541" h="182881">
                <a:moveTo>
                  <a:pt x="129540" y="0"/>
                </a:moveTo>
                <a:lnTo>
                  <a:pt x="129540" y="0"/>
                </a:lnTo>
                <a:lnTo>
                  <a:pt x="129540" y="7620"/>
                </a:lnTo>
                <a:lnTo>
                  <a:pt x="129540" y="15240"/>
                </a:lnTo>
                <a:lnTo>
                  <a:pt x="121920" y="22860"/>
                </a:lnTo>
                <a:lnTo>
                  <a:pt x="114300" y="30480"/>
                </a:lnTo>
                <a:lnTo>
                  <a:pt x="99061" y="45720"/>
                </a:lnTo>
                <a:lnTo>
                  <a:pt x="99061" y="45720"/>
                </a:lnTo>
                <a:lnTo>
                  <a:pt x="83820" y="60960"/>
                </a:lnTo>
                <a:lnTo>
                  <a:pt x="76200" y="83820"/>
                </a:lnTo>
                <a:lnTo>
                  <a:pt x="53340" y="99060"/>
                </a:lnTo>
                <a:lnTo>
                  <a:pt x="38100" y="121920"/>
                </a:lnTo>
                <a:lnTo>
                  <a:pt x="0" y="182880"/>
                </a:lnTo>
                <a:lnTo>
                  <a:pt x="0" y="182880"/>
                </a:lnTo>
                <a:lnTo>
                  <a:pt x="0" y="18288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8" name="Freeform 67"/>
          <p:cNvSpPr/>
          <p:nvPr/>
        </p:nvSpPr>
        <p:spPr>
          <a:xfrm>
            <a:off x="6637020" y="5417820"/>
            <a:ext cx="434342" cy="175261"/>
          </a:xfrm>
          <a:custGeom>
            <a:avLst/>
            <a:gdLst/>
            <a:ahLst/>
            <a:cxnLst/>
            <a:rect l="0" t="0" r="0" b="0"/>
            <a:pathLst>
              <a:path w="434342" h="175261">
                <a:moveTo>
                  <a:pt x="160020" y="22860"/>
                </a:moveTo>
                <a:lnTo>
                  <a:pt x="160020" y="15240"/>
                </a:lnTo>
                <a:lnTo>
                  <a:pt x="160020" y="15240"/>
                </a:lnTo>
                <a:lnTo>
                  <a:pt x="160020" y="7620"/>
                </a:lnTo>
                <a:lnTo>
                  <a:pt x="152400" y="0"/>
                </a:lnTo>
                <a:lnTo>
                  <a:pt x="144780" y="0"/>
                </a:lnTo>
                <a:lnTo>
                  <a:pt x="129541" y="7620"/>
                </a:lnTo>
                <a:lnTo>
                  <a:pt x="121920" y="7620"/>
                </a:lnTo>
                <a:lnTo>
                  <a:pt x="106680" y="7620"/>
                </a:lnTo>
                <a:lnTo>
                  <a:pt x="91441" y="7620"/>
                </a:lnTo>
                <a:lnTo>
                  <a:pt x="68580" y="15240"/>
                </a:lnTo>
                <a:lnTo>
                  <a:pt x="45720" y="22860"/>
                </a:lnTo>
                <a:lnTo>
                  <a:pt x="30480" y="38100"/>
                </a:lnTo>
                <a:lnTo>
                  <a:pt x="15241" y="45720"/>
                </a:lnTo>
                <a:lnTo>
                  <a:pt x="7620" y="60960"/>
                </a:lnTo>
                <a:lnTo>
                  <a:pt x="0" y="68580"/>
                </a:lnTo>
                <a:lnTo>
                  <a:pt x="7620" y="76200"/>
                </a:lnTo>
                <a:lnTo>
                  <a:pt x="15241" y="83820"/>
                </a:lnTo>
                <a:lnTo>
                  <a:pt x="30480" y="83820"/>
                </a:lnTo>
                <a:lnTo>
                  <a:pt x="53341" y="76200"/>
                </a:lnTo>
                <a:lnTo>
                  <a:pt x="76200" y="68580"/>
                </a:lnTo>
                <a:lnTo>
                  <a:pt x="99060" y="53340"/>
                </a:lnTo>
                <a:lnTo>
                  <a:pt x="121920" y="45720"/>
                </a:lnTo>
                <a:lnTo>
                  <a:pt x="137160" y="30480"/>
                </a:lnTo>
                <a:lnTo>
                  <a:pt x="152400" y="22860"/>
                </a:lnTo>
                <a:lnTo>
                  <a:pt x="167641" y="15240"/>
                </a:lnTo>
                <a:lnTo>
                  <a:pt x="175260" y="7620"/>
                </a:lnTo>
                <a:lnTo>
                  <a:pt x="175260" y="7620"/>
                </a:lnTo>
                <a:lnTo>
                  <a:pt x="175260" y="15240"/>
                </a:lnTo>
                <a:lnTo>
                  <a:pt x="167641" y="22860"/>
                </a:lnTo>
                <a:lnTo>
                  <a:pt x="160020" y="30480"/>
                </a:lnTo>
                <a:lnTo>
                  <a:pt x="144780" y="45720"/>
                </a:lnTo>
                <a:lnTo>
                  <a:pt x="144780" y="60960"/>
                </a:lnTo>
                <a:lnTo>
                  <a:pt x="129541" y="76200"/>
                </a:lnTo>
                <a:lnTo>
                  <a:pt x="129541" y="91440"/>
                </a:lnTo>
                <a:lnTo>
                  <a:pt x="129541" y="99060"/>
                </a:lnTo>
                <a:lnTo>
                  <a:pt x="129541" y="106680"/>
                </a:lnTo>
                <a:lnTo>
                  <a:pt x="144780" y="114300"/>
                </a:lnTo>
                <a:lnTo>
                  <a:pt x="160020" y="114300"/>
                </a:lnTo>
                <a:lnTo>
                  <a:pt x="175260" y="114300"/>
                </a:lnTo>
                <a:lnTo>
                  <a:pt x="198120" y="106680"/>
                </a:lnTo>
                <a:lnTo>
                  <a:pt x="220980" y="91440"/>
                </a:lnTo>
                <a:lnTo>
                  <a:pt x="243841" y="76200"/>
                </a:lnTo>
                <a:lnTo>
                  <a:pt x="259080" y="68580"/>
                </a:lnTo>
                <a:lnTo>
                  <a:pt x="274320" y="53340"/>
                </a:lnTo>
                <a:lnTo>
                  <a:pt x="297180" y="45720"/>
                </a:lnTo>
                <a:lnTo>
                  <a:pt x="304800" y="38100"/>
                </a:lnTo>
                <a:lnTo>
                  <a:pt x="304800" y="38100"/>
                </a:lnTo>
                <a:lnTo>
                  <a:pt x="304800" y="38100"/>
                </a:lnTo>
                <a:lnTo>
                  <a:pt x="297180" y="45720"/>
                </a:lnTo>
                <a:lnTo>
                  <a:pt x="289560" y="53340"/>
                </a:lnTo>
                <a:lnTo>
                  <a:pt x="274320" y="68580"/>
                </a:lnTo>
                <a:lnTo>
                  <a:pt x="266700" y="76200"/>
                </a:lnTo>
                <a:lnTo>
                  <a:pt x="251460" y="83820"/>
                </a:lnTo>
                <a:lnTo>
                  <a:pt x="251460" y="91440"/>
                </a:lnTo>
                <a:lnTo>
                  <a:pt x="243841" y="99060"/>
                </a:lnTo>
                <a:lnTo>
                  <a:pt x="251460" y="99060"/>
                </a:lnTo>
                <a:lnTo>
                  <a:pt x="259080" y="99060"/>
                </a:lnTo>
                <a:lnTo>
                  <a:pt x="274320" y="99060"/>
                </a:lnTo>
                <a:lnTo>
                  <a:pt x="289560" y="91440"/>
                </a:lnTo>
                <a:lnTo>
                  <a:pt x="312420" y="83820"/>
                </a:lnTo>
                <a:lnTo>
                  <a:pt x="335280" y="68580"/>
                </a:lnTo>
                <a:lnTo>
                  <a:pt x="350520" y="60960"/>
                </a:lnTo>
                <a:lnTo>
                  <a:pt x="365760" y="53340"/>
                </a:lnTo>
                <a:lnTo>
                  <a:pt x="373380" y="53340"/>
                </a:lnTo>
                <a:lnTo>
                  <a:pt x="381000" y="53340"/>
                </a:lnTo>
                <a:lnTo>
                  <a:pt x="388620" y="53340"/>
                </a:lnTo>
                <a:lnTo>
                  <a:pt x="388620" y="60960"/>
                </a:lnTo>
                <a:lnTo>
                  <a:pt x="373380" y="60960"/>
                </a:lnTo>
                <a:lnTo>
                  <a:pt x="373380" y="68580"/>
                </a:lnTo>
                <a:lnTo>
                  <a:pt x="365760" y="76200"/>
                </a:lnTo>
                <a:lnTo>
                  <a:pt x="358141" y="76200"/>
                </a:lnTo>
                <a:lnTo>
                  <a:pt x="350520" y="83820"/>
                </a:lnTo>
                <a:lnTo>
                  <a:pt x="342900" y="83820"/>
                </a:lnTo>
                <a:lnTo>
                  <a:pt x="342900" y="83820"/>
                </a:lnTo>
                <a:lnTo>
                  <a:pt x="350520" y="83820"/>
                </a:lnTo>
                <a:lnTo>
                  <a:pt x="358141" y="76200"/>
                </a:lnTo>
                <a:lnTo>
                  <a:pt x="365760" y="83820"/>
                </a:lnTo>
                <a:lnTo>
                  <a:pt x="381000" y="83820"/>
                </a:lnTo>
                <a:lnTo>
                  <a:pt x="388620" y="91440"/>
                </a:lnTo>
                <a:lnTo>
                  <a:pt x="403860" y="99060"/>
                </a:lnTo>
                <a:lnTo>
                  <a:pt x="411480" y="106680"/>
                </a:lnTo>
                <a:lnTo>
                  <a:pt x="419100" y="121920"/>
                </a:lnTo>
                <a:lnTo>
                  <a:pt x="434341" y="175260"/>
                </a:lnTo>
                <a:lnTo>
                  <a:pt x="434341" y="175260"/>
                </a:lnTo>
                <a:lnTo>
                  <a:pt x="434341" y="17526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9" name="Freeform 68"/>
          <p:cNvSpPr/>
          <p:nvPr/>
        </p:nvSpPr>
        <p:spPr>
          <a:xfrm>
            <a:off x="7040880" y="5425440"/>
            <a:ext cx="1" cy="1"/>
          </a:xfrm>
          <a:custGeom>
            <a:avLst/>
            <a:gdLst/>
            <a:ahLst/>
            <a:cxnLst/>
            <a:rect l="0" t="0" r="0" b="0"/>
            <a:pathLst>
              <a:path w="1" h="1">
                <a:moveTo>
                  <a:pt x="0" y="0"/>
                </a:moveTo>
                <a:lnTo>
                  <a:pt x="0" y="0"/>
                </a:lnTo>
                <a:lnTo>
                  <a:pt x="0" y="0"/>
                </a:lnTo>
                <a:lnTo>
                  <a:pt x="0" y="0"/>
                </a:lnTo>
                <a:lnTo>
                  <a:pt x="0" y="0"/>
                </a:lnTo>
                <a:close/>
              </a:path>
            </a:pathLst>
          </a:custGeom>
          <a:noFill/>
          <a:ln w="3810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Freeform 69"/>
          <p:cNvSpPr/>
          <p:nvPr/>
        </p:nvSpPr>
        <p:spPr>
          <a:xfrm>
            <a:off x="7132320" y="5303520"/>
            <a:ext cx="68581" cy="426721"/>
          </a:xfrm>
          <a:custGeom>
            <a:avLst/>
            <a:gdLst/>
            <a:ahLst/>
            <a:cxnLst/>
            <a:rect l="0" t="0" r="0" b="0"/>
            <a:pathLst>
              <a:path w="68581" h="426721">
                <a:moveTo>
                  <a:pt x="45720" y="0"/>
                </a:moveTo>
                <a:lnTo>
                  <a:pt x="53341" y="15240"/>
                </a:lnTo>
                <a:lnTo>
                  <a:pt x="53341" y="30480"/>
                </a:lnTo>
                <a:lnTo>
                  <a:pt x="60960" y="30480"/>
                </a:lnTo>
                <a:lnTo>
                  <a:pt x="60960" y="53340"/>
                </a:lnTo>
                <a:lnTo>
                  <a:pt x="68580" y="76200"/>
                </a:lnTo>
                <a:lnTo>
                  <a:pt x="68580" y="91440"/>
                </a:lnTo>
                <a:lnTo>
                  <a:pt x="68580" y="99060"/>
                </a:lnTo>
                <a:lnTo>
                  <a:pt x="68580" y="137160"/>
                </a:lnTo>
                <a:lnTo>
                  <a:pt x="68580" y="175260"/>
                </a:lnTo>
                <a:lnTo>
                  <a:pt x="68580" y="220980"/>
                </a:lnTo>
                <a:lnTo>
                  <a:pt x="60960" y="266700"/>
                </a:lnTo>
                <a:lnTo>
                  <a:pt x="53341" y="304800"/>
                </a:lnTo>
                <a:lnTo>
                  <a:pt x="0" y="426720"/>
                </a:lnTo>
                <a:lnTo>
                  <a:pt x="0" y="426720"/>
                </a:lnTo>
                <a:lnTo>
                  <a:pt x="0" y="42672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594161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smtClean="0"/>
              <a:t>Perfect answer</a:t>
            </a:r>
            <a:endParaRPr lang="en-GB" dirty="0"/>
          </a:p>
        </p:txBody>
      </p:sp>
      <p:sp>
        <p:nvSpPr>
          <p:cNvPr id="3" name="Content Placeholder 2"/>
          <p:cNvSpPr>
            <a:spLocks noGrp="1"/>
          </p:cNvSpPr>
          <p:nvPr>
            <p:ph idx="1"/>
          </p:nvPr>
        </p:nvSpPr>
        <p:spPr>
          <a:solidFill>
            <a:schemeClr val="bg1"/>
          </a:solidFill>
        </p:spPr>
        <p:txBody>
          <a:bodyPr>
            <a:normAutofit fontScale="92500"/>
          </a:bodyPr>
          <a:lstStyle/>
          <a:p>
            <a:r>
              <a:rPr lang="en-GB" dirty="0" smtClean="0"/>
              <a:t>The urban hydrograph has a steeper rising limb compared to the rural as water enters the river quicker via gutters and drains, leading to a high peak discharge.</a:t>
            </a:r>
          </a:p>
          <a:p>
            <a:endParaRPr lang="en-GB" dirty="0"/>
          </a:p>
          <a:p>
            <a:r>
              <a:rPr lang="en-GB" dirty="0" smtClean="0"/>
              <a:t>The urban hydrograph has a shorter basin lag time as water flows over impermeable surfaces such as tarmac, and therefore enters the river quicker as a result of rapid overland flow.</a:t>
            </a:r>
            <a:endParaRPr lang="en-GB" dirty="0"/>
          </a:p>
        </p:txBody>
      </p:sp>
    </p:spTree>
    <p:extLst>
      <p:ext uri="{BB962C8B-B14F-4D97-AF65-F5344CB8AC3E}">
        <p14:creationId xmlns:p14="http://schemas.microsoft.com/office/powerpoint/2010/main" val="547293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901</Words>
  <Application>Microsoft Office PowerPoint</Application>
  <PresentationFormat>On-screen Show (4:3)</PresentationFormat>
  <Paragraphs>66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Lesson five: Urban and Rural Hydrographs</vt:lpstr>
      <vt:lpstr>Starter – Urban or Rural?</vt:lpstr>
      <vt:lpstr>Urban (window) or rural (door)?</vt:lpstr>
      <vt:lpstr>Urban and rural hydrographs</vt:lpstr>
      <vt:lpstr>Urban and rural hydrographs</vt:lpstr>
      <vt:lpstr>PowerPoint Presentation</vt:lpstr>
      <vt:lpstr>Task 5 – Past Paper Question</vt:lpstr>
      <vt:lpstr>Structure</vt:lpstr>
      <vt:lpstr>Perfect answer</vt:lpstr>
      <vt:lpstr>PowerPoint Presentation</vt:lpstr>
      <vt:lpstr>PowerPoint Presentation</vt:lpstr>
      <vt:lpstr>Homework</vt:lpstr>
      <vt:lpstr>Success criteria</vt:lpstr>
      <vt:lpstr>Plenary – Label the hydrograph</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Alex Rankin</dc:creator>
  <cp:lastModifiedBy>Karen Fulton</cp:lastModifiedBy>
  <cp:revision>28</cp:revision>
  <dcterms:created xsi:type="dcterms:W3CDTF">2015-09-07T10:23:22Z</dcterms:created>
  <dcterms:modified xsi:type="dcterms:W3CDTF">2019-09-27T08:42:58Z</dcterms:modified>
</cp:coreProperties>
</file>