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6" r:id="rId3"/>
    <p:sldId id="259" r:id="rId4"/>
    <p:sldId id="260" r:id="rId5"/>
    <p:sldId id="277" r:id="rId6"/>
    <p:sldId id="280" r:id="rId7"/>
    <p:sldId id="281" r:id="rId8"/>
    <p:sldId id="285" r:id="rId9"/>
    <p:sldId id="282" r:id="rId10"/>
    <p:sldId id="292" r:id="rId11"/>
    <p:sldId id="287" r:id="rId12"/>
    <p:sldId id="288" r:id="rId13"/>
    <p:sldId id="258" r:id="rId14"/>
    <p:sldId id="261" r:id="rId15"/>
    <p:sldId id="263" r:id="rId16"/>
    <p:sldId id="273" r:id="rId17"/>
    <p:sldId id="286" r:id="rId18"/>
    <p:sldId id="289" r:id="rId19"/>
    <p:sldId id="290" r:id="rId20"/>
    <p:sldId id="274" r:id="rId21"/>
    <p:sldId id="293" r:id="rId22"/>
    <p:sldId id="275" r:id="rId23"/>
    <p:sldId id="294" r:id="rId24"/>
    <p:sldId id="291" r:id="rId25"/>
    <p:sldId id="312" r:id="rId26"/>
    <p:sldId id="303" r:id="rId27"/>
    <p:sldId id="295" r:id="rId28"/>
    <p:sldId id="296" r:id="rId29"/>
    <p:sldId id="297" r:id="rId30"/>
    <p:sldId id="298" r:id="rId31"/>
    <p:sldId id="299" r:id="rId32"/>
    <p:sldId id="300" r:id="rId33"/>
    <p:sldId id="301" r:id="rId34"/>
    <p:sldId id="313" r:id="rId35"/>
    <p:sldId id="276" r:id="rId36"/>
    <p:sldId id="264" r:id="rId37"/>
    <p:sldId id="305" r:id="rId38"/>
    <p:sldId id="304" r:id="rId39"/>
    <p:sldId id="311" r:id="rId40"/>
    <p:sldId id="272" r:id="rId41"/>
    <p:sldId id="278" r:id="rId42"/>
    <p:sldId id="308" r:id="rId43"/>
    <p:sldId id="309" r:id="rId44"/>
    <p:sldId id="310" r:id="rId45"/>
    <p:sldId id="307" r:id="rId46"/>
    <p:sldId id="269" r:id="rId47"/>
    <p:sldId id="27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79" autoAdjust="0"/>
    <p:restoredTop sz="94660"/>
  </p:normalViewPr>
  <p:slideViewPr>
    <p:cSldViewPr>
      <p:cViewPr>
        <p:scale>
          <a:sx n="62" d="100"/>
          <a:sy n="62" d="100"/>
        </p:scale>
        <p:origin x="-2052" y="-6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6-11-16T12:50:44.0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E166914-F31C-4CEC-8912-C1D362E26BDD}" emma:medium="tactile" emma:mode="ink">
          <msink:context xmlns:msink="http://schemas.microsoft.com/ink/2010/main" type="writingRegion" rotatedBoundingBox="-2177,5741 -824,5741 -824,7521 -2177,7521"/>
        </emma:interpretation>
      </emma:emma>
    </inkml:annotationXML>
    <inkml:traceGroup>
      <inkml:annotationXML>
        <emma:emma xmlns:emma="http://www.w3.org/2003/04/emma" version="1.0">
          <emma:interpretation id="{42CEC196-ABF7-43E1-A819-67428049A61F}" emma:medium="tactile" emma:mode="ink">
            <msink:context xmlns:msink="http://schemas.microsoft.com/ink/2010/main" type="paragraph" rotatedBoundingBox="-2177,5741 -824,5741 -824,7521 -2177,7521" alignmentLevel="1"/>
          </emma:interpretation>
        </emma:emma>
      </inkml:annotationXML>
      <inkml:traceGroup>
        <inkml:annotationXML>
          <emma:emma xmlns:emma="http://www.w3.org/2003/04/emma" version="1.0">
            <emma:interpretation id="{B948FC51-6A3F-4E7B-87E6-C0FC1B2ABACA}" emma:medium="tactile" emma:mode="ink">
              <msink:context xmlns:msink="http://schemas.microsoft.com/ink/2010/main" type="line" rotatedBoundingBox="-2177,5741 -824,5741 -824,7521 -2177,7521"/>
            </emma:interpretation>
          </emma:emma>
        </inkml:annotationXML>
        <inkml:traceGroup>
          <inkml:annotationXML>
            <emma:emma xmlns:emma="http://www.w3.org/2003/04/emma" version="1.0">
              <emma:interpretation id="{1C60A7AC-85C5-4B00-9774-00A9FFA8B9CC}" emma:medium="tactile" emma:mode="ink">
                <msink:context xmlns:msink="http://schemas.microsoft.com/ink/2010/main" type="inkWord" rotatedBoundingBox="-2177,5741 -824,5741 -824,7521 -2177,7521"/>
              </emma:interpretation>
              <emma:one-of disjunction-type="recognition" id="oneOf0">
                <emma:interpretation id="interp0" emma:lang="en-GB" emma:confidence="0">
                  <emma:literal>X</emma:literal>
                </emma:interpretation>
                <emma:interpretation id="interp1" emma:lang="en-GB" emma:confidence="0">
                  <emma:literal>x</emma:literal>
                </emma:interpretation>
                <emma:interpretation id="interp2" emma:lang="en-GB" emma:confidence="0">
                  <emma:literal>+</emma:literal>
                </emma:interpretation>
                <emma:interpretation id="interp3" emma:lang="en-GB" emma:confidence="0">
                  <emma:literal>?</emma:literal>
                </emma:interpretation>
                <emma:interpretation id="interp4" emma:lang="en-GB" emma:confidence="0">
                  <emma:literal>y</emma:literal>
                </emma:interpretation>
              </emma:one-of>
            </emma:emma>
          </inkml:annotationXML>
          <inkml:trace contextRef="#ctx0" brushRef="#br0">1055-1 512,'-31'0'0,"-36"32"0,34 0 0,-33 34 0,0 33 0,34-33 0,32-66 0,-100 132 0,34 0 0,-32 34 0,-2-35 0,35 34 0,-34 1 0,32-35 0,2 1 0,32-33 0,-1-33 0,1 99 0,33-165 0</inkml:trace>
          <inkml:trace contextRef="#ctx0" brushRef="#br0" timeOffset="-280.8018">132 228 512,'0'0'0,"0"34"0,33-2 0,1 34 0,64-32 0,-31-2 0,-35-32 0,100 66 0,0 0 0,0 33 0,0-32 0,165 64 0,-165-65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91133-82AB-43C4-9992-B0774AF5D3FE}" type="datetimeFigureOut">
              <a:rPr lang="en-GB" smtClean="0"/>
              <a:t>11/09/2019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1C4A5-64BF-4C85-A683-FA6A7AA26963}" type="slidenum">
              <a:rPr lang="en-GB" smtClean="0"/>
              <a:t>‹#›</a:t>
            </a:fld>
            <a:endParaRPr lang="en-GB"/>
          </a:p>
        </p:txBody>
      </p:sp>
    </p:spTree>
    <p:extLst>
      <p:ext uri="{BB962C8B-B14F-4D97-AF65-F5344CB8AC3E}">
        <p14:creationId xmlns:p14="http://schemas.microsoft.com/office/powerpoint/2010/main" val="173275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F1C4A5-64BF-4C85-A683-FA6A7AA26963}" type="slidenum">
              <a:rPr lang="en-GB" smtClean="0"/>
              <a:t>47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193BFA-99AF-463B-9790-B1469A51122B}"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193BFA-99AF-463B-9790-B1469A51122B}"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193BFA-99AF-463B-9790-B1469A51122B}"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193BFA-99AF-463B-9790-B1469A51122B}"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93BFA-99AF-463B-9790-B1469A51122B}"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193BFA-99AF-463B-9790-B1469A51122B}"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193BFA-99AF-463B-9790-B1469A51122B}" type="datetimeFigureOut">
              <a:rPr lang="en-GB" smtClean="0"/>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193BFA-99AF-463B-9790-B1469A51122B}"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93BFA-99AF-463B-9790-B1469A51122B}"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93BFA-99AF-463B-9790-B1469A51122B}"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93BFA-99AF-463B-9790-B1469A51122B}"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C16856-7224-4FE8-86E9-C3A5574338D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93BFA-99AF-463B-9790-B1469A51122B}" type="datetimeFigureOut">
              <a:rPr lang="en-GB" smtClean="0"/>
              <a:t>11/09/2019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16856-7224-4FE8-86E9-C3A5574338D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2ahUKEwilqp_SwY_dAhVPPFAKHWxOBYMQjRx6BAgBEAU&amp;url=https://mrgeogwagg.wordpress.com/2015/08/26/river-processes-and-pressures/&amp;psig=AOvVaw29HAuLZpy6TKT8KpfHK8qB&amp;ust=153553758054611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Starter</a:t>
            </a:r>
            <a:endParaRPr lang="en-GB" dirty="0"/>
          </a:p>
        </p:txBody>
      </p:sp>
      <p:sp>
        <p:nvSpPr>
          <p:cNvPr id="5" name="Rounded Rectangular Callout 4"/>
          <p:cNvSpPr/>
          <p:nvPr/>
        </p:nvSpPr>
        <p:spPr>
          <a:xfrm>
            <a:off x="1331640" y="1916832"/>
            <a:ext cx="6336704" cy="34563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Can you name any river features / landforms?</a:t>
            </a:r>
            <a:endParaRPr lang="en-GB"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iver characteristics from source to mou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48679"/>
            <a:ext cx="6950695" cy="584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08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Upper-course-slope-proce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33400"/>
            <a:ext cx="4016375" cy="6019800"/>
          </a:xfrm>
          <a:prstGeom prst="rect">
            <a:avLst/>
          </a:prstGeom>
          <a:noFill/>
          <a:extLst>
            <a:ext uri="{909E8E84-426E-40DD-AFC4-6F175D3DCCD1}">
              <a14:hiddenFill xmlns:a14="http://schemas.microsoft.com/office/drawing/2010/main">
                <a:solidFill>
                  <a:srgbClr val="FFFFFF"/>
                </a:solidFill>
              </a14:hiddenFill>
            </a:ext>
          </a:extLst>
        </p:spPr>
      </p:pic>
      <p:sp>
        <p:nvSpPr>
          <p:cNvPr id="23555" name="Rectangle 3"/>
          <p:cNvSpPr>
            <a:spLocks noGrp="1" noRot="1" noChangeArrowheads="1"/>
          </p:cNvSpPr>
          <p:nvPr>
            <p:ph type="title"/>
          </p:nvPr>
        </p:nvSpPr>
        <p:spPr>
          <a:xfrm>
            <a:off x="0" y="0"/>
            <a:ext cx="4343400" cy="609600"/>
          </a:xfrm>
          <a:solidFill>
            <a:schemeClr val="bg1"/>
          </a:solidFill>
        </p:spPr>
        <p:txBody>
          <a:bodyPr/>
          <a:lstStyle/>
          <a:p>
            <a:r>
              <a:rPr lang="en-GB" altLang="en-US" sz="2400">
                <a:latin typeface="Comic Sans MS" pitchFamily="66" charset="0"/>
              </a:rPr>
              <a:t>Upper valley characteristics</a:t>
            </a:r>
          </a:p>
        </p:txBody>
      </p:sp>
      <p:sp>
        <p:nvSpPr>
          <p:cNvPr id="23556" name="Text Box 4"/>
          <p:cNvSpPr txBox="1">
            <a:spLocks noChangeArrowheads="1"/>
          </p:cNvSpPr>
          <p:nvPr/>
        </p:nvSpPr>
        <p:spPr bwMode="auto">
          <a:xfrm>
            <a:off x="0" y="1219200"/>
            <a:ext cx="213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Bef>
                <a:spcPct val="50000"/>
              </a:spcBef>
            </a:pPr>
            <a:r>
              <a:rPr lang="en-GB" altLang="en-US" sz="1600" b="1">
                <a:latin typeface="Comic Sans MS" pitchFamily="66" charset="0"/>
              </a:rPr>
              <a:t>  “V”shaped valley, vertical erosion dominant</a:t>
            </a:r>
          </a:p>
        </p:txBody>
      </p:sp>
      <p:sp>
        <p:nvSpPr>
          <p:cNvPr id="23557" name="Line 5"/>
          <p:cNvSpPr>
            <a:spLocks noChangeShapeType="1"/>
          </p:cNvSpPr>
          <p:nvPr/>
        </p:nvSpPr>
        <p:spPr bwMode="auto">
          <a:xfrm>
            <a:off x="2133600" y="1676400"/>
            <a:ext cx="914400" cy="6096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8" name="Text Box 6"/>
          <p:cNvSpPr txBox="1">
            <a:spLocks noChangeArrowheads="1"/>
          </p:cNvSpPr>
          <p:nvPr/>
        </p:nvSpPr>
        <p:spPr bwMode="auto">
          <a:xfrm>
            <a:off x="0" y="3200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Bef>
                <a:spcPct val="50000"/>
              </a:spcBef>
            </a:pPr>
            <a:r>
              <a:rPr lang="en-GB" altLang="en-US" sz="2000">
                <a:latin typeface="Times New Roman" pitchFamily="18" charset="0"/>
              </a:rPr>
              <a:t>  </a:t>
            </a:r>
            <a:r>
              <a:rPr lang="en-GB" altLang="en-US" sz="1600" b="1">
                <a:latin typeface="Comic Sans MS" pitchFamily="66" charset="0"/>
              </a:rPr>
              <a:t>Interlocking  spurs</a:t>
            </a:r>
          </a:p>
        </p:txBody>
      </p:sp>
      <p:sp>
        <p:nvSpPr>
          <p:cNvPr id="23559" name="Line 7"/>
          <p:cNvSpPr>
            <a:spLocks noChangeShapeType="1"/>
          </p:cNvSpPr>
          <p:nvPr/>
        </p:nvSpPr>
        <p:spPr bwMode="auto">
          <a:xfrm flipV="1">
            <a:off x="2286000" y="3276600"/>
            <a:ext cx="2133600" cy="2286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0" name="Text Box 8"/>
          <p:cNvSpPr txBox="1">
            <a:spLocks noChangeArrowheads="1"/>
          </p:cNvSpPr>
          <p:nvPr/>
        </p:nvSpPr>
        <p:spPr bwMode="auto">
          <a:xfrm>
            <a:off x="228600" y="3657600"/>
            <a:ext cx="1828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Bef>
                <a:spcPct val="50000"/>
              </a:spcBef>
            </a:pPr>
            <a:r>
              <a:rPr lang="en-GB" altLang="en-US" sz="2000">
                <a:latin typeface="Times New Roman" pitchFamily="18" charset="0"/>
              </a:rPr>
              <a:t>  </a:t>
            </a:r>
            <a:r>
              <a:rPr lang="en-GB" altLang="en-US" sz="1600" b="1">
                <a:latin typeface="Comic Sans MS" pitchFamily="66" charset="0"/>
              </a:rPr>
              <a:t>Slumping and  landslides - very active hill slopes</a:t>
            </a:r>
          </a:p>
        </p:txBody>
      </p:sp>
      <p:sp>
        <p:nvSpPr>
          <p:cNvPr id="23561" name="Line 9"/>
          <p:cNvSpPr>
            <a:spLocks noChangeShapeType="1"/>
          </p:cNvSpPr>
          <p:nvPr/>
        </p:nvSpPr>
        <p:spPr bwMode="auto">
          <a:xfrm rot="1020672" flipV="1">
            <a:off x="2236788" y="3394075"/>
            <a:ext cx="2514600" cy="10668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4" name="Text Box 12"/>
          <p:cNvSpPr txBox="1">
            <a:spLocks noChangeArrowheads="1"/>
          </p:cNvSpPr>
          <p:nvPr/>
        </p:nvSpPr>
        <p:spPr bwMode="auto">
          <a:xfrm>
            <a:off x="7010400" y="2209800"/>
            <a:ext cx="2133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Bef>
                <a:spcPct val="50000"/>
              </a:spcBef>
            </a:pPr>
            <a:r>
              <a:rPr lang="en-GB" altLang="en-US" sz="2000">
                <a:latin typeface="Times New Roman" pitchFamily="18" charset="0"/>
              </a:rPr>
              <a:t>  </a:t>
            </a:r>
            <a:r>
              <a:rPr lang="en-GB" altLang="en-US" sz="1600" b="1">
                <a:latin typeface="Comic Sans MS" pitchFamily="66" charset="0"/>
              </a:rPr>
              <a:t>Narrow, shallow channel, low velocity and discharge</a:t>
            </a:r>
          </a:p>
        </p:txBody>
      </p:sp>
      <p:sp>
        <p:nvSpPr>
          <p:cNvPr id="23565" name="Line 13"/>
          <p:cNvSpPr>
            <a:spLocks noChangeShapeType="1"/>
          </p:cNvSpPr>
          <p:nvPr/>
        </p:nvSpPr>
        <p:spPr bwMode="auto">
          <a:xfrm flipH="1">
            <a:off x="4648200" y="3276600"/>
            <a:ext cx="2667000" cy="9144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6" name="Text Box 14"/>
          <p:cNvSpPr txBox="1">
            <a:spLocks noChangeArrowheads="1"/>
          </p:cNvSpPr>
          <p:nvPr/>
        </p:nvSpPr>
        <p:spPr bwMode="auto">
          <a:xfrm>
            <a:off x="6858000" y="4648200"/>
            <a:ext cx="17526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Bef>
                <a:spcPct val="50000"/>
              </a:spcBef>
            </a:pPr>
            <a:r>
              <a:rPr lang="en-GB" altLang="en-US" sz="2000">
                <a:latin typeface="Times New Roman" pitchFamily="18" charset="0"/>
              </a:rPr>
              <a:t>   </a:t>
            </a:r>
            <a:r>
              <a:rPr lang="en-GB" altLang="en-US" sz="1600" b="1">
                <a:latin typeface="Comic Sans MS" pitchFamily="66" charset="0"/>
              </a:rPr>
              <a:t>Large bed load derived from upstream and from valley sides</a:t>
            </a:r>
          </a:p>
        </p:txBody>
      </p:sp>
      <p:sp>
        <p:nvSpPr>
          <p:cNvPr id="23567" name="Line 15"/>
          <p:cNvSpPr>
            <a:spLocks noChangeShapeType="1"/>
          </p:cNvSpPr>
          <p:nvPr/>
        </p:nvSpPr>
        <p:spPr bwMode="auto">
          <a:xfrm flipH="1" flipV="1">
            <a:off x="3733800" y="4876800"/>
            <a:ext cx="3352800" cy="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8" name="Line 16"/>
          <p:cNvSpPr>
            <a:spLocks noChangeShapeType="1"/>
          </p:cNvSpPr>
          <p:nvPr/>
        </p:nvSpPr>
        <p:spPr bwMode="auto">
          <a:xfrm>
            <a:off x="2133600" y="4343400"/>
            <a:ext cx="1066800" cy="5334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9" name="Line 17"/>
          <p:cNvSpPr>
            <a:spLocks noChangeShapeType="1"/>
          </p:cNvSpPr>
          <p:nvPr/>
        </p:nvSpPr>
        <p:spPr bwMode="auto">
          <a:xfrm flipV="1">
            <a:off x="2209800" y="2590800"/>
            <a:ext cx="1220788" cy="763588"/>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786595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p:cTn id="13" dur="1000" fill="hold"/>
                                        <p:tgtEl>
                                          <p:spTgt spid="23554"/>
                                        </p:tgtEl>
                                        <p:attrNameLst>
                                          <p:attrName>ppt_w</p:attrName>
                                        </p:attrNameLst>
                                      </p:cBhvr>
                                      <p:tavLst>
                                        <p:tav tm="0">
                                          <p:val>
                                            <p:fltVal val="0"/>
                                          </p:val>
                                        </p:tav>
                                        <p:tav tm="100000">
                                          <p:val>
                                            <p:strVal val="#ppt_w"/>
                                          </p:val>
                                        </p:tav>
                                      </p:tavLst>
                                    </p:anim>
                                    <p:anim calcmode="lin" valueType="num">
                                      <p:cBhvr>
                                        <p:cTn id="14" dur="1000" fill="hold"/>
                                        <p:tgtEl>
                                          <p:spTgt spid="23554"/>
                                        </p:tgtEl>
                                        <p:attrNameLst>
                                          <p:attrName>ppt_h</p:attrName>
                                        </p:attrNameLst>
                                      </p:cBhvr>
                                      <p:tavLst>
                                        <p:tav tm="0">
                                          <p:val>
                                            <p:fltVal val="0"/>
                                          </p:val>
                                        </p:tav>
                                        <p:tav tm="100000">
                                          <p:val>
                                            <p:strVal val="#ppt_h"/>
                                          </p:val>
                                        </p:tav>
                                      </p:tavLst>
                                    </p:anim>
                                    <p:anim calcmode="lin" valueType="num">
                                      <p:cBhvr>
                                        <p:cTn id="15" dur="1000" fill="hold"/>
                                        <p:tgtEl>
                                          <p:spTgt spid="2355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35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23557"/>
                                        </p:tgtEl>
                                        <p:attrNameLst>
                                          <p:attrName>style.visibility</p:attrName>
                                        </p:attrNameLst>
                                      </p:cBhvr>
                                      <p:to>
                                        <p:strVal val="visible"/>
                                      </p:to>
                                    </p:set>
                                    <p:anim calcmode="lin" valueType="num">
                                      <p:cBhvr additive="base">
                                        <p:cTn id="21" dur="500" fill="hold"/>
                                        <p:tgtEl>
                                          <p:spTgt spid="23557"/>
                                        </p:tgtEl>
                                        <p:attrNameLst>
                                          <p:attrName>ppt_x</p:attrName>
                                        </p:attrNameLst>
                                      </p:cBhvr>
                                      <p:tavLst>
                                        <p:tav tm="0">
                                          <p:val>
                                            <p:strVal val="0-#ppt_w/2"/>
                                          </p:val>
                                        </p:tav>
                                        <p:tav tm="100000">
                                          <p:val>
                                            <p:strVal val="#ppt_x"/>
                                          </p:val>
                                        </p:tav>
                                      </p:tavLst>
                                    </p:anim>
                                    <p:anim calcmode="lin" valueType="num">
                                      <p:cBhvr additive="base">
                                        <p:cTn id="22" dur="500" fill="hold"/>
                                        <p:tgtEl>
                                          <p:spTgt spid="23557"/>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6"/>
                                        </p:tgtEl>
                                        <p:attrNameLst>
                                          <p:attrName>style.visibility</p:attrName>
                                        </p:attrNameLst>
                                      </p:cBhvr>
                                      <p:to>
                                        <p:strVal val="visible"/>
                                      </p:to>
                                    </p:set>
                                    <p:animEffect transition="in" filter="dissolve">
                                      <p:cBhvr>
                                        <p:cTn id="27" dur="500"/>
                                        <p:tgtEl>
                                          <p:spTgt spid="235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 calcmode="lin" valueType="num">
                                      <p:cBhvr additive="base">
                                        <p:cTn id="32" dur="500" fill="hold"/>
                                        <p:tgtEl>
                                          <p:spTgt spid="23569"/>
                                        </p:tgtEl>
                                        <p:attrNameLst>
                                          <p:attrName>ppt_x</p:attrName>
                                        </p:attrNameLst>
                                      </p:cBhvr>
                                      <p:tavLst>
                                        <p:tav tm="0">
                                          <p:val>
                                            <p:strVal val="0-#ppt_w/2"/>
                                          </p:val>
                                        </p:tav>
                                        <p:tav tm="100000">
                                          <p:val>
                                            <p:strVal val="#ppt_x"/>
                                          </p:val>
                                        </p:tav>
                                      </p:tavLst>
                                    </p:anim>
                                    <p:anim calcmode="lin" valueType="num">
                                      <p:cBhvr additive="base">
                                        <p:cTn id="33" dur="500" fill="hold"/>
                                        <p:tgtEl>
                                          <p:spTgt spid="23569"/>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3559"/>
                                        </p:tgtEl>
                                        <p:attrNameLst>
                                          <p:attrName>style.visibility</p:attrName>
                                        </p:attrNameLst>
                                      </p:cBhvr>
                                      <p:to>
                                        <p:strVal val="visible"/>
                                      </p:to>
                                    </p:set>
                                    <p:anim calcmode="lin" valueType="num">
                                      <p:cBhvr additive="base">
                                        <p:cTn id="38" dur="500" fill="hold"/>
                                        <p:tgtEl>
                                          <p:spTgt spid="23559"/>
                                        </p:tgtEl>
                                        <p:attrNameLst>
                                          <p:attrName>ppt_x</p:attrName>
                                        </p:attrNameLst>
                                      </p:cBhvr>
                                      <p:tavLst>
                                        <p:tav tm="0">
                                          <p:val>
                                            <p:strVal val="0-#ppt_w/2"/>
                                          </p:val>
                                        </p:tav>
                                        <p:tav tm="100000">
                                          <p:val>
                                            <p:strVal val="#ppt_x"/>
                                          </p:val>
                                        </p:tav>
                                      </p:tavLst>
                                    </p:anim>
                                    <p:anim calcmode="lin" valueType="num">
                                      <p:cBhvr additive="base">
                                        <p:cTn id="39"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558"/>
                                        </p:tgtEl>
                                        <p:attrNameLst>
                                          <p:attrName>style.visibility</p:attrName>
                                        </p:attrNameLst>
                                      </p:cBhvr>
                                      <p:to>
                                        <p:strVal val="visible"/>
                                      </p:to>
                                    </p:set>
                                    <p:animEffect transition="in" filter="dissolve">
                                      <p:cBhvr>
                                        <p:cTn id="44" dur="500"/>
                                        <p:tgtEl>
                                          <p:spTgt spid="2355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561"/>
                                        </p:tgtEl>
                                        <p:attrNameLst>
                                          <p:attrName>style.visibility</p:attrName>
                                        </p:attrNameLst>
                                      </p:cBhvr>
                                      <p:to>
                                        <p:strVal val="visible"/>
                                      </p:to>
                                    </p:set>
                                    <p:anim calcmode="lin" valueType="num">
                                      <p:cBhvr additive="base">
                                        <p:cTn id="49" dur="500" fill="hold"/>
                                        <p:tgtEl>
                                          <p:spTgt spid="23561"/>
                                        </p:tgtEl>
                                        <p:attrNameLst>
                                          <p:attrName>ppt_x</p:attrName>
                                        </p:attrNameLst>
                                      </p:cBhvr>
                                      <p:tavLst>
                                        <p:tav tm="0">
                                          <p:val>
                                            <p:strVal val="0-#ppt_w/2"/>
                                          </p:val>
                                        </p:tav>
                                        <p:tav tm="100000">
                                          <p:val>
                                            <p:strVal val="#ppt_x"/>
                                          </p:val>
                                        </p:tav>
                                      </p:tavLst>
                                    </p:anim>
                                    <p:anim calcmode="lin" valueType="num">
                                      <p:cBhvr additive="base">
                                        <p:cTn id="5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23568"/>
                                        </p:tgtEl>
                                        <p:attrNameLst>
                                          <p:attrName>style.visibility</p:attrName>
                                        </p:attrNameLst>
                                      </p:cBhvr>
                                      <p:to>
                                        <p:strVal val="visible"/>
                                      </p:to>
                                    </p:set>
                                    <p:anim calcmode="lin" valueType="num">
                                      <p:cBhvr additive="base">
                                        <p:cTn id="55" dur="500" fill="hold"/>
                                        <p:tgtEl>
                                          <p:spTgt spid="23568"/>
                                        </p:tgtEl>
                                        <p:attrNameLst>
                                          <p:attrName>ppt_x</p:attrName>
                                        </p:attrNameLst>
                                      </p:cBhvr>
                                      <p:tavLst>
                                        <p:tav tm="0">
                                          <p:val>
                                            <p:strVal val="0-#ppt_w/2"/>
                                          </p:val>
                                        </p:tav>
                                        <p:tav tm="100000">
                                          <p:val>
                                            <p:strVal val="#ppt_x"/>
                                          </p:val>
                                        </p:tav>
                                      </p:tavLst>
                                    </p:anim>
                                    <p:anim calcmode="lin" valueType="num">
                                      <p:cBhvr additive="base">
                                        <p:cTn id="56" dur="500" fill="hold"/>
                                        <p:tgtEl>
                                          <p:spTgt spid="23568"/>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3560"/>
                                        </p:tgtEl>
                                        <p:attrNameLst>
                                          <p:attrName>style.visibility</p:attrName>
                                        </p:attrNameLst>
                                      </p:cBhvr>
                                      <p:to>
                                        <p:strVal val="visible"/>
                                      </p:to>
                                    </p:set>
                                    <p:animEffect transition="in" filter="dissolve">
                                      <p:cBhvr>
                                        <p:cTn id="61" dur="500"/>
                                        <p:tgtEl>
                                          <p:spTgt spid="2356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3" fill="hold" grpId="0" nodeType="clickEffect">
                                  <p:stCondLst>
                                    <p:cond delay="0"/>
                                  </p:stCondLst>
                                  <p:childTnLst>
                                    <p:set>
                                      <p:cBhvr>
                                        <p:cTn id="65" dur="1" fill="hold">
                                          <p:stCondLst>
                                            <p:cond delay="0"/>
                                          </p:stCondLst>
                                        </p:cTn>
                                        <p:tgtEl>
                                          <p:spTgt spid="23565"/>
                                        </p:tgtEl>
                                        <p:attrNameLst>
                                          <p:attrName>style.visibility</p:attrName>
                                        </p:attrNameLst>
                                      </p:cBhvr>
                                      <p:to>
                                        <p:strVal val="visible"/>
                                      </p:to>
                                    </p:set>
                                    <p:anim calcmode="lin" valueType="num">
                                      <p:cBhvr additive="base">
                                        <p:cTn id="66" dur="500" fill="hold"/>
                                        <p:tgtEl>
                                          <p:spTgt spid="23565"/>
                                        </p:tgtEl>
                                        <p:attrNameLst>
                                          <p:attrName>ppt_x</p:attrName>
                                        </p:attrNameLst>
                                      </p:cBhvr>
                                      <p:tavLst>
                                        <p:tav tm="0">
                                          <p:val>
                                            <p:strVal val="1+#ppt_w/2"/>
                                          </p:val>
                                        </p:tav>
                                        <p:tav tm="100000">
                                          <p:val>
                                            <p:strVal val="#ppt_x"/>
                                          </p:val>
                                        </p:tav>
                                      </p:tavLst>
                                    </p:anim>
                                    <p:anim calcmode="lin" valueType="num">
                                      <p:cBhvr additive="base">
                                        <p:cTn id="67" dur="500" fill="hold"/>
                                        <p:tgtEl>
                                          <p:spTgt spid="23565"/>
                                        </p:tgtEl>
                                        <p:attrNameLst>
                                          <p:attrName>ppt_y</p:attrName>
                                        </p:attrNameLst>
                                      </p:cBhvr>
                                      <p:tavLst>
                                        <p:tav tm="0">
                                          <p:val>
                                            <p:strVal val="0-#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3564"/>
                                        </p:tgtEl>
                                        <p:attrNameLst>
                                          <p:attrName>style.visibility</p:attrName>
                                        </p:attrNameLst>
                                      </p:cBhvr>
                                      <p:to>
                                        <p:strVal val="visible"/>
                                      </p:to>
                                    </p:set>
                                    <p:animEffect transition="in" filter="dissolve">
                                      <p:cBhvr>
                                        <p:cTn id="72" dur="500"/>
                                        <p:tgtEl>
                                          <p:spTgt spid="235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3567"/>
                                        </p:tgtEl>
                                        <p:attrNameLst>
                                          <p:attrName>style.visibility</p:attrName>
                                        </p:attrNameLst>
                                      </p:cBhvr>
                                      <p:to>
                                        <p:strVal val="visible"/>
                                      </p:to>
                                    </p:set>
                                    <p:anim calcmode="lin" valueType="num">
                                      <p:cBhvr additive="base">
                                        <p:cTn id="77" dur="500" fill="hold"/>
                                        <p:tgtEl>
                                          <p:spTgt spid="23567"/>
                                        </p:tgtEl>
                                        <p:attrNameLst>
                                          <p:attrName>ppt_x</p:attrName>
                                        </p:attrNameLst>
                                      </p:cBhvr>
                                      <p:tavLst>
                                        <p:tav tm="0">
                                          <p:val>
                                            <p:strVal val="1+#ppt_w/2"/>
                                          </p:val>
                                        </p:tav>
                                        <p:tav tm="100000">
                                          <p:val>
                                            <p:strVal val="#ppt_x"/>
                                          </p:val>
                                        </p:tav>
                                      </p:tavLst>
                                    </p:anim>
                                    <p:anim calcmode="lin" valueType="num">
                                      <p:cBhvr additive="base">
                                        <p:cTn id="78" dur="500" fill="hold"/>
                                        <p:tgtEl>
                                          <p:spTgt spid="23567"/>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3566"/>
                                        </p:tgtEl>
                                        <p:attrNameLst>
                                          <p:attrName>style.visibility</p:attrName>
                                        </p:attrNameLst>
                                      </p:cBhvr>
                                      <p:to>
                                        <p:strVal val="visible"/>
                                      </p:to>
                                    </p:set>
                                    <p:animEffect transition="in" filter="dissolve">
                                      <p:cBhvr>
                                        <p:cTn id="83"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autoUpdateAnimBg="0"/>
      <p:bldP spid="23556" grpId="0" autoUpdateAnimBg="0"/>
      <p:bldP spid="23557" grpId="0" animBg="1"/>
      <p:bldP spid="23558" grpId="0" autoUpdateAnimBg="0"/>
      <p:bldP spid="23559" grpId="0" animBg="1"/>
      <p:bldP spid="23560" grpId="0" autoUpdateAnimBg="0"/>
      <p:bldP spid="23561" grpId="0" animBg="1"/>
      <p:bldP spid="23564" grpId="0" autoUpdateAnimBg="0"/>
      <p:bldP spid="23565" grpId="0" animBg="1"/>
      <p:bldP spid="23566" grpId="0" autoUpdateAnimBg="0"/>
      <p:bldP spid="23567" grpId="0" animBg="1"/>
      <p:bldP spid="23568" grpId="0" animBg="1"/>
      <p:bldP spid="2356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river-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3540125" cy="5562600"/>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Grp="1" noRot="1" noChangeArrowheads="1"/>
          </p:cNvSpPr>
          <p:nvPr>
            <p:ph type="title"/>
          </p:nvPr>
        </p:nvSpPr>
        <p:spPr>
          <a:xfrm>
            <a:off x="0" y="0"/>
            <a:ext cx="4038600" cy="685800"/>
          </a:xfrm>
        </p:spPr>
        <p:txBody>
          <a:bodyPr/>
          <a:lstStyle/>
          <a:p>
            <a:r>
              <a:rPr lang="en-GB" altLang="en-US" sz="2400">
                <a:latin typeface="Comic Sans MS" pitchFamily="66" charset="0"/>
              </a:rPr>
              <a:t>River load in upper course</a:t>
            </a:r>
          </a:p>
        </p:txBody>
      </p:sp>
      <p:sp>
        <p:nvSpPr>
          <p:cNvPr id="25604" name="Text Box 4"/>
          <p:cNvSpPr txBox="1">
            <a:spLocks noChangeArrowheads="1"/>
          </p:cNvSpPr>
          <p:nvPr/>
        </p:nvSpPr>
        <p:spPr bwMode="auto">
          <a:xfrm>
            <a:off x="838200" y="2286000"/>
            <a:ext cx="3276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600" b="1">
                <a:latin typeface="Comic Sans MS" pitchFamily="66" charset="0"/>
              </a:rPr>
              <a:t>Boulders are large, angular and/or semi-rounded, due to attrition within the load and abrasion with the stream bed and banks</a:t>
            </a:r>
          </a:p>
        </p:txBody>
      </p:sp>
    </p:spTree>
    <p:extLst>
      <p:ext uri="{BB962C8B-B14F-4D97-AF65-F5344CB8AC3E}">
        <p14:creationId xmlns:p14="http://schemas.microsoft.com/office/powerpoint/2010/main" val="2912128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25602"/>
                                        </p:tgtEl>
                                        <p:attrNameLst>
                                          <p:attrName>style.visibility</p:attrName>
                                        </p:attrNameLst>
                                      </p:cBhvr>
                                      <p:to>
                                        <p:strVal val="visible"/>
                                      </p:to>
                                    </p:set>
                                    <p:anim calcmode="lin" valueType="num">
                                      <p:cBhvr>
                                        <p:cTn id="12" dur="1000" fill="hold"/>
                                        <p:tgtEl>
                                          <p:spTgt spid="25602"/>
                                        </p:tgtEl>
                                        <p:attrNameLst>
                                          <p:attrName>ppt_w</p:attrName>
                                        </p:attrNameLst>
                                      </p:cBhvr>
                                      <p:tavLst>
                                        <p:tav tm="0">
                                          <p:val>
                                            <p:fltVal val="0"/>
                                          </p:val>
                                        </p:tav>
                                        <p:tav tm="100000">
                                          <p:val>
                                            <p:strVal val="#ppt_w"/>
                                          </p:val>
                                        </p:tav>
                                      </p:tavLst>
                                    </p:anim>
                                    <p:anim calcmode="lin" valueType="num">
                                      <p:cBhvr>
                                        <p:cTn id="13" dur="1000" fill="hold"/>
                                        <p:tgtEl>
                                          <p:spTgt spid="25602"/>
                                        </p:tgtEl>
                                        <p:attrNameLst>
                                          <p:attrName>ppt_h</p:attrName>
                                        </p:attrNameLst>
                                      </p:cBhvr>
                                      <p:tavLst>
                                        <p:tav tm="0">
                                          <p:val>
                                            <p:fltVal val="0"/>
                                          </p:val>
                                        </p:tav>
                                        <p:tav tm="100000">
                                          <p:val>
                                            <p:strVal val="#ppt_h"/>
                                          </p:val>
                                        </p:tav>
                                      </p:tavLst>
                                    </p:anim>
                                    <p:anim calcmode="lin" valueType="num">
                                      <p:cBhvr>
                                        <p:cTn id="14" dur="1000" fill="hold"/>
                                        <p:tgtEl>
                                          <p:spTgt spid="2560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56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iterate type="wd">
                                    <p:tmPct val="100000"/>
                                  </p:iterate>
                                  <p:childTnLst>
                                    <p:set>
                                      <p:cBhvr>
                                        <p:cTn id="19" dur="1" fill="hold">
                                          <p:stCondLst>
                                            <p:cond delay="0"/>
                                          </p:stCondLst>
                                        </p:cTn>
                                        <p:tgtEl>
                                          <p:spTgt spid="25604"/>
                                        </p:tgtEl>
                                        <p:attrNameLst>
                                          <p:attrName>style.visibility</p:attrName>
                                        </p:attrNameLst>
                                      </p:cBhvr>
                                      <p:to>
                                        <p:strVal val="visible"/>
                                      </p:to>
                                    </p:set>
                                    <p:animEffect transition="in" filter="dissolve">
                                      <p:cBhvr>
                                        <p:cTn id="20" dur="3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GB" dirty="0" smtClean="0"/>
              <a:t>Upper course  -  V-Shaped valley</a:t>
            </a:r>
            <a:endParaRPr lang="en-GB" dirty="0"/>
          </a:p>
        </p:txBody>
      </p:sp>
      <p:pic>
        <p:nvPicPr>
          <p:cNvPr id="7" name="Picture 4" descr="v-shaped v"/>
          <p:cNvPicPr>
            <a:picLocks noChangeAspect="1" noChangeArrowheads="1"/>
          </p:cNvPicPr>
          <p:nvPr/>
        </p:nvPicPr>
        <p:blipFill rotWithShape="1">
          <a:blip r:embed="rId2">
            <a:extLst>
              <a:ext uri="{28A0092B-C50C-407E-A947-70E740481C1C}">
                <a14:useLocalDpi xmlns:a14="http://schemas.microsoft.com/office/drawing/2010/main" val="0"/>
              </a:ext>
            </a:extLst>
          </a:blip>
          <a:srcRect l="1127" t="4277" b="5543"/>
          <a:stretch/>
        </p:blipFill>
        <p:spPr bwMode="auto">
          <a:xfrm>
            <a:off x="324740" y="2060848"/>
            <a:ext cx="8438260" cy="3905428"/>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83963" y="2067307"/>
              <a:ext cx="487440" cy="640800"/>
            </p14:xfrm>
          </p:contentPart>
        </mc:Choice>
        <mc:Fallback xmlns="">
          <p:pic>
            <p:nvPicPr>
              <p:cNvPr id="4" name="Ink 3"/>
              <p:cNvPicPr/>
              <p:nvPr/>
            </p:nvPicPr>
            <p:blipFill>
              <a:blip r:embed="rId4"/>
              <a:stretch>
                <a:fillRect/>
              </a:stretch>
            </p:blipFill>
            <p:spPr>
              <a:xfrm>
                <a:off x="-795843" y="2055067"/>
                <a:ext cx="511200" cy="664920"/>
              </a:xfrm>
              <a:prstGeom prst="rect">
                <a:avLst/>
              </a:prstGeom>
            </p:spPr>
          </p:pic>
        </mc:Fallback>
      </mc:AlternateContent>
      <p:pic>
        <p:nvPicPr>
          <p:cNvPr id="5" name="Picture 1030" descr="sna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6200"/>
            <a:ext cx="5181600" cy="3889375"/>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1031" descr="snak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728913"/>
            <a:ext cx="5400675" cy="4037012"/>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v-s v"/>
          <p:cNvPicPr>
            <a:picLocks noChangeAspect="1" noChangeArrowheads="1"/>
          </p:cNvPicPr>
          <p:nvPr/>
        </p:nvPicPr>
        <p:blipFill rotWithShape="1">
          <a:blip r:embed="rId2">
            <a:extLst>
              <a:ext uri="{28A0092B-C50C-407E-A947-70E740481C1C}">
                <a14:useLocalDpi xmlns:a14="http://schemas.microsoft.com/office/drawing/2010/main" val="0"/>
              </a:ext>
            </a:extLst>
          </a:blip>
          <a:srcRect l="4182" t="2554" b="4305"/>
          <a:stretch/>
        </p:blipFill>
        <p:spPr bwMode="auto">
          <a:xfrm>
            <a:off x="565880" y="642432"/>
            <a:ext cx="3997473" cy="5392398"/>
          </a:xfrm>
          <a:prstGeom prst="rect">
            <a:avLst/>
          </a:prstGeom>
          <a:ln w="889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 name="Picture 3" descr="v-s v1"/>
          <p:cNvPicPr>
            <a:picLocks noChangeAspect="1" noChangeArrowheads="1"/>
          </p:cNvPicPr>
          <p:nvPr/>
        </p:nvPicPr>
        <p:blipFill rotWithShape="1">
          <a:blip r:embed="rId3">
            <a:extLst>
              <a:ext uri="{28A0092B-C50C-407E-A947-70E740481C1C}">
                <a14:useLocalDpi xmlns:a14="http://schemas.microsoft.com/office/drawing/2010/main" val="0"/>
              </a:ext>
            </a:extLst>
          </a:blip>
          <a:srcRect l="2342" t="2582" b="5531"/>
          <a:stretch/>
        </p:blipFill>
        <p:spPr bwMode="auto">
          <a:xfrm>
            <a:off x="4892515" y="657280"/>
            <a:ext cx="3861868" cy="5392398"/>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ppt_y-#ppt_h/2"/>
                                          </p:val>
                                        </p:tav>
                                        <p:tav tm="100000">
                                          <p:val>
                                            <p:strVal val="#ppt_y"/>
                                          </p:val>
                                        </p:tav>
                                      </p:tavLst>
                                    </p:anim>
                                    <p:anim calcmode="lin" valueType="num">
                                      <p:cBhvr>
                                        <p:cTn id="9" dur="500" fill="hold"/>
                                        <p:tgtEl>
                                          <p:spTgt spid="13"/>
                                        </p:tgtEl>
                                        <p:attrNameLst>
                                          <p:attrName>ppt_w</p:attrName>
                                        </p:attrNameLst>
                                      </p:cBhvr>
                                      <p:tavLst>
                                        <p:tav tm="0">
                                          <p:val>
                                            <p:strVal val="#ppt_w"/>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ppt_h/2"/>
                                          </p:val>
                                        </p:tav>
                                        <p:tav tm="100000">
                                          <p:val>
                                            <p:strVal val="#ppt_y"/>
                                          </p:val>
                                        </p:tav>
                                      </p:tavLst>
                                    </p:anim>
                                    <p:anim calcmode="lin" valueType="num">
                                      <p:cBhvr>
                                        <p:cTn id="17" dur="500" fill="hold"/>
                                        <p:tgtEl>
                                          <p:spTgt spid="14"/>
                                        </p:tgtEl>
                                        <p:attrNameLst>
                                          <p:attrName>ppt_w</p:attrName>
                                        </p:attrNameLst>
                                      </p:cBhvr>
                                      <p:tavLst>
                                        <p:tav tm="0">
                                          <p:val>
                                            <p:strVal val="#ppt_w"/>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v-s v 2"/>
          <p:cNvPicPr>
            <a:picLocks noChangeAspect="1" noChangeArrowheads="1"/>
          </p:cNvPicPr>
          <p:nvPr/>
        </p:nvPicPr>
        <p:blipFill rotWithShape="1">
          <a:blip r:embed="rId2">
            <a:extLst>
              <a:ext uri="{28A0092B-C50C-407E-A947-70E740481C1C}">
                <a14:useLocalDpi xmlns:a14="http://schemas.microsoft.com/office/drawing/2010/main" val="0"/>
              </a:ext>
            </a:extLst>
          </a:blip>
          <a:srcRect l="1581" t="2719"/>
          <a:stretch/>
        </p:blipFill>
        <p:spPr bwMode="auto">
          <a:xfrm>
            <a:off x="344793" y="548680"/>
            <a:ext cx="4060677" cy="5707879"/>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3" descr="v-s v 3"/>
          <p:cNvPicPr>
            <a:picLocks noChangeAspect="1" noChangeArrowheads="1"/>
          </p:cNvPicPr>
          <p:nvPr/>
        </p:nvPicPr>
        <p:blipFill rotWithShape="1">
          <a:blip r:embed="rId3">
            <a:extLst>
              <a:ext uri="{28A0092B-C50C-407E-A947-70E740481C1C}">
                <a14:useLocalDpi xmlns:a14="http://schemas.microsoft.com/office/drawing/2010/main" val="0"/>
              </a:ext>
            </a:extLst>
          </a:blip>
          <a:srcRect t="2719"/>
          <a:stretch/>
        </p:blipFill>
        <p:spPr bwMode="auto">
          <a:xfrm>
            <a:off x="4757738" y="552176"/>
            <a:ext cx="4157662" cy="5707880"/>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6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GB" dirty="0" smtClean="0"/>
              <a:t>Upper course  -  Waterfall</a:t>
            </a:r>
            <a:endParaRPr lang="en-GB" dirty="0"/>
          </a:p>
        </p:txBody>
      </p:sp>
      <p:pic>
        <p:nvPicPr>
          <p:cNvPr id="10" name="Picture 6" descr="braz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3991744" cy="2924507"/>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 name="Picture 7" descr="brazi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29000"/>
            <a:ext cx="3880940" cy="2746272"/>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95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Tees-High-For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90600"/>
            <a:ext cx="5194300" cy="5638800"/>
          </a:xfrm>
          <a:prstGeom prst="rect">
            <a:avLst/>
          </a:prstGeom>
          <a:noFill/>
          <a:extLst>
            <a:ext uri="{909E8E84-426E-40DD-AFC4-6F175D3DCCD1}">
              <a14:hiddenFill xmlns:a14="http://schemas.microsoft.com/office/drawing/2010/main">
                <a:solidFill>
                  <a:srgbClr val="FFFFFF"/>
                </a:solidFill>
              </a14:hiddenFill>
            </a:ext>
          </a:extLst>
        </p:spPr>
      </p:pic>
      <p:sp>
        <p:nvSpPr>
          <p:cNvPr id="28675" name="Rectangle 3"/>
          <p:cNvSpPr>
            <a:spLocks noGrp="1" noRot="1" noChangeArrowheads="1"/>
          </p:cNvSpPr>
          <p:nvPr>
            <p:ph type="title"/>
          </p:nvPr>
        </p:nvSpPr>
        <p:spPr>
          <a:xfrm>
            <a:off x="0" y="0"/>
            <a:ext cx="4800600" cy="822325"/>
          </a:xfrm>
        </p:spPr>
        <p:txBody>
          <a:bodyPr/>
          <a:lstStyle/>
          <a:p>
            <a:r>
              <a:rPr lang="en-GB" altLang="en-US" sz="2400">
                <a:latin typeface="Comic Sans MS" pitchFamily="66" charset="0"/>
              </a:rPr>
              <a:t>High Force waterfall, R. Tees</a:t>
            </a:r>
          </a:p>
        </p:txBody>
      </p:sp>
      <p:sp>
        <p:nvSpPr>
          <p:cNvPr id="28678" name="Text Box 6"/>
          <p:cNvSpPr txBox="1">
            <a:spLocks noChangeArrowheads="1"/>
          </p:cNvSpPr>
          <p:nvPr/>
        </p:nvSpPr>
        <p:spPr bwMode="auto">
          <a:xfrm>
            <a:off x="6019800" y="4724400"/>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600" b="1">
                <a:solidFill>
                  <a:srgbClr val="FF0000"/>
                </a:solidFill>
                <a:latin typeface="Comic Sans MS" pitchFamily="66" charset="0"/>
              </a:rPr>
              <a:t>Plunge pool</a:t>
            </a:r>
          </a:p>
        </p:txBody>
      </p:sp>
      <p:sp>
        <p:nvSpPr>
          <p:cNvPr id="28679" name="Line 7"/>
          <p:cNvSpPr>
            <a:spLocks noChangeShapeType="1"/>
          </p:cNvSpPr>
          <p:nvPr/>
        </p:nvSpPr>
        <p:spPr bwMode="auto">
          <a:xfrm flipH="1">
            <a:off x="4343400" y="4876800"/>
            <a:ext cx="1524000" cy="1524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1" name="Text Box 9"/>
          <p:cNvSpPr txBox="1">
            <a:spLocks noChangeArrowheads="1"/>
          </p:cNvSpPr>
          <p:nvPr/>
        </p:nvSpPr>
        <p:spPr bwMode="auto">
          <a:xfrm>
            <a:off x="228600" y="2057400"/>
            <a:ext cx="1752600" cy="18319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600" b="1">
                <a:latin typeface="Comic Sans MS" pitchFamily="66" charset="0"/>
              </a:rPr>
              <a:t>Waterfall creates a gorge as it recedes upstream by eroding the base and neck</a:t>
            </a:r>
          </a:p>
        </p:txBody>
      </p:sp>
      <p:sp>
        <p:nvSpPr>
          <p:cNvPr id="28685" name="Line 13"/>
          <p:cNvSpPr>
            <a:spLocks noChangeShapeType="1"/>
          </p:cNvSpPr>
          <p:nvPr/>
        </p:nvSpPr>
        <p:spPr bwMode="auto">
          <a:xfrm>
            <a:off x="2133600" y="3048000"/>
            <a:ext cx="2057400" cy="5334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575361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1000" fill="hold"/>
                                        <p:tgtEl>
                                          <p:spTgt spid="28674"/>
                                        </p:tgtEl>
                                        <p:attrNameLst>
                                          <p:attrName>ppt_w</p:attrName>
                                        </p:attrNameLst>
                                      </p:cBhvr>
                                      <p:tavLst>
                                        <p:tav tm="0">
                                          <p:val>
                                            <p:fltVal val="0"/>
                                          </p:val>
                                        </p:tav>
                                        <p:tav tm="100000">
                                          <p:val>
                                            <p:strVal val="#ppt_w"/>
                                          </p:val>
                                        </p:tav>
                                      </p:tavLst>
                                    </p:anim>
                                    <p:anim calcmode="lin" valueType="num">
                                      <p:cBhvr>
                                        <p:cTn id="13" dur="1000" fill="hold"/>
                                        <p:tgtEl>
                                          <p:spTgt spid="28674"/>
                                        </p:tgtEl>
                                        <p:attrNameLst>
                                          <p:attrName>ppt_h</p:attrName>
                                        </p:attrNameLst>
                                      </p:cBhvr>
                                      <p:tavLst>
                                        <p:tav tm="0">
                                          <p:val>
                                            <p:fltVal val="0"/>
                                          </p:val>
                                        </p:tav>
                                        <p:tav tm="100000">
                                          <p:val>
                                            <p:strVal val="#ppt_h"/>
                                          </p:val>
                                        </p:tav>
                                      </p:tavLst>
                                    </p:anim>
                                    <p:anim calcmode="lin" valueType="num">
                                      <p:cBhvr>
                                        <p:cTn id="14"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8674"/>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8679"/>
                                        </p:tgtEl>
                                        <p:attrNameLst>
                                          <p:attrName>style.visibility</p:attrName>
                                        </p:attrNameLst>
                                      </p:cBhvr>
                                      <p:to>
                                        <p:strVal val="visible"/>
                                      </p:to>
                                    </p:set>
                                    <p:anim calcmode="lin" valueType="num">
                                      <p:cBhvr additive="base">
                                        <p:cTn id="19" dur="500" fill="hold"/>
                                        <p:tgtEl>
                                          <p:spTgt spid="28679"/>
                                        </p:tgtEl>
                                        <p:attrNameLst>
                                          <p:attrName>ppt_x</p:attrName>
                                        </p:attrNameLst>
                                      </p:cBhvr>
                                      <p:tavLst>
                                        <p:tav tm="0">
                                          <p:val>
                                            <p:strVal val="1+#ppt_w/2"/>
                                          </p:val>
                                        </p:tav>
                                        <p:tav tm="100000">
                                          <p:val>
                                            <p:strVal val="#ppt_x"/>
                                          </p:val>
                                        </p:tav>
                                      </p:tavLst>
                                    </p:anim>
                                    <p:anim calcmode="lin" valueType="num">
                                      <p:cBhvr additive="base">
                                        <p:cTn id="20"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8678"/>
                                        </p:tgtEl>
                                        <p:attrNameLst>
                                          <p:attrName>style.visibility</p:attrName>
                                        </p:attrNameLst>
                                      </p:cBhvr>
                                      <p:to>
                                        <p:strVal val="visible"/>
                                      </p:to>
                                    </p:set>
                                    <p:animEffect transition="in" filter="dissolve">
                                      <p:cBhvr>
                                        <p:cTn id="25" dur="500"/>
                                        <p:tgtEl>
                                          <p:spTgt spid="2867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8681"/>
                                        </p:tgtEl>
                                        <p:attrNameLst>
                                          <p:attrName>style.visibility</p:attrName>
                                        </p:attrNameLst>
                                      </p:cBhvr>
                                      <p:to>
                                        <p:strVal val="visible"/>
                                      </p:to>
                                    </p:set>
                                    <p:animEffect transition="in" filter="dissolve">
                                      <p:cBhvr>
                                        <p:cTn id="30" dur="500"/>
                                        <p:tgtEl>
                                          <p:spTgt spid="2868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28685"/>
                                        </p:tgtEl>
                                        <p:attrNameLst>
                                          <p:attrName>style.visibility</p:attrName>
                                        </p:attrNameLst>
                                      </p:cBhvr>
                                      <p:to>
                                        <p:strVal val="visible"/>
                                      </p:to>
                                    </p:set>
                                    <p:anim calcmode="lin" valueType="num">
                                      <p:cBhvr additive="base">
                                        <p:cTn id="35" dur="500" fill="hold"/>
                                        <p:tgtEl>
                                          <p:spTgt spid="28685"/>
                                        </p:tgtEl>
                                        <p:attrNameLst>
                                          <p:attrName>ppt_x</p:attrName>
                                        </p:attrNameLst>
                                      </p:cBhvr>
                                      <p:tavLst>
                                        <p:tav tm="0">
                                          <p:val>
                                            <p:strVal val="0-#ppt_w/2"/>
                                          </p:val>
                                        </p:tav>
                                        <p:tav tm="100000">
                                          <p:val>
                                            <p:strVal val="#ppt_x"/>
                                          </p:val>
                                        </p:tav>
                                      </p:tavLst>
                                    </p:anim>
                                    <p:anim calcmode="lin" valueType="num">
                                      <p:cBhvr additive="base">
                                        <p:cTn id="36" dur="500" fill="hold"/>
                                        <p:tgtEl>
                                          <p:spTgt spid="286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8" grpId="0" autoUpdateAnimBg="0"/>
      <p:bldP spid="28679" grpId="0" animBg="1"/>
      <p:bldP spid="28681" grpId="0" animBg="1" autoUpdateAnimBg="0"/>
      <p:bldP spid="2868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0" y="0"/>
            <a:ext cx="3429000" cy="441325"/>
          </a:xfrm>
        </p:spPr>
        <p:txBody>
          <a:bodyPr>
            <a:normAutofit fontScale="90000"/>
          </a:bodyPr>
          <a:lstStyle/>
          <a:p>
            <a:r>
              <a:rPr lang="en-US" altLang="en-US" sz="2400">
                <a:latin typeface="Comic Sans MS" pitchFamily="66" charset="0"/>
              </a:rPr>
              <a:t>Waterfall formation</a:t>
            </a:r>
          </a:p>
        </p:txBody>
      </p:sp>
      <p:pic>
        <p:nvPicPr>
          <p:cNvPr id="481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19200"/>
            <a:ext cx="8458200" cy="4427538"/>
          </a:xfrm>
        </p:spPr>
      </p:pic>
    </p:spTree>
    <p:extLst>
      <p:ext uri="{BB962C8B-B14F-4D97-AF65-F5344CB8AC3E}">
        <p14:creationId xmlns:p14="http://schemas.microsoft.com/office/powerpoint/2010/main" val="1530843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8131"/>
                                        </p:tgtEl>
                                        <p:attrNameLst>
                                          <p:attrName>style.visibility</p:attrName>
                                        </p:attrNameLst>
                                      </p:cBhvr>
                                      <p:to>
                                        <p:strVal val="visible"/>
                                      </p:to>
                                    </p:set>
                                    <p:animEffect transition="in" filter="checkerboard(across)">
                                      <p:cBhvr>
                                        <p:cTn id="12"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lstStyle/>
          <a:p>
            <a:r>
              <a:rPr lang="en-GB" dirty="0" smtClean="0"/>
              <a:t>Lesson three b: Landforms</a:t>
            </a:r>
            <a:endParaRPr lang="en-GB" dirty="0"/>
          </a:p>
        </p:txBody>
      </p:sp>
      <p:sp>
        <p:nvSpPr>
          <p:cNvPr id="5" name="Content Placeholder 4"/>
          <p:cNvSpPr>
            <a:spLocks noGrp="1"/>
          </p:cNvSpPr>
          <p:nvPr>
            <p:ph idx="1"/>
          </p:nvPr>
        </p:nvSpPr>
        <p:spPr>
          <a:solidFill>
            <a:schemeClr val="bg1"/>
          </a:solidFill>
        </p:spPr>
        <p:txBody>
          <a:bodyPr>
            <a:normAutofit lnSpcReduction="10000"/>
          </a:bodyPr>
          <a:lstStyle/>
          <a:p>
            <a:pPr marL="0" indent="0" algn="just">
              <a:buNone/>
            </a:pPr>
            <a:r>
              <a:rPr lang="en-GB" dirty="0" smtClean="0"/>
              <a:t>Learning intention: </a:t>
            </a:r>
          </a:p>
          <a:p>
            <a:pPr marL="0" indent="0" algn="just">
              <a:buNone/>
            </a:pPr>
            <a:r>
              <a:rPr lang="en-GB" dirty="0" smtClean="0"/>
              <a:t>We are learning about river processes in the hydrosphere.</a:t>
            </a:r>
          </a:p>
          <a:p>
            <a:pPr algn="just"/>
            <a:endParaRPr lang="en-GB" dirty="0"/>
          </a:p>
          <a:p>
            <a:pPr marL="0" indent="0" algn="just">
              <a:buNone/>
            </a:pPr>
            <a:r>
              <a:rPr lang="en-GB" dirty="0" smtClean="0"/>
              <a:t>Success criteria:</a:t>
            </a:r>
          </a:p>
          <a:p>
            <a:pPr algn="just"/>
            <a:r>
              <a:rPr lang="en-GB" dirty="0" smtClean="0"/>
              <a:t>I can explain, with the aid of a diagram, the processes involved in erosion of rivers and the transportation of materials with the use of diagrams.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Formation of a waterfall</a:t>
            </a: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21886"/>
            <a:ext cx="6826845" cy="5130855"/>
          </a:xfrm>
          <a:prstGeom prst="rect">
            <a:avLst/>
          </a:prstGeom>
          <a:noFill/>
          <a:ln w="57150" cmpd="thinThick">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dirty="0" smtClean="0"/>
              <a:t>Task: Past paper question</a:t>
            </a:r>
            <a:endParaRPr lang="en-GB" dirty="0"/>
          </a:p>
        </p:txBody>
      </p:sp>
      <p:sp>
        <p:nvSpPr>
          <p:cNvPr id="3" name="Content Placeholder 2"/>
          <p:cNvSpPr>
            <a:spLocks noGrp="1"/>
          </p:cNvSpPr>
          <p:nvPr>
            <p:ph idx="1"/>
          </p:nvPr>
        </p:nvSpPr>
        <p:spPr>
          <a:solidFill>
            <a:schemeClr val="bg1"/>
          </a:solidFill>
        </p:spPr>
        <p:txBody>
          <a:bodyPr>
            <a:normAutofit/>
          </a:bodyPr>
          <a:lstStyle/>
          <a:p>
            <a:pPr marL="0" indent="0">
              <a:buNone/>
            </a:pPr>
            <a:r>
              <a:rPr lang="en-GB" dirty="0"/>
              <a:t>With the aid of a diagram, explain the formation of a waterfall      </a:t>
            </a:r>
            <a:r>
              <a:rPr lang="en-GB" dirty="0"/>
              <a:t>8</a:t>
            </a:r>
            <a:endParaRPr lang="en-GB" dirty="0" smtClean="0"/>
          </a:p>
          <a:p>
            <a:pPr marL="0" indent="0">
              <a:buNone/>
            </a:pPr>
            <a:endParaRPr lang="en-GB" dirty="0">
              <a:solidFill>
                <a:srgbClr val="FF0000"/>
              </a:solidFill>
            </a:endParaRPr>
          </a:p>
          <a:p>
            <a:pPr marL="0" indent="0">
              <a:buNone/>
            </a:pPr>
            <a:r>
              <a:rPr lang="en-GB" dirty="0" smtClean="0">
                <a:solidFill>
                  <a:srgbClr val="FF0000"/>
                </a:solidFill>
              </a:rPr>
              <a:t>Hint: give examples of rock types and include processes of erosion</a:t>
            </a:r>
            <a:endParaRPr lang="en-GB" dirty="0">
              <a:solidFill>
                <a:srgbClr val="FF0000"/>
              </a:solidFill>
            </a:endParaRPr>
          </a:p>
        </p:txBody>
      </p:sp>
    </p:spTree>
    <p:extLst>
      <p:ext uri="{BB962C8B-B14F-4D97-AF65-F5344CB8AC3E}">
        <p14:creationId xmlns:p14="http://schemas.microsoft.com/office/powerpoint/2010/main" val="396380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dirty="0" smtClean="0"/>
              <a:t>Perfect Answer</a:t>
            </a:r>
            <a:endParaRPr lang="en-GB" dirty="0"/>
          </a:p>
        </p:txBody>
      </p:sp>
      <p:sp>
        <p:nvSpPr>
          <p:cNvPr id="3" name="Content Placeholder 2"/>
          <p:cNvSpPr>
            <a:spLocks noGrp="1"/>
          </p:cNvSpPr>
          <p:nvPr>
            <p:ph idx="1"/>
          </p:nvPr>
        </p:nvSpPr>
        <p:spPr>
          <a:xfrm>
            <a:off x="457200" y="1600200"/>
            <a:ext cx="8229600" cy="5069160"/>
          </a:xfrm>
          <a:solidFill>
            <a:schemeClr val="bg1"/>
          </a:solidFill>
        </p:spPr>
        <p:txBody>
          <a:bodyPr>
            <a:normAutofit fontScale="85000" lnSpcReduction="20000"/>
          </a:bodyPr>
          <a:lstStyle/>
          <a:p>
            <a:pPr marL="0" indent="0">
              <a:buNone/>
            </a:pPr>
            <a:r>
              <a:rPr lang="en-GB" dirty="0" smtClean="0"/>
              <a:t>Waterfalls are found where hard rock such as limestone overlies softer rock such as mudstone</a:t>
            </a:r>
            <a:r>
              <a:rPr lang="en-GB" i="1" dirty="0">
                <a:solidFill>
                  <a:srgbClr val="FF0000"/>
                </a:solidFill>
                <a:sym typeface="Wingdings"/>
              </a:rPr>
              <a:t> </a:t>
            </a:r>
            <a:r>
              <a:rPr lang="en-GB" dirty="0" smtClean="0"/>
              <a:t>. The water is powerful and erodes the softer rock by hydraulic action</a:t>
            </a:r>
            <a:r>
              <a:rPr lang="en-GB" i="1" dirty="0">
                <a:solidFill>
                  <a:srgbClr val="FF0000"/>
                </a:solidFill>
                <a:sym typeface="Wingdings"/>
              </a:rPr>
              <a:t> </a:t>
            </a:r>
            <a:r>
              <a:rPr lang="en-GB" dirty="0" smtClean="0"/>
              <a:t> (the sheer force of the water hitting off the rock)</a:t>
            </a:r>
            <a:r>
              <a:rPr lang="en-GB" i="1" dirty="0">
                <a:solidFill>
                  <a:srgbClr val="FF0000"/>
                </a:solidFill>
                <a:sym typeface="Wingdings"/>
              </a:rPr>
              <a:t> </a:t>
            </a:r>
            <a:r>
              <a:rPr lang="en-GB" i="1" dirty="0" smtClean="0">
                <a:solidFill>
                  <a:srgbClr val="FF0000"/>
                </a:solidFill>
                <a:sym typeface="Wingdings"/>
              </a:rPr>
              <a:t> </a:t>
            </a:r>
            <a:r>
              <a:rPr lang="en-GB" dirty="0" smtClean="0"/>
              <a:t>. </a:t>
            </a:r>
            <a:r>
              <a:rPr lang="en-GB" dirty="0" smtClean="0"/>
              <a:t>A plunge pool forms. The softer rock is worn away and the hard rock is undercut</a:t>
            </a:r>
            <a:r>
              <a:rPr lang="en-GB" i="1" dirty="0">
                <a:solidFill>
                  <a:srgbClr val="FF0000"/>
                </a:solidFill>
                <a:sym typeface="Wingdings"/>
              </a:rPr>
              <a:t> </a:t>
            </a:r>
            <a:r>
              <a:rPr lang="en-GB" dirty="0" smtClean="0"/>
              <a:t>. And an overhang of hard rock is left suspended above the plunge pool</a:t>
            </a:r>
            <a:r>
              <a:rPr lang="en-GB" i="1" dirty="0">
                <a:solidFill>
                  <a:srgbClr val="FF0000"/>
                </a:solidFill>
                <a:sym typeface="Wingdings"/>
              </a:rPr>
              <a:t> </a:t>
            </a:r>
            <a:r>
              <a:rPr lang="en-GB" dirty="0" smtClean="0"/>
              <a:t>. This collapses as there is nothing to support it and the rock falls into the plunge pool</a:t>
            </a:r>
            <a:r>
              <a:rPr lang="en-GB" i="1" dirty="0">
                <a:solidFill>
                  <a:srgbClr val="FF0000"/>
                </a:solidFill>
                <a:sym typeface="Wingdings"/>
              </a:rPr>
              <a:t> </a:t>
            </a:r>
            <a:r>
              <a:rPr lang="en-GB" dirty="0" smtClean="0"/>
              <a:t>. Rock fragments swirling around deepen the plunge </a:t>
            </a:r>
            <a:r>
              <a:rPr lang="en-GB" dirty="0" smtClean="0"/>
              <a:t>pool</a:t>
            </a:r>
            <a:r>
              <a:rPr lang="en-GB" i="1" dirty="0">
                <a:solidFill>
                  <a:srgbClr val="FF0000"/>
                </a:solidFill>
                <a:sym typeface="Wingdings"/>
              </a:rPr>
              <a:t> </a:t>
            </a:r>
            <a:r>
              <a:rPr lang="en-GB" dirty="0" smtClean="0"/>
              <a:t> by the process of abrasion, where rocks carried by the river rub against the rock wearing it away in a sandpaper action</a:t>
            </a:r>
            <a:r>
              <a:rPr lang="en-GB" i="1" dirty="0" smtClean="0">
                <a:solidFill>
                  <a:srgbClr val="FF0000"/>
                </a:solidFill>
                <a:sym typeface="Wingdings"/>
              </a:rPr>
              <a:t> </a:t>
            </a:r>
            <a:r>
              <a:rPr lang="en-GB" i="1" dirty="0">
                <a:solidFill>
                  <a:srgbClr val="FF0000"/>
                </a:solidFill>
                <a:sym typeface="Wingdings"/>
              </a:rPr>
              <a:t></a:t>
            </a:r>
            <a:r>
              <a:rPr lang="en-GB" dirty="0" smtClean="0"/>
              <a:t>. This process is repeated over a long period of time and the waterfall retreats upstream leaving a steep-sided gorge</a:t>
            </a:r>
            <a:r>
              <a:rPr lang="en-GB" i="1" dirty="0">
                <a:solidFill>
                  <a:srgbClr val="FF0000"/>
                </a:solidFill>
                <a:sym typeface="Wingdings"/>
              </a:rPr>
              <a:t> </a:t>
            </a:r>
            <a:r>
              <a:rPr lang="en-GB" dirty="0" smtClean="0"/>
              <a:t>. A good example of this can be found at High Force on the River Tees</a:t>
            </a:r>
            <a:r>
              <a:rPr lang="en-GB" i="1" dirty="0">
                <a:solidFill>
                  <a:srgbClr val="FF0000"/>
                </a:solidFill>
                <a:sym typeface="Wingdings"/>
              </a:rPr>
              <a:t> </a:t>
            </a:r>
            <a:r>
              <a:rPr lang="en-GB" dirty="0" smtClean="0"/>
              <a:t>.</a:t>
            </a:r>
            <a:endParaRPr lang="en-GB" dirty="0"/>
          </a:p>
        </p:txBody>
      </p:sp>
    </p:spTree>
    <p:extLst>
      <p:ext uri="{BB962C8B-B14F-4D97-AF65-F5344CB8AC3E}">
        <p14:creationId xmlns:p14="http://schemas.microsoft.com/office/powerpoint/2010/main" val="2790896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dirty="0" smtClean="0"/>
              <a:t>The diagram</a:t>
            </a:r>
            <a:endParaRPr lang="en-GB" dirty="0"/>
          </a:p>
        </p:txBody>
      </p:sp>
      <p:sp>
        <p:nvSpPr>
          <p:cNvPr id="3" name="Content Placeholder 2"/>
          <p:cNvSpPr>
            <a:spLocks noGrp="1"/>
          </p:cNvSpPr>
          <p:nvPr>
            <p:ph idx="1"/>
          </p:nvPr>
        </p:nvSpPr>
        <p:spPr>
          <a:solidFill>
            <a:schemeClr val="bg1"/>
          </a:solidFill>
        </p:spPr>
        <p:txBody>
          <a:bodyPr>
            <a:normAutofit/>
          </a:bodyPr>
          <a:lstStyle/>
          <a:p>
            <a:pPr marL="0" indent="0">
              <a:buNone/>
            </a:pPr>
            <a:r>
              <a:rPr lang="en-GB" dirty="0"/>
              <a:t>With the aid of a diagram, explain the formation of a waterfall      </a:t>
            </a:r>
            <a:r>
              <a:rPr lang="en-GB" dirty="0" smtClean="0"/>
              <a:t>8</a:t>
            </a:r>
            <a:endParaRPr lang="en-GB" dirty="0">
              <a:solidFill>
                <a:srgbClr val="FF000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775883"/>
            <a:ext cx="4332784" cy="327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685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Potholes-Whar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924800" cy="5099050"/>
          </a:xfrm>
          <a:prstGeom prst="rect">
            <a:avLst/>
          </a:prstGeom>
          <a:noFill/>
          <a:extLst>
            <a:ext uri="{909E8E84-426E-40DD-AFC4-6F175D3DCCD1}">
              <a14:hiddenFill xmlns:a14="http://schemas.microsoft.com/office/drawing/2010/main">
                <a:solidFill>
                  <a:srgbClr val="FFFFFF"/>
                </a:solidFill>
              </a14:hiddenFill>
            </a:ext>
          </a:extLst>
        </p:spPr>
      </p:pic>
      <p:sp>
        <p:nvSpPr>
          <p:cNvPr id="30723" name="Rectangle 3"/>
          <p:cNvSpPr>
            <a:spLocks noGrp="1" noRot="1" noChangeArrowheads="1"/>
          </p:cNvSpPr>
          <p:nvPr>
            <p:ph type="title"/>
          </p:nvPr>
        </p:nvSpPr>
        <p:spPr>
          <a:xfrm>
            <a:off x="0" y="0"/>
            <a:ext cx="3505200" cy="517525"/>
          </a:xfrm>
        </p:spPr>
        <p:txBody>
          <a:bodyPr/>
          <a:lstStyle/>
          <a:p>
            <a:r>
              <a:rPr lang="en-GB" altLang="en-US" sz="2400">
                <a:latin typeface="Comic Sans MS" pitchFamily="66" charset="0"/>
              </a:rPr>
              <a:t>Close-up of potholes</a:t>
            </a:r>
          </a:p>
        </p:txBody>
      </p:sp>
    </p:spTree>
    <p:extLst>
      <p:ext uri="{BB962C8B-B14F-4D97-AF65-F5344CB8AC3E}">
        <p14:creationId xmlns:p14="http://schemas.microsoft.com/office/powerpoint/2010/main" val="1580956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p:cTn id="12" dur="1000" fill="hold"/>
                                        <p:tgtEl>
                                          <p:spTgt spid="30722"/>
                                        </p:tgtEl>
                                        <p:attrNameLst>
                                          <p:attrName>ppt_w</p:attrName>
                                        </p:attrNameLst>
                                      </p:cBhvr>
                                      <p:tavLst>
                                        <p:tav tm="0">
                                          <p:val>
                                            <p:fltVal val="0"/>
                                          </p:val>
                                        </p:tav>
                                        <p:tav tm="100000">
                                          <p:val>
                                            <p:strVal val="#ppt_w"/>
                                          </p:val>
                                        </p:tav>
                                      </p:tavLst>
                                    </p:anim>
                                    <p:anim calcmode="lin" valueType="num">
                                      <p:cBhvr>
                                        <p:cTn id="13" dur="1000" fill="hold"/>
                                        <p:tgtEl>
                                          <p:spTgt spid="30722"/>
                                        </p:tgtEl>
                                        <p:attrNameLst>
                                          <p:attrName>ppt_h</p:attrName>
                                        </p:attrNameLst>
                                      </p:cBhvr>
                                      <p:tavLst>
                                        <p:tav tm="0">
                                          <p:val>
                                            <p:fltVal val="0"/>
                                          </p:val>
                                        </p:tav>
                                        <p:tav tm="100000">
                                          <p:val>
                                            <p:strVal val="#ppt_h"/>
                                          </p:val>
                                        </p:tav>
                                      </p:tavLst>
                                    </p:anim>
                                    <p:anim calcmode="lin" valueType="num">
                                      <p:cBhvr>
                                        <p:cTn id="14" dur="1000" fill="hold"/>
                                        <p:tgtEl>
                                          <p:spTgt spid="307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7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lstStyle/>
          <a:p>
            <a:r>
              <a:rPr lang="en-GB" dirty="0" smtClean="0"/>
              <a:t>Lesson three b: Landforms</a:t>
            </a:r>
            <a:endParaRPr lang="en-GB" dirty="0"/>
          </a:p>
        </p:txBody>
      </p:sp>
      <p:sp>
        <p:nvSpPr>
          <p:cNvPr id="5" name="Content Placeholder 4"/>
          <p:cNvSpPr>
            <a:spLocks noGrp="1"/>
          </p:cNvSpPr>
          <p:nvPr>
            <p:ph idx="1"/>
          </p:nvPr>
        </p:nvSpPr>
        <p:spPr>
          <a:solidFill>
            <a:schemeClr val="bg1"/>
          </a:solidFill>
        </p:spPr>
        <p:txBody>
          <a:bodyPr>
            <a:normAutofit lnSpcReduction="10000"/>
          </a:bodyPr>
          <a:lstStyle/>
          <a:p>
            <a:pPr marL="0" indent="0" algn="just">
              <a:buNone/>
            </a:pPr>
            <a:r>
              <a:rPr lang="en-GB" dirty="0" smtClean="0"/>
              <a:t>Learning intention: </a:t>
            </a:r>
          </a:p>
          <a:p>
            <a:pPr marL="0" indent="0" algn="just">
              <a:buNone/>
            </a:pPr>
            <a:r>
              <a:rPr lang="en-GB" dirty="0" smtClean="0"/>
              <a:t>We are learning about the three courses of a river and the landforms associated with the upper course.</a:t>
            </a:r>
          </a:p>
          <a:p>
            <a:pPr algn="just"/>
            <a:endParaRPr lang="en-GB" dirty="0"/>
          </a:p>
          <a:p>
            <a:pPr marL="0" indent="0" algn="just">
              <a:buNone/>
            </a:pPr>
            <a:r>
              <a:rPr lang="en-GB" dirty="0" smtClean="0"/>
              <a:t>Success criteria:</a:t>
            </a:r>
          </a:p>
          <a:p>
            <a:pPr algn="just"/>
            <a:r>
              <a:rPr lang="en-GB" dirty="0" smtClean="0"/>
              <a:t>I can explain, with the aid of a diagram, the formation of features in the middle course of a river..</a:t>
            </a:r>
          </a:p>
        </p:txBody>
      </p:sp>
    </p:spTree>
    <p:extLst>
      <p:ext uri="{BB962C8B-B14F-4D97-AF65-F5344CB8AC3E}">
        <p14:creationId xmlns:p14="http://schemas.microsoft.com/office/powerpoint/2010/main" val="1493777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GB" dirty="0" smtClean="0"/>
              <a:t>Middle course  -  Meanders</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04" y="2420888"/>
            <a:ext cx="8229600" cy="3238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0" y="0"/>
            <a:ext cx="3810000" cy="441325"/>
          </a:xfrm>
        </p:spPr>
        <p:txBody>
          <a:bodyPr>
            <a:normAutofit fontScale="90000"/>
          </a:bodyPr>
          <a:lstStyle/>
          <a:p>
            <a:r>
              <a:rPr lang="en-US" altLang="en-US" sz="2400">
                <a:latin typeface="Comic Sans MS" pitchFamily="66" charset="0"/>
              </a:rPr>
              <a:t>Formation of Meanders</a:t>
            </a: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229600" cy="3238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44" name="Line 4"/>
          <p:cNvSpPr>
            <a:spLocks noChangeShapeType="1"/>
          </p:cNvSpPr>
          <p:nvPr/>
        </p:nvSpPr>
        <p:spPr bwMode="auto">
          <a:xfrm flipV="1">
            <a:off x="685800" y="3124200"/>
            <a:ext cx="76200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5" name="Line 5"/>
          <p:cNvSpPr>
            <a:spLocks noChangeShapeType="1"/>
          </p:cNvSpPr>
          <p:nvPr/>
        </p:nvSpPr>
        <p:spPr bwMode="auto">
          <a:xfrm flipV="1">
            <a:off x="1524000" y="2743200"/>
            <a:ext cx="8382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6" name="Line 6"/>
          <p:cNvSpPr>
            <a:spLocks noChangeShapeType="1"/>
          </p:cNvSpPr>
          <p:nvPr/>
        </p:nvSpPr>
        <p:spPr bwMode="auto">
          <a:xfrm>
            <a:off x="2438400" y="2743200"/>
            <a:ext cx="685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7" name="Line 7"/>
          <p:cNvSpPr>
            <a:spLocks noChangeShapeType="1"/>
          </p:cNvSpPr>
          <p:nvPr/>
        </p:nvSpPr>
        <p:spPr bwMode="auto">
          <a:xfrm>
            <a:off x="3200400" y="2819400"/>
            <a:ext cx="14478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8" name="Line 8"/>
          <p:cNvSpPr>
            <a:spLocks noChangeShapeType="1"/>
          </p:cNvSpPr>
          <p:nvPr/>
        </p:nvSpPr>
        <p:spPr bwMode="auto">
          <a:xfrm>
            <a:off x="4724400" y="3505200"/>
            <a:ext cx="1066800" cy="457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9" name="Line 9"/>
          <p:cNvSpPr>
            <a:spLocks noChangeShapeType="1"/>
          </p:cNvSpPr>
          <p:nvPr/>
        </p:nvSpPr>
        <p:spPr bwMode="auto">
          <a:xfrm>
            <a:off x="5867400" y="3962400"/>
            <a:ext cx="533400" cy="152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0" name="Line 10"/>
          <p:cNvSpPr>
            <a:spLocks noChangeShapeType="1"/>
          </p:cNvSpPr>
          <p:nvPr/>
        </p:nvSpPr>
        <p:spPr bwMode="auto">
          <a:xfrm flipV="1">
            <a:off x="6477000" y="4038600"/>
            <a:ext cx="4572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1" name="Line 11"/>
          <p:cNvSpPr>
            <a:spLocks noChangeShapeType="1"/>
          </p:cNvSpPr>
          <p:nvPr/>
        </p:nvSpPr>
        <p:spPr bwMode="auto">
          <a:xfrm flipV="1">
            <a:off x="6934200" y="3733800"/>
            <a:ext cx="7620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2" name="Line 12"/>
          <p:cNvSpPr>
            <a:spLocks noChangeShapeType="1"/>
          </p:cNvSpPr>
          <p:nvPr/>
        </p:nvSpPr>
        <p:spPr bwMode="auto">
          <a:xfrm flipV="1">
            <a:off x="7696200" y="3124200"/>
            <a:ext cx="9144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3" name="Line 13"/>
          <p:cNvSpPr>
            <a:spLocks noChangeShapeType="1"/>
          </p:cNvSpPr>
          <p:nvPr/>
        </p:nvSpPr>
        <p:spPr bwMode="auto">
          <a:xfrm flipH="1">
            <a:off x="5334000" y="2590800"/>
            <a:ext cx="457200" cy="10668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454" name="Text Box 14"/>
          <p:cNvSpPr txBox="1">
            <a:spLocks noChangeArrowheads="1"/>
          </p:cNvSpPr>
          <p:nvPr/>
        </p:nvSpPr>
        <p:spPr bwMode="auto">
          <a:xfrm>
            <a:off x="5622925" y="1817688"/>
            <a:ext cx="1844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b="1">
                <a:latin typeface="Comic Sans MS" pitchFamily="66" charset="0"/>
              </a:rPr>
              <a:t>Line of maximum velocity - the ‘thalweg’</a:t>
            </a:r>
          </a:p>
        </p:txBody>
      </p:sp>
    </p:spTree>
    <p:extLst>
      <p:ext uri="{BB962C8B-B14F-4D97-AF65-F5344CB8AC3E}">
        <p14:creationId xmlns:p14="http://schemas.microsoft.com/office/powerpoint/2010/main" val="3856823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0-#ppt_w/2"/>
                                          </p:val>
                                        </p:tav>
                                        <p:tav tm="100000">
                                          <p:val>
                                            <p:strVal val="#ppt_x"/>
                                          </p:val>
                                        </p:tav>
                                      </p:tavLst>
                                    </p:anim>
                                    <p:anim calcmode="lin" valueType="num">
                                      <p:cBhvr additive="base">
                                        <p:cTn id="8" dur="500" fill="hold"/>
                                        <p:tgtEl>
                                          <p:spTgt spid="614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61443"/>
                                        </p:tgtEl>
                                        <p:attrNameLst>
                                          <p:attrName>style.visibility</p:attrName>
                                        </p:attrNameLst>
                                      </p:cBhvr>
                                      <p:to>
                                        <p:strVal val="visible"/>
                                      </p:to>
                                    </p:set>
                                    <p:anim calcmode="lin" valueType="num">
                                      <p:cBhvr>
                                        <p:cTn id="13" dur="1000" fill="hold"/>
                                        <p:tgtEl>
                                          <p:spTgt spid="61443"/>
                                        </p:tgtEl>
                                        <p:attrNameLst>
                                          <p:attrName>ppt_w</p:attrName>
                                        </p:attrNameLst>
                                      </p:cBhvr>
                                      <p:tavLst>
                                        <p:tav tm="0">
                                          <p:val>
                                            <p:fltVal val="0"/>
                                          </p:val>
                                        </p:tav>
                                        <p:tav tm="100000">
                                          <p:val>
                                            <p:strVal val="#ppt_w"/>
                                          </p:val>
                                        </p:tav>
                                      </p:tavLst>
                                    </p:anim>
                                    <p:anim calcmode="lin" valueType="num">
                                      <p:cBhvr>
                                        <p:cTn id="14" dur="1000" fill="hold"/>
                                        <p:tgtEl>
                                          <p:spTgt spid="61443"/>
                                        </p:tgtEl>
                                        <p:attrNameLst>
                                          <p:attrName>ppt_h</p:attrName>
                                        </p:attrNameLst>
                                      </p:cBhvr>
                                      <p:tavLst>
                                        <p:tav tm="0">
                                          <p:val>
                                            <p:fltVal val="0"/>
                                          </p:val>
                                        </p:tav>
                                        <p:tav tm="100000">
                                          <p:val>
                                            <p:strVal val="#ppt_h"/>
                                          </p:val>
                                        </p:tav>
                                      </p:tavLst>
                                    </p:anim>
                                    <p:anim calcmode="lin" valueType="num">
                                      <p:cBhvr>
                                        <p:cTn id="15" dur="1000" fill="hold"/>
                                        <p:tgtEl>
                                          <p:spTgt spid="6144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1443"/>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1444"/>
                                        </p:tgtEl>
                                        <p:attrNameLst>
                                          <p:attrName>style.visibility</p:attrName>
                                        </p:attrNameLst>
                                      </p:cBhvr>
                                      <p:to>
                                        <p:strVal val="visible"/>
                                      </p:to>
                                    </p:set>
                                    <p:animEffect transition="in" filter="wipe(left)">
                                      <p:cBhvr>
                                        <p:cTn id="20" dur="500"/>
                                        <p:tgtEl>
                                          <p:spTgt spid="61444"/>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1445"/>
                                        </p:tgtEl>
                                        <p:attrNameLst>
                                          <p:attrName>style.visibility</p:attrName>
                                        </p:attrNameLst>
                                      </p:cBhvr>
                                      <p:to>
                                        <p:strVal val="visible"/>
                                      </p:to>
                                    </p:set>
                                    <p:animEffect transition="in" filter="wipe(left)">
                                      <p:cBhvr>
                                        <p:cTn id="24" dur="500"/>
                                        <p:tgtEl>
                                          <p:spTgt spid="61445"/>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1446"/>
                                        </p:tgtEl>
                                        <p:attrNameLst>
                                          <p:attrName>style.visibility</p:attrName>
                                        </p:attrNameLst>
                                      </p:cBhvr>
                                      <p:to>
                                        <p:strVal val="visible"/>
                                      </p:to>
                                    </p:set>
                                    <p:animEffect transition="in" filter="wipe(left)">
                                      <p:cBhvr>
                                        <p:cTn id="28" dur="500"/>
                                        <p:tgtEl>
                                          <p:spTgt spid="61446"/>
                                        </p:tgtEl>
                                      </p:cBhvr>
                                    </p:animEffect>
                                  </p:childTnLst>
                                </p:cTn>
                              </p:par>
                            </p:childTnLst>
                          </p:cTn>
                        </p:par>
                        <p:par>
                          <p:cTn id="29" fill="hold" nodeType="afterGroup">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1447"/>
                                        </p:tgtEl>
                                        <p:attrNameLst>
                                          <p:attrName>style.visibility</p:attrName>
                                        </p:attrNameLst>
                                      </p:cBhvr>
                                      <p:to>
                                        <p:strVal val="visible"/>
                                      </p:to>
                                    </p:set>
                                    <p:animEffect transition="in" filter="wipe(left)">
                                      <p:cBhvr>
                                        <p:cTn id="32" dur="500"/>
                                        <p:tgtEl>
                                          <p:spTgt spid="61447"/>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1448"/>
                                        </p:tgtEl>
                                        <p:attrNameLst>
                                          <p:attrName>style.visibility</p:attrName>
                                        </p:attrNameLst>
                                      </p:cBhvr>
                                      <p:to>
                                        <p:strVal val="visible"/>
                                      </p:to>
                                    </p:set>
                                    <p:animEffect transition="in" filter="wipe(left)">
                                      <p:cBhvr>
                                        <p:cTn id="36" dur="500"/>
                                        <p:tgtEl>
                                          <p:spTgt spid="61448"/>
                                        </p:tgtEl>
                                      </p:cBhvr>
                                    </p:animEffect>
                                  </p:childTnLst>
                                </p:cTn>
                              </p:par>
                            </p:childTnLst>
                          </p:cTn>
                        </p:par>
                        <p:par>
                          <p:cTn id="37" fill="hold" nodeType="afterGroup">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61449"/>
                                        </p:tgtEl>
                                        <p:attrNameLst>
                                          <p:attrName>style.visibility</p:attrName>
                                        </p:attrNameLst>
                                      </p:cBhvr>
                                      <p:to>
                                        <p:strVal val="visible"/>
                                      </p:to>
                                    </p:set>
                                    <p:animEffect transition="in" filter="wipe(left)">
                                      <p:cBhvr>
                                        <p:cTn id="40" dur="500"/>
                                        <p:tgtEl>
                                          <p:spTgt spid="61449"/>
                                        </p:tgtEl>
                                      </p:cBhvr>
                                    </p:animEffect>
                                  </p:childTnLst>
                                </p:cTn>
                              </p:par>
                            </p:childTnLst>
                          </p:cTn>
                        </p:par>
                        <p:par>
                          <p:cTn id="41" fill="hold" nodeType="afterGroup">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61450"/>
                                        </p:tgtEl>
                                        <p:attrNameLst>
                                          <p:attrName>style.visibility</p:attrName>
                                        </p:attrNameLst>
                                      </p:cBhvr>
                                      <p:to>
                                        <p:strVal val="visible"/>
                                      </p:to>
                                    </p:set>
                                    <p:animEffect transition="in" filter="wipe(left)">
                                      <p:cBhvr>
                                        <p:cTn id="44" dur="500"/>
                                        <p:tgtEl>
                                          <p:spTgt spid="61450"/>
                                        </p:tgtEl>
                                      </p:cBhvr>
                                    </p:animEffect>
                                  </p:childTnLst>
                                </p:cTn>
                              </p:par>
                            </p:childTnLst>
                          </p:cTn>
                        </p:par>
                        <p:par>
                          <p:cTn id="45" fill="hold" nodeType="afterGroup">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61451"/>
                                        </p:tgtEl>
                                        <p:attrNameLst>
                                          <p:attrName>style.visibility</p:attrName>
                                        </p:attrNameLst>
                                      </p:cBhvr>
                                      <p:to>
                                        <p:strVal val="visible"/>
                                      </p:to>
                                    </p:set>
                                    <p:animEffect transition="in" filter="wipe(left)">
                                      <p:cBhvr>
                                        <p:cTn id="48" dur="500"/>
                                        <p:tgtEl>
                                          <p:spTgt spid="61451"/>
                                        </p:tgtEl>
                                      </p:cBhvr>
                                    </p:animEffect>
                                  </p:childTnLst>
                                </p:cTn>
                              </p:par>
                            </p:childTnLst>
                          </p:cTn>
                        </p:par>
                        <p:par>
                          <p:cTn id="49" fill="hold" nodeType="afterGroup">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61452"/>
                                        </p:tgtEl>
                                        <p:attrNameLst>
                                          <p:attrName>style.visibility</p:attrName>
                                        </p:attrNameLst>
                                      </p:cBhvr>
                                      <p:to>
                                        <p:strVal val="visible"/>
                                      </p:to>
                                    </p:set>
                                    <p:animEffect transition="in" filter="wipe(left)">
                                      <p:cBhvr>
                                        <p:cTn id="52" dur="500"/>
                                        <p:tgtEl>
                                          <p:spTgt spid="6145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61453"/>
                                        </p:tgtEl>
                                        <p:attrNameLst>
                                          <p:attrName>style.visibility</p:attrName>
                                        </p:attrNameLst>
                                      </p:cBhvr>
                                      <p:to>
                                        <p:strVal val="visible"/>
                                      </p:to>
                                    </p:set>
                                    <p:animEffect transition="in" filter="strips(downRight)">
                                      <p:cBhvr>
                                        <p:cTn id="57" dur="500"/>
                                        <p:tgtEl>
                                          <p:spTgt spid="614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1454"/>
                                        </p:tgtEl>
                                        <p:attrNameLst>
                                          <p:attrName>style.visibility</p:attrName>
                                        </p:attrNameLst>
                                      </p:cBhvr>
                                      <p:to>
                                        <p:strVal val="visible"/>
                                      </p:to>
                                    </p:set>
                                    <p:animEffect transition="in" filter="dissolve">
                                      <p:cBhvr>
                                        <p:cTn id="62" dur="500"/>
                                        <p:tgtEl>
                                          <p:spTgt spid="61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4" grpId="0" animBg="1"/>
      <p:bldP spid="61445" grpId="0" animBg="1"/>
      <p:bldP spid="61446" grpId="0" animBg="1"/>
      <p:bldP spid="61447" grpId="0" animBg="1"/>
      <p:bldP spid="61448" grpId="0" animBg="1"/>
      <p:bldP spid="61449" grpId="0" animBg="1"/>
      <p:bldP spid="61450" grpId="0" animBg="1"/>
      <p:bldP spid="61451" grpId="0" animBg="1"/>
      <p:bldP spid="61452" grpId="0" animBg="1"/>
      <p:bldP spid="61453" grpId="0" animBg="1"/>
      <p:bldP spid="6145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324600" cy="61118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7" name="Line 3"/>
          <p:cNvSpPr>
            <a:spLocks noChangeShapeType="1"/>
          </p:cNvSpPr>
          <p:nvPr/>
        </p:nvSpPr>
        <p:spPr bwMode="auto">
          <a:xfrm flipV="1">
            <a:off x="1371600" y="2590800"/>
            <a:ext cx="6096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68" name="Line 4"/>
          <p:cNvSpPr>
            <a:spLocks noChangeShapeType="1"/>
          </p:cNvSpPr>
          <p:nvPr/>
        </p:nvSpPr>
        <p:spPr bwMode="auto">
          <a:xfrm flipV="1">
            <a:off x="1981200" y="2133600"/>
            <a:ext cx="4572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69" name="Line 5"/>
          <p:cNvSpPr>
            <a:spLocks noChangeShapeType="1"/>
          </p:cNvSpPr>
          <p:nvPr/>
        </p:nvSpPr>
        <p:spPr bwMode="auto">
          <a:xfrm flipV="1">
            <a:off x="2438400" y="1752600"/>
            <a:ext cx="457200" cy="381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0" name="Line 6"/>
          <p:cNvSpPr>
            <a:spLocks noChangeShapeType="1"/>
          </p:cNvSpPr>
          <p:nvPr/>
        </p:nvSpPr>
        <p:spPr bwMode="auto">
          <a:xfrm flipV="1">
            <a:off x="2895600" y="1676400"/>
            <a:ext cx="381000" cy="76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1" name="Line 7"/>
          <p:cNvSpPr>
            <a:spLocks noChangeShapeType="1"/>
          </p:cNvSpPr>
          <p:nvPr/>
        </p:nvSpPr>
        <p:spPr bwMode="auto">
          <a:xfrm>
            <a:off x="3276600" y="1676400"/>
            <a:ext cx="381000" cy="76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2" name="Line 8"/>
          <p:cNvSpPr>
            <a:spLocks noChangeShapeType="1"/>
          </p:cNvSpPr>
          <p:nvPr/>
        </p:nvSpPr>
        <p:spPr bwMode="auto">
          <a:xfrm>
            <a:off x="3657600" y="1752600"/>
            <a:ext cx="381000" cy="228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3" name="Line 9"/>
          <p:cNvSpPr>
            <a:spLocks noChangeShapeType="1"/>
          </p:cNvSpPr>
          <p:nvPr/>
        </p:nvSpPr>
        <p:spPr bwMode="auto">
          <a:xfrm>
            <a:off x="4038600" y="1981200"/>
            <a:ext cx="3810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4" name="Line 10"/>
          <p:cNvSpPr>
            <a:spLocks noChangeShapeType="1"/>
          </p:cNvSpPr>
          <p:nvPr/>
        </p:nvSpPr>
        <p:spPr bwMode="auto">
          <a:xfrm>
            <a:off x="4419600" y="2286000"/>
            <a:ext cx="3810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5" name="Line 11"/>
          <p:cNvSpPr>
            <a:spLocks noChangeShapeType="1"/>
          </p:cNvSpPr>
          <p:nvPr/>
        </p:nvSpPr>
        <p:spPr bwMode="auto">
          <a:xfrm>
            <a:off x="4800600" y="2590800"/>
            <a:ext cx="3810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6" name="Line 12"/>
          <p:cNvSpPr>
            <a:spLocks noChangeShapeType="1"/>
          </p:cNvSpPr>
          <p:nvPr/>
        </p:nvSpPr>
        <p:spPr bwMode="auto">
          <a:xfrm>
            <a:off x="5181600" y="2895600"/>
            <a:ext cx="381000" cy="228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7" name="Line 13"/>
          <p:cNvSpPr>
            <a:spLocks noChangeShapeType="1"/>
          </p:cNvSpPr>
          <p:nvPr/>
        </p:nvSpPr>
        <p:spPr bwMode="auto">
          <a:xfrm>
            <a:off x="5562600" y="3124200"/>
            <a:ext cx="381000" cy="76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8" name="Line 14"/>
          <p:cNvSpPr>
            <a:spLocks noChangeShapeType="1"/>
          </p:cNvSpPr>
          <p:nvPr/>
        </p:nvSpPr>
        <p:spPr bwMode="auto">
          <a:xfrm flipV="1">
            <a:off x="5943600" y="3048000"/>
            <a:ext cx="304800" cy="152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9" name="Line 15"/>
          <p:cNvSpPr>
            <a:spLocks noChangeShapeType="1"/>
          </p:cNvSpPr>
          <p:nvPr/>
        </p:nvSpPr>
        <p:spPr bwMode="auto">
          <a:xfrm flipV="1">
            <a:off x="6248400" y="2667000"/>
            <a:ext cx="457200" cy="381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0" name="Line 16"/>
          <p:cNvSpPr>
            <a:spLocks noChangeShapeType="1"/>
          </p:cNvSpPr>
          <p:nvPr/>
        </p:nvSpPr>
        <p:spPr bwMode="auto">
          <a:xfrm flipV="1">
            <a:off x="6705600" y="2209800"/>
            <a:ext cx="304800" cy="457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1" name="Line 17"/>
          <p:cNvSpPr>
            <a:spLocks noChangeShapeType="1"/>
          </p:cNvSpPr>
          <p:nvPr/>
        </p:nvSpPr>
        <p:spPr bwMode="auto">
          <a:xfrm flipV="1">
            <a:off x="7010400" y="1905000"/>
            <a:ext cx="381000" cy="304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2" name="Line 18"/>
          <p:cNvSpPr>
            <a:spLocks noChangeShapeType="1"/>
          </p:cNvSpPr>
          <p:nvPr/>
        </p:nvSpPr>
        <p:spPr bwMode="auto">
          <a:xfrm flipV="1">
            <a:off x="7391400" y="1828800"/>
            <a:ext cx="228600" cy="76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3" name="Text Box 19"/>
          <p:cNvSpPr txBox="1">
            <a:spLocks noChangeArrowheads="1"/>
          </p:cNvSpPr>
          <p:nvPr/>
        </p:nvSpPr>
        <p:spPr bwMode="auto">
          <a:xfrm>
            <a:off x="1295400" y="3352800"/>
            <a:ext cx="1524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a:latin typeface="Times"/>
              </a:rPr>
              <a:t>Point bar deposits</a:t>
            </a:r>
          </a:p>
        </p:txBody>
      </p:sp>
      <p:sp>
        <p:nvSpPr>
          <p:cNvPr id="62484" name="Line 20"/>
          <p:cNvSpPr>
            <a:spLocks noChangeShapeType="1"/>
          </p:cNvSpPr>
          <p:nvPr/>
        </p:nvSpPr>
        <p:spPr bwMode="auto">
          <a:xfrm flipV="1">
            <a:off x="2514600" y="2286000"/>
            <a:ext cx="76200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5" name="Line 21"/>
          <p:cNvSpPr>
            <a:spLocks noChangeShapeType="1"/>
          </p:cNvSpPr>
          <p:nvPr/>
        </p:nvSpPr>
        <p:spPr bwMode="auto">
          <a:xfrm>
            <a:off x="2514600" y="3733800"/>
            <a:ext cx="9144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444059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wipe(left)">
                                      <p:cBhvr>
                                        <p:cTn id="7" dur="500"/>
                                        <p:tgtEl>
                                          <p:spTgt spid="6246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wipe(left)">
                                      <p:cBhvr>
                                        <p:cTn id="11" dur="500"/>
                                        <p:tgtEl>
                                          <p:spTgt spid="624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2469"/>
                                        </p:tgtEl>
                                        <p:attrNameLst>
                                          <p:attrName>style.visibility</p:attrName>
                                        </p:attrNameLst>
                                      </p:cBhvr>
                                      <p:to>
                                        <p:strVal val="visible"/>
                                      </p:to>
                                    </p:set>
                                    <p:animEffect transition="in" filter="wipe(left)">
                                      <p:cBhvr>
                                        <p:cTn id="15" dur="500"/>
                                        <p:tgtEl>
                                          <p:spTgt spid="6246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470"/>
                                        </p:tgtEl>
                                        <p:attrNameLst>
                                          <p:attrName>style.visibility</p:attrName>
                                        </p:attrNameLst>
                                      </p:cBhvr>
                                      <p:to>
                                        <p:strVal val="visible"/>
                                      </p:to>
                                    </p:set>
                                    <p:animEffect transition="in" filter="wipe(left)">
                                      <p:cBhvr>
                                        <p:cTn id="19" dur="500"/>
                                        <p:tgtEl>
                                          <p:spTgt spid="6247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2471"/>
                                        </p:tgtEl>
                                        <p:attrNameLst>
                                          <p:attrName>style.visibility</p:attrName>
                                        </p:attrNameLst>
                                      </p:cBhvr>
                                      <p:to>
                                        <p:strVal val="visible"/>
                                      </p:to>
                                    </p:set>
                                    <p:animEffect transition="in" filter="wipe(left)">
                                      <p:cBhvr>
                                        <p:cTn id="23" dur="500"/>
                                        <p:tgtEl>
                                          <p:spTgt spid="62471"/>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472"/>
                                        </p:tgtEl>
                                        <p:attrNameLst>
                                          <p:attrName>style.visibility</p:attrName>
                                        </p:attrNameLst>
                                      </p:cBhvr>
                                      <p:to>
                                        <p:strVal val="visible"/>
                                      </p:to>
                                    </p:set>
                                    <p:animEffect transition="in" filter="wipe(left)">
                                      <p:cBhvr>
                                        <p:cTn id="27" dur="500"/>
                                        <p:tgtEl>
                                          <p:spTgt spid="6247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2473"/>
                                        </p:tgtEl>
                                        <p:attrNameLst>
                                          <p:attrName>style.visibility</p:attrName>
                                        </p:attrNameLst>
                                      </p:cBhvr>
                                      <p:to>
                                        <p:strVal val="visible"/>
                                      </p:to>
                                    </p:set>
                                    <p:animEffect transition="in" filter="wipe(left)">
                                      <p:cBhvr>
                                        <p:cTn id="31" dur="500"/>
                                        <p:tgtEl>
                                          <p:spTgt spid="62473"/>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2474"/>
                                        </p:tgtEl>
                                        <p:attrNameLst>
                                          <p:attrName>style.visibility</p:attrName>
                                        </p:attrNameLst>
                                      </p:cBhvr>
                                      <p:to>
                                        <p:strVal val="visible"/>
                                      </p:to>
                                    </p:set>
                                    <p:animEffect transition="in" filter="wipe(left)">
                                      <p:cBhvr>
                                        <p:cTn id="35" dur="500"/>
                                        <p:tgtEl>
                                          <p:spTgt spid="62474"/>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2475"/>
                                        </p:tgtEl>
                                        <p:attrNameLst>
                                          <p:attrName>style.visibility</p:attrName>
                                        </p:attrNameLst>
                                      </p:cBhvr>
                                      <p:to>
                                        <p:strVal val="visible"/>
                                      </p:to>
                                    </p:set>
                                    <p:animEffect transition="in" filter="wipe(left)">
                                      <p:cBhvr>
                                        <p:cTn id="39" dur="500"/>
                                        <p:tgtEl>
                                          <p:spTgt spid="62475"/>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2476"/>
                                        </p:tgtEl>
                                        <p:attrNameLst>
                                          <p:attrName>style.visibility</p:attrName>
                                        </p:attrNameLst>
                                      </p:cBhvr>
                                      <p:to>
                                        <p:strVal val="visible"/>
                                      </p:to>
                                    </p:set>
                                    <p:animEffect transition="in" filter="wipe(left)">
                                      <p:cBhvr>
                                        <p:cTn id="43" dur="500"/>
                                        <p:tgtEl>
                                          <p:spTgt spid="62476"/>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2477"/>
                                        </p:tgtEl>
                                        <p:attrNameLst>
                                          <p:attrName>style.visibility</p:attrName>
                                        </p:attrNameLst>
                                      </p:cBhvr>
                                      <p:to>
                                        <p:strVal val="visible"/>
                                      </p:to>
                                    </p:set>
                                    <p:animEffect transition="in" filter="wipe(left)">
                                      <p:cBhvr>
                                        <p:cTn id="47" dur="500"/>
                                        <p:tgtEl>
                                          <p:spTgt spid="62477"/>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2478"/>
                                        </p:tgtEl>
                                        <p:attrNameLst>
                                          <p:attrName>style.visibility</p:attrName>
                                        </p:attrNameLst>
                                      </p:cBhvr>
                                      <p:to>
                                        <p:strVal val="visible"/>
                                      </p:to>
                                    </p:set>
                                    <p:animEffect transition="in" filter="wipe(left)">
                                      <p:cBhvr>
                                        <p:cTn id="51" dur="500"/>
                                        <p:tgtEl>
                                          <p:spTgt spid="62478"/>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62479"/>
                                        </p:tgtEl>
                                        <p:attrNameLst>
                                          <p:attrName>style.visibility</p:attrName>
                                        </p:attrNameLst>
                                      </p:cBhvr>
                                      <p:to>
                                        <p:strVal val="visible"/>
                                      </p:to>
                                    </p:set>
                                    <p:animEffect transition="in" filter="wipe(left)">
                                      <p:cBhvr>
                                        <p:cTn id="55" dur="500"/>
                                        <p:tgtEl>
                                          <p:spTgt spid="62479"/>
                                        </p:tgtEl>
                                      </p:cBhvr>
                                    </p:animEffect>
                                  </p:childTnLst>
                                </p:cTn>
                              </p:par>
                            </p:childTnLst>
                          </p:cTn>
                        </p:par>
                        <p:par>
                          <p:cTn id="56" fill="hold" nodeType="afterGroup">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62480"/>
                                        </p:tgtEl>
                                        <p:attrNameLst>
                                          <p:attrName>style.visibility</p:attrName>
                                        </p:attrNameLst>
                                      </p:cBhvr>
                                      <p:to>
                                        <p:strVal val="visible"/>
                                      </p:to>
                                    </p:set>
                                    <p:animEffect transition="in" filter="wipe(left)">
                                      <p:cBhvr>
                                        <p:cTn id="59" dur="500"/>
                                        <p:tgtEl>
                                          <p:spTgt spid="62480"/>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2481"/>
                                        </p:tgtEl>
                                        <p:attrNameLst>
                                          <p:attrName>style.visibility</p:attrName>
                                        </p:attrNameLst>
                                      </p:cBhvr>
                                      <p:to>
                                        <p:strVal val="visible"/>
                                      </p:to>
                                    </p:set>
                                    <p:animEffect transition="in" filter="wipe(left)">
                                      <p:cBhvr>
                                        <p:cTn id="63" dur="500"/>
                                        <p:tgtEl>
                                          <p:spTgt spid="62481"/>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62482"/>
                                        </p:tgtEl>
                                        <p:attrNameLst>
                                          <p:attrName>style.visibility</p:attrName>
                                        </p:attrNameLst>
                                      </p:cBhvr>
                                      <p:to>
                                        <p:strVal val="visible"/>
                                      </p:to>
                                    </p:set>
                                    <p:animEffect transition="in" filter="wipe(left)">
                                      <p:cBhvr>
                                        <p:cTn id="67" dur="500"/>
                                        <p:tgtEl>
                                          <p:spTgt spid="62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8" grpId="0" animBg="1"/>
      <p:bldP spid="62469" grpId="0" animBg="1"/>
      <p:bldP spid="62470" grpId="0" animBg="1"/>
      <p:bldP spid="62471" grpId="0" animBg="1"/>
      <p:bldP spid="62472" grpId="0" animBg="1"/>
      <p:bldP spid="62473" grpId="0" animBg="1"/>
      <p:bldP spid="62474" grpId="0" animBg="1"/>
      <p:bldP spid="62475" grpId="0" animBg="1"/>
      <p:bldP spid="62476" grpId="0" animBg="1"/>
      <p:bldP spid="62477" grpId="0" animBg="1"/>
      <p:bldP spid="62478" grpId="0" animBg="1"/>
      <p:bldP spid="62479" grpId="0" animBg="1"/>
      <p:bldP spid="62480" grpId="0" animBg="1"/>
      <p:bldP spid="62481" grpId="0" animBg="1"/>
      <p:bldP spid="6248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0" y="0"/>
            <a:ext cx="3048000" cy="365125"/>
          </a:xfrm>
        </p:spPr>
        <p:txBody>
          <a:bodyPr>
            <a:normAutofit fontScale="90000"/>
          </a:bodyPr>
          <a:lstStyle/>
          <a:p>
            <a:r>
              <a:rPr lang="en-US" altLang="en-US" sz="2400">
                <a:latin typeface="Comic Sans MS" pitchFamily="66" charset="0"/>
              </a:rPr>
              <a:t>Point Bar Deposits</a:t>
            </a: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458200" cy="32940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492" name="Line 4"/>
          <p:cNvSpPr>
            <a:spLocks noChangeShapeType="1"/>
          </p:cNvSpPr>
          <p:nvPr/>
        </p:nvSpPr>
        <p:spPr bwMode="auto">
          <a:xfrm flipH="1" flipV="1">
            <a:off x="3200400" y="1981200"/>
            <a:ext cx="1219200" cy="13716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93" name="Line 5"/>
          <p:cNvSpPr>
            <a:spLocks noChangeShapeType="1"/>
          </p:cNvSpPr>
          <p:nvPr/>
        </p:nvSpPr>
        <p:spPr bwMode="auto">
          <a:xfrm flipH="1" flipV="1">
            <a:off x="2667000" y="1981200"/>
            <a:ext cx="1219200" cy="12954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94" name="Line 6"/>
          <p:cNvSpPr>
            <a:spLocks noChangeShapeType="1"/>
          </p:cNvSpPr>
          <p:nvPr/>
        </p:nvSpPr>
        <p:spPr bwMode="auto">
          <a:xfrm flipH="1" flipV="1">
            <a:off x="2209800" y="1981200"/>
            <a:ext cx="990600" cy="11430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95" name="Line 7"/>
          <p:cNvSpPr>
            <a:spLocks noChangeShapeType="1"/>
          </p:cNvSpPr>
          <p:nvPr/>
        </p:nvSpPr>
        <p:spPr bwMode="auto">
          <a:xfrm flipH="1" flipV="1">
            <a:off x="1676400" y="1905000"/>
            <a:ext cx="914400" cy="11430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96" name="Line 8"/>
          <p:cNvSpPr>
            <a:spLocks noChangeShapeType="1"/>
          </p:cNvSpPr>
          <p:nvPr/>
        </p:nvSpPr>
        <p:spPr bwMode="auto">
          <a:xfrm flipH="1" flipV="1">
            <a:off x="1066800" y="1828800"/>
            <a:ext cx="990600" cy="11430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97" name="Line 9"/>
          <p:cNvSpPr>
            <a:spLocks noChangeShapeType="1"/>
          </p:cNvSpPr>
          <p:nvPr/>
        </p:nvSpPr>
        <p:spPr bwMode="auto">
          <a:xfrm flipH="1" flipV="1">
            <a:off x="609600" y="1828800"/>
            <a:ext cx="762000" cy="9906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98" name="Line 10"/>
          <p:cNvSpPr>
            <a:spLocks noChangeShapeType="1"/>
          </p:cNvSpPr>
          <p:nvPr/>
        </p:nvSpPr>
        <p:spPr bwMode="auto">
          <a:xfrm flipH="1" flipV="1">
            <a:off x="457200" y="2057400"/>
            <a:ext cx="533400" cy="7620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99" name="Line 11"/>
          <p:cNvSpPr>
            <a:spLocks noChangeShapeType="1"/>
          </p:cNvSpPr>
          <p:nvPr/>
        </p:nvSpPr>
        <p:spPr bwMode="auto">
          <a:xfrm>
            <a:off x="838200" y="2590800"/>
            <a:ext cx="3810000" cy="152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500" name="Text Box 12"/>
          <p:cNvSpPr txBox="1">
            <a:spLocks noChangeArrowheads="1"/>
          </p:cNvSpPr>
          <p:nvPr/>
        </p:nvSpPr>
        <p:spPr bwMode="auto">
          <a:xfrm>
            <a:off x="762000" y="48768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latin typeface="Comic Sans MS" pitchFamily="66" charset="0"/>
              </a:rPr>
              <a:t>Point bar deposits grows laterally through time</a:t>
            </a:r>
          </a:p>
        </p:txBody>
      </p:sp>
    </p:spTree>
    <p:extLst>
      <p:ext uri="{BB962C8B-B14F-4D97-AF65-F5344CB8AC3E}">
        <p14:creationId xmlns:p14="http://schemas.microsoft.com/office/powerpoint/2010/main" val="1719060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63491"/>
                                        </p:tgtEl>
                                        <p:attrNameLst>
                                          <p:attrName>style.visibility</p:attrName>
                                        </p:attrNameLst>
                                      </p:cBhvr>
                                      <p:to>
                                        <p:strVal val="visible"/>
                                      </p:to>
                                    </p:set>
                                    <p:anim calcmode="lin" valueType="num">
                                      <p:cBhvr>
                                        <p:cTn id="13" dur="1000" fill="hold"/>
                                        <p:tgtEl>
                                          <p:spTgt spid="63491"/>
                                        </p:tgtEl>
                                        <p:attrNameLst>
                                          <p:attrName>ppt_w</p:attrName>
                                        </p:attrNameLst>
                                      </p:cBhvr>
                                      <p:tavLst>
                                        <p:tav tm="0">
                                          <p:val>
                                            <p:fltVal val="0"/>
                                          </p:val>
                                        </p:tav>
                                        <p:tav tm="100000">
                                          <p:val>
                                            <p:strVal val="#ppt_w"/>
                                          </p:val>
                                        </p:tav>
                                      </p:tavLst>
                                    </p:anim>
                                    <p:anim calcmode="lin" valueType="num">
                                      <p:cBhvr>
                                        <p:cTn id="14" dur="1000" fill="hold"/>
                                        <p:tgtEl>
                                          <p:spTgt spid="63491"/>
                                        </p:tgtEl>
                                        <p:attrNameLst>
                                          <p:attrName>ppt_h</p:attrName>
                                        </p:attrNameLst>
                                      </p:cBhvr>
                                      <p:tavLst>
                                        <p:tav tm="0">
                                          <p:val>
                                            <p:fltVal val="0"/>
                                          </p:val>
                                        </p:tav>
                                        <p:tav tm="100000">
                                          <p:val>
                                            <p:strVal val="#ppt_h"/>
                                          </p:val>
                                        </p:tav>
                                      </p:tavLst>
                                    </p:anim>
                                    <p:anim calcmode="lin" valueType="num">
                                      <p:cBhvr>
                                        <p:cTn id="15" dur="1000" fill="hold"/>
                                        <p:tgtEl>
                                          <p:spTgt spid="6349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34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3498"/>
                                        </p:tgtEl>
                                        <p:attrNameLst>
                                          <p:attrName>style.visibility</p:attrName>
                                        </p:attrNameLst>
                                      </p:cBhvr>
                                      <p:to>
                                        <p:strVal val="visible"/>
                                      </p:to>
                                    </p:set>
                                    <p:anim calcmode="lin" valueType="num">
                                      <p:cBhvr additive="base">
                                        <p:cTn id="21" dur="500" fill="hold"/>
                                        <p:tgtEl>
                                          <p:spTgt spid="63498"/>
                                        </p:tgtEl>
                                        <p:attrNameLst>
                                          <p:attrName>ppt_x</p:attrName>
                                        </p:attrNameLst>
                                      </p:cBhvr>
                                      <p:tavLst>
                                        <p:tav tm="0">
                                          <p:val>
                                            <p:strVal val="0-#ppt_w/2"/>
                                          </p:val>
                                        </p:tav>
                                        <p:tav tm="100000">
                                          <p:val>
                                            <p:strVal val="#ppt_x"/>
                                          </p:val>
                                        </p:tav>
                                      </p:tavLst>
                                    </p:anim>
                                    <p:anim calcmode="lin" valueType="num">
                                      <p:cBhvr additive="base">
                                        <p:cTn id="22" dur="500" fill="hold"/>
                                        <p:tgtEl>
                                          <p:spTgt spid="6349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3497"/>
                                        </p:tgtEl>
                                        <p:attrNameLst>
                                          <p:attrName>style.visibility</p:attrName>
                                        </p:attrNameLst>
                                      </p:cBhvr>
                                      <p:to>
                                        <p:strVal val="visible"/>
                                      </p:to>
                                    </p:set>
                                    <p:anim calcmode="lin" valueType="num">
                                      <p:cBhvr additive="base">
                                        <p:cTn id="26" dur="500" fill="hold"/>
                                        <p:tgtEl>
                                          <p:spTgt spid="63497"/>
                                        </p:tgtEl>
                                        <p:attrNameLst>
                                          <p:attrName>ppt_x</p:attrName>
                                        </p:attrNameLst>
                                      </p:cBhvr>
                                      <p:tavLst>
                                        <p:tav tm="0">
                                          <p:val>
                                            <p:strVal val="0-#ppt_w/2"/>
                                          </p:val>
                                        </p:tav>
                                        <p:tav tm="100000">
                                          <p:val>
                                            <p:strVal val="#ppt_x"/>
                                          </p:val>
                                        </p:tav>
                                      </p:tavLst>
                                    </p:anim>
                                    <p:anim calcmode="lin" valueType="num">
                                      <p:cBhvr additive="base">
                                        <p:cTn id="27" dur="500" fill="hold"/>
                                        <p:tgtEl>
                                          <p:spTgt spid="6349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63496"/>
                                        </p:tgtEl>
                                        <p:attrNameLst>
                                          <p:attrName>style.visibility</p:attrName>
                                        </p:attrNameLst>
                                      </p:cBhvr>
                                      <p:to>
                                        <p:strVal val="visible"/>
                                      </p:to>
                                    </p:set>
                                    <p:anim calcmode="lin" valueType="num">
                                      <p:cBhvr additive="base">
                                        <p:cTn id="31" dur="500" fill="hold"/>
                                        <p:tgtEl>
                                          <p:spTgt spid="63496"/>
                                        </p:tgtEl>
                                        <p:attrNameLst>
                                          <p:attrName>ppt_x</p:attrName>
                                        </p:attrNameLst>
                                      </p:cBhvr>
                                      <p:tavLst>
                                        <p:tav tm="0">
                                          <p:val>
                                            <p:strVal val="0-#ppt_w/2"/>
                                          </p:val>
                                        </p:tav>
                                        <p:tav tm="100000">
                                          <p:val>
                                            <p:strVal val="#ppt_x"/>
                                          </p:val>
                                        </p:tav>
                                      </p:tavLst>
                                    </p:anim>
                                    <p:anim calcmode="lin" valueType="num">
                                      <p:cBhvr additive="base">
                                        <p:cTn id="32" dur="500" fill="hold"/>
                                        <p:tgtEl>
                                          <p:spTgt spid="63496"/>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63495"/>
                                        </p:tgtEl>
                                        <p:attrNameLst>
                                          <p:attrName>style.visibility</p:attrName>
                                        </p:attrNameLst>
                                      </p:cBhvr>
                                      <p:to>
                                        <p:strVal val="visible"/>
                                      </p:to>
                                    </p:set>
                                    <p:anim calcmode="lin" valueType="num">
                                      <p:cBhvr additive="base">
                                        <p:cTn id="36" dur="500" fill="hold"/>
                                        <p:tgtEl>
                                          <p:spTgt spid="63495"/>
                                        </p:tgtEl>
                                        <p:attrNameLst>
                                          <p:attrName>ppt_x</p:attrName>
                                        </p:attrNameLst>
                                      </p:cBhvr>
                                      <p:tavLst>
                                        <p:tav tm="0">
                                          <p:val>
                                            <p:strVal val="0-#ppt_w/2"/>
                                          </p:val>
                                        </p:tav>
                                        <p:tav tm="100000">
                                          <p:val>
                                            <p:strVal val="#ppt_x"/>
                                          </p:val>
                                        </p:tav>
                                      </p:tavLst>
                                    </p:anim>
                                    <p:anim calcmode="lin" valueType="num">
                                      <p:cBhvr additive="base">
                                        <p:cTn id="37" dur="500" fill="hold"/>
                                        <p:tgtEl>
                                          <p:spTgt spid="6349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63494"/>
                                        </p:tgtEl>
                                        <p:attrNameLst>
                                          <p:attrName>style.visibility</p:attrName>
                                        </p:attrNameLst>
                                      </p:cBhvr>
                                      <p:to>
                                        <p:strVal val="visible"/>
                                      </p:to>
                                    </p:set>
                                    <p:anim calcmode="lin" valueType="num">
                                      <p:cBhvr additive="base">
                                        <p:cTn id="41" dur="500" fill="hold"/>
                                        <p:tgtEl>
                                          <p:spTgt spid="63494"/>
                                        </p:tgtEl>
                                        <p:attrNameLst>
                                          <p:attrName>ppt_x</p:attrName>
                                        </p:attrNameLst>
                                      </p:cBhvr>
                                      <p:tavLst>
                                        <p:tav tm="0">
                                          <p:val>
                                            <p:strVal val="0-#ppt_w/2"/>
                                          </p:val>
                                        </p:tav>
                                        <p:tav tm="100000">
                                          <p:val>
                                            <p:strVal val="#ppt_x"/>
                                          </p:val>
                                        </p:tav>
                                      </p:tavLst>
                                    </p:anim>
                                    <p:anim calcmode="lin" valueType="num">
                                      <p:cBhvr additive="base">
                                        <p:cTn id="42" dur="500" fill="hold"/>
                                        <p:tgtEl>
                                          <p:spTgt spid="6349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500"/>
                            </p:stCondLst>
                            <p:childTnLst>
                              <p:par>
                                <p:cTn id="44" presetID="2" presetClass="entr" presetSubtype="8" fill="hold" grpId="0" nodeType="afterEffect">
                                  <p:stCondLst>
                                    <p:cond delay="0"/>
                                  </p:stCondLst>
                                  <p:childTnLst>
                                    <p:set>
                                      <p:cBhvr>
                                        <p:cTn id="45" dur="1" fill="hold">
                                          <p:stCondLst>
                                            <p:cond delay="0"/>
                                          </p:stCondLst>
                                        </p:cTn>
                                        <p:tgtEl>
                                          <p:spTgt spid="63493"/>
                                        </p:tgtEl>
                                        <p:attrNameLst>
                                          <p:attrName>style.visibility</p:attrName>
                                        </p:attrNameLst>
                                      </p:cBhvr>
                                      <p:to>
                                        <p:strVal val="visible"/>
                                      </p:to>
                                    </p:set>
                                    <p:anim calcmode="lin" valueType="num">
                                      <p:cBhvr additive="base">
                                        <p:cTn id="46" dur="500" fill="hold"/>
                                        <p:tgtEl>
                                          <p:spTgt spid="63493"/>
                                        </p:tgtEl>
                                        <p:attrNameLst>
                                          <p:attrName>ppt_x</p:attrName>
                                        </p:attrNameLst>
                                      </p:cBhvr>
                                      <p:tavLst>
                                        <p:tav tm="0">
                                          <p:val>
                                            <p:strVal val="0-#ppt_w/2"/>
                                          </p:val>
                                        </p:tav>
                                        <p:tav tm="100000">
                                          <p:val>
                                            <p:strVal val="#ppt_x"/>
                                          </p:val>
                                        </p:tav>
                                      </p:tavLst>
                                    </p:anim>
                                    <p:anim calcmode="lin" valueType="num">
                                      <p:cBhvr additive="base">
                                        <p:cTn id="47" dur="500" fill="hold"/>
                                        <p:tgtEl>
                                          <p:spTgt spid="63493"/>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3000"/>
                            </p:stCondLst>
                            <p:childTnLst>
                              <p:par>
                                <p:cTn id="49" presetID="2" presetClass="entr" presetSubtype="8" fill="hold" grpId="0" nodeType="afterEffect">
                                  <p:stCondLst>
                                    <p:cond delay="0"/>
                                  </p:stCondLst>
                                  <p:childTnLst>
                                    <p:set>
                                      <p:cBhvr>
                                        <p:cTn id="50" dur="1" fill="hold">
                                          <p:stCondLst>
                                            <p:cond delay="0"/>
                                          </p:stCondLst>
                                        </p:cTn>
                                        <p:tgtEl>
                                          <p:spTgt spid="63492"/>
                                        </p:tgtEl>
                                        <p:attrNameLst>
                                          <p:attrName>style.visibility</p:attrName>
                                        </p:attrNameLst>
                                      </p:cBhvr>
                                      <p:to>
                                        <p:strVal val="visible"/>
                                      </p:to>
                                    </p:set>
                                    <p:anim calcmode="lin" valueType="num">
                                      <p:cBhvr additive="base">
                                        <p:cTn id="51" dur="500" fill="hold"/>
                                        <p:tgtEl>
                                          <p:spTgt spid="63492"/>
                                        </p:tgtEl>
                                        <p:attrNameLst>
                                          <p:attrName>ppt_x</p:attrName>
                                        </p:attrNameLst>
                                      </p:cBhvr>
                                      <p:tavLst>
                                        <p:tav tm="0">
                                          <p:val>
                                            <p:strVal val="0-#ppt_w/2"/>
                                          </p:val>
                                        </p:tav>
                                        <p:tav tm="100000">
                                          <p:val>
                                            <p:strVal val="#ppt_x"/>
                                          </p:val>
                                        </p:tav>
                                      </p:tavLst>
                                    </p:anim>
                                    <p:anim calcmode="lin" valueType="num">
                                      <p:cBhvr additive="base">
                                        <p:cTn id="52" dur="500" fill="hold"/>
                                        <p:tgtEl>
                                          <p:spTgt spid="63492"/>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63499"/>
                                        </p:tgtEl>
                                        <p:attrNameLst>
                                          <p:attrName>style.visibility</p:attrName>
                                        </p:attrNameLst>
                                      </p:cBhvr>
                                      <p:to>
                                        <p:strVal val="visible"/>
                                      </p:to>
                                    </p:set>
                                    <p:animEffect transition="in" filter="wipe(left)">
                                      <p:cBhvr>
                                        <p:cTn id="56" dur="500"/>
                                        <p:tgtEl>
                                          <p:spTgt spid="6349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63500"/>
                                        </p:tgtEl>
                                        <p:attrNameLst>
                                          <p:attrName>style.visibility</p:attrName>
                                        </p:attrNameLst>
                                      </p:cBhvr>
                                      <p:to>
                                        <p:strVal val="visible"/>
                                      </p:to>
                                    </p:set>
                                    <p:animEffect transition="in" filter="wipe(up)">
                                      <p:cBhvr>
                                        <p:cTn id="61" dur="500"/>
                                        <p:tgtEl>
                                          <p:spTgt spid="63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2" grpId="0" animBg="1"/>
      <p:bldP spid="63493" grpId="0" animBg="1"/>
      <p:bldP spid="63494" grpId="0" animBg="1"/>
      <p:bldP spid="63495" grpId="0" animBg="1"/>
      <p:bldP spid="63496" grpId="0" animBg="1"/>
      <p:bldP spid="63497" grpId="0" animBg="1"/>
      <p:bldP spid="63498" grpId="0" animBg="1"/>
      <p:bldP spid="63499" grpId="0" animBg="1"/>
      <p:bldP spid="6350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River Processes</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34" t="7647" r="2734" b="12019"/>
          <a:stretch/>
        </p:blipFill>
        <p:spPr bwMode="auto">
          <a:xfrm>
            <a:off x="955428" y="1768839"/>
            <a:ext cx="7216972" cy="4599829"/>
          </a:xfrm>
          <a:prstGeom prst="rect">
            <a:avLst/>
          </a:prstGeom>
          <a:noFill/>
          <a:ln w="5715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6" name="Picture 4" descr="Lavant-meand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315200" cy="486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4" name="Rectangle 2"/>
          <p:cNvSpPr>
            <a:spLocks noGrp="1" noRot="1" noChangeArrowheads="1"/>
          </p:cNvSpPr>
          <p:nvPr>
            <p:ph type="title"/>
          </p:nvPr>
        </p:nvSpPr>
        <p:spPr>
          <a:xfrm>
            <a:off x="0" y="0"/>
            <a:ext cx="5257800" cy="381000"/>
          </a:xfrm>
        </p:spPr>
        <p:txBody>
          <a:bodyPr>
            <a:normAutofit fontScale="90000"/>
          </a:bodyPr>
          <a:lstStyle/>
          <a:p>
            <a:r>
              <a:rPr lang="en-GB" altLang="en-US" sz="2400">
                <a:latin typeface="Comic Sans MS" pitchFamily="66" charset="0"/>
              </a:rPr>
              <a:t>Meander, R. Lavant, Chichester</a:t>
            </a:r>
          </a:p>
        </p:txBody>
      </p:sp>
      <p:sp>
        <p:nvSpPr>
          <p:cNvPr id="38915" name="Text Box 3"/>
          <p:cNvSpPr txBox="1">
            <a:spLocks noChangeArrowheads="1"/>
          </p:cNvSpPr>
          <p:nvPr/>
        </p:nvSpPr>
        <p:spPr bwMode="auto">
          <a:xfrm>
            <a:off x="5562600" y="1524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600" b="1">
                <a:solidFill>
                  <a:srgbClr val="FFFF00"/>
                </a:solidFill>
                <a:latin typeface="Comic Sans MS" pitchFamily="66" charset="0"/>
              </a:rPr>
              <a:t>Floodplain</a:t>
            </a:r>
          </a:p>
        </p:txBody>
      </p:sp>
      <p:sp>
        <p:nvSpPr>
          <p:cNvPr id="38917" name="Text Box 5"/>
          <p:cNvSpPr txBox="1">
            <a:spLocks noChangeArrowheads="1"/>
          </p:cNvSpPr>
          <p:nvPr/>
        </p:nvSpPr>
        <p:spPr bwMode="auto">
          <a:xfrm>
            <a:off x="2057400" y="5638800"/>
            <a:ext cx="4968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600" b="1">
                <a:solidFill>
                  <a:schemeClr val="tx2"/>
                </a:solidFill>
                <a:latin typeface="Comic Sans MS" pitchFamily="66" charset="0"/>
              </a:rPr>
              <a:t>Point bar</a:t>
            </a:r>
            <a:r>
              <a:rPr lang="en-GB" altLang="en-US" sz="1600" b="1">
                <a:latin typeface="Comic Sans MS" pitchFamily="66" charset="0"/>
              </a:rPr>
              <a:t> deposits on the inner meander bend where there is low energy</a:t>
            </a:r>
          </a:p>
        </p:txBody>
      </p:sp>
      <p:sp>
        <p:nvSpPr>
          <p:cNvPr id="38918" name="Line 6"/>
          <p:cNvSpPr>
            <a:spLocks noChangeShapeType="1"/>
          </p:cNvSpPr>
          <p:nvPr/>
        </p:nvSpPr>
        <p:spPr bwMode="auto">
          <a:xfrm flipV="1">
            <a:off x="4038600" y="4191000"/>
            <a:ext cx="215900" cy="13684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19" name="Line 7"/>
          <p:cNvSpPr>
            <a:spLocks noChangeShapeType="1"/>
          </p:cNvSpPr>
          <p:nvPr/>
        </p:nvSpPr>
        <p:spPr bwMode="auto">
          <a:xfrm flipH="1">
            <a:off x="6096000" y="1905000"/>
            <a:ext cx="0" cy="635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20" name="Text Box 8"/>
          <p:cNvSpPr txBox="1">
            <a:spLocks noChangeArrowheads="1"/>
          </p:cNvSpPr>
          <p:nvPr/>
        </p:nvSpPr>
        <p:spPr bwMode="auto">
          <a:xfrm>
            <a:off x="6705600" y="2362200"/>
            <a:ext cx="1230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600" b="1">
                <a:solidFill>
                  <a:srgbClr val="FFFF00"/>
                </a:solidFill>
                <a:latin typeface="Comic Sans MS" pitchFamily="66" charset="0"/>
              </a:rPr>
              <a:t>River Cliff </a:t>
            </a:r>
            <a:endParaRPr lang="en-US" altLang="en-US" sz="1600" b="1">
              <a:solidFill>
                <a:srgbClr val="FFFF00"/>
              </a:solidFill>
              <a:latin typeface="Comic Sans MS" pitchFamily="66" charset="0"/>
            </a:endParaRPr>
          </a:p>
        </p:txBody>
      </p:sp>
      <p:sp>
        <p:nvSpPr>
          <p:cNvPr id="38921" name="Line 9"/>
          <p:cNvSpPr>
            <a:spLocks noChangeShapeType="1"/>
          </p:cNvSpPr>
          <p:nvPr/>
        </p:nvSpPr>
        <p:spPr bwMode="auto">
          <a:xfrm flipH="1">
            <a:off x="7010400" y="2743200"/>
            <a:ext cx="71438" cy="649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3" name="Line 11"/>
          <p:cNvSpPr>
            <a:spLocks noChangeShapeType="1"/>
          </p:cNvSpPr>
          <p:nvPr/>
        </p:nvSpPr>
        <p:spPr bwMode="auto">
          <a:xfrm>
            <a:off x="2362200" y="4114800"/>
            <a:ext cx="990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6" name="Text Box 14"/>
          <p:cNvSpPr txBox="1">
            <a:spLocks noChangeArrowheads="1"/>
          </p:cNvSpPr>
          <p:nvPr/>
        </p:nvSpPr>
        <p:spPr bwMode="auto">
          <a:xfrm>
            <a:off x="1066800" y="3733800"/>
            <a:ext cx="18478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solidFill>
                  <a:srgbClr val="FFFF00"/>
                </a:solidFill>
                <a:latin typeface="Comic Sans MS" pitchFamily="66" charset="0"/>
              </a:rPr>
              <a:t>Slip-off slope or</a:t>
            </a:r>
          </a:p>
          <a:p>
            <a:r>
              <a:rPr lang="en-GB" altLang="en-US" sz="1600" b="1">
                <a:solidFill>
                  <a:srgbClr val="FFFF00"/>
                </a:solidFill>
                <a:latin typeface="Comic Sans MS" pitchFamily="66" charset="0"/>
              </a:rPr>
              <a:t>River beach</a:t>
            </a:r>
          </a:p>
        </p:txBody>
      </p:sp>
      <p:sp>
        <p:nvSpPr>
          <p:cNvPr id="38933" name="Freeform 21"/>
          <p:cNvSpPr>
            <a:spLocks/>
          </p:cNvSpPr>
          <p:nvPr/>
        </p:nvSpPr>
        <p:spPr bwMode="auto">
          <a:xfrm>
            <a:off x="2070100" y="2667000"/>
            <a:ext cx="5397500" cy="2819400"/>
          </a:xfrm>
          <a:custGeom>
            <a:avLst/>
            <a:gdLst>
              <a:gd name="T0" fmla="*/ 904 w 3400"/>
              <a:gd name="T1" fmla="*/ 0 h 1776"/>
              <a:gd name="T2" fmla="*/ 280 w 3400"/>
              <a:gd name="T3" fmla="*/ 144 h 1776"/>
              <a:gd name="T4" fmla="*/ 88 w 3400"/>
              <a:gd name="T5" fmla="*/ 240 h 1776"/>
              <a:gd name="T6" fmla="*/ 184 w 3400"/>
              <a:gd name="T7" fmla="*/ 384 h 1776"/>
              <a:gd name="T8" fmla="*/ 1192 w 3400"/>
              <a:gd name="T9" fmla="*/ 624 h 1776"/>
              <a:gd name="T10" fmla="*/ 2392 w 3400"/>
              <a:gd name="T11" fmla="*/ 864 h 1776"/>
              <a:gd name="T12" fmla="*/ 3208 w 3400"/>
              <a:gd name="T13" fmla="*/ 1104 h 1776"/>
              <a:gd name="T14" fmla="*/ 3160 w 3400"/>
              <a:gd name="T15" fmla="*/ 1440 h 1776"/>
              <a:gd name="T16" fmla="*/ 1768 w 3400"/>
              <a:gd name="T17" fmla="*/ 177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0" h="1776">
                <a:moveTo>
                  <a:pt x="904" y="0"/>
                </a:moveTo>
                <a:cubicBezTo>
                  <a:pt x="660" y="52"/>
                  <a:pt x="416" y="104"/>
                  <a:pt x="280" y="144"/>
                </a:cubicBezTo>
                <a:cubicBezTo>
                  <a:pt x="144" y="184"/>
                  <a:pt x="104" y="200"/>
                  <a:pt x="88" y="240"/>
                </a:cubicBezTo>
                <a:cubicBezTo>
                  <a:pt x="72" y="280"/>
                  <a:pt x="0" y="320"/>
                  <a:pt x="184" y="384"/>
                </a:cubicBezTo>
                <a:cubicBezTo>
                  <a:pt x="368" y="448"/>
                  <a:pt x="824" y="544"/>
                  <a:pt x="1192" y="624"/>
                </a:cubicBezTo>
                <a:cubicBezTo>
                  <a:pt x="1560" y="704"/>
                  <a:pt x="2056" y="784"/>
                  <a:pt x="2392" y="864"/>
                </a:cubicBezTo>
                <a:cubicBezTo>
                  <a:pt x="2728" y="944"/>
                  <a:pt x="3080" y="1008"/>
                  <a:pt x="3208" y="1104"/>
                </a:cubicBezTo>
                <a:cubicBezTo>
                  <a:pt x="3336" y="1200"/>
                  <a:pt x="3400" y="1328"/>
                  <a:pt x="3160" y="1440"/>
                </a:cubicBezTo>
                <a:cubicBezTo>
                  <a:pt x="2920" y="1552"/>
                  <a:pt x="2344" y="1664"/>
                  <a:pt x="1768" y="1776"/>
                </a:cubicBezTo>
              </a:path>
            </a:pathLst>
          </a:custGeom>
          <a:noFill/>
          <a:ln w="57150" cmpd="sng">
            <a:solidFill>
              <a:srgbClr val="0033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4" name="Line 22"/>
          <p:cNvSpPr>
            <a:spLocks noChangeShapeType="1"/>
          </p:cNvSpPr>
          <p:nvPr/>
        </p:nvSpPr>
        <p:spPr bwMode="auto">
          <a:xfrm>
            <a:off x="2133600" y="2133600"/>
            <a:ext cx="6858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35" name="Text Box 23"/>
          <p:cNvSpPr txBox="1">
            <a:spLocks noChangeArrowheads="1"/>
          </p:cNvSpPr>
          <p:nvPr/>
        </p:nvSpPr>
        <p:spPr bwMode="auto">
          <a:xfrm>
            <a:off x="1447800" y="1752600"/>
            <a:ext cx="958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solidFill>
                  <a:srgbClr val="FFFF00"/>
                </a:solidFill>
                <a:latin typeface="Comic Sans MS" pitchFamily="66" charset="0"/>
              </a:rPr>
              <a:t>Thalweg</a:t>
            </a:r>
          </a:p>
        </p:txBody>
      </p:sp>
    </p:spTree>
    <p:extLst>
      <p:ext uri="{BB962C8B-B14F-4D97-AF65-F5344CB8AC3E}">
        <p14:creationId xmlns:p14="http://schemas.microsoft.com/office/powerpoint/2010/main" val="3701516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p:cTn id="13" dur="1000" fill="hold"/>
                                        <p:tgtEl>
                                          <p:spTgt spid="38916"/>
                                        </p:tgtEl>
                                        <p:attrNameLst>
                                          <p:attrName>ppt_w</p:attrName>
                                        </p:attrNameLst>
                                      </p:cBhvr>
                                      <p:tavLst>
                                        <p:tav tm="0">
                                          <p:val>
                                            <p:fltVal val="0"/>
                                          </p:val>
                                        </p:tav>
                                        <p:tav tm="100000">
                                          <p:val>
                                            <p:strVal val="#ppt_w"/>
                                          </p:val>
                                        </p:tav>
                                      </p:tavLst>
                                    </p:anim>
                                    <p:anim calcmode="lin" valueType="num">
                                      <p:cBhvr>
                                        <p:cTn id="14" dur="1000" fill="hold"/>
                                        <p:tgtEl>
                                          <p:spTgt spid="38916"/>
                                        </p:tgtEl>
                                        <p:attrNameLst>
                                          <p:attrName>ppt_h</p:attrName>
                                        </p:attrNameLst>
                                      </p:cBhvr>
                                      <p:tavLst>
                                        <p:tav tm="0">
                                          <p:val>
                                            <p:fltVal val="0"/>
                                          </p:val>
                                        </p:tav>
                                        <p:tav tm="100000">
                                          <p:val>
                                            <p:strVal val="#ppt_h"/>
                                          </p:val>
                                        </p:tav>
                                      </p:tavLst>
                                    </p:anim>
                                    <p:anim calcmode="lin" valueType="num">
                                      <p:cBhvr>
                                        <p:cTn id="15" dur="1000" fill="hold"/>
                                        <p:tgtEl>
                                          <p:spTgt spid="3891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8933"/>
                                        </p:tgtEl>
                                        <p:attrNameLst>
                                          <p:attrName>style.visibility</p:attrName>
                                        </p:attrNameLst>
                                      </p:cBhvr>
                                      <p:to>
                                        <p:strVal val="visible"/>
                                      </p:to>
                                    </p:set>
                                    <p:animEffect transition="in" filter="wipe(up)">
                                      <p:cBhvr>
                                        <p:cTn id="21" dur="500"/>
                                        <p:tgtEl>
                                          <p:spTgt spid="389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38934"/>
                                        </p:tgtEl>
                                        <p:attrNameLst>
                                          <p:attrName>style.visibility</p:attrName>
                                        </p:attrNameLst>
                                      </p:cBhvr>
                                      <p:to>
                                        <p:strVal val="visible"/>
                                      </p:to>
                                    </p:set>
                                    <p:anim calcmode="lin" valueType="num">
                                      <p:cBhvr additive="base">
                                        <p:cTn id="26" dur="500" fill="hold"/>
                                        <p:tgtEl>
                                          <p:spTgt spid="38934"/>
                                        </p:tgtEl>
                                        <p:attrNameLst>
                                          <p:attrName>ppt_x</p:attrName>
                                        </p:attrNameLst>
                                      </p:cBhvr>
                                      <p:tavLst>
                                        <p:tav tm="0">
                                          <p:val>
                                            <p:strVal val="0-#ppt_w/2"/>
                                          </p:val>
                                        </p:tav>
                                        <p:tav tm="100000">
                                          <p:val>
                                            <p:strVal val="#ppt_x"/>
                                          </p:val>
                                        </p:tav>
                                      </p:tavLst>
                                    </p:anim>
                                    <p:anim calcmode="lin" valueType="num">
                                      <p:cBhvr additive="base">
                                        <p:cTn id="27" dur="500" fill="hold"/>
                                        <p:tgtEl>
                                          <p:spTgt spid="38934"/>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935"/>
                                        </p:tgtEl>
                                        <p:attrNameLst>
                                          <p:attrName>style.visibility</p:attrName>
                                        </p:attrNameLst>
                                      </p:cBhvr>
                                      <p:to>
                                        <p:strVal val="visible"/>
                                      </p:to>
                                    </p:set>
                                    <p:animEffect transition="in" filter="dissolve">
                                      <p:cBhvr>
                                        <p:cTn id="32" dur="500"/>
                                        <p:tgtEl>
                                          <p:spTgt spid="38935"/>
                                        </p:tgtEl>
                                      </p:cBhvr>
                                    </p:animEffect>
                                  </p:childTnLst>
                                </p:cTn>
                              </p:par>
                            </p:childTnLst>
                          </p:cTn>
                        </p:par>
                        <p:par>
                          <p:cTn id="33" fill="hold" nodeType="afterGroup">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38918"/>
                                        </p:tgtEl>
                                        <p:attrNameLst>
                                          <p:attrName>style.visibility</p:attrName>
                                        </p:attrNameLst>
                                      </p:cBhvr>
                                      <p:to>
                                        <p:strVal val="visible"/>
                                      </p:to>
                                    </p:set>
                                    <p:anim calcmode="lin" valueType="num">
                                      <p:cBhvr additive="base">
                                        <p:cTn id="36" dur="500" fill="hold"/>
                                        <p:tgtEl>
                                          <p:spTgt spid="38918"/>
                                        </p:tgtEl>
                                        <p:attrNameLst>
                                          <p:attrName>ppt_x</p:attrName>
                                        </p:attrNameLst>
                                      </p:cBhvr>
                                      <p:tavLst>
                                        <p:tav tm="0">
                                          <p:val>
                                            <p:strVal val="#ppt_x"/>
                                          </p:val>
                                        </p:tav>
                                        <p:tav tm="100000">
                                          <p:val>
                                            <p:strVal val="#ppt_x"/>
                                          </p:val>
                                        </p:tav>
                                      </p:tavLst>
                                    </p:anim>
                                    <p:anim calcmode="lin" valueType="num">
                                      <p:cBhvr additive="base">
                                        <p:cTn id="37"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8917"/>
                                        </p:tgtEl>
                                        <p:attrNameLst>
                                          <p:attrName>style.visibility</p:attrName>
                                        </p:attrNameLst>
                                      </p:cBhvr>
                                      <p:to>
                                        <p:strVal val="visible"/>
                                      </p:to>
                                    </p:set>
                                    <p:animEffect transition="in" filter="dissolve">
                                      <p:cBhvr>
                                        <p:cTn id="42" dur="500"/>
                                        <p:tgtEl>
                                          <p:spTgt spid="38917"/>
                                        </p:tgtEl>
                                      </p:cBhvr>
                                    </p:animEffect>
                                  </p:childTnLst>
                                </p:cTn>
                              </p:par>
                            </p:childTnLst>
                          </p:cTn>
                        </p:par>
                        <p:par>
                          <p:cTn id="43" fill="hold" nodeType="afterGroup">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38923"/>
                                        </p:tgtEl>
                                        <p:attrNameLst>
                                          <p:attrName>style.visibility</p:attrName>
                                        </p:attrNameLst>
                                      </p:cBhvr>
                                      <p:to>
                                        <p:strVal val="visible"/>
                                      </p:to>
                                    </p:set>
                                    <p:anim calcmode="lin" valueType="num">
                                      <p:cBhvr additive="base">
                                        <p:cTn id="46" dur="500" fill="hold"/>
                                        <p:tgtEl>
                                          <p:spTgt spid="38923"/>
                                        </p:tgtEl>
                                        <p:attrNameLst>
                                          <p:attrName>ppt_x</p:attrName>
                                        </p:attrNameLst>
                                      </p:cBhvr>
                                      <p:tavLst>
                                        <p:tav tm="0">
                                          <p:val>
                                            <p:strVal val="0-#ppt_w/2"/>
                                          </p:val>
                                        </p:tav>
                                        <p:tav tm="100000">
                                          <p:val>
                                            <p:strVal val="#ppt_x"/>
                                          </p:val>
                                        </p:tav>
                                      </p:tavLst>
                                    </p:anim>
                                    <p:anim calcmode="lin" valueType="num">
                                      <p:cBhvr additive="base">
                                        <p:cTn id="47" dur="500" fill="hold"/>
                                        <p:tgtEl>
                                          <p:spTgt spid="38923"/>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8926"/>
                                        </p:tgtEl>
                                        <p:attrNameLst>
                                          <p:attrName>style.visibility</p:attrName>
                                        </p:attrNameLst>
                                      </p:cBhvr>
                                      <p:to>
                                        <p:strVal val="visible"/>
                                      </p:to>
                                    </p:set>
                                    <p:animEffect transition="in" filter="dissolve">
                                      <p:cBhvr>
                                        <p:cTn id="52" dur="500"/>
                                        <p:tgtEl>
                                          <p:spTgt spid="38926"/>
                                        </p:tgtEl>
                                      </p:cBhvr>
                                    </p:animEffect>
                                  </p:childTnLst>
                                </p:cTn>
                              </p:par>
                            </p:childTnLst>
                          </p:cTn>
                        </p:par>
                        <p:par>
                          <p:cTn id="53" fill="hold" nodeType="afterGroup">
                            <p:stCondLst>
                              <p:cond delay="500"/>
                            </p:stCondLst>
                            <p:childTnLst>
                              <p:par>
                                <p:cTn id="54" presetID="18" presetClass="entr" presetSubtype="6" fill="hold" grpId="0" nodeType="afterEffect">
                                  <p:stCondLst>
                                    <p:cond delay="0"/>
                                  </p:stCondLst>
                                  <p:childTnLst>
                                    <p:set>
                                      <p:cBhvr>
                                        <p:cTn id="55" dur="1" fill="hold">
                                          <p:stCondLst>
                                            <p:cond delay="0"/>
                                          </p:stCondLst>
                                        </p:cTn>
                                        <p:tgtEl>
                                          <p:spTgt spid="38921"/>
                                        </p:tgtEl>
                                        <p:attrNameLst>
                                          <p:attrName>style.visibility</p:attrName>
                                        </p:attrNameLst>
                                      </p:cBhvr>
                                      <p:to>
                                        <p:strVal val="visible"/>
                                      </p:to>
                                    </p:set>
                                    <p:animEffect transition="in" filter="strips(downRight)">
                                      <p:cBhvr>
                                        <p:cTn id="56" dur="500"/>
                                        <p:tgtEl>
                                          <p:spTgt spid="3892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8920"/>
                                        </p:tgtEl>
                                        <p:attrNameLst>
                                          <p:attrName>style.visibility</p:attrName>
                                        </p:attrNameLst>
                                      </p:cBhvr>
                                      <p:to>
                                        <p:strVal val="visible"/>
                                      </p:to>
                                    </p:set>
                                    <p:animEffect transition="in" filter="dissolve">
                                      <p:cBhvr>
                                        <p:cTn id="61" dur="500"/>
                                        <p:tgtEl>
                                          <p:spTgt spid="38920"/>
                                        </p:tgtEl>
                                      </p:cBhvr>
                                    </p:animEffect>
                                  </p:childTnLst>
                                </p:cTn>
                              </p:par>
                            </p:childTnLst>
                          </p:cTn>
                        </p:par>
                        <p:par>
                          <p:cTn id="62" fill="hold" nodeType="afterGroup">
                            <p:stCondLst>
                              <p:cond delay="500"/>
                            </p:stCondLst>
                            <p:childTnLst>
                              <p:par>
                                <p:cTn id="63" presetID="18" presetClass="entr" presetSubtype="6" fill="hold" grpId="0" nodeType="afterEffect">
                                  <p:stCondLst>
                                    <p:cond delay="500"/>
                                  </p:stCondLst>
                                  <p:childTnLst>
                                    <p:set>
                                      <p:cBhvr>
                                        <p:cTn id="64" dur="1" fill="hold">
                                          <p:stCondLst>
                                            <p:cond delay="0"/>
                                          </p:stCondLst>
                                        </p:cTn>
                                        <p:tgtEl>
                                          <p:spTgt spid="38919"/>
                                        </p:tgtEl>
                                        <p:attrNameLst>
                                          <p:attrName>style.visibility</p:attrName>
                                        </p:attrNameLst>
                                      </p:cBhvr>
                                      <p:to>
                                        <p:strVal val="visible"/>
                                      </p:to>
                                    </p:set>
                                    <p:animEffect transition="in" filter="strips(downRight)">
                                      <p:cBhvr>
                                        <p:cTn id="65" dur="500"/>
                                        <p:tgtEl>
                                          <p:spTgt spid="389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7" presetClass="entr" presetSubtype="4" fill="hold" grpId="0" nodeType="clickEffect">
                                  <p:stCondLst>
                                    <p:cond delay="0"/>
                                  </p:stCondLst>
                                  <p:childTnLst>
                                    <p:set>
                                      <p:cBhvr>
                                        <p:cTn id="69" dur="1" fill="hold">
                                          <p:stCondLst>
                                            <p:cond delay="0"/>
                                          </p:stCondLst>
                                        </p:cTn>
                                        <p:tgtEl>
                                          <p:spTgt spid="38915"/>
                                        </p:tgtEl>
                                        <p:attrNameLst>
                                          <p:attrName>style.visibility</p:attrName>
                                        </p:attrNameLst>
                                      </p:cBhvr>
                                      <p:to>
                                        <p:strVal val="visible"/>
                                      </p:to>
                                    </p:set>
                                    <p:anim calcmode="lin" valueType="num">
                                      <p:cBhvr additive="base">
                                        <p:cTn id="70" dur="5000" fill="hold"/>
                                        <p:tgtEl>
                                          <p:spTgt spid="38915"/>
                                        </p:tgtEl>
                                        <p:attrNameLst>
                                          <p:attrName>ppt_x</p:attrName>
                                        </p:attrNameLst>
                                      </p:cBhvr>
                                      <p:tavLst>
                                        <p:tav tm="0">
                                          <p:val>
                                            <p:strVal val="#ppt_x"/>
                                          </p:val>
                                        </p:tav>
                                        <p:tav tm="100000">
                                          <p:val>
                                            <p:strVal val="#ppt_x"/>
                                          </p:val>
                                        </p:tav>
                                      </p:tavLst>
                                    </p:anim>
                                    <p:anim calcmode="lin" valueType="num">
                                      <p:cBhvr additive="base">
                                        <p:cTn id="71" dur="5000" fill="hold"/>
                                        <p:tgtEl>
                                          <p:spTgt spid="38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P spid="38917" grpId="0" autoUpdateAnimBg="0"/>
      <p:bldP spid="38918" grpId="0" animBg="1"/>
      <p:bldP spid="38919" grpId="0" animBg="1"/>
      <p:bldP spid="38920" grpId="0" autoUpdateAnimBg="0"/>
      <p:bldP spid="38921" grpId="0" animBg="1"/>
      <p:bldP spid="38923" grpId="0" animBg="1"/>
      <p:bldP spid="38926" grpId="0" autoUpdateAnimBg="0"/>
      <p:bldP spid="38933" grpId="0" animBg="1"/>
      <p:bldP spid="38934" grpId="0" animBg="1"/>
      <p:bldP spid="3893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0" y="0"/>
            <a:ext cx="6096000" cy="533400"/>
          </a:xfrm>
        </p:spPr>
        <p:txBody>
          <a:bodyPr/>
          <a:lstStyle/>
          <a:p>
            <a:r>
              <a:rPr lang="en-GB" altLang="en-US" sz="2400">
                <a:latin typeface="Comic Sans MS" pitchFamily="66" charset="0"/>
              </a:rPr>
              <a:t>Incised meander on the R. Colorado</a:t>
            </a:r>
          </a:p>
        </p:txBody>
      </p:sp>
      <p:pic>
        <p:nvPicPr>
          <p:cNvPr id="39939" name="Picture 3" descr="Colorado-downcutting-and-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924800" cy="44767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16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39939"/>
                                        </p:tgtEl>
                                        <p:attrNameLst>
                                          <p:attrName>style.visibility</p:attrName>
                                        </p:attrNameLst>
                                      </p:cBhvr>
                                      <p:to>
                                        <p:strVal val="visible"/>
                                      </p:to>
                                    </p:set>
                                    <p:anim calcmode="lin" valueType="num">
                                      <p:cBhvr>
                                        <p:cTn id="13" dur="1000" fill="hold"/>
                                        <p:tgtEl>
                                          <p:spTgt spid="39939"/>
                                        </p:tgtEl>
                                        <p:attrNameLst>
                                          <p:attrName>ppt_w</p:attrName>
                                        </p:attrNameLst>
                                      </p:cBhvr>
                                      <p:tavLst>
                                        <p:tav tm="0">
                                          <p:val>
                                            <p:fltVal val="0"/>
                                          </p:val>
                                        </p:tav>
                                        <p:tav tm="100000">
                                          <p:val>
                                            <p:strVal val="#ppt_w"/>
                                          </p:val>
                                        </p:tav>
                                      </p:tavLst>
                                    </p:anim>
                                    <p:anim calcmode="lin" valueType="num">
                                      <p:cBhvr>
                                        <p:cTn id="14" dur="1000" fill="hold"/>
                                        <p:tgtEl>
                                          <p:spTgt spid="39939"/>
                                        </p:tgtEl>
                                        <p:attrNameLst>
                                          <p:attrName>ppt_h</p:attrName>
                                        </p:attrNameLst>
                                      </p:cBhvr>
                                      <p:tavLst>
                                        <p:tav tm="0">
                                          <p:val>
                                            <p:fltVal val="0"/>
                                          </p:val>
                                        </p:tav>
                                        <p:tav tm="100000">
                                          <p:val>
                                            <p:strVal val="#ppt_h"/>
                                          </p:val>
                                        </p:tav>
                                      </p:tavLst>
                                    </p:anim>
                                    <p:anim calcmode="lin" valueType="num">
                                      <p:cBhvr>
                                        <p:cTn id="15" dur="1000" fill="hold"/>
                                        <p:tgtEl>
                                          <p:spTgt spid="3993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99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22325"/>
            <a:ext cx="5943600" cy="57435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567" name="Text Box 7"/>
          <p:cNvSpPr txBox="1">
            <a:spLocks noChangeArrowheads="1"/>
          </p:cNvSpPr>
          <p:nvPr/>
        </p:nvSpPr>
        <p:spPr bwMode="auto">
          <a:xfrm>
            <a:off x="0" y="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1">
                <a:latin typeface="Comic Sans MS" pitchFamily="66" charset="0"/>
              </a:rPr>
              <a:t>Incised meanders – Colorado plateau</a:t>
            </a:r>
          </a:p>
        </p:txBody>
      </p:sp>
    </p:spTree>
    <p:extLst>
      <p:ext uri="{BB962C8B-B14F-4D97-AF65-F5344CB8AC3E}">
        <p14:creationId xmlns:p14="http://schemas.microsoft.com/office/powerpoint/2010/main" val="41224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anim calcmode="lin" valueType="num">
                                      <p:cBhvr additive="base">
                                        <p:cTn id="7" dur="500" fill="hold"/>
                                        <p:tgtEl>
                                          <p:spTgt spid="66567"/>
                                        </p:tgtEl>
                                        <p:attrNameLst>
                                          <p:attrName>ppt_x</p:attrName>
                                        </p:attrNameLst>
                                      </p:cBhvr>
                                      <p:tavLst>
                                        <p:tav tm="0">
                                          <p:val>
                                            <p:strVal val="0-#ppt_w/2"/>
                                          </p:val>
                                        </p:tav>
                                        <p:tav tm="100000">
                                          <p:val>
                                            <p:strVal val="#ppt_x"/>
                                          </p:val>
                                        </p:tav>
                                      </p:tavLst>
                                    </p:anim>
                                    <p:anim calcmode="lin" valueType="num">
                                      <p:cBhvr additive="base">
                                        <p:cTn id="8" dur="500" fill="hold"/>
                                        <p:tgtEl>
                                          <p:spTgt spid="665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66562"/>
                                        </p:tgtEl>
                                        <p:attrNameLst>
                                          <p:attrName>style.visibility</p:attrName>
                                        </p:attrNameLst>
                                      </p:cBhvr>
                                      <p:to>
                                        <p:strVal val="visible"/>
                                      </p:to>
                                    </p:set>
                                    <p:anim calcmode="lin" valueType="num">
                                      <p:cBhvr>
                                        <p:cTn id="13" dur="1000" fill="hold"/>
                                        <p:tgtEl>
                                          <p:spTgt spid="66562"/>
                                        </p:tgtEl>
                                        <p:attrNameLst>
                                          <p:attrName>ppt_w</p:attrName>
                                        </p:attrNameLst>
                                      </p:cBhvr>
                                      <p:tavLst>
                                        <p:tav tm="0">
                                          <p:val>
                                            <p:fltVal val="0"/>
                                          </p:val>
                                        </p:tav>
                                        <p:tav tm="100000">
                                          <p:val>
                                            <p:strVal val="#ppt_w"/>
                                          </p:val>
                                        </p:tav>
                                      </p:tavLst>
                                    </p:anim>
                                    <p:anim calcmode="lin" valueType="num">
                                      <p:cBhvr>
                                        <p:cTn id="14" dur="1000" fill="hold"/>
                                        <p:tgtEl>
                                          <p:spTgt spid="66562"/>
                                        </p:tgtEl>
                                        <p:attrNameLst>
                                          <p:attrName>ppt_h</p:attrName>
                                        </p:attrNameLst>
                                      </p:cBhvr>
                                      <p:tavLst>
                                        <p:tav tm="0">
                                          <p:val>
                                            <p:fltVal val="0"/>
                                          </p:val>
                                        </p:tav>
                                        <p:tav tm="100000">
                                          <p:val>
                                            <p:strVal val="#ppt_h"/>
                                          </p:val>
                                        </p:tav>
                                      </p:tavLst>
                                    </p:anim>
                                    <p:anim calcmode="lin" valueType="num">
                                      <p:cBhvr>
                                        <p:cTn id="15" dur="1000" fill="hold"/>
                                        <p:tgtEl>
                                          <p:spTgt spid="6656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65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6115050" cy="59769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Text Box 5"/>
          <p:cNvSpPr txBox="1">
            <a:spLocks noChangeArrowheads="1"/>
          </p:cNvSpPr>
          <p:nvPr/>
        </p:nvSpPr>
        <p:spPr bwMode="auto">
          <a:xfrm>
            <a:off x="0" y="0"/>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Comic Sans MS" pitchFamily="66" charset="0"/>
              </a:rPr>
              <a:t>Migrating meanders</a:t>
            </a:r>
          </a:p>
        </p:txBody>
      </p:sp>
      <p:sp>
        <p:nvSpPr>
          <p:cNvPr id="71686" name="Text Box 6"/>
          <p:cNvSpPr txBox="1">
            <a:spLocks noChangeArrowheads="1"/>
          </p:cNvSpPr>
          <p:nvPr/>
        </p:nvSpPr>
        <p:spPr bwMode="auto">
          <a:xfrm>
            <a:off x="136525" y="1408113"/>
            <a:ext cx="21494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b="1">
                <a:latin typeface="Comic Sans MS" pitchFamily="66" charset="0"/>
              </a:rPr>
              <a:t>What are the signs that the meanders are moving downstream?</a:t>
            </a:r>
          </a:p>
        </p:txBody>
      </p:sp>
      <p:sp>
        <p:nvSpPr>
          <p:cNvPr id="71695" name="AutoShape 15"/>
          <p:cNvSpPr>
            <a:spLocks noChangeArrowheads="1"/>
          </p:cNvSpPr>
          <p:nvPr/>
        </p:nvSpPr>
        <p:spPr bwMode="auto">
          <a:xfrm>
            <a:off x="3657600" y="3200400"/>
            <a:ext cx="304800" cy="304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696" name="AutoShape 16"/>
          <p:cNvSpPr>
            <a:spLocks noChangeArrowheads="1"/>
          </p:cNvSpPr>
          <p:nvPr/>
        </p:nvSpPr>
        <p:spPr bwMode="auto">
          <a:xfrm>
            <a:off x="8077200" y="3048000"/>
            <a:ext cx="304800" cy="304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697" name="AutoShape 17"/>
          <p:cNvSpPr>
            <a:spLocks noChangeArrowheads="1"/>
          </p:cNvSpPr>
          <p:nvPr/>
        </p:nvSpPr>
        <p:spPr bwMode="auto">
          <a:xfrm>
            <a:off x="4724400" y="5334000"/>
            <a:ext cx="304800" cy="304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698" name="AutoShape 18"/>
          <p:cNvSpPr>
            <a:spLocks noChangeArrowheads="1"/>
          </p:cNvSpPr>
          <p:nvPr/>
        </p:nvSpPr>
        <p:spPr bwMode="auto">
          <a:xfrm>
            <a:off x="7162800" y="4572000"/>
            <a:ext cx="304800" cy="304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699" name="Freeform 19"/>
          <p:cNvSpPr>
            <a:spLocks/>
          </p:cNvSpPr>
          <p:nvPr/>
        </p:nvSpPr>
        <p:spPr bwMode="auto">
          <a:xfrm>
            <a:off x="2819400" y="2438400"/>
            <a:ext cx="5410200" cy="4140200"/>
          </a:xfrm>
          <a:custGeom>
            <a:avLst/>
            <a:gdLst>
              <a:gd name="T0" fmla="*/ 0 w 3408"/>
              <a:gd name="T1" fmla="*/ 0 h 2608"/>
              <a:gd name="T2" fmla="*/ 576 w 3408"/>
              <a:gd name="T3" fmla="*/ 48 h 2608"/>
              <a:gd name="T4" fmla="*/ 672 w 3408"/>
              <a:gd name="T5" fmla="*/ 192 h 2608"/>
              <a:gd name="T6" fmla="*/ 432 w 3408"/>
              <a:gd name="T7" fmla="*/ 384 h 2608"/>
              <a:gd name="T8" fmla="*/ 240 w 3408"/>
              <a:gd name="T9" fmla="*/ 672 h 2608"/>
              <a:gd name="T10" fmla="*/ 432 w 3408"/>
              <a:gd name="T11" fmla="*/ 864 h 2608"/>
              <a:gd name="T12" fmla="*/ 1008 w 3408"/>
              <a:gd name="T13" fmla="*/ 816 h 2608"/>
              <a:gd name="T14" fmla="*/ 2208 w 3408"/>
              <a:gd name="T15" fmla="*/ 336 h 2608"/>
              <a:gd name="T16" fmla="*/ 2736 w 3408"/>
              <a:gd name="T17" fmla="*/ 192 h 2608"/>
              <a:gd name="T18" fmla="*/ 3072 w 3408"/>
              <a:gd name="T19" fmla="*/ 288 h 2608"/>
              <a:gd name="T20" fmla="*/ 3120 w 3408"/>
              <a:gd name="T21" fmla="*/ 480 h 2608"/>
              <a:gd name="T22" fmla="*/ 2736 w 3408"/>
              <a:gd name="T23" fmla="*/ 624 h 2608"/>
              <a:gd name="T24" fmla="*/ 2304 w 3408"/>
              <a:gd name="T25" fmla="*/ 720 h 2608"/>
              <a:gd name="T26" fmla="*/ 2016 w 3408"/>
              <a:gd name="T27" fmla="*/ 1248 h 2608"/>
              <a:gd name="T28" fmla="*/ 960 w 3408"/>
              <a:gd name="T29" fmla="*/ 1632 h 2608"/>
              <a:gd name="T30" fmla="*/ 672 w 3408"/>
              <a:gd name="T31" fmla="*/ 2160 h 2608"/>
              <a:gd name="T32" fmla="*/ 960 w 3408"/>
              <a:gd name="T33" fmla="*/ 2496 h 2608"/>
              <a:gd name="T34" fmla="*/ 1344 w 3408"/>
              <a:gd name="T35" fmla="*/ 2592 h 2608"/>
              <a:gd name="T36" fmla="*/ 1680 w 3408"/>
              <a:gd name="T37" fmla="*/ 2400 h 2608"/>
              <a:gd name="T38" fmla="*/ 1920 w 3408"/>
              <a:gd name="T39" fmla="*/ 1776 h 2608"/>
              <a:gd name="T40" fmla="*/ 2112 w 3408"/>
              <a:gd name="T41" fmla="*/ 1584 h 2608"/>
              <a:gd name="T42" fmla="*/ 2688 w 3408"/>
              <a:gd name="T43" fmla="*/ 1680 h 2608"/>
              <a:gd name="T44" fmla="*/ 3168 w 3408"/>
              <a:gd name="T45" fmla="*/ 1968 h 2608"/>
              <a:gd name="T46" fmla="*/ 3408 w 3408"/>
              <a:gd name="T47" fmla="*/ 2496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8" h="2608">
                <a:moveTo>
                  <a:pt x="0" y="0"/>
                </a:moveTo>
                <a:cubicBezTo>
                  <a:pt x="232" y="8"/>
                  <a:pt x="464" y="16"/>
                  <a:pt x="576" y="48"/>
                </a:cubicBezTo>
                <a:cubicBezTo>
                  <a:pt x="688" y="80"/>
                  <a:pt x="696" y="136"/>
                  <a:pt x="672" y="192"/>
                </a:cubicBezTo>
                <a:cubicBezTo>
                  <a:pt x="648" y="248"/>
                  <a:pt x="504" y="304"/>
                  <a:pt x="432" y="384"/>
                </a:cubicBezTo>
                <a:cubicBezTo>
                  <a:pt x="360" y="464"/>
                  <a:pt x="240" y="592"/>
                  <a:pt x="240" y="672"/>
                </a:cubicBezTo>
                <a:cubicBezTo>
                  <a:pt x="240" y="752"/>
                  <a:pt x="304" y="840"/>
                  <a:pt x="432" y="864"/>
                </a:cubicBezTo>
                <a:cubicBezTo>
                  <a:pt x="560" y="888"/>
                  <a:pt x="712" y="904"/>
                  <a:pt x="1008" y="816"/>
                </a:cubicBezTo>
                <a:cubicBezTo>
                  <a:pt x="1304" y="728"/>
                  <a:pt x="1920" y="440"/>
                  <a:pt x="2208" y="336"/>
                </a:cubicBezTo>
                <a:cubicBezTo>
                  <a:pt x="2496" y="232"/>
                  <a:pt x="2592" y="200"/>
                  <a:pt x="2736" y="192"/>
                </a:cubicBezTo>
                <a:cubicBezTo>
                  <a:pt x="2880" y="184"/>
                  <a:pt x="3008" y="240"/>
                  <a:pt x="3072" y="288"/>
                </a:cubicBezTo>
                <a:cubicBezTo>
                  <a:pt x="3136" y="336"/>
                  <a:pt x="3176" y="424"/>
                  <a:pt x="3120" y="480"/>
                </a:cubicBezTo>
                <a:cubicBezTo>
                  <a:pt x="3064" y="536"/>
                  <a:pt x="2872" y="584"/>
                  <a:pt x="2736" y="624"/>
                </a:cubicBezTo>
                <a:cubicBezTo>
                  <a:pt x="2600" y="664"/>
                  <a:pt x="2424" y="616"/>
                  <a:pt x="2304" y="720"/>
                </a:cubicBezTo>
                <a:cubicBezTo>
                  <a:pt x="2184" y="824"/>
                  <a:pt x="2240" y="1096"/>
                  <a:pt x="2016" y="1248"/>
                </a:cubicBezTo>
                <a:cubicBezTo>
                  <a:pt x="1792" y="1400"/>
                  <a:pt x="1184" y="1480"/>
                  <a:pt x="960" y="1632"/>
                </a:cubicBezTo>
                <a:cubicBezTo>
                  <a:pt x="736" y="1784"/>
                  <a:pt x="672" y="2016"/>
                  <a:pt x="672" y="2160"/>
                </a:cubicBezTo>
                <a:cubicBezTo>
                  <a:pt x="672" y="2304"/>
                  <a:pt x="848" y="2424"/>
                  <a:pt x="960" y="2496"/>
                </a:cubicBezTo>
                <a:cubicBezTo>
                  <a:pt x="1072" y="2568"/>
                  <a:pt x="1224" y="2608"/>
                  <a:pt x="1344" y="2592"/>
                </a:cubicBezTo>
                <a:cubicBezTo>
                  <a:pt x="1464" y="2576"/>
                  <a:pt x="1584" y="2536"/>
                  <a:pt x="1680" y="2400"/>
                </a:cubicBezTo>
                <a:cubicBezTo>
                  <a:pt x="1776" y="2264"/>
                  <a:pt x="1848" y="1912"/>
                  <a:pt x="1920" y="1776"/>
                </a:cubicBezTo>
                <a:cubicBezTo>
                  <a:pt x="1992" y="1640"/>
                  <a:pt x="1984" y="1600"/>
                  <a:pt x="2112" y="1584"/>
                </a:cubicBezTo>
                <a:cubicBezTo>
                  <a:pt x="2240" y="1568"/>
                  <a:pt x="2512" y="1616"/>
                  <a:pt x="2688" y="1680"/>
                </a:cubicBezTo>
                <a:cubicBezTo>
                  <a:pt x="2864" y="1744"/>
                  <a:pt x="3048" y="1832"/>
                  <a:pt x="3168" y="1968"/>
                </a:cubicBezTo>
                <a:cubicBezTo>
                  <a:pt x="3288" y="2104"/>
                  <a:pt x="3348" y="2300"/>
                  <a:pt x="3408" y="2496"/>
                </a:cubicBezTo>
              </a:path>
            </a:pathLst>
          </a:custGeom>
          <a:noFill/>
          <a:ln w="28575" cmpd="sng">
            <a:solidFill>
              <a:srgbClr val="0033CC"/>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0" name="Line 20"/>
          <p:cNvSpPr>
            <a:spLocks noChangeShapeType="1"/>
          </p:cNvSpPr>
          <p:nvPr/>
        </p:nvSpPr>
        <p:spPr bwMode="auto">
          <a:xfrm>
            <a:off x="4114800" y="1752600"/>
            <a:ext cx="3124200" cy="4114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181477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499"/>
                                          </p:stCondLst>
                                        </p:cTn>
                                        <p:tgtEl>
                                          <p:spTgt spid="71683"/>
                                        </p:tgtEl>
                                        <p:attrNameLst>
                                          <p:attrName>style.visibility</p:attrName>
                                        </p:attrNameLst>
                                      </p:cBhvr>
                                      <p:to>
                                        <p:strVal val="visible"/>
                                      </p:to>
                                    </p:set>
                                    <p:anim to="" calcmode="lin" valueType="num">
                                      <p:cBhvr>
                                        <p:cTn id="7" dur="1" fill="hold"/>
                                        <p:tgtEl>
                                          <p:spTgt spid="7168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1685"/>
                                        </p:tgtEl>
                                        <p:attrNameLst>
                                          <p:attrName>style.visibility</p:attrName>
                                        </p:attrNameLst>
                                      </p:cBhvr>
                                      <p:to>
                                        <p:strVal val="visible"/>
                                      </p:to>
                                    </p:set>
                                    <p:anim calcmode="lin" valueType="num">
                                      <p:cBhvr additive="base">
                                        <p:cTn id="12" dur="500" fill="hold"/>
                                        <p:tgtEl>
                                          <p:spTgt spid="71685"/>
                                        </p:tgtEl>
                                        <p:attrNameLst>
                                          <p:attrName>ppt_x</p:attrName>
                                        </p:attrNameLst>
                                      </p:cBhvr>
                                      <p:tavLst>
                                        <p:tav tm="0">
                                          <p:val>
                                            <p:strVal val="0-#ppt_w/2"/>
                                          </p:val>
                                        </p:tav>
                                        <p:tav tm="100000">
                                          <p:val>
                                            <p:strVal val="#ppt_x"/>
                                          </p:val>
                                        </p:tav>
                                      </p:tavLst>
                                    </p:anim>
                                    <p:anim calcmode="lin" valueType="num">
                                      <p:cBhvr additive="base">
                                        <p:cTn id="13" dur="500" fill="hold"/>
                                        <p:tgtEl>
                                          <p:spTgt spid="7168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1686"/>
                                        </p:tgtEl>
                                        <p:attrNameLst>
                                          <p:attrName>style.visibility</p:attrName>
                                        </p:attrNameLst>
                                      </p:cBhvr>
                                      <p:to>
                                        <p:strVal val="visible"/>
                                      </p:to>
                                    </p:set>
                                    <p:anim calcmode="lin" valueType="num">
                                      <p:cBhvr additive="base">
                                        <p:cTn id="18" dur="500" fill="hold"/>
                                        <p:tgtEl>
                                          <p:spTgt spid="71686"/>
                                        </p:tgtEl>
                                        <p:attrNameLst>
                                          <p:attrName>ppt_x</p:attrName>
                                        </p:attrNameLst>
                                      </p:cBhvr>
                                      <p:tavLst>
                                        <p:tav tm="0">
                                          <p:val>
                                            <p:strVal val="0-#ppt_w/2"/>
                                          </p:val>
                                        </p:tav>
                                        <p:tav tm="100000">
                                          <p:val>
                                            <p:strVal val="#ppt_x"/>
                                          </p:val>
                                        </p:tav>
                                      </p:tavLst>
                                    </p:anim>
                                    <p:anim calcmode="lin" valueType="num">
                                      <p:cBhvr additive="base">
                                        <p:cTn id="19" dur="500" fill="hold"/>
                                        <p:tgtEl>
                                          <p:spTgt spid="7168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1695"/>
                                        </p:tgtEl>
                                        <p:attrNameLst>
                                          <p:attrName>style.visibility</p:attrName>
                                        </p:attrNameLst>
                                      </p:cBhvr>
                                      <p:to>
                                        <p:strVal val="visible"/>
                                      </p:to>
                                    </p:set>
                                    <p:anim calcmode="lin" valueType="num">
                                      <p:cBhvr additive="base">
                                        <p:cTn id="24" dur="500" fill="hold"/>
                                        <p:tgtEl>
                                          <p:spTgt spid="71695"/>
                                        </p:tgtEl>
                                        <p:attrNameLst>
                                          <p:attrName>ppt_x</p:attrName>
                                        </p:attrNameLst>
                                      </p:cBhvr>
                                      <p:tavLst>
                                        <p:tav tm="0">
                                          <p:val>
                                            <p:strVal val="0-#ppt_w/2"/>
                                          </p:val>
                                        </p:tav>
                                        <p:tav tm="100000">
                                          <p:val>
                                            <p:strVal val="#ppt_x"/>
                                          </p:val>
                                        </p:tav>
                                      </p:tavLst>
                                    </p:anim>
                                    <p:anim calcmode="lin" valueType="num">
                                      <p:cBhvr additive="base">
                                        <p:cTn id="25" dur="500" fill="hold"/>
                                        <p:tgtEl>
                                          <p:spTgt spid="7169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1696"/>
                                        </p:tgtEl>
                                        <p:attrNameLst>
                                          <p:attrName>style.visibility</p:attrName>
                                        </p:attrNameLst>
                                      </p:cBhvr>
                                      <p:to>
                                        <p:strVal val="visible"/>
                                      </p:to>
                                    </p:set>
                                    <p:anim calcmode="lin" valueType="num">
                                      <p:cBhvr additive="base">
                                        <p:cTn id="30" dur="500" fill="hold"/>
                                        <p:tgtEl>
                                          <p:spTgt spid="71696"/>
                                        </p:tgtEl>
                                        <p:attrNameLst>
                                          <p:attrName>ppt_x</p:attrName>
                                        </p:attrNameLst>
                                      </p:cBhvr>
                                      <p:tavLst>
                                        <p:tav tm="0">
                                          <p:val>
                                            <p:strVal val="0-#ppt_w/2"/>
                                          </p:val>
                                        </p:tav>
                                        <p:tav tm="100000">
                                          <p:val>
                                            <p:strVal val="#ppt_x"/>
                                          </p:val>
                                        </p:tav>
                                      </p:tavLst>
                                    </p:anim>
                                    <p:anim calcmode="lin" valueType="num">
                                      <p:cBhvr additive="base">
                                        <p:cTn id="31" dur="500" fill="hold"/>
                                        <p:tgtEl>
                                          <p:spTgt spid="71696"/>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1697"/>
                                        </p:tgtEl>
                                        <p:attrNameLst>
                                          <p:attrName>style.visibility</p:attrName>
                                        </p:attrNameLst>
                                      </p:cBhvr>
                                      <p:to>
                                        <p:strVal val="visible"/>
                                      </p:to>
                                    </p:set>
                                    <p:anim calcmode="lin" valueType="num">
                                      <p:cBhvr additive="base">
                                        <p:cTn id="36" dur="500" fill="hold"/>
                                        <p:tgtEl>
                                          <p:spTgt spid="71697"/>
                                        </p:tgtEl>
                                        <p:attrNameLst>
                                          <p:attrName>ppt_x</p:attrName>
                                        </p:attrNameLst>
                                      </p:cBhvr>
                                      <p:tavLst>
                                        <p:tav tm="0">
                                          <p:val>
                                            <p:strVal val="0-#ppt_w/2"/>
                                          </p:val>
                                        </p:tav>
                                        <p:tav tm="100000">
                                          <p:val>
                                            <p:strVal val="#ppt_x"/>
                                          </p:val>
                                        </p:tav>
                                      </p:tavLst>
                                    </p:anim>
                                    <p:anim calcmode="lin" valueType="num">
                                      <p:cBhvr additive="base">
                                        <p:cTn id="37" dur="500" fill="hold"/>
                                        <p:tgtEl>
                                          <p:spTgt spid="71697"/>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71698"/>
                                        </p:tgtEl>
                                        <p:attrNameLst>
                                          <p:attrName>style.visibility</p:attrName>
                                        </p:attrNameLst>
                                      </p:cBhvr>
                                      <p:to>
                                        <p:strVal val="visible"/>
                                      </p:to>
                                    </p:set>
                                    <p:anim calcmode="lin" valueType="num">
                                      <p:cBhvr additive="base">
                                        <p:cTn id="42" dur="500" fill="hold"/>
                                        <p:tgtEl>
                                          <p:spTgt spid="71698"/>
                                        </p:tgtEl>
                                        <p:attrNameLst>
                                          <p:attrName>ppt_x</p:attrName>
                                        </p:attrNameLst>
                                      </p:cBhvr>
                                      <p:tavLst>
                                        <p:tav tm="0">
                                          <p:val>
                                            <p:strVal val="0-#ppt_w/2"/>
                                          </p:val>
                                        </p:tav>
                                        <p:tav tm="100000">
                                          <p:val>
                                            <p:strVal val="#ppt_x"/>
                                          </p:val>
                                        </p:tav>
                                      </p:tavLst>
                                    </p:anim>
                                    <p:anim calcmode="lin" valueType="num">
                                      <p:cBhvr additive="base">
                                        <p:cTn id="43" dur="500" fill="hold"/>
                                        <p:tgtEl>
                                          <p:spTgt spid="71698"/>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71699"/>
                                        </p:tgtEl>
                                        <p:attrNameLst>
                                          <p:attrName>style.visibility</p:attrName>
                                        </p:attrNameLst>
                                      </p:cBhvr>
                                      <p:to>
                                        <p:strVal val="visible"/>
                                      </p:to>
                                    </p:set>
                                    <p:anim calcmode="lin" valueType="num">
                                      <p:cBhvr additive="base">
                                        <p:cTn id="48" dur="500" fill="hold"/>
                                        <p:tgtEl>
                                          <p:spTgt spid="71699"/>
                                        </p:tgtEl>
                                        <p:attrNameLst>
                                          <p:attrName>ppt_x</p:attrName>
                                        </p:attrNameLst>
                                      </p:cBhvr>
                                      <p:tavLst>
                                        <p:tav tm="0">
                                          <p:val>
                                            <p:strVal val="0-#ppt_w/2"/>
                                          </p:val>
                                        </p:tav>
                                        <p:tav tm="100000">
                                          <p:val>
                                            <p:strVal val="#ppt_x"/>
                                          </p:val>
                                        </p:tav>
                                      </p:tavLst>
                                    </p:anim>
                                    <p:anim calcmode="lin" valueType="num">
                                      <p:cBhvr additive="base">
                                        <p:cTn id="49" dur="500" fill="hold"/>
                                        <p:tgtEl>
                                          <p:spTgt spid="7169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71700"/>
                                        </p:tgtEl>
                                        <p:attrNameLst>
                                          <p:attrName>style.visibility</p:attrName>
                                        </p:attrNameLst>
                                      </p:cBhvr>
                                      <p:to>
                                        <p:strVal val="visible"/>
                                      </p:to>
                                    </p:set>
                                    <p:animEffect transition="in" filter="strips(downLeft)">
                                      <p:cBhvr>
                                        <p:cTn id="54" dur="500"/>
                                        <p:tgtEl>
                                          <p:spTgt spid="71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P spid="71686" grpId="0" autoUpdateAnimBg="0"/>
      <p:bldP spid="71695" grpId="0" animBg="1"/>
      <p:bldP spid="71696" grpId="0" animBg="1"/>
      <p:bldP spid="71697" grpId="0" animBg="1"/>
      <p:bldP spid="71698" grpId="0" animBg="1"/>
      <p:bldP spid="71699" grpId="0" animBg="1"/>
      <p:bldP spid="7170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lstStyle/>
          <a:p>
            <a:r>
              <a:rPr lang="en-GB" dirty="0" smtClean="0"/>
              <a:t>Lesson three b: Landforms</a:t>
            </a:r>
            <a:endParaRPr lang="en-GB" dirty="0"/>
          </a:p>
        </p:txBody>
      </p:sp>
      <p:sp>
        <p:nvSpPr>
          <p:cNvPr id="5" name="Content Placeholder 4"/>
          <p:cNvSpPr>
            <a:spLocks noGrp="1"/>
          </p:cNvSpPr>
          <p:nvPr>
            <p:ph idx="1"/>
          </p:nvPr>
        </p:nvSpPr>
        <p:spPr>
          <a:solidFill>
            <a:schemeClr val="bg1"/>
          </a:solidFill>
        </p:spPr>
        <p:txBody>
          <a:bodyPr>
            <a:normAutofit lnSpcReduction="10000"/>
          </a:bodyPr>
          <a:lstStyle/>
          <a:p>
            <a:pPr marL="0" indent="0" algn="just">
              <a:buNone/>
            </a:pPr>
            <a:r>
              <a:rPr lang="en-GB" dirty="0" smtClean="0"/>
              <a:t>Learning intention: </a:t>
            </a:r>
          </a:p>
          <a:p>
            <a:pPr marL="0" indent="0" algn="just">
              <a:buNone/>
            </a:pPr>
            <a:r>
              <a:rPr lang="en-GB" dirty="0" smtClean="0"/>
              <a:t>We are learning about the three courses of a river and the landforms associated with the upper course.</a:t>
            </a:r>
          </a:p>
          <a:p>
            <a:pPr algn="just"/>
            <a:endParaRPr lang="en-GB" dirty="0"/>
          </a:p>
          <a:p>
            <a:pPr marL="0" indent="0" algn="just">
              <a:buNone/>
            </a:pPr>
            <a:r>
              <a:rPr lang="en-GB" dirty="0" smtClean="0"/>
              <a:t>Success criteria:</a:t>
            </a:r>
          </a:p>
          <a:p>
            <a:pPr algn="just"/>
            <a:r>
              <a:rPr lang="en-GB" dirty="0" smtClean="0"/>
              <a:t>I can explain, with the aid of a diagram, the formation of features in the lower course of a river..</a:t>
            </a:r>
          </a:p>
        </p:txBody>
      </p:sp>
    </p:spTree>
    <p:extLst>
      <p:ext uri="{BB962C8B-B14F-4D97-AF65-F5344CB8AC3E}">
        <p14:creationId xmlns:p14="http://schemas.microsoft.com/office/powerpoint/2010/main" val="1493777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Lower course – Ox-bow lakes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243" y="2132856"/>
            <a:ext cx="892052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482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GB" dirty="0" smtClean="0"/>
              <a:t>Task – Past Paper Question</a:t>
            </a:r>
            <a:br>
              <a:rPr lang="en-GB" dirty="0" smtClean="0"/>
            </a:br>
            <a:r>
              <a:rPr lang="en-GB" dirty="0" smtClean="0"/>
              <a:t>10 minutes</a:t>
            </a:r>
            <a:endParaRPr lang="en-GB" dirty="0"/>
          </a:p>
        </p:txBody>
      </p:sp>
      <p:sp>
        <p:nvSpPr>
          <p:cNvPr id="3" name="Content Placeholder 2"/>
          <p:cNvSpPr>
            <a:spLocks noGrp="1"/>
          </p:cNvSpPr>
          <p:nvPr>
            <p:ph idx="1"/>
          </p:nvPr>
        </p:nvSpPr>
        <p:spPr>
          <a:solidFill>
            <a:schemeClr val="bg1"/>
          </a:solidFill>
        </p:spPr>
        <p:txBody>
          <a:bodyPr>
            <a:normAutofit/>
          </a:bodyPr>
          <a:lstStyle/>
          <a:p>
            <a:pPr algn="just"/>
            <a:r>
              <a:rPr lang="en-GB" dirty="0" smtClean="0"/>
              <a:t>Ox-bow lakes are common features in the lower course of a river.</a:t>
            </a:r>
          </a:p>
          <a:p>
            <a:pPr marL="0" indent="0" algn="just">
              <a:buNone/>
            </a:pPr>
            <a:r>
              <a:rPr lang="en-GB" b="1" dirty="0" smtClean="0"/>
              <a:t>Explain</a:t>
            </a:r>
            <a:r>
              <a:rPr lang="en-GB" dirty="0" smtClean="0"/>
              <a:t>, with the aid of a diagram or diagrams, </a:t>
            </a:r>
            <a:r>
              <a:rPr lang="en-GB" dirty="0"/>
              <a:t>h</a:t>
            </a:r>
            <a:r>
              <a:rPr lang="en-GB" dirty="0" smtClean="0"/>
              <a:t>ow an oxbow lake is formed.. </a:t>
            </a:r>
            <a:r>
              <a:rPr lang="en-GB" dirty="0"/>
              <a:t>(5)</a:t>
            </a:r>
          </a:p>
          <a:p>
            <a:pPr algn="just"/>
            <a:endParaRPr lang="en-GB" dirty="0" smtClean="0"/>
          </a:p>
          <a:p>
            <a:pPr marL="0" indent="0" algn="just">
              <a:buNone/>
            </a:pP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dirty="0" smtClean="0"/>
              <a:t>Perfect Answer</a:t>
            </a:r>
            <a:endParaRPr lang="en-GB" dirty="0"/>
          </a:p>
        </p:txBody>
      </p:sp>
      <p:sp>
        <p:nvSpPr>
          <p:cNvPr id="3" name="Content Placeholder 2"/>
          <p:cNvSpPr>
            <a:spLocks noGrp="1"/>
          </p:cNvSpPr>
          <p:nvPr>
            <p:ph idx="1"/>
          </p:nvPr>
        </p:nvSpPr>
        <p:spPr>
          <a:xfrm>
            <a:off x="467544" y="2060848"/>
            <a:ext cx="8229600" cy="3701008"/>
          </a:xfrm>
          <a:solidFill>
            <a:schemeClr val="bg1"/>
          </a:solidFill>
        </p:spPr>
        <p:txBody>
          <a:bodyPr>
            <a:noAutofit/>
          </a:bodyPr>
          <a:lstStyle/>
          <a:p>
            <a:pPr marL="0" indent="0">
              <a:buNone/>
            </a:pPr>
            <a:r>
              <a:rPr lang="en-GB" sz="2200" dirty="0" smtClean="0">
                <a:sym typeface="Wingdings"/>
              </a:rPr>
              <a:t>The water flows faster on the outside bend of a river meander so erodes the banks by the processes of hydraulic action (the sheer force of the water hitting the banks)</a:t>
            </a:r>
            <a:r>
              <a:rPr lang="en-GB" sz="2200" i="1" dirty="0">
                <a:solidFill>
                  <a:srgbClr val="FF0000"/>
                </a:solidFill>
                <a:sym typeface="Wingdings"/>
              </a:rPr>
              <a:t> </a:t>
            </a:r>
            <a:r>
              <a:rPr lang="en-GB" sz="2200" i="1" dirty="0" smtClean="0">
                <a:solidFill>
                  <a:srgbClr val="FF0000"/>
                </a:solidFill>
                <a:sym typeface="Wingdings"/>
              </a:rPr>
              <a:t></a:t>
            </a:r>
            <a:r>
              <a:rPr lang="en-GB" sz="2200" dirty="0">
                <a:sym typeface="Wingdings"/>
              </a:rPr>
              <a:t> </a:t>
            </a:r>
            <a:r>
              <a:rPr lang="en-GB" sz="2200" dirty="0" smtClean="0">
                <a:sym typeface="Wingdings"/>
              </a:rPr>
              <a:t>and by abrasion (where fine materials rubbing against the banks act like sandpaper) causing the banks to become steeper </a:t>
            </a:r>
            <a:r>
              <a:rPr lang="en-GB" sz="2200" i="1" dirty="0">
                <a:solidFill>
                  <a:srgbClr val="FF0000"/>
                </a:solidFill>
                <a:sym typeface="Wingdings"/>
              </a:rPr>
              <a:t> </a:t>
            </a:r>
            <a:r>
              <a:rPr lang="en-GB" sz="2200" dirty="0" smtClean="0"/>
              <a:t> Deposition takes place on the inside bend of a meander where the water is shallower and moving more slowly</a:t>
            </a:r>
            <a:r>
              <a:rPr lang="en-GB" sz="2200" i="1" dirty="0" smtClean="0">
                <a:solidFill>
                  <a:srgbClr val="FF0000"/>
                </a:solidFill>
                <a:sym typeface="Wingdings"/>
              </a:rPr>
              <a:t></a:t>
            </a:r>
            <a:r>
              <a:rPr lang="en-GB" sz="2200" dirty="0" smtClean="0"/>
              <a:t>. </a:t>
            </a:r>
            <a:r>
              <a:rPr lang="en-GB" sz="2200" dirty="0"/>
              <a:t> </a:t>
            </a:r>
            <a:r>
              <a:rPr lang="en-GB" sz="2200" dirty="0" smtClean="0"/>
              <a:t>It has less energy here.</a:t>
            </a:r>
            <a:r>
              <a:rPr lang="en-GB" sz="2200" i="1" dirty="0" smtClean="0">
                <a:solidFill>
                  <a:srgbClr val="FF0000"/>
                </a:solidFill>
                <a:sym typeface="Wingdings"/>
              </a:rPr>
              <a:t> </a:t>
            </a:r>
            <a:r>
              <a:rPr lang="en-GB" sz="2200" i="1" dirty="0">
                <a:solidFill>
                  <a:srgbClr val="FF0000"/>
                </a:solidFill>
                <a:sym typeface="Wingdings"/>
              </a:rPr>
              <a:t></a:t>
            </a:r>
            <a:r>
              <a:rPr lang="en-GB" sz="2200" dirty="0" smtClean="0"/>
              <a:t>. Over time the neck of the meander becomes more incised and bends back on itself, leaving a very narrow piece of land</a:t>
            </a:r>
            <a:r>
              <a:rPr lang="en-GB" sz="2200" i="1" dirty="0" smtClean="0">
                <a:solidFill>
                  <a:srgbClr val="FF0000"/>
                </a:solidFill>
                <a:sym typeface="Wingdings"/>
              </a:rPr>
              <a:t> </a:t>
            </a:r>
            <a:r>
              <a:rPr lang="en-GB" sz="2200" i="1" dirty="0">
                <a:solidFill>
                  <a:srgbClr val="FF0000"/>
                </a:solidFill>
                <a:sym typeface="Wingdings"/>
              </a:rPr>
              <a:t></a:t>
            </a:r>
            <a:r>
              <a:rPr lang="en-GB" sz="2200" dirty="0" smtClean="0"/>
              <a:t>. During a storm or prolonged period of rain when the river is more powerful, it cuts through the narrow neck and takes a new, straighter route</a:t>
            </a:r>
            <a:r>
              <a:rPr lang="en-GB" sz="2200" i="1" dirty="0" smtClean="0">
                <a:solidFill>
                  <a:srgbClr val="FF0000"/>
                </a:solidFill>
                <a:sym typeface="Wingdings"/>
              </a:rPr>
              <a:t> </a:t>
            </a:r>
            <a:r>
              <a:rPr lang="en-GB" sz="2200" i="1" dirty="0">
                <a:solidFill>
                  <a:srgbClr val="FF0000"/>
                </a:solidFill>
                <a:sym typeface="Wingdings"/>
              </a:rPr>
              <a:t></a:t>
            </a:r>
            <a:r>
              <a:rPr lang="en-GB" sz="2200" dirty="0" smtClean="0"/>
              <a:t>. Deposition takes place, leaving the old meander cut off, and an oxbow lake is formed</a:t>
            </a:r>
            <a:r>
              <a:rPr lang="en-GB" sz="2200" i="1" dirty="0" smtClean="0">
                <a:solidFill>
                  <a:srgbClr val="FF0000"/>
                </a:solidFill>
                <a:sym typeface="Wingdings"/>
              </a:rPr>
              <a:t> </a:t>
            </a:r>
            <a:r>
              <a:rPr lang="en-GB" sz="2200" i="1" dirty="0">
                <a:solidFill>
                  <a:srgbClr val="FF0000"/>
                </a:solidFill>
                <a:sym typeface="Wingdings"/>
              </a:rPr>
              <a:t></a:t>
            </a:r>
            <a:r>
              <a:rPr lang="en-GB" sz="2200" dirty="0" smtClean="0"/>
              <a:t>. This feature can fill up with sediment and dry out, only filling up after heavy rain</a:t>
            </a:r>
            <a:r>
              <a:rPr lang="en-GB" sz="2200" i="1" dirty="0">
                <a:solidFill>
                  <a:srgbClr val="FF0000"/>
                </a:solidFill>
                <a:sym typeface="Wingdings"/>
              </a:rPr>
              <a:t> </a:t>
            </a:r>
            <a:r>
              <a:rPr lang="en-GB" sz="2200" i="1" dirty="0" smtClean="0">
                <a:solidFill>
                  <a:srgbClr val="FF0000"/>
                </a:solidFill>
                <a:sym typeface="Wingdings"/>
              </a:rPr>
              <a:t>.</a:t>
            </a:r>
            <a:endParaRPr lang="en-GB" sz="2200" dirty="0"/>
          </a:p>
        </p:txBody>
      </p:sp>
    </p:spTree>
    <p:extLst>
      <p:ext uri="{BB962C8B-B14F-4D97-AF65-F5344CB8AC3E}">
        <p14:creationId xmlns:p14="http://schemas.microsoft.com/office/powerpoint/2010/main" val="1355508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normAutofit/>
          </a:bodyPr>
          <a:lstStyle/>
          <a:p>
            <a:r>
              <a:rPr lang="en-GB" dirty="0" smtClean="0"/>
              <a:t>Lower course – flood plains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600575" cy="488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942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normAutofit/>
          </a:bodyPr>
          <a:lstStyle/>
          <a:p>
            <a:r>
              <a:rPr lang="en-GB" dirty="0" smtClean="0"/>
              <a:t>Lower course – levees  </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6792"/>
            <a:ext cx="6110288" cy="51196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04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What is erosion?</a:t>
            </a:r>
            <a:endParaRPr lang="en-GB" dirty="0"/>
          </a:p>
        </p:txBody>
      </p:sp>
      <p:sp>
        <p:nvSpPr>
          <p:cNvPr id="3" name="Content Placeholder 2"/>
          <p:cNvSpPr>
            <a:spLocks noGrp="1"/>
          </p:cNvSpPr>
          <p:nvPr>
            <p:ph idx="1"/>
          </p:nvPr>
        </p:nvSpPr>
        <p:spPr>
          <a:solidFill>
            <a:schemeClr val="bg1"/>
          </a:solidFill>
        </p:spPr>
        <p:txBody>
          <a:bodyPr>
            <a:normAutofit/>
          </a:bodyPr>
          <a:lstStyle/>
          <a:p>
            <a:pPr marL="0" indent="0" algn="just">
              <a:buNone/>
            </a:pPr>
            <a:r>
              <a:rPr lang="en-GB" altLang="en-US" dirty="0">
                <a:latin typeface="Calibri" panose="020F0502020204030204" pitchFamily="34" charset="0"/>
                <a:cs typeface="Calibri" panose="020F0502020204030204" pitchFamily="34" charset="0"/>
              </a:rPr>
              <a:t>This is the wearing away and removal of the material loosened by weathering.</a:t>
            </a:r>
          </a:p>
          <a:p>
            <a:pPr marL="0" indent="0" algn="just">
              <a:buNone/>
            </a:pPr>
            <a:r>
              <a:rPr lang="en-GB" altLang="en-US" dirty="0">
                <a:latin typeface="Calibri" panose="020F0502020204030204" pitchFamily="34" charset="0"/>
                <a:cs typeface="Calibri" panose="020F0502020204030204" pitchFamily="34" charset="0"/>
              </a:rPr>
              <a:t>Weathering and erosion work together!</a:t>
            </a:r>
          </a:p>
          <a:p>
            <a:pPr marL="0" indent="0" algn="just">
              <a:buNone/>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smtClean="0"/>
              <a:t>Lower course - Delta</a:t>
            </a:r>
            <a:endParaRPr lang="en-GB"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GB" sz="2800" dirty="0"/>
              <a:t>A river delta is a landform that forms from deposition of sediment carried by a river as the flow leaves its mouth and enters slower-moving or stagnant water. </a:t>
            </a:r>
            <a:endParaRPr lang="en-GB" sz="2800" dirty="0" smtClean="0"/>
          </a:p>
          <a:p>
            <a:r>
              <a:rPr lang="en-GB" sz="2800" dirty="0" smtClean="0"/>
              <a:t>This </a:t>
            </a:r>
            <a:r>
              <a:rPr lang="en-GB" sz="2800" dirty="0"/>
              <a:t>occurs where a </a:t>
            </a:r>
            <a:r>
              <a:rPr lang="en-GB" sz="2800" i="1" dirty="0"/>
              <a:t>river</a:t>
            </a:r>
            <a:r>
              <a:rPr lang="en-GB" sz="2800" dirty="0"/>
              <a:t> enters an ocean, sea, estuary, lake, reservoir, or (more rarely) another river that cannot carry away the supplied sediment.</a:t>
            </a:r>
          </a:p>
        </p:txBody>
      </p:sp>
    </p:spTree>
    <p:extLst>
      <p:ext uri="{BB962C8B-B14F-4D97-AF65-F5344CB8AC3E}">
        <p14:creationId xmlns:p14="http://schemas.microsoft.com/office/powerpoint/2010/main" val="2115409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Delta</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647582" cy="445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056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smtClean="0"/>
              <a:t>Lower course - Estuary</a:t>
            </a:r>
            <a:endParaRPr lang="en-GB"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GB" sz="2800" dirty="0"/>
              <a:t>An estuary is a partially enclosed </a:t>
            </a:r>
            <a:r>
              <a:rPr lang="en-GB" sz="2800" b="1" dirty="0"/>
              <a:t>coastal</a:t>
            </a:r>
            <a:r>
              <a:rPr lang="en-GB" sz="2800" dirty="0"/>
              <a:t> body of brackish water with one or more rivers or streams flowing into it, and with a free connection to the open sea. Estuaries form a transition zone between river environments and maritime environments.</a:t>
            </a:r>
          </a:p>
        </p:txBody>
      </p:sp>
    </p:spTree>
    <p:extLst>
      <p:ext uri="{BB962C8B-B14F-4D97-AF65-F5344CB8AC3E}">
        <p14:creationId xmlns:p14="http://schemas.microsoft.com/office/powerpoint/2010/main" val="2362430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Estuary</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64804"/>
            <a:ext cx="5808646" cy="435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648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Estuary / Delta – the difference</a:t>
            </a:r>
            <a:endParaRPr lang="en-GB" dirty="0"/>
          </a:p>
        </p:txBody>
      </p:sp>
      <p:sp>
        <p:nvSpPr>
          <p:cNvPr id="5" name="Content Placeholder 2"/>
          <p:cNvSpPr>
            <a:spLocks noGrp="1"/>
          </p:cNvSpPr>
          <p:nvPr>
            <p:ph idx="1"/>
          </p:nvPr>
        </p:nvSpPr>
        <p:spPr>
          <a:xfrm>
            <a:off x="467544" y="1628800"/>
            <a:ext cx="8229600" cy="5112568"/>
          </a:xfrm>
        </p:spPr>
        <p:style>
          <a:lnRef idx="2">
            <a:schemeClr val="accent1"/>
          </a:lnRef>
          <a:fillRef idx="1">
            <a:schemeClr val="lt1"/>
          </a:fillRef>
          <a:effectRef idx="0">
            <a:schemeClr val="accent1"/>
          </a:effectRef>
          <a:fontRef idx="minor">
            <a:schemeClr val="dk1"/>
          </a:fontRef>
        </p:style>
        <p:txBody>
          <a:bodyPr>
            <a:normAutofit/>
          </a:bodyPr>
          <a:lstStyle/>
          <a:p>
            <a:r>
              <a:rPr lang="en-GB" sz="2800" dirty="0"/>
              <a:t>An </a:t>
            </a:r>
            <a:r>
              <a:rPr lang="en-GB" sz="2800" b="1" dirty="0"/>
              <a:t>estuary is</a:t>
            </a:r>
            <a:r>
              <a:rPr lang="en-GB" sz="2800" dirty="0"/>
              <a:t> a body </a:t>
            </a:r>
            <a:r>
              <a:rPr lang="en-GB" sz="2800" b="1" dirty="0"/>
              <a:t>of</a:t>
            </a:r>
            <a:r>
              <a:rPr lang="en-GB" sz="2800" dirty="0"/>
              <a:t> water, while a </a:t>
            </a:r>
            <a:r>
              <a:rPr lang="en-GB" sz="2800" b="1" dirty="0"/>
              <a:t>delta is</a:t>
            </a:r>
            <a:r>
              <a:rPr lang="en-GB" sz="2800" dirty="0"/>
              <a:t> a landmass. </a:t>
            </a:r>
            <a:endParaRPr lang="en-GB" sz="2800" dirty="0" smtClean="0"/>
          </a:p>
          <a:p>
            <a:r>
              <a:rPr lang="en-GB" sz="2800" b="1" dirty="0" smtClean="0"/>
              <a:t>Estuaries</a:t>
            </a:r>
            <a:r>
              <a:rPr lang="en-GB" sz="2800" dirty="0" smtClean="0"/>
              <a:t> </a:t>
            </a:r>
            <a:r>
              <a:rPr lang="en-GB" sz="2800" dirty="0"/>
              <a:t>are places where the </a:t>
            </a:r>
            <a:r>
              <a:rPr lang="en-GB" sz="2800" b="1" dirty="0"/>
              <a:t>river</a:t>
            </a:r>
            <a:r>
              <a:rPr lang="en-GB" sz="2800" dirty="0"/>
              <a:t> meets the ocean. </a:t>
            </a:r>
            <a:r>
              <a:rPr lang="en-GB" sz="2800" b="1" dirty="0"/>
              <a:t>Deltas</a:t>
            </a:r>
            <a:r>
              <a:rPr lang="en-GB" sz="2800" dirty="0"/>
              <a:t> are formed by the accumulation </a:t>
            </a:r>
            <a:r>
              <a:rPr lang="en-GB" sz="2800" b="1" dirty="0"/>
              <a:t>of</a:t>
            </a:r>
            <a:r>
              <a:rPr lang="en-GB" sz="2800" dirty="0"/>
              <a:t> sediments borne by the </a:t>
            </a:r>
            <a:r>
              <a:rPr lang="en-GB" sz="2800" b="1" dirty="0"/>
              <a:t>river</a:t>
            </a:r>
            <a:r>
              <a:rPr lang="en-GB" sz="2800"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20" y="4077072"/>
            <a:ext cx="336037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520" y="4125679"/>
            <a:ext cx="3610338" cy="247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755576" y="116632"/>
            <a:ext cx="7772400" cy="1143000"/>
          </a:xfrm>
        </p:spPr>
        <p:txBody>
          <a:bodyPr/>
          <a:lstStyle/>
          <a:p>
            <a:r>
              <a:rPr lang="en-GB" altLang="en-US" sz="4000" u="sng" smtClean="0"/>
              <a:t>Summary of valley characteristics</a:t>
            </a:r>
            <a:endParaRPr lang="en-GB" altLang="en-US" sz="4000" smtClean="0"/>
          </a:p>
        </p:txBody>
      </p:sp>
      <p:pic>
        <p:nvPicPr>
          <p:cNvPr id="62468" name="Picture 4" descr="Upper-course-slope-processe"/>
          <p:cNvPicPr>
            <a:picLocks noChangeAspect="1" noChangeArrowheads="1"/>
          </p:cNvPicPr>
          <p:nvPr/>
        </p:nvPicPr>
        <p:blipFill rotWithShape="1">
          <a:blip r:embed="rId2">
            <a:extLst>
              <a:ext uri="{28A0092B-C50C-407E-A947-70E740481C1C}">
                <a14:useLocalDpi xmlns:a14="http://schemas.microsoft.com/office/drawing/2010/main" val="0"/>
              </a:ext>
            </a:extLst>
          </a:blip>
          <a:srcRect t="15863"/>
          <a:stretch/>
        </p:blipFill>
        <p:spPr bwMode="auto">
          <a:xfrm>
            <a:off x="1331640" y="1130864"/>
            <a:ext cx="1596554" cy="201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Tees-midcourse-landsc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754" y="2996952"/>
            <a:ext cx="237626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Agri-terra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250" y="4869160"/>
            <a:ext cx="269044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936230744"/>
              </p:ext>
            </p:extLst>
          </p:nvPr>
        </p:nvGraphicFramePr>
        <p:xfrm>
          <a:off x="4067944" y="1268759"/>
          <a:ext cx="4104456" cy="5184577"/>
        </p:xfrm>
        <a:graphic>
          <a:graphicData uri="http://schemas.openxmlformats.org/drawingml/2006/table">
            <a:tbl>
              <a:tblPr firstRow="1" bandRow="1">
                <a:tableStyleId>{5C22544A-7EE6-4342-B048-85BDC9FD1C3A}</a:tableStyleId>
              </a:tblPr>
              <a:tblGrid>
                <a:gridCol w="1152128"/>
                <a:gridCol w="2952328"/>
              </a:tblGrid>
              <a:tr h="522210">
                <a:tc>
                  <a:txBody>
                    <a:bodyPr/>
                    <a:lstStyle/>
                    <a:p>
                      <a:r>
                        <a:rPr lang="en-GB" dirty="0" smtClean="0"/>
                        <a:t>Course</a:t>
                      </a:r>
                      <a:endParaRPr lang="en-GB" dirty="0"/>
                    </a:p>
                  </a:txBody>
                  <a:tcPr/>
                </a:tc>
                <a:tc>
                  <a:txBody>
                    <a:bodyPr/>
                    <a:lstStyle/>
                    <a:p>
                      <a:r>
                        <a:rPr lang="en-GB" dirty="0" smtClean="0"/>
                        <a:t>Feature</a:t>
                      </a:r>
                      <a:endParaRPr lang="en-GB" dirty="0"/>
                    </a:p>
                  </a:txBody>
                  <a:tcPr/>
                </a:tc>
              </a:tr>
              <a:tr h="1443114">
                <a:tc>
                  <a:txBody>
                    <a:bodyPr/>
                    <a:lstStyle/>
                    <a:p>
                      <a:r>
                        <a:rPr lang="en-GB" dirty="0" smtClean="0"/>
                        <a:t>Upper</a:t>
                      </a:r>
                      <a:endParaRPr lang="en-GB" dirty="0"/>
                    </a:p>
                  </a:txBody>
                  <a:tcPr/>
                </a:tc>
                <a:tc>
                  <a:txBody>
                    <a:bodyPr/>
                    <a:lstStyle/>
                    <a:p>
                      <a:r>
                        <a:rPr lang="en-GB" dirty="0" smtClean="0"/>
                        <a:t>Interlocking spurs</a:t>
                      </a:r>
                    </a:p>
                    <a:p>
                      <a:r>
                        <a:rPr lang="en-GB" dirty="0" smtClean="0"/>
                        <a:t>‘v’ shaped valley</a:t>
                      </a:r>
                    </a:p>
                    <a:p>
                      <a:r>
                        <a:rPr lang="en-GB" dirty="0" smtClean="0"/>
                        <a:t>Waterfall</a:t>
                      </a:r>
                    </a:p>
                    <a:p>
                      <a:r>
                        <a:rPr lang="en-GB" dirty="0" smtClean="0"/>
                        <a:t>gorge</a:t>
                      </a:r>
                      <a:endParaRPr lang="en-GB" dirty="0"/>
                    </a:p>
                  </a:txBody>
                  <a:tcPr/>
                </a:tc>
              </a:tr>
              <a:tr h="1110087">
                <a:tc>
                  <a:txBody>
                    <a:bodyPr/>
                    <a:lstStyle/>
                    <a:p>
                      <a:r>
                        <a:rPr lang="en-GB" dirty="0" smtClean="0"/>
                        <a:t>Middle</a:t>
                      </a:r>
                      <a:endParaRPr lang="en-GB" dirty="0"/>
                    </a:p>
                  </a:txBody>
                  <a:tcPr/>
                </a:tc>
                <a:tc>
                  <a:txBody>
                    <a:bodyPr/>
                    <a:lstStyle/>
                    <a:p>
                      <a:r>
                        <a:rPr lang="en-GB" dirty="0" smtClean="0"/>
                        <a:t>Wider valley</a:t>
                      </a:r>
                    </a:p>
                    <a:p>
                      <a:r>
                        <a:rPr lang="en-GB" dirty="0" smtClean="0"/>
                        <a:t>Gentler sloping</a:t>
                      </a:r>
                      <a:r>
                        <a:rPr lang="en-GB" baseline="0" dirty="0" smtClean="0"/>
                        <a:t> sides</a:t>
                      </a:r>
                    </a:p>
                    <a:p>
                      <a:r>
                        <a:rPr lang="en-GB" baseline="0" dirty="0" smtClean="0"/>
                        <a:t>meanders</a:t>
                      </a:r>
                      <a:endParaRPr lang="en-GB" dirty="0"/>
                    </a:p>
                  </a:txBody>
                  <a:tcPr/>
                </a:tc>
              </a:tr>
              <a:tr h="2109166">
                <a:tc>
                  <a:txBody>
                    <a:bodyPr/>
                    <a:lstStyle/>
                    <a:p>
                      <a:r>
                        <a:rPr lang="en-GB" dirty="0" smtClean="0"/>
                        <a:t>Lower</a:t>
                      </a:r>
                      <a:endParaRPr lang="en-GB" dirty="0"/>
                    </a:p>
                  </a:txBody>
                  <a:tcPr/>
                </a:tc>
                <a:tc>
                  <a:txBody>
                    <a:bodyPr/>
                    <a:lstStyle/>
                    <a:p>
                      <a:r>
                        <a:rPr lang="en-GB" dirty="0" smtClean="0"/>
                        <a:t>Widest part of valley</a:t>
                      </a:r>
                    </a:p>
                    <a:p>
                      <a:r>
                        <a:rPr lang="en-GB" dirty="0" smtClean="0"/>
                        <a:t>Floodplain</a:t>
                      </a:r>
                    </a:p>
                    <a:p>
                      <a:r>
                        <a:rPr lang="en-GB" dirty="0" smtClean="0"/>
                        <a:t>Levees</a:t>
                      </a:r>
                    </a:p>
                    <a:p>
                      <a:r>
                        <a:rPr lang="en-GB" dirty="0" smtClean="0"/>
                        <a:t>Ox</a:t>
                      </a:r>
                      <a:r>
                        <a:rPr lang="en-GB" baseline="0" dirty="0" smtClean="0"/>
                        <a:t> bow lakes</a:t>
                      </a:r>
                    </a:p>
                    <a:p>
                      <a:r>
                        <a:rPr lang="en-GB" baseline="0" dirty="0" smtClean="0"/>
                        <a:t>Delta </a:t>
                      </a:r>
                    </a:p>
                    <a:p>
                      <a:r>
                        <a:rPr lang="en-GB" baseline="0" dirty="0" smtClean="0"/>
                        <a:t>Estuary </a:t>
                      </a:r>
                      <a:endParaRPr lang="en-GB" dirty="0" smtClean="0"/>
                    </a:p>
                  </a:txBody>
                  <a:tcPr/>
                </a:tc>
              </a:tr>
            </a:tbl>
          </a:graphicData>
        </a:graphic>
      </p:graphicFrame>
    </p:spTree>
    <p:extLst>
      <p:ext uri="{BB962C8B-B14F-4D97-AF65-F5344CB8AC3E}">
        <p14:creationId xmlns:p14="http://schemas.microsoft.com/office/powerpoint/2010/main" val="79598296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smtClean="0"/>
              <a:t>Success criteria</a:t>
            </a:r>
            <a:endParaRPr lang="en-GB" dirty="0"/>
          </a:p>
        </p:txBody>
      </p:sp>
      <p:sp>
        <p:nvSpPr>
          <p:cNvPr id="3" name="Content Placeholder 2"/>
          <p:cNvSpPr>
            <a:spLocks noGrp="1"/>
          </p:cNvSpPr>
          <p:nvPr>
            <p:ph idx="1"/>
          </p:nvPr>
        </p:nvSpPr>
        <p:spPr>
          <a:solidFill>
            <a:schemeClr val="bg1"/>
          </a:solidFill>
        </p:spPr>
        <p:txBody>
          <a:bodyPr/>
          <a:lstStyle/>
          <a:p>
            <a:pPr algn="just">
              <a:buFont typeface="Wingdings" pitchFamily="2" charset="2"/>
              <a:buChar char="ü"/>
            </a:pPr>
            <a:r>
              <a:rPr lang="en-GB" dirty="0" smtClean="0"/>
              <a:t>I can explain the features of a river in the upper, middle and lower courses with the use of diagrams</a:t>
            </a:r>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dirty="0" smtClean="0"/>
              <a:t>Plenary</a:t>
            </a:r>
            <a:endParaRPr lang="en-GB" dirty="0"/>
          </a:p>
        </p:txBody>
      </p:sp>
      <p:sp>
        <p:nvSpPr>
          <p:cNvPr id="4" name="Content Placeholder 2"/>
          <p:cNvSpPr>
            <a:spLocks noGrp="1"/>
          </p:cNvSpPr>
          <p:nvPr>
            <p:ph idx="1"/>
          </p:nvPr>
        </p:nvSpPr>
        <p:spPr>
          <a:xfrm>
            <a:off x="457200" y="1600200"/>
            <a:ext cx="8229600" cy="4525963"/>
          </a:xfrm>
          <a:solidFill>
            <a:schemeClr val="bg1"/>
          </a:solidFill>
        </p:spPr>
        <p:txBody>
          <a:bodyPr/>
          <a:lstStyle/>
          <a:p>
            <a:pPr marL="0" indent="0" algn="just">
              <a:buNone/>
            </a:pPr>
            <a:endParaRPr lang="en-GB" dirty="0" smtClean="0"/>
          </a:p>
          <a:p>
            <a:pPr marL="0" indent="0" algn="just">
              <a:buNone/>
            </a:pPr>
            <a:endParaRPr lang="en-GB" dirty="0"/>
          </a:p>
          <a:p>
            <a:pPr marL="0" indent="0" algn="just">
              <a:buNone/>
            </a:pPr>
            <a:r>
              <a:rPr lang="en-GB" smtClean="0"/>
              <a:t>What </a:t>
            </a:r>
            <a:r>
              <a:rPr lang="en-GB" dirty="0" smtClean="0"/>
              <a:t>processes are involved in the formation of river cliffs </a:t>
            </a:r>
            <a:r>
              <a:rPr lang="en-GB" smtClean="0"/>
              <a:t>and beaches?</a:t>
            </a:r>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GB" altLang="en-US" dirty="0">
                <a:latin typeface="Calibri" panose="020F0502020204030204" pitchFamily="34" charset="0"/>
                <a:cs typeface="Calibri" panose="020F0502020204030204" pitchFamily="34" charset="0"/>
              </a:rPr>
              <a:t>What are the agents of erosion?</a:t>
            </a:r>
            <a:r>
              <a:rPr lang="en-GB" altLang="en-US" u="sng" dirty="0">
                <a:latin typeface="Calibri" panose="020F0502020204030204" pitchFamily="34" charset="0"/>
                <a:cs typeface="Calibri" panose="020F0502020204030204" pitchFamily="34" charset="0"/>
              </a:rPr>
              <a:t/>
            </a:r>
            <a:br>
              <a:rPr lang="en-GB" altLang="en-US" u="sng" dirty="0">
                <a:latin typeface="Calibri" panose="020F0502020204030204" pitchFamily="34" charset="0"/>
                <a:cs typeface="Calibri" panose="020F0502020204030204" pitchFamily="34" charset="0"/>
              </a:rPr>
            </a:br>
            <a:endParaRPr lang="en-GB" dirty="0"/>
          </a:p>
        </p:txBody>
      </p:sp>
      <p:sp>
        <p:nvSpPr>
          <p:cNvPr id="3" name="Content Placeholder 2"/>
          <p:cNvSpPr>
            <a:spLocks noGrp="1"/>
          </p:cNvSpPr>
          <p:nvPr>
            <p:ph idx="1"/>
          </p:nvPr>
        </p:nvSpPr>
        <p:spPr>
          <a:solidFill>
            <a:schemeClr val="bg1"/>
          </a:solidFill>
        </p:spPr>
        <p:txBody>
          <a:bodyPr>
            <a:normAutofit fontScale="55000" lnSpcReduction="20000"/>
          </a:bodyPr>
          <a:lstStyle/>
          <a:p>
            <a:pPr marL="0" indent="0" algn="just">
              <a:buNone/>
            </a:pPr>
            <a:r>
              <a:rPr lang="en-GB" altLang="en-US" sz="4400" b="1" dirty="0" smtClean="0">
                <a:cs typeface="Calibri" panose="020F0502020204030204" pitchFamily="34" charset="0"/>
              </a:rPr>
              <a:t>Physical </a:t>
            </a:r>
            <a:r>
              <a:rPr lang="en-GB" altLang="en-US" sz="4400" b="1" dirty="0">
                <a:cs typeface="Calibri" panose="020F0502020204030204" pitchFamily="34" charset="0"/>
              </a:rPr>
              <a:t>agents</a:t>
            </a:r>
            <a:r>
              <a:rPr lang="en-GB" altLang="en-US" sz="4400" dirty="0">
                <a:cs typeface="Calibri" panose="020F0502020204030204" pitchFamily="34" charset="0"/>
              </a:rPr>
              <a:t>:</a:t>
            </a:r>
          </a:p>
          <a:p>
            <a:pPr marL="0" indent="0" algn="just">
              <a:buNone/>
            </a:pPr>
            <a:r>
              <a:rPr lang="en-GB" altLang="en-US" sz="4400" b="1" dirty="0">
                <a:cs typeface="Calibri" panose="020F0502020204030204" pitchFamily="34" charset="0"/>
              </a:rPr>
              <a:t>Rivers</a:t>
            </a:r>
            <a:r>
              <a:rPr lang="en-GB" altLang="en-US" sz="4400" dirty="0">
                <a:cs typeface="Calibri" panose="020F0502020204030204" pitchFamily="34" charset="0"/>
              </a:rPr>
              <a:t> - they wear the banks and bed of their channel</a:t>
            </a:r>
          </a:p>
          <a:p>
            <a:pPr marL="0" indent="0" algn="just">
              <a:buNone/>
            </a:pPr>
            <a:r>
              <a:rPr lang="en-GB" altLang="en-US" sz="4400" b="1" dirty="0">
                <a:cs typeface="Calibri" panose="020F0502020204030204" pitchFamily="34" charset="0"/>
              </a:rPr>
              <a:t>Ice</a:t>
            </a:r>
            <a:r>
              <a:rPr lang="en-GB" altLang="en-US" sz="4400" dirty="0">
                <a:cs typeface="Calibri" panose="020F0502020204030204" pitchFamily="34" charset="0"/>
              </a:rPr>
              <a:t> - when a glacier (tongue of moving ice) moves down a valley it uses the material it carries with it to wear away the valley bottom and sides</a:t>
            </a:r>
          </a:p>
          <a:p>
            <a:pPr marL="0" indent="0" algn="just">
              <a:buNone/>
            </a:pPr>
            <a:r>
              <a:rPr lang="en-GB" altLang="en-US" sz="4400" b="1" dirty="0">
                <a:cs typeface="Calibri" panose="020F0502020204030204" pitchFamily="34" charset="0"/>
              </a:rPr>
              <a:t>Sea</a:t>
            </a:r>
            <a:r>
              <a:rPr lang="en-GB" altLang="en-US" sz="4400" dirty="0">
                <a:cs typeface="Calibri" panose="020F0502020204030204" pitchFamily="34" charset="0"/>
              </a:rPr>
              <a:t> - coastlines are under constant attack by waves</a:t>
            </a:r>
          </a:p>
          <a:p>
            <a:pPr marL="0" indent="0" algn="just">
              <a:buNone/>
            </a:pPr>
            <a:r>
              <a:rPr lang="en-GB" altLang="en-US" sz="4400" b="1" dirty="0">
                <a:cs typeface="Calibri" panose="020F0502020204030204" pitchFamily="34" charset="0"/>
              </a:rPr>
              <a:t>Wind</a:t>
            </a:r>
            <a:r>
              <a:rPr lang="en-GB" altLang="en-US" sz="4400" dirty="0">
                <a:cs typeface="Calibri" panose="020F0502020204030204" pitchFamily="34" charset="0"/>
              </a:rPr>
              <a:t> - in the dry deserts the wind picks up tiny particles of sand and blast them against anything that is in the way</a:t>
            </a:r>
          </a:p>
          <a:p>
            <a:pPr marL="0" indent="0">
              <a:buNone/>
            </a:pPr>
            <a:r>
              <a:rPr lang="en-GB" altLang="en-US" sz="4400" b="1" dirty="0">
                <a:cs typeface="Calibri" panose="020F0502020204030204" pitchFamily="34" charset="0"/>
              </a:rPr>
              <a:t>Human </a:t>
            </a:r>
            <a:r>
              <a:rPr lang="en-GB" altLang="en-US" sz="4400" b="1" dirty="0" smtClean="0">
                <a:cs typeface="Calibri" panose="020F0502020204030204" pitchFamily="34" charset="0"/>
              </a:rPr>
              <a:t>agents:</a:t>
            </a:r>
            <a:endParaRPr lang="en-GB" altLang="en-US" sz="4400" b="1" dirty="0">
              <a:cs typeface="Calibri" panose="020F0502020204030204" pitchFamily="34" charset="0"/>
            </a:endParaRPr>
          </a:p>
          <a:p>
            <a:pPr marL="0" indent="0">
              <a:buNone/>
            </a:pPr>
            <a:r>
              <a:rPr lang="en-GB" altLang="en-US" sz="4400" dirty="0">
                <a:cs typeface="Calibri" panose="020F0502020204030204" pitchFamily="34" charset="0"/>
              </a:rPr>
              <a:t>Bulldozers and lorries can dig out and move large amounts of soil and loose rocks, so changing the </a:t>
            </a:r>
            <a:r>
              <a:rPr lang="en-GB" altLang="en-US" sz="4400" dirty="0" smtClean="0">
                <a:cs typeface="Calibri" panose="020F0502020204030204" pitchFamily="34" charset="0"/>
              </a:rPr>
              <a:t>landscape</a:t>
            </a:r>
          </a:p>
          <a:p>
            <a:pPr marL="0" indent="0">
              <a:buNone/>
            </a:pPr>
            <a:r>
              <a:rPr lang="en-GB" altLang="en-US" sz="4400" dirty="0"/>
              <a:t>People also remove trees and vegetation which can allow </a:t>
            </a:r>
            <a:r>
              <a:rPr lang="en-GB" altLang="en-US" sz="4400" dirty="0" smtClean="0"/>
              <a:t>water, </a:t>
            </a:r>
            <a:r>
              <a:rPr lang="en-GB" altLang="en-US" sz="4400" dirty="0"/>
              <a:t>wind and ice to erode land more </a:t>
            </a:r>
            <a:r>
              <a:rPr lang="en-GB" altLang="en-US" sz="4400" dirty="0" smtClean="0"/>
              <a:t>easily</a:t>
            </a:r>
            <a:endParaRPr lang="en-GB" altLang="en-US" sz="4400" dirty="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869094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96304" cy="5184880"/>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14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rainage ba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36738"/>
            <a:ext cx="7696200" cy="4945062"/>
          </a:xfrm>
          <a:prstGeom prst="rect">
            <a:avLst/>
          </a:prstGeom>
          <a:noFill/>
          <a:ln w="5715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dirty="0" smtClean="0">
                <a:solidFill>
                  <a:srgbClr val="FF00FF"/>
                </a:solidFill>
                <a:latin typeface="Calibri" panose="020F0502020204030204" pitchFamily="34" charset="0"/>
                <a:cs typeface="Calibri" panose="020F0502020204030204" pitchFamily="34" charset="0"/>
              </a:rPr>
              <a:t>Make a copy on A4 paper of the diagram below</a:t>
            </a:r>
            <a:r>
              <a:rPr lang="en-GB" altLang="en-US" sz="2400" b="1" dirty="0" smtClean="0">
                <a:solidFill>
                  <a:srgbClr val="FF00FF"/>
                </a:solidFill>
                <a:latin typeface="Times New Roman" pitchFamily="18" charset="0"/>
              </a:rPr>
              <a:t>:</a:t>
            </a:r>
            <a:endParaRPr lang="en-GB" altLang="en-US" sz="2400" b="1" dirty="0">
              <a:solidFill>
                <a:srgbClr val="FF00FF"/>
              </a:solidFill>
              <a:latin typeface="Times New Roman" pitchFamily="18" charset="0"/>
            </a:endParaRPr>
          </a:p>
        </p:txBody>
      </p:sp>
      <p:sp>
        <p:nvSpPr>
          <p:cNvPr id="21508" name="Text Box 4"/>
          <p:cNvSpPr txBox="1">
            <a:spLocks noChangeArrowheads="1"/>
          </p:cNvSpPr>
          <p:nvPr/>
        </p:nvSpPr>
        <p:spPr bwMode="auto">
          <a:xfrm>
            <a:off x="76200" y="685800"/>
            <a:ext cx="152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dirty="0">
                <a:solidFill>
                  <a:srgbClr val="0000FF"/>
                </a:solidFill>
                <a:latin typeface="Calibri" panose="020F0502020204030204" pitchFamily="34" charset="0"/>
                <a:cs typeface="Calibri" panose="020F0502020204030204" pitchFamily="34" charset="0"/>
              </a:rPr>
              <a:t>Drainage basin</a:t>
            </a:r>
          </a:p>
        </p:txBody>
      </p:sp>
      <p:sp>
        <p:nvSpPr>
          <p:cNvPr id="21509" name="Text Box 5"/>
          <p:cNvSpPr txBox="1">
            <a:spLocks noChangeArrowheads="1"/>
          </p:cNvSpPr>
          <p:nvPr/>
        </p:nvSpPr>
        <p:spPr bwMode="auto">
          <a:xfrm>
            <a:off x="1752600" y="685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dirty="0">
                <a:solidFill>
                  <a:srgbClr val="CC6600"/>
                </a:solidFill>
              </a:rPr>
              <a:t>watershed</a:t>
            </a:r>
          </a:p>
        </p:txBody>
      </p:sp>
      <p:sp>
        <p:nvSpPr>
          <p:cNvPr id="21510" name="Text Box 6"/>
          <p:cNvSpPr txBox="1">
            <a:spLocks noChangeArrowheads="1"/>
          </p:cNvSpPr>
          <p:nvPr/>
        </p:nvSpPr>
        <p:spPr bwMode="auto">
          <a:xfrm>
            <a:off x="3429000" y="1143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dirty="0">
                <a:solidFill>
                  <a:srgbClr val="006600"/>
                </a:solidFill>
              </a:rPr>
              <a:t>Confluence</a:t>
            </a:r>
            <a:r>
              <a:rPr lang="en-GB" altLang="en-US" sz="2400" b="1" dirty="0">
                <a:solidFill>
                  <a:srgbClr val="006600"/>
                </a:solidFill>
                <a:latin typeface="Times New Roman" pitchFamily="18" charset="0"/>
              </a:rPr>
              <a:t> </a:t>
            </a:r>
          </a:p>
        </p:txBody>
      </p:sp>
      <p:sp>
        <p:nvSpPr>
          <p:cNvPr id="21511" name="Text Box 7"/>
          <p:cNvSpPr txBox="1">
            <a:spLocks noChangeArrowheads="1"/>
          </p:cNvSpPr>
          <p:nvPr/>
        </p:nvSpPr>
        <p:spPr bwMode="auto">
          <a:xfrm>
            <a:off x="5029200" y="838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dirty="0">
                <a:solidFill>
                  <a:srgbClr val="333399"/>
                </a:solidFill>
              </a:rPr>
              <a:t>Source</a:t>
            </a:r>
            <a:r>
              <a:rPr lang="en-GB" altLang="en-US" sz="2400" b="1" dirty="0">
                <a:solidFill>
                  <a:srgbClr val="333399"/>
                </a:solidFill>
                <a:latin typeface="Times New Roman" pitchFamily="18" charset="0"/>
              </a:rPr>
              <a:t> </a:t>
            </a:r>
          </a:p>
        </p:txBody>
      </p:sp>
      <p:sp>
        <p:nvSpPr>
          <p:cNvPr id="21512" name="Text Box 8"/>
          <p:cNvSpPr txBox="1">
            <a:spLocks noChangeArrowheads="1"/>
          </p:cNvSpPr>
          <p:nvPr/>
        </p:nvSpPr>
        <p:spPr bwMode="auto">
          <a:xfrm>
            <a:off x="7086600" y="457200"/>
            <a:ext cx="198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dirty="0">
                <a:solidFill>
                  <a:srgbClr val="996633"/>
                </a:solidFill>
              </a:rPr>
              <a:t>Neighbouring drainage basin</a:t>
            </a:r>
          </a:p>
        </p:txBody>
      </p:sp>
      <p:sp>
        <p:nvSpPr>
          <p:cNvPr id="21514" name="Text Box 10"/>
          <p:cNvSpPr txBox="1">
            <a:spLocks noChangeArrowheads="1"/>
          </p:cNvSpPr>
          <p:nvPr/>
        </p:nvSpPr>
        <p:spPr bwMode="auto">
          <a:xfrm>
            <a:off x="6019800" y="609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dirty="0">
                <a:solidFill>
                  <a:srgbClr val="FF0000"/>
                </a:solidFill>
              </a:rPr>
              <a:t>Mouth</a:t>
            </a:r>
            <a:r>
              <a:rPr lang="en-GB" altLang="en-US" sz="2400" b="1" dirty="0">
                <a:solidFill>
                  <a:srgbClr val="FF0000"/>
                </a:solidFill>
                <a:latin typeface="Times New Roman" pitchFamily="18" charset="0"/>
              </a:rPr>
              <a:t> </a:t>
            </a:r>
          </a:p>
        </p:txBody>
      </p:sp>
      <p:sp>
        <p:nvSpPr>
          <p:cNvPr id="21515" name="Line 11"/>
          <p:cNvSpPr>
            <a:spLocks noChangeShapeType="1"/>
          </p:cNvSpPr>
          <p:nvPr/>
        </p:nvSpPr>
        <p:spPr bwMode="auto">
          <a:xfrm>
            <a:off x="914400" y="1143000"/>
            <a:ext cx="1066800" cy="2971800"/>
          </a:xfrm>
          <a:prstGeom prst="line">
            <a:avLst/>
          </a:prstGeom>
          <a:noFill/>
          <a:ln w="38100">
            <a:solidFill>
              <a:srgbClr val="075F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Line 12"/>
          <p:cNvSpPr>
            <a:spLocks noChangeShapeType="1"/>
          </p:cNvSpPr>
          <p:nvPr/>
        </p:nvSpPr>
        <p:spPr bwMode="auto">
          <a:xfrm>
            <a:off x="2438400" y="1066800"/>
            <a:ext cx="0" cy="1295400"/>
          </a:xfrm>
          <a:prstGeom prst="line">
            <a:avLst/>
          </a:prstGeom>
          <a:noFill/>
          <a:ln w="28575">
            <a:solidFill>
              <a:srgbClr val="075F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7" name="Line 13"/>
          <p:cNvSpPr>
            <a:spLocks noChangeShapeType="1"/>
          </p:cNvSpPr>
          <p:nvPr/>
        </p:nvSpPr>
        <p:spPr bwMode="auto">
          <a:xfrm flipH="1">
            <a:off x="3962400" y="1447800"/>
            <a:ext cx="762000" cy="2362200"/>
          </a:xfrm>
          <a:prstGeom prst="line">
            <a:avLst/>
          </a:prstGeom>
          <a:noFill/>
          <a:ln w="28575">
            <a:solidFill>
              <a:srgbClr val="075F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8" name="Text Box 14"/>
          <p:cNvSpPr txBox="1">
            <a:spLocks noChangeArrowheads="1"/>
          </p:cNvSpPr>
          <p:nvPr/>
        </p:nvSpPr>
        <p:spPr bwMode="auto">
          <a:xfrm>
            <a:off x="3200400" y="381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dirty="0"/>
              <a:t>Tributary</a:t>
            </a:r>
            <a:r>
              <a:rPr lang="en-GB" altLang="en-US" sz="2400" b="1" dirty="0">
                <a:latin typeface="Times New Roman" pitchFamily="18" charset="0"/>
              </a:rPr>
              <a:t> </a:t>
            </a:r>
          </a:p>
        </p:txBody>
      </p:sp>
      <p:sp>
        <p:nvSpPr>
          <p:cNvPr id="21519" name="Line 15"/>
          <p:cNvSpPr>
            <a:spLocks noChangeShapeType="1"/>
          </p:cNvSpPr>
          <p:nvPr/>
        </p:nvSpPr>
        <p:spPr bwMode="auto">
          <a:xfrm flipH="1">
            <a:off x="2286000" y="762000"/>
            <a:ext cx="1600200" cy="2286000"/>
          </a:xfrm>
          <a:prstGeom prst="line">
            <a:avLst/>
          </a:prstGeom>
          <a:noFill/>
          <a:ln w="28575">
            <a:solidFill>
              <a:srgbClr val="075F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Line 16"/>
          <p:cNvSpPr>
            <a:spLocks noChangeShapeType="1"/>
          </p:cNvSpPr>
          <p:nvPr/>
        </p:nvSpPr>
        <p:spPr bwMode="auto">
          <a:xfrm>
            <a:off x="5562600" y="1219200"/>
            <a:ext cx="381000" cy="685800"/>
          </a:xfrm>
          <a:prstGeom prst="line">
            <a:avLst/>
          </a:prstGeom>
          <a:noFill/>
          <a:ln w="28575">
            <a:solidFill>
              <a:srgbClr val="075F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Line 18"/>
          <p:cNvSpPr>
            <a:spLocks noChangeShapeType="1"/>
          </p:cNvSpPr>
          <p:nvPr/>
        </p:nvSpPr>
        <p:spPr bwMode="auto">
          <a:xfrm>
            <a:off x="6324600" y="990600"/>
            <a:ext cx="0" cy="5029200"/>
          </a:xfrm>
          <a:prstGeom prst="line">
            <a:avLst/>
          </a:prstGeom>
          <a:noFill/>
          <a:ln w="28575">
            <a:solidFill>
              <a:srgbClr val="075F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3" name="Line 19"/>
          <p:cNvSpPr>
            <a:spLocks noChangeShapeType="1"/>
          </p:cNvSpPr>
          <p:nvPr/>
        </p:nvSpPr>
        <p:spPr bwMode="auto">
          <a:xfrm flipH="1">
            <a:off x="7315200" y="1600200"/>
            <a:ext cx="381000" cy="685800"/>
          </a:xfrm>
          <a:prstGeom prst="line">
            <a:avLst/>
          </a:prstGeom>
          <a:noFill/>
          <a:ln w="38100">
            <a:solidFill>
              <a:srgbClr val="075F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183590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p:cTn id="12" dur="500" fill="hold"/>
                                        <p:tgtEl>
                                          <p:spTgt spid="21507"/>
                                        </p:tgtEl>
                                        <p:attrNameLst>
                                          <p:attrName>ppt_x</p:attrName>
                                        </p:attrNameLst>
                                      </p:cBhvr>
                                      <p:tavLst>
                                        <p:tav tm="0">
                                          <p:val>
                                            <p:strVal val="#ppt_x-#ppt_w/2"/>
                                          </p:val>
                                        </p:tav>
                                        <p:tav tm="100000">
                                          <p:val>
                                            <p:strVal val="#ppt_x"/>
                                          </p:val>
                                        </p:tav>
                                      </p:tavLst>
                                    </p:anim>
                                    <p:anim calcmode="lin" valueType="num">
                                      <p:cBhvr>
                                        <p:cTn id="13" dur="500" fill="hold"/>
                                        <p:tgtEl>
                                          <p:spTgt spid="21507"/>
                                        </p:tgtEl>
                                        <p:attrNameLst>
                                          <p:attrName>ppt_y</p:attrName>
                                        </p:attrNameLst>
                                      </p:cBhvr>
                                      <p:tavLst>
                                        <p:tav tm="0">
                                          <p:val>
                                            <p:strVal val="#ppt_y"/>
                                          </p:val>
                                        </p:tav>
                                        <p:tav tm="100000">
                                          <p:val>
                                            <p:strVal val="#ppt_y"/>
                                          </p:val>
                                        </p:tav>
                                      </p:tavLst>
                                    </p:anim>
                                    <p:anim calcmode="lin" valueType="num">
                                      <p:cBhvr>
                                        <p:cTn id="14" dur="500" fill="hold"/>
                                        <p:tgtEl>
                                          <p:spTgt spid="21507"/>
                                        </p:tgtEl>
                                        <p:attrNameLst>
                                          <p:attrName>ppt_w</p:attrName>
                                        </p:attrNameLst>
                                      </p:cBhvr>
                                      <p:tavLst>
                                        <p:tav tm="0">
                                          <p:val>
                                            <p:fltVal val="0"/>
                                          </p:val>
                                        </p:tav>
                                        <p:tav tm="100000">
                                          <p:val>
                                            <p:strVal val="#ppt_w"/>
                                          </p:val>
                                        </p:tav>
                                      </p:tavLst>
                                    </p:anim>
                                    <p:anim calcmode="lin" valueType="num">
                                      <p:cBhvr>
                                        <p:cTn id="15"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508"/>
                                        </p:tgtEl>
                                        <p:attrNameLst>
                                          <p:attrName>style.visibility</p:attrName>
                                        </p:attrNameLst>
                                      </p:cBhvr>
                                      <p:to>
                                        <p:strVal val="visible"/>
                                      </p:to>
                                    </p:set>
                                    <p:animEffect transition="in" filter="blinds(horizontal)">
                                      <p:cBhvr>
                                        <p:cTn id="20" dur="500"/>
                                        <p:tgtEl>
                                          <p:spTgt spid="215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1509"/>
                                        </p:tgtEl>
                                        <p:attrNameLst>
                                          <p:attrName>style.visibility</p:attrName>
                                        </p:attrNameLst>
                                      </p:cBhvr>
                                      <p:to>
                                        <p:strVal val="visible"/>
                                      </p:to>
                                    </p:set>
                                    <p:animEffect transition="in" filter="blinds(horizontal)">
                                      <p:cBhvr>
                                        <p:cTn id="25" dur="500"/>
                                        <p:tgtEl>
                                          <p:spTgt spid="2150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510"/>
                                        </p:tgtEl>
                                        <p:attrNameLst>
                                          <p:attrName>style.visibility</p:attrName>
                                        </p:attrNameLst>
                                      </p:cBhvr>
                                      <p:to>
                                        <p:strVal val="visible"/>
                                      </p:to>
                                    </p:set>
                                    <p:animEffect transition="in" filter="blinds(horizontal)">
                                      <p:cBhvr>
                                        <p:cTn id="30" dur="500"/>
                                        <p:tgtEl>
                                          <p:spTgt spid="215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blinds(horizontal)">
                                      <p:cBhvr>
                                        <p:cTn id="35" dur="500"/>
                                        <p:tgtEl>
                                          <p:spTgt spid="215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1512"/>
                                        </p:tgtEl>
                                        <p:attrNameLst>
                                          <p:attrName>style.visibility</p:attrName>
                                        </p:attrNameLst>
                                      </p:cBhvr>
                                      <p:to>
                                        <p:strVal val="visible"/>
                                      </p:to>
                                    </p:set>
                                    <p:animEffect transition="in" filter="blinds(horizontal)">
                                      <p:cBhvr>
                                        <p:cTn id="40" dur="500"/>
                                        <p:tgtEl>
                                          <p:spTgt spid="215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514"/>
                                        </p:tgtEl>
                                        <p:attrNameLst>
                                          <p:attrName>style.visibility</p:attrName>
                                        </p:attrNameLst>
                                      </p:cBhvr>
                                      <p:to>
                                        <p:strVal val="visible"/>
                                      </p:to>
                                    </p:set>
                                    <p:animEffect transition="in" filter="blinds(horizontal)">
                                      <p:cBhvr>
                                        <p:cTn id="45" dur="500"/>
                                        <p:tgtEl>
                                          <p:spTgt spid="215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1518"/>
                                        </p:tgtEl>
                                        <p:attrNameLst>
                                          <p:attrName>style.visibility</p:attrName>
                                        </p:attrNameLst>
                                      </p:cBhvr>
                                      <p:to>
                                        <p:strVal val="visible"/>
                                      </p:to>
                                    </p:set>
                                    <p:animEffect transition="in" filter="blinds(horizontal)">
                                      <p:cBhvr>
                                        <p:cTn id="50" dur="500"/>
                                        <p:tgtEl>
                                          <p:spTgt spid="215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1515"/>
                                        </p:tgtEl>
                                        <p:attrNameLst>
                                          <p:attrName>style.visibility</p:attrName>
                                        </p:attrNameLst>
                                      </p:cBhvr>
                                      <p:to>
                                        <p:strVal val="visible"/>
                                      </p:to>
                                    </p:set>
                                    <p:anim calcmode="lin" valueType="num">
                                      <p:cBhvr additive="base">
                                        <p:cTn id="55" dur="500" fill="hold"/>
                                        <p:tgtEl>
                                          <p:spTgt spid="21515"/>
                                        </p:tgtEl>
                                        <p:attrNameLst>
                                          <p:attrName>ppt_x</p:attrName>
                                        </p:attrNameLst>
                                      </p:cBhvr>
                                      <p:tavLst>
                                        <p:tav tm="0">
                                          <p:val>
                                            <p:strVal val="#ppt_x"/>
                                          </p:val>
                                        </p:tav>
                                        <p:tav tm="100000">
                                          <p:val>
                                            <p:strVal val="#ppt_x"/>
                                          </p:val>
                                        </p:tav>
                                      </p:tavLst>
                                    </p:anim>
                                    <p:anim calcmode="lin" valueType="num">
                                      <p:cBhvr additive="base">
                                        <p:cTn id="56" dur="500" fill="hold"/>
                                        <p:tgtEl>
                                          <p:spTgt spid="21515"/>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1516"/>
                                        </p:tgtEl>
                                        <p:attrNameLst>
                                          <p:attrName>style.visibility</p:attrName>
                                        </p:attrNameLst>
                                      </p:cBhvr>
                                      <p:to>
                                        <p:strVal val="visible"/>
                                      </p:to>
                                    </p:set>
                                    <p:anim calcmode="lin" valueType="num">
                                      <p:cBhvr additive="base">
                                        <p:cTn id="61" dur="500" fill="hold"/>
                                        <p:tgtEl>
                                          <p:spTgt spid="21516"/>
                                        </p:tgtEl>
                                        <p:attrNameLst>
                                          <p:attrName>ppt_x</p:attrName>
                                        </p:attrNameLst>
                                      </p:cBhvr>
                                      <p:tavLst>
                                        <p:tav tm="0">
                                          <p:val>
                                            <p:strVal val="#ppt_x"/>
                                          </p:val>
                                        </p:tav>
                                        <p:tav tm="100000">
                                          <p:val>
                                            <p:strVal val="#ppt_x"/>
                                          </p:val>
                                        </p:tav>
                                      </p:tavLst>
                                    </p:anim>
                                    <p:anim calcmode="lin" valueType="num">
                                      <p:cBhvr additive="base">
                                        <p:cTn id="62" dur="500" fill="hold"/>
                                        <p:tgtEl>
                                          <p:spTgt spid="2151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1519"/>
                                        </p:tgtEl>
                                        <p:attrNameLst>
                                          <p:attrName>style.visibility</p:attrName>
                                        </p:attrNameLst>
                                      </p:cBhvr>
                                      <p:to>
                                        <p:strVal val="visible"/>
                                      </p:to>
                                    </p:set>
                                    <p:anim calcmode="lin" valueType="num">
                                      <p:cBhvr additive="base">
                                        <p:cTn id="67" dur="500" fill="hold"/>
                                        <p:tgtEl>
                                          <p:spTgt spid="21519"/>
                                        </p:tgtEl>
                                        <p:attrNameLst>
                                          <p:attrName>ppt_x</p:attrName>
                                        </p:attrNameLst>
                                      </p:cBhvr>
                                      <p:tavLst>
                                        <p:tav tm="0">
                                          <p:val>
                                            <p:strVal val="#ppt_x"/>
                                          </p:val>
                                        </p:tav>
                                        <p:tav tm="100000">
                                          <p:val>
                                            <p:strVal val="#ppt_x"/>
                                          </p:val>
                                        </p:tav>
                                      </p:tavLst>
                                    </p:anim>
                                    <p:anim calcmode="lin" valueType="num">
                                      <p:cBhvr additive="base">
                                        <p:cTn id="68" dur="500" fill="hold"/>
                                        <p:tgtEl>
                                          <p:spTgt spid="21519"/>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21517"/>
                                        </p:tgtEl>
                                        <p:attrNameLst>
                                          <p:attrName>style.visibility</p:attrName>
                                        </p:attrNameLst>
                                      </p:cBhvr>
                                      <p:to>
                                        <p:strVal val="visible"/>
                                      </p:to>
                                    </p:set>
                                    <p:anim calcmode="lin" valueType="num">
                                      <p:cBhvr additive="base">
                                        <p:cTn id="73" dur="500" fill="hold"/>
                                        <p:tgtEl>
                                          <p:spTgt spid="21517"/>
                                        </p:tgtEl>
                                        <p:attrNameLst>
                                          <p:attrName>ppt_x</p:attrName>
                                        </p:attrNameLst>
                                      </p:cBhvr>
                                      <p:tavLst>
                                        <p:tav tm="0">
                                          <p:val>
                                            <p:strVal val="#ppt_x"/>
                                          </p:val>
                                        </p:tav>
                                        <p:tav tm="100000">
                                          <p:val>
                                            <p:strVal val="#ppt_x"/>
                                          </p:val>
                                        </p:tav>
                                      </p:tavLst>
                                    </p:anim>
                                    <p:anim calcmode="lin" valueType="num">
                                      <p:cBhvr additive="base">
                                        <p:cTn id="74" dur="500" fill="hold"/>
                                        <p:tgtEl>
                                          <p:spTgt spid="21517"/>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21520"/>
                                        </p:tgtEl>
                                        <p:attrNameLst>
                                          <p:attrName>style.visibility</p:attrName>
                                        </p:attrNameLst>
                                      </p:cBhvr>
                                      <p:to>
                                        <p:strVal val="visible"/>
                                      </p:to>
                                    </p:set>
                                    <p:anim calcmode="lin" valueType="num">
                                      <p:cBhvr additive="base">
                                        <p:cTn id="79" dur="500" fill="hold"/>
                                        <p:tgtEl>
                                          <p:spTgt spid="21520"/>
                                        </p:tgtEl>
                                        <p:attrNameLst>
                                          <p:attrName>ppt_x</p:attrName>
                                        </p:attrNameLst>
                                      </p:cBhvr>
                                      <p:tavLst>
                                        <p:tav tm="0">
                                          <p:val>
                                            <p:strVal val="#ppt_x"/>
                                          </p:val>
                                        </p:tav>
                                        <p:tav tm="100000">
                                          <p:val>
                                            <p:strVal val="#ppt_x"/>
                                          </p:val>
                                        </p:tav>
                                      </p:tavLst>
                                    </p:anim>
                                    <p:anim calcmode="lin" valueType="num">
                                      <p:cBhvr additive="base">
                                        <p:cTn id="80" dur="500" fill="hold"/>
                                        <p:tgtEl>
                                          <p:spTgt spid="21520"/>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21522"/>
                                        </p:tgtEl>
                                        <p:attrNameLst>
                                          <p:attrName>style.visibility</p:attrName>
                                        </p:attrNameLst>
                                      </p:cBhvr>
                                      <p:to>
                                        <p:strVal val="visible"/>
                                      </p:to>
                                    </p:set>
                                    <p:anim calcmode="lin" valueType="num">
                                      <p:cBhvr additive="base">
                                        <p:cTn id="85" dur="500" fill="hold"/>
                                        <p:tgtEl>
                                          <p:spTgt spid="21522"/>
                                        </p:tgtEl>
                                        <p:attrNameLst>
                                          <p:attrName>ppt_x</p:attrName>
                                        </p:attrNameLst>
                                      </p:cBhvr>
                                      <p:tavLst>
                                        <p:tav tm="0">
                                          <p:val>
                                            <p:strVal val="#ppt_x"/>
                                          </p:val>
                                        </p:tav>
                                        <p:tav tm="100000">
                                          <p:val>
                                            <p:strVal val="#ppt_x"/>
                                          </p:val>
                                        </p:tav>
                                      </p:tavLst>
                                    </p:anim>
                                    <p:anim calcmode="lin" valueType="num">
                                      <p:cBhvr additive="base">
                                        <p:cTn id="86" dur="500" fill="hold"/>
                                        <p:tgtEl>
                                          <p:spTgt spid="21522"/>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21523"/>
                                        </p:tgtEl>
                                        <p:attrNameLst>
                                          <p:attrName>style.visibility</p:attrName>
                                        </p:attrNameLst>
                                      </p:cBhvr>
                                      <p:to>
                                        <p:strVal val="visible"/>
                                      </p:to>
                                    </p:set>
                                    <p:anim calcmode="lin" valueType="num">
                                      <p:cBhvr additive="base">
                                        <p:cTn id="91" dur="500" fill="hold"/>
                                        <p:tgtEl>
                                          <p:spTgt spid="21523"/>
                                        </p:tgtEl>
                                        <p:attrNameLst>
                                          <p:attrName>ppt_x</p:attrName>
                                        </p:attrNameLst>
                                      </p:cBhvr>
                                      <p:tavLst>
                                        <p:tav tm="0">
                                          <p:val>
                                            <p:strVal val="#ppt_x"/>
                                          </p:val>
                                        </p:tav>
                                        <p:tav tm="100000">
                                          <p:val>
                                            <p:strVal val="#ppt_x"/>
                                          </p:val>
                                        </p:tav>
                                      </p:tavLst>
                                    </p:anim>
                                    <p:anim calcmode="lin" valueType="num">
                                      <p:cBhvr additive="base">
                                        <p:cTn id="92" dur="500" fill="hold"/>
                                        <p:tgtEl>
                                          <p:spTgt spid="215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P spid="21509" grpId="0" autoUpdateAnimBg="0"/>
      <p:bldP spid="21510" grpId="0" autoUpdateAnimBg="0"/>
      <p:bldP spid="21511" grpId="0" autoUpdateAnimBg="0"/>
      <p:bldP spid="21512" grpId="0" autoUpdateAnimBg="0"/>
      <p:bldP spid="21514" grpId="0" autoUpdateAnimBg="0"/>
      <p:bldP spid="21515" grpId="0" animBg="1"/>
      <p:bldP spid="21516" grpId="0" animBg="1"/>
      <p:bldP spid="21517" grpId="0" animBg="1"/>
      <p:bldP spid="21518" grpId="0" autoUpdateAnimBg="0"/>
      <p:bldP spid="21519" grpId="0" animBg="1"/>
      <p:bldP spid="21520" grpId="0" animBg="1"/>
      <p:bldP spid="21522" grpId="0" animBg="1"/>
      <p:bldP spid="215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lstStyle/>
          <a:p>
            <a:r>
              <a:rPr lang="en-GB" dirty="0" smtClean="0"/>
              <a:t>Lesson three b: Landforms</a:t>
            </a:r>
            <a:endParaRPr lang="en-GB" dirty="0"/>
          </a:p>
        </p:txBody>
      </p:sp>
      <p:sp>
        <p:nvSpPr>
          <p:cNvPr id="5" name="Content Placeholder 4"/>
          <p:cNvSpPr>
            <a:spLocks noGrp="1"/>
          </p:cNvSpPr>
          <p:nvPr>
            <p:ph idx="1"/>
          </p:nvPr>
        </p:nvSpPr>
        <p:spPr>
          <a:solidFill>
            <a:schemeClr val="bg1"/>
          </a:solidFill>
        </p:spPr>
        <p:txBody>
          <a:bodyPr>
            <a:normAutofit lnSpcReduction="10000"/>
          </a:bodyPr>
          <a:lstStyle/>
          <a:p>
            <a:pPr marL="0" indent="0" algn="just">
              <a:buNone/>
            </a:pPr>
            <a:r>
              <a:rPr lang="en-GB" dirty="0" smtClean="0"/>
              <a:t>Learning intention: </a:t>
            </a:r>
          </a:p>
          <a:p>
            <a:pPr marL="0" indent="0" algn="just">
              <a:buNone/>
            </a:pPr>
            <a:r>
              <a:rPr lang="en-GB" dirty="0" smtClean="0"/>
              <a:t>We are learning about the three courses of a river and the landforms associated with the upper course.</a:t>
            </a:r>
          </a:p>
          <a:p>
            <a:pPr algn="just"/>
            <a:endParaRPr lang="en-GB" dirty="0"/>
          </a:p>
          <a:p>
            <a:pPr marL="0" indent="0" algn="just">
              <a:buNone/>
            </a:pPr>
            <a:r>
              <a:rPr lang="en-GB" dirty="0" smtClean="0"/>
              <a:t>Success criteria:</a:t>
            </a:r>
          </a:p>
          <a:p>
            <a:pPr algn="just"/>
            <a:r>
              <a:rPr lang="en-GB" dirty="0" smtClean="0"/>
              <a:t>I can explain, with the aid of a diagram, the formation of features in the upper course of a river..</a:t>
            </a:r>
          </a:p>
        </p:txBody>
      </p:sp>
    </p:spTree>
    <p:extLst>
      <p:ext uri="{BB962C8B-B14F-4D97-AF65-F5344CB8AC3E}">
        <p14:creationId xmlns:p14="http://schemas.microsoft.com/office/powerpoint/2010/main" val="2442365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River_Landfo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26" y="509588"/>
            <a:ext cx="50784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ChangeArrowheads="1"/>
          </p:cNvSpPr>
          <p:nvPr/>
        </p:nvSpPr>
        <p:spPr bwMode="auto">
          <a:xfrm>
            <a:off x="2483768" y="509588"/>
            <a:ext cx="4572000" cy="1754187"/>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800" b="1"/>
              <a:t>Upper Course:</a:t>
            </a:r>
            <a:r>
              <a:rPr lang="en-GB" altLang="en-US" sz="1800"/>
              <a:t> This is the section of the river nearest the source. This is where load is biggest and most erosion is vertical. Most landforms are made by erosion and include; waterfalls, gorges, rapids, v-shaped valleys and interlocking spurs</a:t>
            </a:r>
          </a:p>
        </p:txBody>
      </p:sp>
      <p:sp>
        <p:nvSpPr>
          <p:cNvPr id="26629" name="Rectangle 3"/>
          <p:cNvSpPr>
            <a:spLocks noChangeArrowheads="1"/>
          </p:cNvSpPr>
          <p:nvPr/>
        </p:nvSpPr>
        <p:spPr bwMode="auto">
          <a:xfrm>
            <a:off x="4572000" y="2665413"/>
            <a:ext cx="4572000" cy="230822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800" b="1"/>
              <a:t>Middle Course:</a:t>
            </a:r>
            <a:r>
              <a:rPr lang="en-GB" altLang="en-US" sz="1800"/>
              <a:t> This is the section when the river leaves the mountains and enters are more hilly environment. The valley floors starts to widen as you get more horizontal erosion. The landforms that you get in the middle course include alluvial fans and meanders.</a:t>
            </a:r>
            <a:br>
              <a:rPr lang="en-GB" altLang="en-US" sz="1800"/>
            </a:br>
            <a:endParaRPr lang="en-GB" altLang="en-US" sz="1800"/>
          </a:p>
        </p:txBody>
      </p:sp>
      <p:sp>
        <p:nvSpPr>
          <p:cNvPr id="26630" name="Rectangle 4"/>
          <p:cNvSpPr>
            <a:spLocks noChangeArrowheads="1"/>
          </p:cNvSpPr>
          <p:nvPr/>
        </p:nvSpPr>
        <p:spPr bwMode="auto">
          <a:xfrm>
            <a:off x="395536" y="5059998"/>
            <a:ext cx="7789863" cy="175418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800" b="1"/>
              <a:t>Lower Course:</a:t>
            </a:r>
            <a:r>
              <a:rPr lang="en-GB" altLang="en-US" sz="1800"/>
              <a:t> This is the section closest to the mouth. Here the river is travelling over much flatter land and the load is much smaller and smoother. This is more horizontal erosion here as the river nears its base level. The landforms you find in the lower course include meanders, oxbow lakes, braided rivers, levees and deltas.</a:t>
            </a:r>
            <a:br>
              <a:rPr lang="en-GB" altLang="en-US" sz="1800"/>
            </a:br>
            <a:endParaRPr lang="en-GB" altLang="en-US" sz="1800"/>
          </a:p>
        </p:txBody>
      </p:sp>
      <p:cxnSp>
        <p:nvCxnSpPr>
          <p:cNvPr id="26631" name="Straight Arrow Connector 6"/>
          <p:cNvCxnSpPr>
            <a:cxnSpLocks noChangeShapeType="1"/>
          </p:cNvCxnSpPr>
          <p:nvPr/>
        </p:nvCxnSpPr>
        <p:spPr bwMode="auto">
          <a:xfrm flipH="1">
            <a:off x="1476375" y="1196975"/>
            <a:ext cx="863600" cy="360363"/>
          </a:xfrm>
          <a:prstGeom prst="straightConnector1">
            <a:avLst/>
          </a:prstGeom>
          <a:noFill/>
          <a:ln w="28575" algn="ctr">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2" name="Straight Arrow Connector 10"/>
          <p:cNvCxnSpPr>
            <a:cxnSpLocks noChangeShapeType="1"/>
          </p:cNvCxnSpPr>
          <p:nvPr/>
        </p:nvCxnSpPr>
        <p:spPr bwMode="auto">
          <a:xfrm flipH="1">
            <a:off x="2214563" y="3213100"/>
            <a:ext cx="2286000" cy="0"/>
          </a:xfrm>
          <a:prstGeom prst="straightConnector1">
            <a:avLst/>
          </a:prstGeom>
          <a:noFill/>
          <a:ln w="28575"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3" name="Straight Arrow Connector 12"/>
          <p:cNvCxnSpPr>
            <a:cxnSpLocks noChangeShapeType="1"/>
          </p:cNvCxnSpPr>
          <p:nvPr/>
        </p:nvCxnSpPr>
        <p:spPr bwMode="auto">
          <a:xfrm flipV="1">
            <a:off x="539750" y="4581525"/>
            <a:ext cx="1223963" cy="392113"/>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0624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5625</TotalTime>
  <Words>1432</Words>
  <Application>Microsoft Office PowerPoint</Application>
  <PresentationFormat>On-screen Show (4:3)</PresentationFormat>
  <Paragraphs>135</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Starter</vt:lpstr>
      <vt:lpstr>Lesson three b: Landforms</vt:lpstr>
      <vt:lpstr>River Processes</vt:lpstr>
      <vt:lpstr>What is erosion?</vt:lpstr>
      <vt:lpstr>What are the agents of erosion? </vt:lpstr>
      <vt:lpstr>PowerPoint Presentation</vt:lpstr>
      <vt:lpstr>PowerPoint Presentation</vt:lpstr>
      <vt:lpstr>Lesson three b: Landforms</vt:lpstr>
      <vt:lpstr>PowerPoint Presentation</vt:lpstr>
      <vt:lpstr>PowerPoint Presentation</vt:lpstr>
      <vt:lpstr>Upper valley characteristics</vt:lpstr>
      <vt:lpstr>River load in upper course</vt:lpstr>
      <vt:lpstr>Upper course  -  V-Shaped valley</vt:lpstr>
      <vt:lpstr>PowerPoint Presentation</vt:lpstr>
      <vt:lpstr>PowerPoint Presentation</vt:lpstr>
      <vt:lpstr>PowerPoint Presentation</vt:lpstr>
      <vt:lpstr>Upper course  -  Waterfall</vt:lpstr>
      <vt:lpstr>High Force waterfall, R. Tees</vt:lpstr>
      <vt:lpstr>Waterfall formation</vt:lpstr>
      <vt:lpstr>Formation of a waterfall</vt:lpstr>
      <vt:lpstr>Task: Past paper question</vt:lpstr>
      <vt:lpstr>Perfect Answer</vt:lpstr>
      <vt:lpstr>The diagram</vt:lpstr>
      <vt:lpstr>Close-up of potholes</vt:lpstr>
      <vt:lpstr>Lesson three b: Landforms</vt:lpstr>
      <vt:lpstr>Middle course  -  Meanders</vt:lpstr>
      <vt:lpstr>Formation of Meanders</vt:lpstr>
      <vt:lpstr>PowerPoint Presentation</vt:lpstr>
      <vt:lpstr>Point Bar Deposits</vt:lpstr>
      <vt:lpstr>Meander, R. Lavant, Chichester</vt:lpstr>
      <vt:lpstr>Incised meander on the R. Colorado</vt:lpstr>
      <vt:lpstr>PowerPoint Presentation</vt:lpstr>
      <vt:lpstr>PowerPoint Presentation</vt:lpstr>
      <vt:lpstr>Lesson three b: Landforms</vt:lpstr>
      <vt:lpstr>Lower course – Ox-bow lakes</vt:lpstr>
      <vt:lpstr>Task – Past Paper Question 10 minutes</vt:lpstr>
      <vt:lpstr>Perfect Answer</vt:lpstr>
      <vt:lpstr>Lower course – flood plains  </vt:lpstr>
      <vt:lpstr>Lower course – levees  </vt:lpstr>
      <vt:lpstr>Lower course - Delta</vt:lpstr>
      <vt:lpstr>Delta</vt:lpstr>
      <vt:lpstr>Lower course - Estuary</vt:lpstr>
      <vt:lpstr>Estuary</vt:lpstr>
      <vt:lpstr>Estuary / Delta – the difference</vt:lpstr>
      <vt:lpstr>Summary of valley characteristics</vt:lpstr>
      <vt:lpstr>Success criteria</vt:lpstr>
      <vt:lpstr>Plenary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three: Drainage Basins</dc:title>
  <dc:creator>Alex Rankin</dc:creator>
  <cp:lastModifiedBy>Karen Fulton</cp:lastModifiedBy>
  <cp:revision>58</cp:revision>
  <dcterms:created xsi:type="dcterms:W3CDTF">2015-09-04T10:19:31Z</dcterms:created>
  <dcterms:modified xsi:type="dcterms:W3CDTF">2019-09-12T09:13:12Z</dcterms:modified>
</cp:coreProperties>
</file>