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9" r:id="rId3"/>
    <p:sldId id="260" r:id="rId4"/>
    <p:sldId id="261" r:id="rId5"/>
    <p:sldId id="257" r:id="rId6"/>
    <p:sldId id="258" r:id="rId7"/>
    <p:sldId id="263" r:id="rId8"/>
    <p:sldId id="277" r:id="rId9"/>
    <p:sldId id="273" r:id="rId10"/>
    <p:sldId id="274" r:id="rId11"/>
    <p:sldId id="275" r:id="rId12"/>
    <p:sldId id="276" r:id="rId13"/>
    <p:sldId id="264" r:id="rId14"/>
    <p:sldId id="272" r:id="rId15"/>
    <p:sldId id="278" r:id="rId16"/>
    <p:sldId id="279"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779" autoAdjust="0"/>
    <p:restoredTop sz="94660"/>
  </p:normalViewPr>
  <p:slideViewPr>
    <p:cSldViewPr>
      <p:cViewPr>
        <p:scale>
          <a:sx n="80" d="100"/>
          <a:sy n="80" d="100"/>
        </p:scale>
        <p:origin x="-59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1023" units="in"/>
        </inkml:traceFormat>
        <inkml:channelProperties>
          <inkml:channelProperty channel="X" name="resolution" value="2109.91626" units="1/in"/>
          <inkml:channelProperty channel="Y" name="resolution" value="1336.88293" units="1/in"/>
          <inkml:channelProperty channel="F" name="resolution" value="41.73806" units="1/in"/>
        </inkml:channelProperties>
      </inkml:inkSource>
      <inkml:timestamp xml:id="ts0" timeString="2016-11-16T12:50:44.073"/>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4E166914-F31C-4CEC-8912-C1D362E26BDD}" emma:medium="tactile" emma:mode="ink">
          <msink:context xmlns:msink="http://schemas.microsoft.com/ink/2010/main" type="writingRegion" rotatedBoundingBox="-2177,5741 -824,5741 -824,7521 -2177,7521"/>
        </emma:interpretation>
      </emma:emma>
    </inkml:annotationXML>
    <inkml:traceGroup>
      <inkml:annotationXML>
        <emma:emma xmlns:emma="http://www.w3.org/2003/04/emma" version="1.0">
          <emma:interpretation id="{42CEC196-ABF7-43E1-A819-67428049A61F}" emma:medium="tactile" emma:mode="ink">
            <msink:context xmlns:msink="http://schemas.microsoft.com/ink/2010/main" type="paragraph" rotatedBoundingBox="-2177,5741 -824,5741 -824,7521 -2177,7521" alignmentLevel="1"/>
          </emma:interpretation>
        </emma:emma>
      </inkml:annotationXML>
      <inkml:traceGroup>
        <inkml:annotationXML>
          <emma:emma xmlns:emma="http://www.w3.org/2003/04/emma" version="1.0">
            <emma:interpretation id="{B948FC51-6A3F-4E7B-87E6-C0FC1B2ABACA}" emma:medium="tactile" emma:mode="ink">
              <msink:context xmlns:msink="http://schemas.microsoft.com/ink/2010/main" type="line" rotatedBoundingBox="-2177,5741 -824,5741 -824,7521 -2177,7521"/>
            </emma:interpretation>
          </emma:emma>
        </inkml:annotationXML>
        <inkml:traceGroup>
          <inkml:annotationXML>
            <emma:emma xmlns:emma="http://www.w3.org/2003/04/emma" version="1.0">
              <emma:interpretation id="{1C60A7AC-85C5-4B00-9774-00A9FFA8B9CC}" emma:medium="tactile" emma:mode="ink">
                <msink:context xmlns:msink="http://schemas.microsoft.com/ink/2010/main" type="inkWord" rotatedBoundingBox="-2177,5741 -824,5741 -824,7521 -2177,7521"/>
              </emma:interpretation>
              <emma:one-of disjunction-type="recognition" id="oneOf0">
                <emma:interpretation id="interp0" emma:lang="en-GB" emma:confidence="0">
                  <emma:literal>X</emma:literal>
                </emma:interpretation>
                <emma:interpretation id="interp1" emma:lang="en-GB" emma:confidence="0">
                  <emma:literal>x</emma:literal>
                </emma:interpretation>
                <emma:interpretation id="interp2" emma:lang="en-GB" emma:confidence="0">
                  <emma:literal>+</emma:literal>
                </emma:interpretation>
                <emma:interpretation id="interp3" emma:lang="en-GB" emma:confidence="0">
                  <emma:literal>?</emma:literal>
                </emma:interpretation>
                <emma:interpretation id="interp4" emma:lang="en-GB" emma:confidence="0">
                  <emma:literal>y</emma:literal>
                </emma:interpretation>
              </emma:one-of>
            </emma:emma>
          </inkml:annotationXML>
          <inkml:trace contextRef="#ctx0" brushRef="#br0">1055-1 512,'-31'0'0,"-36"32"0,34 0 0,-33 34 0,0 33 0,34-33 0,32-66 0,-100 132 0,34 0 0,-32 34 0,-2-35 0,35 34 0,-34 1 0,32-35 0,2 1 0,32-33 0,-1-33 0,1 99 0,33-165 0</inkml:trace>
          <inkml:trace contextRef="#ctx0" brushRef="#br0" timeOffset="-280.8018">132 228 512,'0'0'0,"0"34"0,33-2 0,1 34 0,64-32 0,-31-2 0,-35-32 0,100 66 0,0 0 0,0 33 0,0-32 0,165 64 0,-165-65 0</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491133-82AB-43C4-9992-B0774AF5D3FE}" type="datetimeFigureOut">
              <a:rPr lang="en-GB" smtClean="0"/>
              <a:t>12/06/2017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F1C4A5-64BF-4C85-A683-FA6A7AA26963}" type="slidenum">
              <a:rPr lang="en-GB" smtClean="0"/>
              <a:t>‹#›</a:t>
            </a:fld>
            <a:endParaRPr lang="en-GB"/>
          </a:p>
        </p:txBody>
      </p:sp>
    </p:spTree>
    <p:extLst>
      <p:ext uri="{BB962C8B-B14F-4D97-AF65-F5344CB8AC3E}">
        <p14:creationId xmlns:p14="http://schemas.microsoft.com/office/powerpoint/2010/main" val="1732751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AF1C4A5-64BF-4C85-A683-FA6A7AA26963}" type="slidenum">
              <a:rPr lang="en-GB" smtClean="0"/>
              <a:t>18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193BFA-99AF-463B-9790-B1469A51122B}"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193BFA-99AF-463B-9790-B1469A51122B}"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193BFA-99AF-463B-9790-B1469A51122B}"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193BFA-99AF-463B-9790-B1469A51122B}"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193BFA-99AF-463B-9790-B1469A51122B}"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193BFA-99AF-463B-9790-B1469A51122B}" type="datetimeFigureOut">
              <a:rPr lang="en-GB" smtClean="0"/>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193BFA-99AF-463B-9790-B1469A51122B}" type="datetimeFigureOut">
              <a:rPr lang="en-GB" smtClean="0"/>
              <a:t>12/06/2017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193BFA-99AF-463B-9790-B1469A51122B}" type="datetimeFigureOut">
              <a:rPr lang="en-GB" smtClean="0"/>
              <a:t>12/06/2017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93BFA-99AF-463B-9790-B1469A51122B}" type="datetimeFigureOut">
              <a:rPr lang="en-GB" smtClean="0"/>
              <a:t>12/06/2017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193BFA-99AF-463B-9790-B1469A51122B}" type="datetimeFigureOut">
              <a:rPr lang="en-GB" smtClean="0"/>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193BFA-99AF-463B-9790-B1469A51122B}" type="datetimeFigureOut">
              <a:rPr lang="en-GB" smtClean="0"/>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C16856-7224-4FE8-86E9-C3A5574338D5}"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93BFA-99AF-463B-9790-B1469A51122B}" type="datetimeFigureOut">
              <a:rPr lang="en-GB" smtClean="0"/>
              <a:t>12/06/2017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16856-7224-4FE8-86E9-C3A5574338D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bg1"/>
          </a:solidFill>
        </p:spPr>
        <p:txBody>
          <a:bodyPr/>
          <a:lstStyle/>
          <a:p>
            <a:r>
              <a:rPr lang="en-GB" dirty="0" smtClean="0"/>
              <a:t>Lesson three: Drainage Basins</a:t>
            </a:r>
            <a:endParaRPr lang="en-GB" dirty="0"/>
          </a:p>
        </p:txBody>
      </p:sp>
      <p:sp>
        <p:nvSpPr>
          <p:cNvPr id="5" name="Content Placeholder 4"/>
          <p:cNvSpPr>
            <a:spLocks noGrp="1"/>
          </p:cNvSpPr>
          <p:nvPr>
            <p:ph idx="1"/>
          </p:nvPr>
        </p:nvSpPr>
        <p:spPr>
          <a:solidFill>
            <a:schemeClr val="bg1"/>
          </a:solidFill>
        </p:spPr>
        <p:txBody>
          <a:bodyPr>
            <a:normAutofit fontScale="92500"/>
          </a:bodyPr>
          <a:lstStyle/>
          <a:p>
            <a:pPr algn="just"/>
            <a:r>
              <a:rPr lang="en-GB" dirty="0" smtClean="0"/>
              <a:t>Learning intention: We are learning about the hydrosphere.</a:t>
            </a:r>
          </a:p>
          <a:p>
            <a:pPr algn="just"/>
            <a:endParaRPr lang="en-GB" dirty="0"/>
          </a:p>
          <a:p>
            <a:pPr algn="just"/>
            <a:r>
              <a:rPr lang="en-GB" dirty="0" smtClean="0"/>
              <a:t>Success criteria:</a:t>
            </a:r>
          </a:p>
          <a:p>
            <a:pPr algn="just"/>
            <a:r>
              <a:rPr lang="en-GB" dirty="0" smtClean="0"/>
              <a:t>I can explain what a drainage basin is.</a:t>
            </a:r>
          </a:p>
          <a:p>
            <a:pPr algn="just"/>
            <a:r>
              <a:rPr lang="en-GB" dirty="0" smtClean="0"/>
              <a:t>I can name the components of a drainage basin.</a:t>
            </a:r>
          </a:p>
          <a:p>
            <a:pPr algn="just"/>
            <a:r>
              <a:rPr lang="en-GB" dirty="0" smtClean="0"/>
              <a:t>I can account for the movement of water within a drainage basin.</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Storage (</a:t>
            </a:r>
            <a:r>
              <a:rPr lang="en-GB" dirty="0" smtClean="0">
                <a:solidFill>
                  <a:srgbClr val="FF0000"/>
                </a:solidFill>
              </a:rPr>
              <a:t>below</a:t>
            </a:r>
            <a:r>
              <a:rPr lang="en-GB" dirty="0" smtClean="0"/>
              <a:t>, </a:t>
            </a:r>
            <a:r>
              <a:rPr lang="en-GB" dirty="0" smtClean="0">
                <a:solidFill>
                  <a:srgbClr val="00B050"/>
                </a:solidFill>
              </a:rPr>
              <a:t>above</a:t>
            </a:r>
            <a:r>
              <a:rPr lang="en-GB" dirty="0" smtClean="0"/>
              <a:t>)</a:t>
            </a:r>
            <a:endParaRPr lang="en-GB" dirty="0"/>
          </a:p>
        </p:txBody>
      </p:sp>
      <p:sp>
        <p:nvSpPr>
          <p:cNvPr id="3" name="Content Placeholder 2"/>
          <p:cNvSpPr>
            <a:spLocks noGrp="1"/>
          </p:cNvSpPr>
          <p:nvPr>
            <p:ph idx="1"/>
          </p:nvPr>
        </p:nvSpPr>
        <p:spPr>
          <a:solidFill>
            <a:schemeClr val="bg1"/>
          </a:solidFill>
        </p:spPr>
        <p:txBody>
          <a:bodyPr>
            <a:normAutofit/>
          </a:bodyPr>
          <a:lstStyle/>
          <a:p>
            <a:r>
              <a:rPr lang="en-GB" dirty="0" smtClean="0">
                <a:solidFill>
                  <a:srgbClr val="00B050"/>
                </a:solidFill>
              </a:rPr>
              <a:t>Water can be stored in the drainage basin on the surface in lakes and rivers.  It can also be stored by vegetation when leaves intercept precipitation.</a:t>
            </a:r>
            <a:endParaRPr lang="en-GB" dirty="0">
              <a:solidFill>
                <a:srgbClr val="00B050"/>
              </a:solidFill>
            </a:endParaRPr>
          </a:p>
          <a:p>
            <a:r>
              <a:rPr lang="en-GB" dirty="0" smtClean="0">
                <a:solidFill>
                  <a:srgbClr val="FF0000"/>
                </a:solidFill>
              </a:rPr>
              <a:t>Furthermore, water can be stored below the in groundwater.  The amount which can be stored in this zone is determined by the permeability of the soil and rock.</a:t>
            </a:r>
            <a:endParaRPr lang="en-GB" dirty="0">
              <a:solidFill>
                <a:srgbClr val="FF0000"/>
              </a:solidFill>
            </a:endParaRPr>
          </a:p>
        </p:txBody>
      </p:sp>
    </p:spTree>
    <p:extLst>
      <p:ext uri="{BB962C8B-B14F-4D97-AF65-F5344CB8AC3E}">
        <p14:creationId xmlns:p14="http://schemas.microsoft.com/office/powerpoint/2010/main" val="2616381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a:t>Transfers (</a:t>
            </a:r>
            <a:r>
              <a:rPr lang="en-GB" dirty="0">
                <a:solidFill>
                  <a:srgbClr val="FF0000"/>
                </a:solidFill>
              </a:rPr>
              <a:t>below</a:t>
            </a:r>
            <a:r>
              <a:rPr lang="en-GB" dirty="0"/>
              <a:t>, </a:t>
            </a:r>
            <a:r>
              <a:rPr lang="en-GB" dirty="0">
                <a:solidFill>
                  <a:srgbClr val="00B050"/>
                </a:solidFill>
              </a:rPr>
              <a:t>above</a:t>
            </a:r>
            <a:r>
              <a:rPr lang="en-GB" dirty="0"/>
              <a:t>)</a:t>
            </a:r>
          </a:p>
        </p:txBody>
      </p:sp>
      <p:sp>
        <p:nvSpPr>
          <p:cNvPr id="3" name="Content Placeholder 2"/>
          <p:cNvSpPr>
            <a:spLocks noGrp="1"/>
          </p:cNvSpPr>
          <p:nvPr>
            <p:ph idx="1"/>
          </p:nvPr>
        </p:nvSpPr>
        <p:spPr>
          <a:solidFill>
            <a:schemeClr val="bg1"/>
          </a:solidFill>
        </p:spPr>
        <p:txBody>
          <a:bodyPr>
            <a:normAutofit fontScale="92500"/>
          </a:bodyPr>
          <a:lstStyle/>
          <a:p>
            <a:r>
              <a:rPr lang="en-GB" dirty="0" smtClean="0">
                <a:solidFill>
                  <a:srgbClr val="00B050"/>
                </a:solidFill>
              </a:rPr>
              <a:t>Water is then transferred through the drainage basin.  This can occur in two ways: surface run off where water flows across the surface and via river channels within the drainage basin.</a:t>
            </a:r>
          </a:p>
          <a:p>
            <a:endParaRPr lang="en-GB" dirty="0"/>
          </a:p>
          <a:p>
            <a:r>
              <a:rPr lang="en-GB" dirty="0" smtClean="0">
                <a:solidFill>
                  <a:srgbClr val="FF0000"/>
                </a:solidFill>
              </a:rPr>
              <a:t>Water is transferred below the ground as it makes it way towards a river.  </a:t>
            </a:r>
            <a:r>
              <a:rPr lang="en-GB" dirty="0" err="1" smtClean="0">
                <a:solidFill>
                  <a:srgbClr val="FF0000"/>
                </a:solidFill>
              </a:rPr>
              <a:t>Throughflow</a:t>
            </a:r>
            <a:r>
              <a:rPr lang="en-GB" dirty="0" smtClean="0">
                <a:solidFill>
                  <a:srgbClr val="FF0000"/>
                </a:solidFill>
              </a:rPr>
              <a:t> and groundwater flow are two examples of this and this movement is generally slow.</a:t>
            </a:r>
            <a:endParaRPr lang="en-GB" dirty="0">
              <a:solidFill>
                <a:srgbClr val="FF0000"/>
              </a:solidFill>
            </a:endParaRPr>
          </a:p>
        </p:txBody>
      </p:sp>
    </p:spTree>
    <p:extLst>
      <p:ext uri="{BB962C8B-B14F-4D97-AF65-F5344CB8AC3E}">
        <p14:creationId xmlns:p14="http://schemas.microsoft.com/office/powerpoint/2010/main" val="2790896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Outputs</a:t>
            </a:r>
            <a:endParaRPr lang="en-GB" dirty="0"/>
          </a:p>
        </p:txBody>
      </p:sp>
      <p:sp>
        <p:nvSpPr>
          <p:cNvPr id="3" name="Content Placeholder 2"/>
          <p:cNvSpPr>
            <a:spLocks noGrp="1"/>
          </p:cNvSpPr>
          <p:nvPr>
            <p:ph idx="1"/>
          </p:nvPr>
        </p:nvSpPr>
        <p:spPr>
          <a:solidFill>
            <a:schemeClr val="bg1"/>
          </a:solidFill>
        </p:spPr>
        <p:txBody>
          <a:bodyPr>
            <a:normAutofit fontScale="92500" lnSpcReduction="10000"/>
          </a:bodyPr>
          <a:lstStyle/>
          <a:p>
            <a:pPr algn="just"/>
            <a:r>
              <a:rPr lang="en-GB" dirty="0" smtClean="0"/>
              <a:t>Outputs are where water exits the drainage basin and it can be lost directly through the river when it enters the sea, or it can be lost through evaporation when it turns from a liquid into a gas again.</a:t>
            </a:r>
          </a:p>
          <a:p>
            <a:pPr algn="just"/>
            <a:r>
              <a:rPr lang="en-GB" dirty="0" smtClean="0"/>
              <a:t>Water can also be lost via the trees and vegetation through transpiration which is when water evaporates from the leaves after being intercepted.  This combined is called evapotranspiration.</a:t>
            </a:r>
          </a:p>
          <a:p>
            <a:pPr algn="just"/>
            <a:endParaRPr lang="en-GB" dirty="0"/>
          </a:p>
        </p:txBody>
      </p:sp>
    </p:spTree>
    <p:extLst>
      <p:ext uri="{BB962C8B-B14F-4D97-AF65-F5344CB8AC3E}">
        <p14:creationId xmlns:p14="http://schemas.microsoft.com/office/powerpoint/2010/main" val="2556482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GB" dirty="0" smtClean="0"/>
              <a:t>Task 3 – Past Paper Question</a:t>
            </a:r>
            <a:br>
              <a:rPr lang="en-GB" dirty="0" smtClean="0"/>
            </a:br>
            <a:r>
              <a:rPr lang="en-GB" dirty="0" smtClean="0"/>
              <a:t>10 minutes</a:t>
            </a:r>
            <a:endParaRPr lang="en-GB" dirty="0"/>
          </a:p>
        </p:txBody>
      </p:sp>
      <p:sp>
        <p:nvSpPr>
          <p:cNvPr id="3" name="Content Placeholder 2"/>
          <p:cNvSpPr>
            <a:spLocks noGrp="1"/>
          </p:cNvSpPr>
          <p:nvPr>
            <p:ph idx="1"/>
          </p:nvPr>
        </p:nvSpPr>
        <p:spPr>
          <a:solidFill>
            <a:schemeClr val="bg1"/>
          </a:solidFill>
        </p:spPr>
        <p:txBody>
          <a:bodyPr>
            <a:normAutofit fontScale="92500" lnSpcReduction="20000"/>
          </a:bodyPr>
          <a:lstStyle/>
          <a:p>
            <a:pPr algn="just"/>
            <a:r>
              <a:rPr lang="en-GB" dirty="0"/>
              <a:t>A drainage basin is an open system with four elements.  </a:t>
            </a:r>
            <a:r>
              <a:rPr lang="en-GB" b="1" dirty="0"/>
              <a:t>Account for</a:t>
            </a:r>
            <a:r>
              <a:rPr lang="en-GB" dirty="0"/>
              <a:t> the movement of water within a drainage basin with reference to the four elements; </a:t>
            </a:r>
            <a:r>
              <a:rPr lang="en-GB" i="1" dirty="0"/>
              <a:t>Inputs, Outputs, Storage and Transfers</a:t>
            </a:r>
            <a:r>
              <a:rPr lang="en-GB" dirty="0"/>
              <a:t>. (5)</a:t>
            </a:r>
          </a:p>
          <a:p>
            <a:pPr algn="just"/>
            <a:endParaRPr lang="en-GB" dirty="0" smtClean="0"/>
          </a:p>
          <a:p>
            <a:pPr algn="just"/>
            <a:r>
              <a:rPr lang="en-GB" dirty="0" smtClean="0"/>
              <a:t>N.B. Answers should refer to all four elements – start with inputs.</a:t>
            </a:r>
          </a:p>
          <a:p>
            <a:pPr algn="just"/>
            <a:r>
              <a:rPr lang="en-GB" i="1" dirty="0" smtClean="0"/>
              <a:t>Precipitation is the main input in a drainage basin.  Rain clouds are fed by evaporation from water sources including the seas/oceans. </a:t>
            </a:r>
            <a:r>
              <a:rPr lang="en-GB" i="1" dirty="0" smtClean="0">
                <a:solidFill>
                  <a:srgbClr val="FF0000"/>
                </a:solidFill>
                <a:sym typeface="Wingdings"/>
              </a:rPr>
              <a:t></a:t>
            </a:r>
            <a:endParaRPr lang="en-GB" i="1" dirty="0" smtClean="0">
              <a:solidFill>
                <a:srgbClr val="FF0000"/>
              </a:solidFill>
            </a:endParaRPr>
          </a:p>
          <a:p>
            <a:pPr algn="just"/>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GB" dirty="0" smtClean="0"/>
              <a:t>Peer Marking</a:t>
            </a:r>
            <a:endParaRPr lang="en-GB"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en-GB" dirty="0" smtClean="0"/>
              <a:t>Swap your answer with someone at your table</a:t>
            </a:r>
          </a:p>
          <a:p>
            <a:r>
              <a:rPr lang="en-GB" dirty="0" smtClean="0"/>
              <a:t>Each developed point gains a mark</a:t>
            </a:r>
          </a:p>
          <a:p>
            <a:r>
              <a:rPr lang="en-GB" dirty="0" smtClean="0"/>
              <a:t>Give a mark if you think the person has written something similar to what is shown in the perfect answer. </a:t>
            </a:r>
          </a:p>
          <a:p>
            <a:r>
              <a:rPr lang="en-GB" dirty="0" smtClean="0"/>
              <a:t>If you are unsure ask your teacher. </a:t>
            </a:r>
            <a:endParaRPr lang="en-GB" dirty="0"/>
          </a:p>
        </p:txBody>
      </p:sp>
    </p:spTree>
    <p:extLst>
      <p:ext uri="{BB962C8B-B14F-4D97-AF65-F5344CB8AC3E}">
        <p14:creationId xmlns:p14="http://schemas.microsoft.com/office/powerpoint/2010/main" val="2115409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Perfect answer</a:t>
            </a:r>
            <a:endParaRPr lang="en-GB" dirty="0"/>
          </a:p>
        </p:txBody>
      </p:sp>
      <p:sp>
        <p:nvSpPr>
          <p:cNvPr id="3" name="Content Placeholder 2"/>
          <p:cNvSpPr>
            <a:spLocks noGrp="1"/>
          </p:cNvSpPr>
          <p:nvPr>
            <p:ph idx="1"/>
          </p:nvPr>
        </p:nvSpPr>
        <p:spPr>
          <a:solidFill>
            <a:schemeClr val="bg1"/>
          </a:solidFill>
        </p:spPr>
        <p:txBody>
          <a:bodyPr>
            <a:normAutofit/>
          </a:bodyPr>
          <a:lstStyle/>
          <a:p>
            <a:pPr algn="just"/>
            <a:r>
              <a:rPr lang="en-GB" sz="2400" dirty="0" smtClean="0"/>
              <a:t>The main input in a drainage basin is </a:t>
            </a:r>
            <a:r>
              <a:rPr lang="en-GB" sz="2400" u="sng" dirty="0" smtClean="0"/>
              <a:t>precipitation</a:t>
            </a:r>
            <a:r>
              <a:rPr lang="en-GB" sz="2400" dirty="0" smtClean="0"/>
              <a:t>.  This can be in the form of rain, hail, sleet or snow.  The amount </a:t>
            </a:r>
            <a:r>
              <a:rPr lang="en-GB" sz="2400" dirty="0"/>
              <a:t>i</a:t>
            </a:r>
            <a:r>
              <a:rPr lang="en-GB" sz="2400" dirty="0" smtClean="0"/>
              <a:t>s determined by the intensity, the duration and the type.</a:t>
            </a:r>
          </a:p>
          <a:p>
            <a:pPr algn="just"/>
            <a:r>
              <a:rPr lang="en-GB" sz="2400" dirty="0" smtClean="0"/>
              <a:t>One way the water is transferred is above the surface.  It can transfer across the land which is called </a:t>
            </a:r>
            <a:r>
              <a:rPr lang="en-GB" sz="2400" u="sng" dirty="0" smtClean="0"/>
              <a:t>overland flow</a:t>
            </a:r>
            <a:r>
              <a:rPr lang="en-GB" sz="2400" dirty="0" smtClean="0"/>
              <a:t> where it flows over the surface of the land.  It can also flow through the rivers, known as </a:t>
            </a:r>
            <a:r>
              <a:rPr lang="en-GB" sz="2400" u="sng" dirty="0" smtClean="0"/>
              <a:t>channel flow</a:t>
            </a:r>
            <a:r>
              <a:rPr lang="en-GB" sz="2400" dirty="0" smtClean="0"/>
              <a:t>.  </a:t>
            </a:r>
          </a:p>
          <a:p>
            <a:pPr algn="just"/>
            <a:r>
              <a:rPr lang="en-GB" sz="2400" dirty="0" smtClean="0"/>
              <a:t>It can also transfer below the ground.  The water enters through </a:t>
            </a:r>
            <a:r>
              <a:rPr lang="en-GB" sz="2400" u="sng" dirty="0" smtClean="0"/>
              <a:t>infiltration</a:t>
            </a:r>
            <a:r>
              <a:rPr lang="en-GB" sz="2400" dirty="0" smtClean="0"/>
              <a:t> and then continues to move through the soil through </a:t>
            </a:r>
            <a:r>
              <a:rPr lang="en-GB" sz="2400" u="sng" dirty="0" smtClean="0"/>
              <a:t>percolation.</a:t>
            </a:r>
            <a:r>
              <a:rPr lang="en-GB" sz="2400" dirty="0" smtClean="0"/>
              <a:t>  It then moves through the soil towards the sea or a river via </a:t>
            </a:r>
            <a:r>
              <a:rPr lang="en-GB" sz="2400" u="sng" dirty="0" err="1" smtClean="0"/>
              <a:t>throughflow</a:t>
            </a:r>
            <a:r>
              <a:rPr lang="en-GB" sz="2400" dirty="0" smtClean="0"/>
              <a:t>.  </a:t>
            </a:r>
            <a:endParaRPr lang="en-GB" sz="2400" dirty="0"/>
          </a:p>
        </p:txBody>
      </p:sp>
    </p:spTree>
    <p:extLst>
      <p:ext uri="{BB962C8B-B14F-4D97-AF65-F5344CB8AC3E}">
        <p14:creationId xmlns:p14="http://schemas.microsoft.com/office/powerpoint/2010/main" val="3022056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Perfect answer</a:t>
            </a:r>
            <a:endParaRPr lang="en-GB" dirty="0"/>
          </a:p>
        </p:txBody>
      </p:sp>
      <p:sp>
        <p:nvSpPr>
          <p:cNvPr id="3" name="Content Placeholder 2"/>
          <p:cNvSpPr>
            <a:spLocks noGrp="1"/>
          </p:cNvSpPr>
          <p:nvPr>
            <p:ph idx="1"/>
          </p:nvPr>
        </p:nvSpPr>
        <p:spPr>
          <a:solidFill>
            <a:schemeClr val="bg1"/>
          </a:solidFill>
        </p:spPr>
        <p:txBody>
          <a:bodyPr>
            <a:normAutofit fontScale="92500" lnSpcReduction="20000"/>
          </a:bodyPr>
          <a:lstStyle/>
          <a:p>
            <a:pPr algn="just"/>
            <a:r>
              <a:rPr lang="en-GB" sz="2800" dirty="0" smtClean="0"/>
              <a:t>Water can also be stored in the system above ground through vegetation.  Firstly by </a:t>
            </a:r>
            <a:r>
              <a:rPr lang="en-GB" sz="2800" u="sng" dirty="0" smtClean="0"/>
              <a:t>interception</a:t>
            </a:r>
            <a:r>
              <a:rPr lang="en-GB" sz="2800" dirty="0" smtClean="0"/>
              <a:t> which is when a water droplet lands on a leaf.  Secondly, by </a:t>
            </a:r>
            <a:r>
              <a:rPr lang="en-GB" sz="2800" u="sng" dirty="0" smtClean="0"/>
              <a:t>absorption</a:t>
            </a:r>
            <a:r>
              <a:rPr lang="en-GB" sz="2800" dirty="0" smtClean="0"/>
              <a:t> when the water is stored in the plants and roots.  </a:t>
            </a:r>
          </a:p>
          <a:p>
            <a:pPr algn="just"/>
            <a:r>
              <a:rPr lang="en-GB" sz="2800" dirty="0" smtClean="0"/>
              <a:t>Additionally, when water is stored underground it is called </a:t>
            </a:r>
            <a:r>
              <a:rPr lang="en-GB" sz="2800" u="sng" dirty="0" smtClean="0"/>
              <a:t>groundwater</a:t>
            </a:r>
            <a:r>
              <a:rPr lang="en-GB" sz="2800" dirty="0" smtClean="0"/>
              <a:t>.  This is determined by the amount of pore spaces and the rock type.</a:t>
            </a:r>
          </a:p>
          <a:p>
            <a:pPr algn="just"/>
            <a:r>
              <a:rPr lang="en-GB" sz="2800" dirty="0" smtClean="0"/>
              <a:t>Water from lakes and seas leaves the system (output) by </a:t>
            </a:r>
            <a:r>
              <a:rPr lang="en-GB" sz="2800" u="sng" dirty="0" smtClean="0"/>
              <a:t>evaporation</a:t>
            </a:r>
            <a:r>
              <a:rPr lang="en-GB" sz="2800" dirty="0" smtClean="0"/>
              <a:t> when water vapour rises into the atmosphere.  It also leaves when tress </a:t>
            </a:r>
            <a:r>
              <a:rPr lang="en-GB" sz="2800" u="sng" dirty="0" smtClean="0"/>
              <a:t>transpire</a:t>
            </a:r>
            <a:r>
              <a:rPr lang="en-GB" sz="2800" dirty="0" smtClean="0"/>
              <a:t> water from leaves.  When both of these are put together it is known as </a:t>
            </a:r>
            <a:r>
              <a:rPr lang="en-GB" sz="2800" u="sng" dirty="0" smtClean="0"/>
              <a:t>evapotranspiration</a:t>
            </a:r>
            <a:r>
              <a:rPr lang="en-GB" sz="2800" dirty="0" smtClean="0"/>
              <a:t>. </a:t>
            </a:r>
            <a:endParaRPr lang="en-GB" sz="2800" dirty="0"/>
          </a:p>
        </p:txBody>
      </p:sp>
    </p:spTree>
    <p:extLst>
      <p:ext uri="{BB962C8B-B14F-4D97-AF65-F5344CB8AC3E}">
        <p14:creationId xmlns:p14="http://schemas.microsoft.com/office/powerpoint/2010/main" val="3516149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Success criteria</a:t>
            </a:r>
            <a:endParaRPr lang="en-GB" dirty="0"/>
          </a:p>
        </p:txBody>
      </p:sp>
      <p:sp>
        <p:nvSpPr>
          <p:cNvPr id="3" name="Content Placeholder 2"/>
          <p:cNvSpPr>
            <a:spLocks noGrp="1"/>
          </p:cNvSpPr>
          <p:nvPr>
            <p:ph idx="1"/>
          </p:nvPr>
        </p:nvSpPr>
        <p:spPr>
          <a:solidFill>
            <a:schemeClr val="bg1"/>
          </a:solidFill>
        </p:spPr>
        <p:txBody>
          <a:bodyPr/>
          <a:lstStyle/>
          <a:p>
            <a:pPr algn="just">
              <a:buFont typeface="Wingdings" pitchFamily="2" charset="2"/>
              <a:buChar char="ü"/>
            </a:pPr>
            <a:r>
              <a:rPr lang="en-GB" dirty="0" smtClean="0"/>
              <a:t>I can explain what a drainage basin is.</a:t>
            </a:r>
          </a:p>
          <a:p>
            <a:pPr algn="just">
              <a:buFont typeface="Wingdings" pitchFamily="2" charset="2"/>
              <a:buChar char="ü"/>
            </a:pPr>
            <a:r>
              <a:rPr lang="en-GB" dirty="0" smtClean="0"/>
              <a:t>I can name the components of a drainage basin.</a:t>
            </a:r>
          </a:p>
          <a:p>
            <a:pPr algn="just">
              <a:buFont typeface="Wingdings" pitchFamily="2" charset="2"/>
              <a:buChar char="ü"/>
            </a:pPr>
            <a:r>
              <a:rPr lang="en-GB" dirty="0" smtClean="0"/>
              <a:t>I can account for the movement of water within a drainage basin.</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GB" dirty="0" smtClean="0"/>
              <a:t>Plenary – Label the </a:t>
            </a:r>
            <a:r>
              <a:rPr lang="en-GB" smtClean="0"/>
              <a:t>hydrological cycle</a:t>
            </a:r>
            <a:endParaRPr lang="en-GB" dirty="0"/>
          </a:p>
        </p:txBody>
      </p:sp>
      <p:pic>
        <p:nvPicPr>
          <p:cNvPr id="19458" name="Picture 2"/>
          <p:cNvPicPr>
            <a:picLocks noChangeAspect="1" noChangeArrowheads="1"/>
          </p:cNvPicPr>
          <p:nvPr/>
        </p:nvPicPr>
        <p:blipFill>
          <a:blip r:embed="rId3" cstate="print"/>
          <a:srcRect/>
          <a:stretch>
            <a:fillRect/>
          </a:stretch>
        </p:blipFill>
        <p:spPr bwMode="auto">
          <a:xfrm>
            <a:off x="1115616" y="1700808"/>
            <a:ext cx="6984776" cy="48836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What is a drainage basin?</a:t>
            </a:r>
            <a:endParaRPr lang="en-GB" dirty="0"/>
          </a:p>
        </p:txBody>
      </p:sp>
      <p:sp>
        <p:nvSpPr>
          <p:cNvPr id="3" name="Content Placeholder 2"/>
          <p:cNvSpPr>
            <a:spLocks noGrp="1"/>
          </p:cNvSpPr>
          <p:nvPr>
            <p:ph idx="1"/>
          </p:nvPr>
        </p:nvSpPr>
        <p:spPr>
          <a:solidFill>
            <a:schemeClr val="bg1"/>
          </a:solidFill>
        </p:spPr>
        <p:txBody>
          <a:bodyPr>
            <a:normAutofit fontScale="92500" lnSpcReduction="10000"/>
          </a:bodyPr>
          <a:lstStyle/>
          <a:p>
            <a:r>
              <a:rPr lang="en-GB" dirty="0"/>
              <a:t>The drainage basin is an open system, where water is added and lost and constantly moves.  </a:t>
            </a:r>
            <a:endParaRPr lang="en-GB" dirty="0" smtClean="0"/>
          </a:p>
          <a:p>
            <a:r>
              <a:rPr lang="en-GB" dirty="0" smtClean="0"/>
              <a:t>This </a:t>
            </a:r>
            <a:r>
              <a:rPr lang="en-GB" dirty="0"/>
              <a:t>means it has inputs, outputs, stores and transfers.  </a:t>
            </a:r>
            <a:endParaRPr lang="en-GB" dirty="0" smtClean="0"/>
          </a:p>
          <a:p>
            <a:r>
              <a:rPr lang="en-GB" dirty="0" smtClean="0"/>
              <a:t>The </a:t>
            </a:r>
            <a:r>
              <a:rPr lang="en-GB" dirty="0"/>
              <a:t>drainage basin is an area of land surrounding a river and its tributaries into which all the water drains.  </a:t>
            </a:r>
            <a:endParaRPr lang="en-GB" dirty="0" smtClean="0"/>
          </a:p>
          <a:p>
            <a:r>
              <a:rPr lang="en-GB" dirty="0" smtClean="0"/>
              <a:t>It </a:t>
            </a:r>
            <a:r>
              <a:rPr lang="en-GB" dirty="0"/>
              <a:t>will also include water that is stored in the water table and that flows over the surface as runoff.  </a:t>
            </a:r>
            <a:endParaRPr lang="en-GB" dirty="0" smtClean="0"/>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What is a drainage basin?</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All rivers have an imaginary line called a watershed, surrounding the land from which they receive water.  </a:t>
            </a:r>
          </a:p>
          <a:p>
            <a:pPr algn="just"/>
            <a:r>
              <a:rPr lang="en-GB" dirty="0" smtClean="0"/>
              <a:t>When precipitation falls inside the watershed it will find its way into the river.  </a:t>
            </a:r>
          </a:p>
          <a:p>
            <a:pPr algn="just"/>
            <a:r>
              <a:rPr lang="en-GB" dirty="0" smtClean="0"/>
              <a:t>If it falls outside of the watershed it will drain into a different river.</a:t>
            </a:r>
          </a:p>
          <a:p>
            <a:pPr algn="just"/>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bc.co.uk/staticarchive/28752abf6cf60d08fd9fb7005ea35709b06c788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mc:AlternateContent xmlns:mc="http://schemas.openxmlformats.org/markup-compatibility/2006" xmlns:p14="http://schemas.microsoft.com/office/powerpoint/2010/main">
        <mc:Choice Requires="p14">
          <p:contentPart p14:bwMode="auto" r:id="rId3">
            <p14:nvContentPartPr>
              <p14:cNvPr id="4" name="Ink 3"/>
              <p14:cNvContentPartPr/>
              <p14:nvPr/>
            </p14:nvContentPartPr>
            <p14:xfrm>
              <a:off x="-783963" y="2067307"/>
              <a:ext cx="487440" cy="640800"/>
            </p14:xfrm>
          </p:contentPart>
        </mc:Choice>
        <mc:Fallback xmlns="">
          <p:pic>
            <p:nvPicPr>
              <p:cNvPr id="4" name="Ink 3"/>
              <p:cNvPicPr/>
              <p:nvPr/>
            </p:nvPicPr>
            <p:blipFill>
              <a:blip r:embed="rId4"/>
              <a:stretch>
                <a:fillRect/>
              </a:stretch>
            </p:blipFill>
            <p:spPr>
              <a:xfrm>
                <a:off x="-795843" y="2055067"/>
                <a:ext cx="511200" cy="664920"/>
              </a:xfrm>
              <a:prstGeom prst="rect">
                <a:avLst/>
              </a:prstGeom>
            </p:spPr>
          </p:pic>
        </mc:Fallback>
      </mc:AlternateContent>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Starter</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Copy down this table</a:t>
            </a:r>
          </a:p>
          <a:p>
            <a:pPr algn="just"/>
            <a:endParaRPr lang="en-GB" dirty="0" smtClean="0"/>
          </a:p>
          <a:p>
            <a:pPr algn="just"/>
            <a:endParaRPr lang="en-GB" dirty="0" smtClean="0"/>
          </a:p>
          <a:p>
            <a:pPr algn="just"/>
            <a:endParaRPr lang="en-GB" dirty="0"/>
          </a:p>
          <a:p>
            <a:pPr algn="just"/>
            <a:r>
              <a:rPr lang="en-GB" dirty="0" smtClean="0"/>
              <a:t>Categorise the elements of a drainage basin into one of the columns in your table.</a:t>
            </a:r>
          </a:p>
          <a:p>
            <a:pPr algn="just"/>
            <a:r>
              <a:rPr lang="en-GB" dirty="0" smtClean="0"/>
              <a:t>See next slide</a:t>
            </a:r>
            <a:endParaRPr lang="en-GB" dirty="0"/>
          </a:p>
        </p:txBody>
      </p:sp>
      <p:graphicFrame>
        <p:nvGraphicFramePr>
          <p:cNvPr id="4" name="Table 3"/>
          <p:cNvGraphicFramePr>
            <a:graphicFrameLocks noGrp="1"/>
          </p:cNvGraphicFramePr>
          <p:nvPr/>
        </p:nvGraphicFramePr>
        <p:xfrm>
          <a:off x="1475656" y="2564904"/>
          <a:ext cx="6096000" cy="9144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GB" sz="2400" dirty="0" smtClean="0"/>
                        <a:t>Inputs</a:t>
                      </a:r>
                    </a:p>
                  </a:txBody>
                  <a:tcPr/>
                </a:tc>
                <a:tc>
                  <a:txBody>
                    <a:bodyPr/>
                    <a:lstStyle/>
                    <a:p>
                      <a:r>
                        <a:rPr lang="en-GB" sz="2400" dirty="0" smtClean="0"/>
                        <a:t>Outputs</a:t>
                      </a:r>
                      <a:endParaRPr lang="en-GB" sz="2400" dirty="0"/>
                    </a:p>
                  </a:txBody>
                  <a:tcPr/>
                </a:tc>
                <a:tc>
                  <a:txBody>
                    <a:bodyPr/>
                    <a:lstStyle/>
                    <a:p>
                      <a:r>
                        <a:rPr lang="en-GB" sz="2400" dirty="0" smtClean="0"/>
                        <a:t>Storage</a:t>
                      </a:r>
                      <a:endParaRPr lang="en-GB" sz="2400" dirty="0"/>
                    </a:p>
                  </a:txBody>
                  <a:tcPr/>
                </a:tc>
                <a:tc>
                  <a:txBody>
                    <a:bodyPr/>
                    <a:lstStyle/>
                    <a:p>
                      <a:r>
                        <a:rPr lang="en-GB" sz="2400" dirty="0" smtClean="0"/>
                        <a:t>Transfers</a:t>
                      </a:r>
                      <a:endParaRPr lang="en-GB" sz="2400" dirty="0"/>
                    </a:p>
                  </a:txBody>
                  <a:tcPr/>
                </a:tc>
              </a:tr>
              <a:tr h="370840">
                <a:tc>
                  <a:txBody>
                    <a:bodyPr/>
                    <a:lstStyle/>
                    <a:p>
                      <a:endParaRPr lang="en-GB" sz="2400"/>
                    </a:p>
                  </a:txBody>
                  <a:tcPr/>
                </a:tc>
                <a:tc>
                  <a:txBody>
                    <a:bodyPr/>
                    <a:lstStyle/>
                    <a:p>
                      <a:endParaRPr lang="en-GB" sz="2400"/>
                    </a:p>
                  </a:txBody>
                  <a:tcPr/>
                </a:tc>
                <a:tc>
                  <a:txBody>
                    <a:bodyPr/>
                    <a:lstStyle/>
                    <a:p>
                      <a:endParaRPr lang="en-GB" sz="2400"/>
                    </a:p>
                  </a:txBody>
                  <a:tcPr/>
                </a:tc>
                <a:tc>
                  <a:txBody>
                    <a:bodyPr/>
                    <a:lstStyle/>
                    <a:p>
                      <a:endParaRPr lang="en-GB" sz="24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chemeClr val="bg1"/>
          </a:solidFill>
        </p:spPr>
        <p:txBody>
          <a:bodyPr/>
          <a:lstStyle/>
          <a:p>
            <a:r>
              <a:rPr lang="en-GB" dirty="0" smtClean="0"/>
              <a:t>Elements of a drainage basin</a:t>
            </a:r>
            <a:endParaRPr lang="en-GB" dirty="0"/>
          </a:p>
        </p:txBody>
      </p:sp>
      <p:sp>
        <p:nvSpPr>
          <p:cNvPr id="3" name="Content Placeholder 2"/>
          <p:cNvSpPr>
            <a:spLocks noGrp="1"/>
          </p:cNvSpPr>
          <p:nvPr>
            <p:ph sz="half" idx="1"/>
          </p:nvPr>
        </p:nvSpPr>
        <p:spPr>
          <a:solidFill>
            <a:schemeClr val="bg1"/>
          </a:solidFill>
        </p:spPr>
        <p:txBody>
          <a:bodyPr>
            <a:normAutofit/>
          </a:bodyPr>
          <a:lstStyle/>
          <a:p>
            <a:r>
              <a:rPr lang="en-GB" dirty="0" smtClean="0"/>
              <a:t>Rivers</a:t>
            </a:r>
          </a:p>
          <a:p>
            <a:r>
              <a:rPr lang="en-GB" dirty="0" err="1" smtClean="0"/>
              <a:t>Overlandflow</a:t>
            </a:r>
            <a:r>
              <a:rPr lang="en-GB" dirty="0" smtClean="0"/>
              <a:t>/runoff</a:t>
            </a:r>
          </a:p>
          <a:p>
            <a:r>
              <a:rPr lang="en-GB" dirty="0" smtClean="0"/>
              <a:t>Precipitation</a:t>
            </a:r>
          </a:p>
          <a:p>
            <a:r>
              <a:rPr lang="en-GB" dirty="0" smtClean="0"/>
              <a:t>Transpiration</a:t>
            </a:r>
          </a:p>
          <a:p>
            <a:r>
              <a:rPr lang="en-GB" dirty="0" smtClean="0"/>
              <a:t>Groundwater</a:t>
            </a:r>
          </a:p>
          <a:p>
            <a:r>
              <a:rPr lang="en-GB" dirty="0" smtClean="0"/>
              <a:t>Evaporation</a:t>
            </a:r>
          </a:p>
          <a:p>
            <a:r>
              <a:rPr lang="en-GB" dirty="0" smtClean="0"/>
              <a:t>Lakes</a:t>
            </a:r>
          </a:p>
          <a:p>
            <a:r>
              <a:rPr lang="en-GB" dirty="0" smtClean="0"/>
              <a:t>Through flow</a:t>
            </a:r>
          </a:p>
          <a:p>
            <a:endParaRPr lang="en-GB" dirty="0"/>
          </a:p>
        </p:txBody>
      </p:sp>
      <p:sp>
        <p:nvSpPr>
          <p:cNvPr id="5" name="Content Placeholder 4"/>
          <p:cNvSpPr>
            <a:spLocks noGrp="1"/>
          </p:cNvSpPr>
          <p:nvPr>
            <p:ph sz="half" idx="2"/>
          </p:nvPr>
        </p:nvSpPr>
        <p:spPr>
          <a:solidFill>
            <a:schemeClr val="bg1"/>
          </a:solidFill>
        </p:spPr>
        <p:txBody>
          <a:bodyPr>
            <a:normAutofit/>
          </a:bodyPr>
          <a:lstStyle/>
          <a:p>
            <a:r>
              <a:rPr lang="en-GB" dirty="0" smtClean="0"/>
              <a:t>Soil</a:t>
            </a:r>
          </a:p>
          <a:p>
            <a:r>
              <a:rPr lang="en-GB" dirty="0" smtClean="0"/>
              <a:t>Vegetation</a:t>
            </a:r>
          </a:p>
          <a:p>
            <a:r>
              <a:rPr lang="en-GB" dirty="0" smtClean="0"/>
              <a:t>Glaciers</a:t>
            </a:r>
          </a:p>
          <a:p>
            <a:r>
              <a:rPr lang="en-GB" dirty="0" smtClean="0"/>
              <a:t>Infiltration</a:t>
            </a:r>
          </a:p>
          <a:p>
            <a:r>
              <a:rPr lang="en-GB" dirty="0" smtClean="0"/>
              <a:t>Solar energy</a:t>
            </a:r>
          </a:p>
          <a:p>
            <a:r>
              <a:rPr lang="en-GB" dirty="0" smtClean="0"/>
              <a:t>Stem flow</a:t>
            </a:r>
          </a:p>
          <a:p>
            <a:r>
              <a:rPr lang="en-GB" dirty="0" smtClean="0"/>
              <a:t>Percolation</a:t>
            </a:r>
          </a:p>
          <a:p>
            <a:r>
              <a:rPr lang="en-GB" dirty="0" smtClean="0"/>
              <a:t>Flowing into the sea</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GB" dirty="0" smtClean="0"/>
              <a:t>How water moves </a:t>
            </a:r>
            <a:br>
              <a:rPr lang="en-GB" dirty="0" smtClean="0"/>
            </a:br>
            <a:r>
              <a:rPr lang="en-GB" dirty="0" smtClean="0"/>
              <a:t>through a drainage basin</a:t>
            </a:r>
            <a:endParaRPr lang="en-GB" dirty="0"/>
          </a:p>
        </p:txBody>
      </p:sp>
      <p:pic>
        <p:nvPicPr>
          <p:cNvPr id="3" name="Picture 2"/>
          <p:cNvPicPr/>
          <p:nvPr/>
        </p:nvPicPr>
        <p:blipFill>
          <a:blip r:embed="rId2" cstate="print"/>
          <a:srcRect/>
          <a:stretch>
            <a:fillRect/>
          </a:stretch>
        </p:blipFill>
        <p:spPr bwMode="auto">
          <a:xfrm>
            <a:off x="467544" y="1628800"/>
            <a:ext cx="8208912" cy="4320480"/>
          </a:xfrm>
          <a:prstGeom prst="rect">
            <a:avLst/>
          </a:prstGeom>
          <a:noFill/>
          <a:ln w="9525">
            <a:noFill/>
            <a:miter lim="800000"/>
            <a:headEnd/>
            <a:tailEnd/>
          </a:ln>
        </p:spPr>
      </p:pic>
      <p:sp>
        <p:nvSpPr>
          <p:cNvPr id="4" name="TextBox 3"/>
          <p:cNvSpPr txBox="1"/>
          <p:nvPr/>
        </p:nvSpPr>
        <p:spPr>
          <a:xfrm>
            <a:off x="395536" y="6093296"/>
            <a:ext cx="8280920" cy="523220"/>
          </a:xfrm>
          <a:prstGeom prst="rect">
            <a:avLst/>
          </a:prstGeom>
          <a:solidFill>
            <a:schemeClr val="bg1"/>
          </a:solidFill>
          <a:ln w="38100">
            <a:solidFill>
              <a:schemeClr val="accent1"/>
            </a:solidFill>
          </a:ln>
        </p:spPr>
        <p:txBody>
          <a:bodyPr wrap="square" rtlCol="0">
            <a:spAutoFit/>
          </a:bodyPr>
          <a:lstStyle/>
          <a:p>
            <a:pPr algn="ctr"/>
            <a:r>
              <a:rPr lang="en-GB" sz="2800" dirty="0" smtClean="0"/>
              <a:t>Are you familiar with all of these terms?</a:t>
            </a:r>
            <a:endParaRPr lang="en-GB" sz="2800" dirty="0"/>
          </a:p>
        </p:txBody>
      </p:sp>
      <p:sp>
        <p:nvSpPr>
          <p:cNvPr id="5" name="Freeform 4"/>
          <p:cNvSpPr/>
          <p:nvPr/>
        </p:nvSpPr>
        <p:spPr>
          <a:xfrm>
            <a:off x="1767840" y="1912620"/>
            <a:ext cx="15241" cy="365761"/>
          </a:xfrm>
          <a:custGeom>
            <a:avLst/>
            <a:gdLst/>
            <a:ahLst/>
            <a:cxnLst/>
            <a:rect l="0" t="0" r="0" b="0"/>
            <a:pathLst>
              <a:path w="15241" h="365761">
                <a:moveTo>
                  <a:pt x="7620" y="0"/>
                </a:moveTo>
                <a:lnTo>
                  <a:pt x="7620" y="0"/>
                </a:lnTo>
                <a:lnTo>
                  <a:pt x="7620" y="0"/>
                </a:lnTo>
                <a:lnTo>
                  <a:pt x="7620" y="0"/>
                </a:lnTo>
                <a:lnTo>
                  <a:pt x="7620" y="0"/>
                </a:lnTo>
                <a:lnTo>
                  <a:pt x="7620" y="7620"/>
                </a:lnTo>
                <a:lnTo>
                  <a:pt x="7620" y="22860"/>
                </a:lnTo>
                <a:lnTo>
                  <a:pt x="7620" y="22860"/>
                </a:lnTo>
                <a:lnTo>
                  <a:pt x="7620" y="45720"/>
                </a:lnTo>
                <a:lnTo>
                  <a:pt x="7620" y="68580"/>
                </a:lnTo>
                <a:lnTo>
                  <a:pt x="7620" y="91440"/>
                </a:lnTo>
                <a:lnTo>
                  <a:pt x="7620" y="129540"/>
                </a:lnTo>
                <a:lnTo>
                  <a:pt x="7620" y="160020"/>
                </a:lnTo>
                <a:lnTo>
                  <a:pt x="7620" y="198120"/>
                </a:lnTo>
                <a:lnTo>
                  <a:pt x="7620" y="236220"/>
                </a:lnTo>
                <a:lnTo>
                  <a:pt x="0" y="266700"/>
                </a:lnTo>
                <a:lnTo>
                  <a:pt x="0" y="297180"/>
                </a:lnTo>
                <a:lnTo>
                  <a:pt x="0" y="320040"/>
                </a:lnTo>
                <a:lnTo>
                  <a:pt x="7620" y="335280"/>
                </a:lnTo>
                <a:lnTo>
                  <a:pt x="7620" y="350520"/>
                </a:lnTo>
                <a:lnTo>
                  <a:pt x="7620" y="358140"/>
                </a:lnTo>
                <a:lnTo>
                  <a:pt x="15240" y="365760"/>
                </a:lnTo>
                <a:lnTo>
                  <a:pt x="15240" y="365760"/>
                </a:lnTo>
                <a:lnTo>
                  <a:pt x="15240" y="365760"/>
                </a:lnTo>
                <a:lnTo>
                  <a:pt x="15240" y="3657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Freeform 5"/>
          <p:cNvSpPr/>
          <p:nvPr/>
        </p:nvSpPr>
        <p:spPr>
          <a:xfrm>
            <a:off x="1539240" y="2072640"/>
            <a:ext cx="434341" cy="38101"/>
          </a:xfrm>
          <a:custGeom>
            <a:avLst/>
            <a:gdLst/>
            <a:ahLst/>
            <a:cxnLst/>
            <a:rect l="0" t="0" r="0" b="0"/>
            <a:pathLst>
              <a:path w="434341" h="38101">
                <a:moveTo>
                  <a:pt x="0" y="38100"/>
                </a:moveTo>
                <a:lnTo>
                  <a:pt x="0" y="38100"/>
                </a:lnTo>
                <a:lnTo>
                  <a:pt x="0" y="38100"/>
                </a:lnTo>
                <a:lnTo>
                  <a:pt x="0" y="38100"/>
                </a:lnTo>
                <a:lnTo>
                  <a:pt x="0" y="38100"/>
                </a:lnTo>
                <a:lnTo>
                  <a:pt x="7620" y="38100"/>
                </a:lnTo>
                <a:lnTo>
                  <a:pt x="7620" y="38100"/>
                </a:lnTo>
                <a:lnTo>
                  <a:pt x="7620" y="38100"/>
                </a:lnTo>
                <a:lnTo>
                  <a:pt x="15240" y="38100"/>
                </a:lnTo>
                <a:lnTo>
                  <a:pt x="30480" y="30480"/>
                </a:lnTo>
                <a:lnTo>
                  <a:pt x="53340" y="30480"/>
                </a:lnTo>
                <a:lnTo>
                  <a:pt x="76200" y="30480"/>
                </a:lnTo>
                <a:lnTo>
                  <a:pt x="106680" y="22860"/>
                </a:lnTo>
                <a:lnTo>
                  <a:pt x="137160" y="22860"/>
                </a:lnTo>
                <a:lnTo>
                  <a:pt x="167640" y="22860"/>
                </a:lnTo>
                <a:lnTo>
                  <a:pt x="205740" y="15240"/>
                </a:lnTo>
                <a:lnTo>
                  <a:pt x="236220" y="15240"/>
                </a:lnTo>
                <a:lnTo>
                  <a:pt x="266700" y="7620"/>
                </a:lnTo>
                <a:lnTo>
                  <a:pt x="304800" y="7620"/>
                </a:lnTo>
                <a:lnTo>
                  <a:pt x="327660" y="7620"/>
                </a:lnTo>
                <a:lnTo>
                  <a:pt x="358140" y="0"/>
                </a:lnTo>
                <a:lnTo>
                  <a:pt x="381000" y="0"/>
                </a:lnTo>
                <a:lnTo>
                  <a:pt x="403860" y="0"/>
                </a:lnTo>
                <a:lnTo>
                  <a:pt x="411480" y="0"/>
                </a:lnTo>
                <a:lnTo>
                  <a:pt x="419100" y="0"/>
                </a:lnTo>
                <a:lnTo>
                  <a:pt x="426720" y="0"/>
                </a:lnTo>
                <a:lnTo>
                  <a:pt x="426720" y="0"/>
                </a:lnTo>
                <a:lnTo>
                  <a:pt x="434340" y="0"/>
                </a:lnTo>
                <a:lnTo>
                  <a:pt x="426720" y="0"/>
                </a:lnTo>
                <a:lnTo>
                  <a:pt x="426720" y="0"/>
                </a:lnTo>
                <a:lnTo>
                  <a:pt x="4267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Freeform 6"/>
          <p:cNvSpPr/>
          <p:nvPr/>
        </p:nvSpPr>
        <p:spPr>
          <a:xfrm>
            <a:off x="3764280" y="2011680"/>
            <a:ext cx="556261" cy="38101"/>
          </a:xfrm>
          <a:custGeom>
            <a:avLst/>
            <a:gdLst/>
            <a:ahLst/>
            <a:cxnLst/>
            <a:rect l="0" t="0" r="0" b="0"/>
            <a:pathLst>
              <a:path w="556261" h="38101">
                <a:moveTo>
                  <a:pt x="15240" y="38100"/>
                </a:moveTo>
                <a:lnTo>
                  <a:pt x="15240" y="38100"/>
                </a:lnTo>
                <a:lnTo>
                  <a:pt x="15240" y="30480"/>
                </a:lnTo>
                <a:lnTo>
                  <a:pt x="15240" y="30480"/>
                </a:lnTo>
                <a:lnTo>
                  <a:pt x="15240" y="30480"/>
                </a:lnTo>
                <a:lnTo>
                  <a:pt x="22860" y="30480"/>
                </a:lnTo>
                <a:lnTo>
                  <a:pt x="30480" y="30480"/>
                </a:lnTo>
                <a:lnTo>
                  <a:pt x="30480" y="30480"/>
                </a:lnTo>
                <a:lnTo>
                  <a:pt x="45720" y="30480"/>
                </a:lnTo>
                <a:lnTo>
                  <a:pt x="53340" y="22860"/>
                </a:lnTo>
                <a:lnTo>
                  <a:pt x="76200" y="22860"/>
                </a:lnTo>
                <a:lnTo>
                  <a:pt x="91440" y="15240"/>
                </a:lnTo>
                <a:lnTo>
                  <a:pt x="114300" y="15240"/>
                </a:lnTo>
                <a:lnTo>
                  <a:pt x="137160" y="15240"/>
                </a:lnTo>
                <a:lnTo>
                  <a:pt x="160020" y="7620"/>
                </a:lnTo>
                <a:lnTo>
                  <a:pt x="182880" y="7620"/>
                </a:lnTo>
                <a:lnTo>
                  <a:pt x="213360" y="7620"/>
                </a:lnTo>
                <a:lnTo>
                  <a:pt x="236220" y="7620"/>
                </a:lnTo>
                <a:lnTo>
                  <a:pt x="266700" y="0"/>
                </a:lnTo>
                <a:lnTo>
                  <a:pt x="289560" y="0"/>
                </a:lnTo>
                <a:lnTo>
                  <a:pt x="320040" y="0"/>
                </a:lnTo>
                <a:lnTo>
                  <a:pt x="335280" y="0"/>
                </a:lnTo>
                <a:lnTo>
                  <a:pt x="358140" y="0"/>
                </a:lnTo>
                <a:lnTo>
                  <a:pt x="373380" y="0"/>
                </a:lnTo>
                <a:lnTo>
                  <a:pt x="388620" y="0"/>
                </a:lnTo>
                <a:lnTo>
                  <a:pt x="396240" y="0"/>
                </a:lnTo>
                <a:lnTo>
                  <a:pt x="403860" y="0"/>
                </a:lnTo>
                <a:lnTo>
                  <a:pt x="411480" y="0"/>
                </a:lnTo>
                <a:lnTo>
                  <a:pt x="411480" y="0"/>
                </a:lnTo>
                <a:lnTo>
                  <a:pt x="411480" y="0"/>
                </a:lnTo>
                <a:lnTo>
                  <a:pt x="411480" y="0"/>
                </a:lnTo>
                <a:lnTo>
                  <a:pt x="403860" y="0"/>
                </a:lnTo>
                <a:lnTo>
                  <a:pt x="396240" y="0"/>
                </a:lnTo>
                <a:lnTo>
                  <a:pt x="388620" y="0"/>
                </a:lnTo>
                <a:lnTo>
                  <a:pt x="373380" y="0"/>
                </a:lnTo>
                <a:lnTo>
                  <a:pt x="350520" y="0"/>
                </a:lnTo>
                <a:lnTo>
                  <a:pt x="327660" y="0"/>
                </a:lnTo>
                <a:lnTo>
                  <a:pt x="304800" y="0"/>
                </a:lnTo>
                <a:lnTo>
                  <a:pt x="274320" y="0"/>
                </a:lnTo>
                <a:lnTo>
                  <a:pt x="251460" y="0"/>
                </a:lnTo>
                <a:lnTo>
                  <a:pt x="220980" y="0"/>
                </a:lnTo>
                <a:lnTo>
                  <a:pt x="190500" y="7620"/>
                </a:lnTo>
                <a:lnTo>
                  <a:pt x="167640" y="7620"/>
                </a:lnTo>
                <a:lnTo>
                  <a:pt x="137160" y="7620"/>
                </a:lnTo>
                <a:lnTo>
                  <a:pt x="121920" y="7620"/>
                </a:lnTo>
                <a:lnTo>
                  <a:pt x="91440" y="15240"/>
                </a:lnTo>
                <a:lnTo>
                  <a:pt x="68580" y="15240"/>
                </a:lnTo>
                <a:lnTo>
                  <a:pt x="53340" y="22860"/>
                </a:lnTo>
                <a:lnTo>
                  <a:pt x="30480" y="22860"/>
                </a:lnTo>
                <a:lnTo>
                  <a:pt x="15240" y="22860"/>
                </a:lnTo>
                <a:lnTo>
                  <a:pt x="7620" y="22860"/>
                </a:lnTo>
                <a:lnTo>
                  <a:pt x="0" y="22860"/>
                </a:lnTo>
                <a:lnTo>
                  <a:pt x="0" y="22860"/>
                </a:lnTo>
                <a:lnTo>
                  <a:pt x="0" y="22860"/>
                </a:lnTo>
                <a:lnTo>
                  <a:pt x="0" y="22860"/>
                </a:lnTo>
                <a:lnTo>
                  <a:pt x="7620" y="22860"/>
                </a:lnTo>
                <a:lnTo>
                  <a:pt x="22860" y="22860"/>
                </a:lnTo>
                <a:lnTo>
                  <a:pt x="38100" y="22860"/>
                </a:lnTo>
                <a:lnTo>
                  <a:pt x="60960" y="22860"/>
                </a:lnTo>
                <a:lnTo>
                  <a:pt x="91440" y="15240"/>
                </a:lnTo>
                <a:lnTo>
                  <a:pt x="121920" y="15240"/>
                </a:lnTo>
                <a:lnTo>
                  <a:pt x="160020" y="15240"/>
                </a:lnTo>
                <a:lnTo>
                  <a:pt x="198120" y="15240"/>
                </a:lnTo>
                <a:lnTo>
                  <a:pt x="236220" y="15240"/>
                </a:lnTo>
                <a:lnTo>
                  <a:pt x="281940" y="7620"/>
                </a:lnTo>
                <a:lnTo>
                  <a:pt x="327660" y="7620"/>
                </a:lnTo>
                <a:lnTo>
                  <a:pt x="365760" y="15240"/>
                </a:lnTo>
                <a:lnTo>
                  <a:pt x="403860" y="15240"/>
                </a:lnTo>
                <a:lnTo>
                  <a:pt x="441960" y="15240"/>
                </a:lnTo>
                <a:lnTo>
                  <a:pt x="472440" y="15240"/>
                </a:lnTo>
                <a:lnTo>
                  <a:pt x="495300" y="15240"/>
                </a:lnTo>
                <a:lnTo>
                  <a:pt x="518160" y="15240"/>
                </a:lnTo>
                <a:lnTo>
                  <a:pt x="556260" y="15240"/>
                </a:lnTo>
                <a:lnTo>
                  <a:pt x="556260" y="15240"/>
                </a:lnTo>
                <a:lnTo>
                  <a:pt x="55626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Freeform 7"/>
          <p:cNvSpPr/>
          <p:nvPr/>
        </p:nvSpPr>
        <p:spPr>
          <a:xfrm>
            <a:off x="7863840" y="2148840"/>
            <a:ext cx="419101" cy="22861"/>
          </a:xfrm>
          <a:custGeom>
            <a:avLst/>
            <a:gdLst/>
            <a:ahLst/>
            <a:cxnLst/>
            <a:rect l="0" t="0" r="0" b="0"/>
            <a:pathLst>
              <a:path w="419101" h="22861">
                <a:moveTo>
                  <a:pt x="0" y="0"/>
                </a:moveTo>
                <a:lnTo>
                  <a:pt x="0" y="0"/>
                </a:lnTo>
                <a:lnTo>
                  <a:pt x="0" y="0"/>
                </a:lnTo>
                <a:lnTo>
                  <a:pt x="0" y="0"/>
                </a:lnTo>
                <a:lnTo>
                  <a:pt x="7621" y="7620"/>
                </a:lnTo>
                <a:lnTo>
                  <a:pt x="15240" y="7620"/>
                </a:lnTo>
                <a:lnTo>
                  <a:pt x="22860" y="7620"/>
                </a:lnTo>
                <a:lnTo>
                  <a:pt x="22860" y="7620"/>
                </a:lnTo>
                <a:lnTo>
                  <a:pt x="38100" y="7620"/>
                </a:lnTo>
                <a:lnTo>
                  <a:pt x="53340" y="7620"/>
                </a:lnTo>
                <a:lnTo>
                  <a:pt x="76200" y="7620"/>
                </a:lnTo>
                <a:lnTo>
                  <a:pt x="106680" y="15240"/>
                </a:lnTo>
                <a:lnTo>
                  <a:pt x="129540" y="15240"/>
                </a:lnTo>
                <a:lnTo>
                  <a:pt x="160021" y="15240"/>
                </a:lnTo>
                <a:lnTo>
                  <a:pt x="198121" y="15240"/>
                </a:lnTo>
                <a:lnTo>
                  <a:pt x="228600" y="15240"/>
                </a:lnTo>
                <a:lnTo>
                  <a:pt x="259080" y="15240"/>
                </a:lnTo>
                <a:lnTo>
                  <a:pt x="289560" y="22860"/>
                </a:lnTo>
                <a:lnTo>
                  <a:pt x="312421" y="22860"/>
                </a:lnTo>
                <a:lnTo>
                  <a:pt x="342900" y="22860"/>
                </a:lnTo>
                <a:lnTo>
                  <a:pt x="358140" y="22860"/>
                </a:lnTo>
                <a:lnTo>
                  <a:pt x="373380" y="22860"/>
                </a:lnTo>
                <a:lnTo>
                  <a:pt x="388621" y="22860"/>
                </a:lnTo>
                <a:lnTo>
                  <a:pt x="403860" y="22860"/>
                </a:lnTo>
                <a:lnTo>
                  <a:pt x="403860" y="22860"/>
                </a:lnTo>
                <a:lnTo>
                  <a:pt x="411480" y="22860"/>
                </a:lnTo>
                <a:lnTo>
                  <a:pt x="411480" y="22860"/>
                </a:lnTo>
                <a:lnTo>
                  <a:pt x="411480" y="22860"/>
                </a:lnTo>
                <a:lnTo>
                  <a:pt x="419100" y="22860"/>
                </a:lnTo>
                <a:lnTo>
                  <a:pt x="419100" y="22860"/>
                </a:lnTo>
                <a:lnTo>
                  <a:pt x="419100" y="22860"/>
                </a:lnTo>
                <a:lnTo>
                  <a:pt x="411480" y="22860"/>
                </a:lnTo>
                <a:lnTo>
                  <a:pt x="411480" y="22860"/>
                </a:lnTo>
                <a:lnTo>
                  <a:pt x="411480" y="22860"/>
                </a:lnTo>
                <a:lnTo>
                  <a:pt x="411480" y="228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Freeform 8"/>
          <p:cNvSpPr/>
          <p:nvPr/>
        </p:nvSpPr>
        <p:spPr>
          <a:xfrm>
            <a:off x="8199120" y="2110740"/>
            <a:ext cx="121921" cy="175261"/>
          </a:xfrm>
          <a:custGeom>
            <a:avLst/>
            <a:gdLst/>
            <a:ahLst/>
            <a:cxnLst/>
            <a:rect l="0" t="0" r="0" b="0"/>
            <a:pathLst>
              <a:path w="121921" h="175261">
                <a:moveTo>
                  <a:pt x="7620" y="0"/>
                </a:moveTo>
                <a:lnTo>
                  <a:pt x="7620" y="0"/>
                </a:lnTo>
                <a:lnTo>
                  <a:pt x="0" y="0"/>
                </a:lnTo>
                <a:lnTo>
                  <a:pt x="0" y="0"/>
                </a:lnTo>
                <a:lnTo>
                  <a:pt x="0" y="0"/>
                </a:lnTo>
                <a:lnTo>
                  <a:pt x="0" y="0"/>
                </a:lnTo>
                <a:lnTo>
                  <a:pt x="0" y="0"/>
                </a:lnTo>
                <a:lnTo>
                  <a:pt x="0" y="0"/>
                </a:lnTo>
                <a:lnTo>
                  <a:pt x="0" y="0"/>
                </a:lnTo>
                <a:lnTo>
                  <a:pt x="0" y="0"/>
                </a:lnTo>
                <a:lnTo>
                  <a:pt x="7620" y="0"/>
                </a:lnTo>
                <a:lnTo>
                  <a:pt x="7620" y="0"/>
                </a:lnTo>
                <a:lnTo>
                  <a:pt x="15241" y="7620"/>
                </a:lnTo>
                <a:lnTo>
                  <a:pt x="22860" y="7620"/>
                </a:lnTo>
                <a:lnTo>
                  <a:pt x="30480" y="15240"/>
                </a:lnTo>
                <a:lnTo>
                  <a:pt x="38100" y="15240"/>
                </a:lnTo>
                <a:lnTo>
                  <a:pt x="45720" y="22860"/>
                </a:lnTo>
                <a:lnTo>
                  <a:pt x="60960" y="30480"/>
                </a:lnTo>
                <a:lnTo>
                  <a:pt x="68580" y="30480"/>
                </a:lnTo>
                <a:lnTo>
                  <a:pt x="83820" y="38100"/>
                </a:lnTo>
                <a:lnTo>
                  <a:pt x="91441" y="45720"/>
                </a:lnTo>
                <a:lnTo>
                  <a:pt x="99060" y="45720"/>
                </a:lnTo>
                <a:lnTo>
                  <a:pt x="106680" y="45720"/>
                </a:lnTo>
                <a:lnTo>
                  <a:pt x="114300" y="53340"/>
                </a:lnTo>
                <a:lnTo>
                  <a:pt x="121920" y="53340"/>
                </a:lnTo>
                <a:lnTo>
                  <a:pt x="121920" y="53340"/>
                </a:lnTo>
                <a:lnTo>
                  <a:pt x="121920" y="53340"/>
                </a:lnTo>
                <a:lnTo>
                  <a:pt x="121920" y="53340"/>
                </a:lnTo>
                <a:lnTo>
                  <a:pt x="121920" y="53340"/>
                </a:lnTo>
                <a:lnTo>
                  <a:pt x="121920" y="53340"/>
                </a:lnTo>
                <a:lnTo>
                  <a:pt x="121920" y="53340"/>
                </a:lnTo>
                <a:lnTo>
                  <a:pt x="121920" y="53340"/>
                </a:lnTo>
                <a:lnTo>
                  <a:pt x="121920" y="60960"/>
                </a:lnTo>
                <a:lnTo>
                  <a:pt x="114300" y="60960"/>
                </a:lnTo>
                <a:lnTo>
                  <a:pt x="114300" y="60960"/>
                </a:lnTo>
                <a:lnTo>
                  <a:pt x="106680" y="68580"/>
                </a:lnTo>
                <a:lnTo>
                  <a:pt x="99060" y="76200"/>
                </a:lnTo>
                <a:lnTo>
                  <a:pt x="91441" y="83820"/>
                </a:lnTo>
                <a:lnTo>
                  <a:pt x="76200" y="91440"/>
                </a:lnTo>
                <a:lnTo>
                  <a:pt x="68580" y="99060"/>
                </a:lnTo>
                <a:lnTo>
                  <a:pt x="60960" y="114300"/>
                </a:lnTo>
                <a:lnTo>
                  <a:pt x="53341" y="121920"/>
                </a:lnTo>
                <a:lnTo>
                  <a:pt x="38100" y="129540"/>
                </a:lnTo>
                <a:lnTo>
                  <a:pt x="30480" y="144780"/>
                </a:lnTo>
                <a:lnTo>
                  <a:pt x="22860" y="152400"/>
                </a:lnTo>
                <a:lnTo>
                  <a:pt x="15241" y="160020"/>
                </a:lnTo>
                <a:lnTo>
                  <a:pt x="15241" y="160020"/>
                </a:lnTo>
                <a:lnTo>
                  <a:pt x="7620" y="167640"/>
                </a:lnTo>
                <a:lnTo>
                  <a:pt x="7620" y="167640"/>
                </a:lnTo>
                <a:lnTo>
                  <a:pt x="0" y="175260"/>
                </a:lnTo>
                <a:lnTo>
                  <a:pt x="0" y="175260"/>
                </a:lnTo>
                <a:lnTo>
                  <a:pt x="0" y="1752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Freeform 9"/>
          <p:cNvSpPr/>
          <p:nvPr/>
        </p:nvSpPr>
        <p:spPr>
          <a:xfrm>
            <a:off x="7947661" y="1958340"/>
            <a:ext cx="411480" cy="22861"/>
          </a:xfrm>
          <a:custGeom>
            <a:avLst/>
            <a:gdLst/>
            <a:ahLst/>
            <a:cxnLst/>
            <a:rect l="0" t="0" r="0" b="0"/>
            <a:pathLst>
              <a:path w="411480" h="22861">
                <a:moveTo>
                  <a:pt x="411479" y="7620"/>
                </a:moveTo>
                <a:lnTo>
                  <a:pt x="411479" y="7620"/>
                </a:lnTo>
                <a:lnTo>
                  <a:pt x="411479" y="7620"/>
                </a:lnTo>
                <a:lnTo>
                  <a:pt x="411479" y="7620"/>
                </a:lnTo>
                <a:lnTo>
                  <a:pt x="403859" y="7620"/>
                </a:lnTo>
                <a:lnTo>
                  <a:pt x="403859" y="7620"/>
                </a:lnTo>
                <a:lnTo>
                  <a:pt x="396239" y="0"/>
                </a:lnTo>
                <a:lnTo>
                  <a:pt x="396239" y="0"/>
                </a:lnTo>
                <a:lnTo>
                  <a:pt x="381000" y="0"/>
                </a:lnTo>
                <a:lnTo>
                  <a:pt x="373379" y="0"/>
                </a:lnTo>
                <a:lnTo>
                  <a:pt x="358139" y="0"/>
                </a:lnTo>
                <a:lnTo>
                  <a:pt x="335279" y="0"/>
                </a:lnTo>
                <a:lnTo>
                  <a:pt x="312419" y="0"/>
                </a:lnTo>
                <a:lnTo>
                  <a:pt x="289559" y="7620"/>
                </a:lnTo>
                <a:lnTo>
                  <a:pt x="259079" y="7620"/>
                </a:lnTo>
                <a:lnTo>
                  <a:pt x="228600" y="7620"/>
                </a:lnTo>
                <a:lnTo>
                  <a:pt x="205739" y="7620"/>
                </a:lnTo>
                <a:lnTo>
                  <a:pt x="175259" y="15240"/>
                </a:lnTo>
                <a:lnTo>
                  <a:pt x="144779" y="15240"/>
                </a:lnTo>
                <a:lnTo>
                  <a:pt x="121919" y="15240"/>
                </a:lnTo>
                <a:lnTo>
                  <a:pt x="99059" y="15240"/>
                </a:lnTo>
                <a:lnTo>
                  <a:pt x="76200" y="15240"/>
                </a:lnTo>
                <a:lnTo>
                  <a:pt x="60959" y="22860"/>
                </a:lnTo>
                <a:lnTo>
                  <a:pt x="45719" y="22860"/>
                </a:lnTo>
                <a:lnTo>
                  <a:pt x="30479" y="22860"/>
                </a:lnTo>
                <a:lnTo>
                  <a:pt x="22859" y="22860"/>
                </a:lnTo>
                <a:lnTo>
                  <a:pt x="15239" y="15240"/>
                </a:lnTo>
                <a:lnTo>
                  <a:pt x="7619" y="15240"/>
                </a:lnTo>
                <a:lnTo>
                  <a:pt x="0" y="15240"/>
                </a:lnTo>
                <a:lnTo>
                  <a:pt x="0" y="152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Freeform 10"/>
          <p:cNvSpPr/>
          <p:nvPr/>
        </p:nvSpPr>
        <p:spPr>
          <a:xfrm>
            <a:off x="7909561" y="1920240"/>
            <a:ext cx="106680" cy="137161"/>
          </a:xfrm>
          <a:custGeom>
            <a:avLst/>
            <a:gdLst/>
            <a:ahLst/>
            <a:cxnLst/>
            <a:rect l="0" t="0" r="0" b="0"/>
            <a:pathLst>
              <a:path w="106680" h="137161">
                <a:moveTo>
                  <a:pt x="106679" y="0"/>
                </a:moveTo>
                <a:lnTo>
                  <a:pt x="106679" y="0"/>
                </a:lnTo>
                <a:lnTo>
                  <a:pt x="106679" y="0"/>
                </a:lnTo>
                <a:lnTo>
                  <a:pt x="106679" y="0"/>
                </a:lnTo>
                <a:lnTo>
                  <a:pt x="106679" y="0"/>
                </a:lnTo>
                <a:lnTo>
                  <a:pt x="106679" y="0"/>
                </a:lnTo>
                <a:lnTo>
                  <a:pt x="106679" y="0"/>
                </a:lnTo>
                <a:lnTo>
                  <a:pt x="99059" y="7620"/>
                </a:lnTo>
                <a:lnTo>
                  <a:pt x="99059" y="7620"/>
                </a:lnTo>
                <a:lnTo>
                  <a:pt x="99059" y="7620"/>
                </a:lnTo>
                <a:lnTo>
                  <a:pt x="91439" y="15240"/>
                </a:lnTo>
                <a:lnTo>
                  <a:pt x="83819" y="22860"/>
                </a:lnTo>
                <a:lnTo>
                  <a:pt x="76200" y="22860"/>
                </a:lnTo>
                <a:lnTo>
                  <a:pt x="68579" y="30480"/>
                </a:lnTo>
                <a:lnTo>
                  <a:pt x="60959" y="38100"/>
                </a:lnTo>
                <a:lnTo>
                  <a:pt x="53339" y="38100"/>
                </a:lnTo>
                <a:lnTo>
                  <a:pt x="45719" y="45720"/>
                </a:lnTo>
                <a:lnTo>
                  <a:pt x="30479" y="53340"/>
                </a:lnTo>
                <a:lnTo>
                  <a:pt x="22859" y="53340"/>
                </a:lnTo>
                <a:lnTo>
                  <a:pt x="15239" y="60960"/>
                </a:lnTo>
                <a:lnTo>
                  <a:pt x="15239" y="68580"/>
                </a:lnTo>
                <a:lnTo>
                  <a:pt x="7619" y="68580"/>
                </a:lnTo>
                <a:lnTo>
                  <a:pt x="7619" y="68580"/>
                </a:lnTo>
                <a:lnTo>
                  <a:pt x="7619" y="76200"/>
                </a:lnTo>
                <a:lnTo>
                  <a:pt x="0" y="76200"/>
                </a:lnTo>
                <a:lnTo>
                  <a:pt x="0" y="76200"/>
                </a:lnTo>
                <a:lnTo>
                  <a:pt x="0" y="76200"/>
                </a:lnTo>
                <a:lnTo>
                  <a:pt x="0" y="76200"/>
                </a:lnTo>
                <a:lnTo>
                  <a:pt x="0" y="76200"/>
                </a:lnTo>
                <a:lnTo>
                  <a:pt x="0" y="76200"/>
                </a:lnTo>
                <a:lnTo>
                  <a:pt x="0" y="76200"/>
                </a:lnTo>
                <a:lnTo>
                  <a:pt x="0" y="76200"/>
                </a:lnTo>
                <a:lnTo>
                  <a:pt x="0" y="76200"/>
                </a:lnTo>
                <a:lnTo>
                  <a:pt x="0" y="83820"/>
                </a:lnTo>
                <a:lnTo>
                  <a:pt x="7619" y="83820"/>
                </a:lnTo>
                <a:lnTo>
                  <a:pt x="7619" y="83820"/>
                </a:lnTo>
                <a:lnTo>
                  <a:pt x="7619" y="91440"/>
                </a:lnTo>
                <a:lnTo>
                  <a:pt x="15239" y="91440"/>
                </a:lnTo>
                <a:lnTo>
                  <a:pt x="22859" y="99060"/>
                </a:lnTo>
                <a:lnTo>
                  <a:pt x="30479" y="106680"/>
                </a:lnTo>
                <a:lnTo>
                  <a:pt x="38100" y="106680"/>
                </a:lnTo>
                <a:lnTo>
                  <a:pt x="45719" y="114300"/>
                </a:lnTo>
                <a:lnTo>
                  <a:pt x="53339" y="121920"/>
                </a:lnTo>
                <a:lnTo>
                  <a:pt x="60959" y="121920"/>
                </a:lnTo>
                <a:lnTo>
                  <a:pt x="68579" y="129540"/>
                </a:lnTo>
                <a:lnTo>
                  <a:pt x="76200" y="129540"/>
                </a:lnTo>
                <a:lnTo>
                  <a:pt x="83819" y="129540"/>
                </a:lnTo>
                <a:lnTo>
                  <a:pt x="83819" y="137160"/>
                </a:lnTo>
                <a:lnTo>
                  <a:pt x="91439" y="137160"/>
                </a:lnTo>
                <a:lnTo>
                  <a:pt x="91439" y="137160"/>
                </a:lnTo>
                <a:lnTo>
                  <a:pt x="91439" y="137160"/>
                </a:lnTo>
                <a:lnTo>
                  <a:pt x="91439" y="137160"/>
                </a:lnTo>
                <a:lnTo>
                  <a:pt x="99059" y="137160"/>
                </a:lnTo>
                <a:lnTo>
                  <a:pt x="99059" y="137160"/>
                </a:lnTo>
                <a:lnTo>
                  <a:pt x="99059" y="1371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Think…</a:t>
            </a:r>
            <a:endParaRPr lang="en-GB" dirty="0"/>
          </a:p>
        </p:txBody>
      </p:sp>
      <p:sp>
        <p:nvSpPr>
          <p:cNvPr id="3" name="Content Placeholder 2"/>
          <p:cNvSpPr>
            <a:spLocks noGrp="1"/>
          </p:cNvSpPr>
          <p:nvPr>
            <p:ph idx="1"/>
          </p:nvPr>
        </p:nvSpPr>
        <p:spPr>
          <a:solidFill>
            <a:schemeClr val="bg1"/>
          </a:solidFill>
        </p:spPr>
        <p:txBody>
          <a:bodyPr/>
          <a:lstStyle/>
          <a:p>
            <a:r>
              <a:rPr lang="en-GB" dirty="0" smtClean="0"/>
              <a:t>What will affect these things?</a:t>
            </a:r>
          </a:p>
          <a:p>
            <a:endParaRPr lang="en-GB" dirty="0"/>
          </a:p>
          <a:p>
            <a:r>
              <a:rPr lang="en-GB" dirty="0" smtClean="0"/>
              <a:t>Amount of precipitation</a:t>
            </a:r>
          </a:p>
          <a:p>
            <a:r>
              <a:rPr lang="en-GB" dirty="0" smtClean="0"/>
              <a:t>How much can be stored</a:t>
            </a:r>
          </a:p>
          <a:p>
            <a:endParaRPr lang="en-GB" dirty="0"/>
          </a:p>
        </p:txBody>
      </p:sp>
    </p:spTree>
    <p:extLst>
      <p:ext uri="{BB962C8B-B14F-4D97-AF65-F5344CB8AC3E}">
        <p14:creationId xmlns:p14="http://schemas.microsoft.com/office/powerpoint/2010/main" val="2869094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Inputs</a:t>
            </a:r>
            <a:endParaRPr lang="en-GB" dirty="0"/>
          </a:p>
        </p:txBody>
      </p:sp>
      <p:sp>
        <p:nvSpPr>
          <p:cNvPr id="3" name="Content Placeholder 2"/>
          <p:cNvSpPr>
            <a:spLocks noGrp="1"/>
          </p:cNvSpPr>
          <p:nvPr>
            <p:ph idx="1"/>
          </p:nvPr>
        </p:nvSpPr>
        <p:spPr>
          <a:solidFill>
            <a:schemeClr val="bg1"/>
          </a:solidFill>
        </p:spPr>
        <p:txBody>
          <a:bodyPr>
            <a:normAutofit/>
          </a:bodyPr>
          <a:lstStyle/>
          <a:p>
            <a:pPr algn="just"/>
            <a:r>
              <a:rPr lang="en-GB" dirty="0" smtClean="0"/>
              <a:t>The main input is precipitation. This can be in the form of rain, hail, sleet or snow.  Clouds gather their content from water which has been evaporated from water sources such as the seas and oceans</a:t>
            </a:r>
          </a:p>
          <a:p>
            <a:r>
              <a:rPr lang="en-GB" dirty="0" smtClean="0"/>
              <a:t>The amount of precipitation is determined by how often it rains, as well as how long it rains for and how strong  the rain falls.</a:t>
            </a:r>
            <a:endParaRPr lang="en-GB" dirty="0"/>
          </a:p>
        </p:txBody>
      </p:sp>
    </p:spTree>
    <p:extLst>
      <p:ext uri="{BB962C8B-B14F-4D97-AF65-F5344CB8AC3E}">
        <p14:creationId xmlns:p14="http://schemas.microsoft.com/office/powerpoint/2010/main" val="530961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3283</TotalTime>
  <Words>950</Words>
  <Application>Microsoft Office PowerPoint</Application>
  <PresentationFormat>On-screen Show (4:3)</PresentationFormat>
  <Paragraphs>88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Lesson three: Drainage Basins</vt:lpstr>
      <vt:lpstr>What is a drainage basin?</vt:lpstr>
      <vt:lpstr>What is a drainage basin?</vt:lpstr>
      <vt:lpstr>PowerPoint Presentation</vt:lpstr>
      <vt:lpstr>Starter</vt:lpstr>
      <vt:lpstr>Elements of a drainage basin</vt:lpstr>
      <vt:lpstr>How water moves  through a drainage basin</vt:lpstr>
      <vt:lpstr>Think…</vt:lpstr>
      <vt:lpstr>Inputs</vt:lpstr>
      <vt:lpstr>Storage (below, above)</vt:lpstr>
      <vt:lpstr>Transfers (below, above)</vt:lpstr>
      <vt:lpstr>Outputs</vt:lpstr>
      <vt:lpstr>Task 3 – Past Paper Question 10 minutes</vt:lpstr>
      <vt:lpstr>Peer Marking</vt:lpstr>
      <vt:lpstr>Perfect answer</vt:lpstr>
      <vt:lpstr>Perfect answer</vt:lpstr>
      <vt:lpstr>Success criteria</vt:lpstr>
      <vt:lpstr>Plenary – Label the hydrological cycle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three: Drainage Basins</dc:title>
  <dc:creator>Alex Rankin</dc:creator>
  <cp:lastModifiedBy>Karen Fulton</cp:lastModifiedBy>
  <cp:revision>33</cp:revision>
  <dcterms:created xsi:type="dcterms:W3CDTF">2015-09-04T10:19:31Z</dcterms:created>
  <dcterms:modified xsi:type="dcterms:W3CDTF">2017-06-12T11:53:21Z</dcterms:modified>
</cp:coreProperties>
</file>