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1" r:id="rId4"/>
    <p:sldId id="262" r:id="rId5"/>
    <p:sldId id="279" r:id="rId6"/>
    <p:sldId id="277" r:id="rId7"/>
    <p:sldId id="278" r:id="rId8"/>
    <p:sldId id="281" r:id="rId9"/>
    <p:sldId id="282" r:id="rId10"/>
    <p:sldId id="264" r:id="rId11"/>
    <p:sldId id="280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297" autoAdjust="0"/>
    <p:restoredTop sz="91799" autoAdjust="0"/>
  </p:normalViewPr>
  <p:slideViewPr>
    <p:cSldViewPr>
      <p:cViewPr>
        <p:scale>
          <a:sx n="80" d="100"/>
          <a:sy n="80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FCA12-2C75-4873-8594-563B4372260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CD331-8FC0-4934-B908-48CE4A6ADC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15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GB" dirty="0" smtClean="0"/>
              <a:t>Leaching in winter, causing</a:t>
            </a:r>
            <a:r>
              <a:rPr lang="en-GB" baseline="0" dirty="0" smtClean="0"/>
              <a:t> slight</a:t>
            </a:r>
            <a:r>
              <a:rPr lang="en-GB" dirty="0" smtClean="0"/>
              <a:t> iron pan.  Capillary</a:t>
            </a:r>
            <a:r>
              <a:rPr lang="en-GB" baseline="0" dirty="0" smtClean="0"/>
              <a:t> action in summer.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Mull humus.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D331-8FC0-4934-B908-48CE4A6ADC1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Evap</a:t>
            </a:r>
            <a:r>
              <a:rPr lang="en-GB" dirty="0" smtClean="0"/>
              <a:t> &gt; </a:t>
            </a:r>
            <a:r>
              <a:rPr lang="en-GB" dirty="0" err="1" smtClean="0"/>
              <a:t>precip</a:t>
            </a:r>
            <a:r>
              <a:rPr lang="en-GB" dirty="0" smtClean="0"/>
              <a:t>, usually</a:t>
            </a:r>
            <a:r>
              <a:rPr lang="en-GB" baseline="0" dirty="0" smtClean="0"/>
              <a:t> in summer</a:t>
            </a:r>
          </a:p>
          <a:p>
            <a:r>
              <a:rPr lang="en-GB" baseline="0" dirty="0" smtClean="0"/>
              <a:t>Leaching and </a:t>
            </a:r>
            <a:r>
              <a:rPr lang="en-GB" baseline="0" dirty="0" err="1" smtClean="0"/>
              <a:t>waterlogging</a:t>
            </a:r>
            <a:r>
              <a:rPr lang="en-GB" baseline="0" dirty="0" smtClean="0"/>
              <a:t> when </a:t>
            </a:r>
            <a:r>
              <a:rPr lang="en-GB" baseline="0" dirty="0" err="1" smtClean="0"/>
              <a:t>precip</a:t>
            </a:r>
            <a:r>
              <a:rPr lang="en-GB" baseline="0" dirty="0" smtClean="0"/>
              <a:t>&gt;</a:t>
            </a:r>
            <a:r>
              <a:rPr lang="en-GB" baseline="0" dirty="0" err="1" smtClean="0"/>
              <a:t>evap</a:t>
            </a:r>
            <a:endParaRPr lang="en-GB" baseline="0" dirty="0" smtClean="0"/>
          </a:p>
          <a:p>
            <a:r>
              <a:rPr lang="en-GB" baseline="0" smtClean="0"/>
              <a:t>Iron pan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D331-8FC0-4934-B908-48CE4A6ADC1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76714-C0E0-43A4-B989-78EAAFE0798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59A3-7A8C-49DF-82BC-5EC2BF805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Lesson three: Brown Earth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Learning intentions: We are learning about soil.</a:t>
            </a:r>
          </a:p>
          <a:p>
            <a:endParaRPr lang="en-GB" dirty="0"/>
          </a:p>
          <a:p>
            <a:r>
              <a:rPr lang="en-GB" dirty="0" smtClean="0"/>
              <a:t>Success criteria:</a:t>
            </a:r>
          </a:p>
          <a:p>
            <a:r>
              <a:rPr lang="en-GB" dirty="0" smtClean="0"/>
              <a:t>I can draw an annotated diagram of a brown earth soil.</a:t>
            </a:r>
          </a:p>
          <a:p>
            <a:r>
              <a:rPr lang="en-GB" dirty="0" smtClean="0"/>
              <a:t>I can explain the formation of a brown earth soil.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Task 3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514350" indent="-514350" algn="just">
              <a:buFont typeface="+mj-lt"/>
              <a:buAutoNum type="alphaLcParenR"/>
            </a:pPr>
            <a:r>
              <a:rPr lang="en-GB" dirty="0"/>
              <a:t>Using the previous slide, </a:t>
            </a:r>
            <a:r>
              <a:rPr lang="en-GB" dirty="0" smtClean="0"/>
              <a:t>draw a diagram </a:t>
            </a:r>
            <a:r>
              <a:rPr lang="en-GB" dirty="0"/>
              <a:t>of </a:t>
            </a:r>
            <a:r>
              <a:rPr lang="en-GB" dirty="0" smtClean="0"/>
              <a:t>brown earth using </a:t>
            </a:r>
            <a:r>
              <a:rPr lang="en-GB" dirty="0"/>
              <a:t>coloured pencils.</a:t>
            </a:r>
          </a:p>
          <a:p>
            <a:pPr marL="514350" indent="-514350" algn="just">
              <a:buFont typeface="+mj-lt"/>
              <a:buAutoNum type="alphaLcParenR"/>
            </a:pPr>
            <a:endParaRPr lang="en-GB" b="1" dirty="0"/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Explain </a:t>
            </a:r>
            <a:r>
              <a:rPr lang="en-GB" dirty="0"/>
              <a:t>how the factors such as the ones stated affect the formation of a brown earth soil. (6)	</a:t>
            </a:r>
            <a:r>
              <a:rPr lang="en-GB" i="1" dirty="0"/>
              <a:t>Natural vegetation, Climate, Relief, Soil organisms, Drainage, and Rock type.</a:t>
            </a:r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Developed 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i="1" dirty="0" smtClean="0">
                <a:solidFill>
                  <a:srgbClr val="FF0000"/>
                </a:solidFill>
              </a:rPr>
              <a:t>Brown Earth soils have many soil organisms found in them</a:t>
            </a:r>
            <a:r>
              <a:rPr lang="en-GB" i="1" dirty="0" smtClean="0"/>
              <a:t>. </a:t>
            </a:r>
            <a:r>
              <a:rPr lang="en-GB" i="1" dirty="0" smtClean="0">
                <a:solidFill>
                  <a:srgbClr val="7030A0"/>
                </a:solidFill>
              </a:rPr>
              <a:t>The organisms help to mix the soil, aerating it</a:t>
            </a:r>
            <a:r>
              <a:rPr lang="en-GB" i="1" dirty="0" smtClean="0"/>
              <a:t> </a:t>
            </a:r>
            <a:r>
              <a:rPr lang="en-GB" i="1" dirty="0" smtClean="0">
                <a:solidFill>
                  <a:srgbClr val="00B050"/>
                </a:solidFill>
              </a:rPr>
              <a:t>and preventing distinct horizons. </a:t>
            </a:r>
          </a:p>
          <a:p>
            <a:endParaRPr lang="en-GB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Make the point</a:t>
            </a:r>
            <a:r>
              <a:rPr lang="en-GB" i="1" dirty="0" smtClean="0">
                <a:solidFill>
                  <a:srgbClr val="00B050"/>
                </a:solidFill>
              </a:rPr>
              <a:t>, </a:t>
            </a:r>
            <a:r>
              <a:rPr lang="en-GB" i="1" dirty="0" smtClean="0">
                <a:solidFill>
                  <a:srgbClr val="7030A0"/>
                </a:solidFill>
              </a:rPr>
              <a:t>give detail/explain</a:t>
            </a:r>
            <a:r>
              <a:rPr lang="en-GB" i="1" dirty="0" smtClean="0">
                <a:solidFill>
                  <a:srgbClr val="00B050"/>
                </a:solidFill>
              </a:rPr>
              <a:t>, give more detail (or an example)</a:t>
            </a:r>
            <a:endParaRPr lang="en-GB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7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How it’s marked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62027"/>
            <a:ext cx="4896544" cy="5195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How it’s marked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424936" cy="497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How it’s marked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8092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GB" b="1" dirty="0"/>
              <a:t>Explain</a:t>
            </a:r>
            <a:r>
              <a:rPr lang="en-GB" dirty="0"/>
              <a:t> how the factors such as the ones stated affect the formation of a </a:t>
            </a:r>
            <a:r>
              <a:rPr lang="en-GB" u="sng" dirty="0" err="1"/>
              <a:t>podzol</a:t>
            </a:r>
            <a:r>
              <a:rPr lang="en-GB" u="sng" dirty="0"/>
              <a:t> soil</a:t>
            </a:r>
            <a:r>
              <a:rPr lang="en-GB" dirty="0"/>
              <a:t>. (6)	</a:t>
            </a:r>
            <a:r>
              <a:rPr lang="en-GB" i="1" dirty="0"/>
              <a:t>Natural vegetation, Climate, Relief, Soil organisms, Drainage, and Rock type.</a:t>
            </a:r>
            <a:r>
              <a:rPr lang="en-GB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n-GB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b="1" dirty="0"/>
              <a:t>Explain</a:t>
            </a:r>
            <a:r>
              <a:rPr lang="en-GB" dirty="0"/>
              <a:t> how the factors such as the ones stated affect the formation of a </a:t>
            </a:r>
            <a:r>
              <a:rPr lang="en-GB" u="sng" dirty="0"/>
              <a:t>brown earth soil</a:t>
            </a:r>
            <a:r>
              <a:rPr lang="en-GB" dirty="0"/>
              <a:t>. (6)	</a:t>
            </a:r>
            <a:r>
              <a:rPr lang="en-GB" i="1" dirty="0"/>
              <a:t>Natural vegetation, Climate, Relief, Soil organisms, Drainage, and Rock type.</a:t>
            </a:r>
            <a:r>
              <a:rPr lang="en-GB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n-GB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GB" b="1" dirty="0"/>
              <a:t>Explain</a:t>
            </a:r>
            <a:r>
              <a:rPr lang="en-GB" dirty="0"/>
              <a:t> how the factors such as the ones stated affect the formation of a </a:t>
            </a:r>
            <a:r>
              <a:rPr lang="en-GB" u="sng" dirty="0" err="1"/>
              <a:t>gley</a:t>
            </a:r>
            <a:r>
              <a:rPr lang="en-GB" u="sng" dirty="0"/>
              <a:t> soil</a:t>
            </a:r>
            <a:r>
              <a:rPr lang="en-GB" dirty="0"/>
              <a:t>. (6)	</a:t>
            </a:r>
            <a:r>
              <a:rPr lang="en-GB" i="1" dirty="0"/>
              <a:t>Natural vegetation, Climate, Relief, Soil organisms, Drainage, and Rock type.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Success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sz="3600" dirty="0" smtClean="0"/>
              <a:t>I can draw an annotated diagram of a brown earth soil.</a:t>
            </a:r>
          </a:p>
          <a:p>
            <a:pPr>
              <a:buFont typeface="Wingdings" pitchFamily="2" charset="2"/>
              <a:buChar char="ü"/>
            </a:pPr>
            <a:r>
              <a:rPr lang="en-GB" sz="3600" dirty="0" smtClean="0"/>
              <a:t>I can explain the formation of a brown earth soil.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Under what conditions does capillary action happen?</a:t>
            </a:r>
          </a:p>
          <a:p>
            <a:r>
              <a:rPr lang="en-GB" dirty="0" smtClean="0"/>
              <a:t>What is the opposite of it?</a:t>
            </a:r>
          </a:p>
          <a:p>
            <a:r>
              <a:rPr lang="en-GB" dirty="0" smtClean="0"/>
              <a:t>What does this cause?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 smtClean="0"/>
              <a:t>Look at page 4 of your booklets.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What soil forming processes do you think will be found in a brown earth soil with the following characteristics.</a:t>
            </a:r>
          </a:p>
          <a:p>
            <a:pPr algn="just"/>
            <a:endParaRPr lang="en-GB" dirty="0"/>
          </a:p>
          <a:p>
            <a:pPr marL="514350" indent="-514350" algn="just">
              <a:buFont typeface="+mj-lt"/>
              <a:buAutoNum type="arabicPeriod"/>
            </a:pPr>
            <a:r>
              <a:rPr lang="en-GB" dirty="0" err="1" smtClean="0"/>
              <a:t>Precip</a:t>
            </a:r>
            <a:r>
              <a:rPr lang="en-GB" dirty="0" smtClean="0"/>
              <a:t> &gt; </a:t>
            </a:r>
            <a:r>
              <a:rPr lang="en-GB" dirty="0" err="1" smtClean="0"/>
              <a:t>evap</a:t>
            </a:r>
            <a:r>
              <a:rPr lang="en-GB" dirty="0" smtClean="0"/>
              <a:t> in winter.  </a:t>
            </a:r>
            <a:r>
              <a:rPr lang="en-GB" dirty="0" err="1" smtClean="0"/>
              <a:t>Precip</a:t>
            </a:r>
            <a:r>
              <a:rPr lang="en-GB" dirty="0" smtClean="0"/>
              <a:t> &lt; </a:t>
            </a:r>
            <a:r>
              <a:rPr lang="en-GB" dirty="0" err="1" smtClean="0"/>
              <a:t>evap</a:t>
            </a:r>
            <a:r>
              <a:rPr lang="en-GB" dirty="0" smtClean="0"/>
              <a:t> in summer.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Found in woodland areas where the leaves fall off the trees seasonally.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wn earth 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08720"/>
            <a:ext cx="4038600" cy="5715000"/>
          </a:xfrm>
          <a:prstGeom prst="rect">
            <a:avLst/>
          </a:prstGeom>
        </p:spPr>
      </p:pic>
      <p:pic>
        <p:nvPicPr>
          <p:cNvPr id="5" name="Picture 4" descr="relief 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1700808"/>
            <a:ext cx="4752528" cy="467139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Found on lower slopes/lower relief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Brown Earth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GB" sz="2400" dirty="0" smtClean="0"/>
              <a:t>Brown Earth soils develop beneath temperate broadleaved deciduous forests of </a:t>
            </a:r>
            <a:r>
              <a:rPr lang="en-GB" sz="2400" dirty="0"/>
              <a:t>W</a:t>
            </a:r>
            <a:r>
              <a:rPr lang="en-GB" sz="2400" dirty="0" smtClean="0"/>
              <a:t>estern Europe, Russia and North America.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80928"/>
            <a:ext cx="3960440" cy="3944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780928"/>
            <a:ext cx="4704134" cy="394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Red: soil organisms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Green: vegetation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Blue: climate</a:t>
            </a:r>
          </a:p>
          <a:p>
            <a:r>
              <a:rPr lang="en-GB" dirty="0" smtClean="0">
                <a:solidFill>
                  <a:srgbClr val="FF3399"/>
                </a:solidFill>
              </a:rPr>
              <a:t>Pink: parent material (rock type)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Black: drainage/relief (these are very closely linked)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7824" y="1282516"/>
            <a:ext cx="3024336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1844824"/>
            <a:ext cx="30243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4941168"/>
            <a:ext cx="30243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069" y="0"/>
            <a:ext cx="965845" cy="123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3" y="390010"/>
            <a:ext cx="653751" cy="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317" y="404664"/>
            <a:ext cx="653751" cy="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987824" y="1282516"/>
            <a:ext cx="3024336" cy="562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987824" y="1844824"/>
            <a:ext cx="3024336" cy="151216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987824" y="3356992"/>
            <a:ext cx="3024336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265" y="5085184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589" y="5281229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4" y="5046414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8"/>
          <p:cNvSpPr txBox="1"/>
          <p:nvPr/>
        </p:nvSpPr>
        <p:spPr>
          <a:xfrm>
            <a:off x="6207145" y="286397"/>
            <a:ext cx="2808312" cy="147732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Deciduous trees and grasses provide abundant and deep leaf litter which is broken down rapidly by the mild climate.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475894" y="1363615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AO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58174" y="2204661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</a:t>
            </a:r>
            <a:endParaRPr lang="en-GB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8174" y="374897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66177" y="522759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</a:t>
            </a:r>
          </a:p>
        </p:txBody>
      </p:sp>
      <p:sp>
        <p:nvSpPr>
          <p:cNvPr id="23" name="Freeform 22"/>
          <p:cNvSpPr/>
          <p:nvPr/>
        </p:nvSpPr>
        <p:spPr>
          <a:xfrm>
            <a:off x="4996894" y="1282535"/>
            <a:ext cx="347002" cy="1626920"/>
          </a:xfrm>
          <a:custGeom>
            <a:avLst/>
            <a:gdLst>
              <a:gd name="connsiteX0" fmla="*/ 323251 w 347002"/>
              <a:gd name="connsiteY0" fmla="*/ 0 h 1626920"/>
              <a:gd name="connsiteX1" fmla="*/ 347002 w 347002"/>
              <a:gd name="connsiteY1" fmla="*/ 201881 h 1626920"/>
              <a:gd name="connsiteX2" fmla="*/ 335127 w 347002"/>
              <a:gd name="connsiteY2" fmla="*/ 558140 h 1626920"/>
              <a:gd name="connsiteX3" fmla="*/ 311376 w 347002"/>
              <a:gd name="connsiteY3" fmla="*/ 605642 h 1626920"/>
              <a:gd name="connsiteX4" fmla="*/ 275750 w 347002"/>
              <a:gd name="connsiteY4" fmla="*/ 629392 h 1626920"/>
              <a:gd name="connsiteX5" fmla="*/ 228249 w 347002"/>
              <a:gd name="connsiteY5" fmla="*/ 665018 h 1626920"/>
              <a:gd name="connsiteX6" fmla="*/ 180748 w 347002"/>
              <a:gd name="connsiteY6" fmla="*/ 676894 h 1626920"/>
              <a:gd name="connsiteX7" fmla="*/ 133246 w 347002"/>
              <a:gd name="connsiteY7" fmla="*/ 748146 h 1626920"/>
              <a:gd name="connsiteX8" fmla="*/ 109496 w 347002"/>
              <a:gd name="connsiteY8" fmla="*/ 819397 h 1626920"/>
              <a:gd name="connsiteX9" fmla="*/ 121371 w 347002"/>
              <a:gd name="connsiteY9" fmla="*/ 1033153 h 1626920"/>
              <a:gd name="connsiteX10" fmla="*/ 133246 w 347002"/>
              <a:gd name="connsiteY10" fmla="*/ 1068779 h 1626920"/>
              <a:gd name="connsiteX11" fmla="*/ 168872 w 347002"/>
              <a:gd name="connsiteY11" fmla="*/ 1104405 h 1626920"/>
              <a:gd name="connsiteX12" fmla="*/ 156997 w 347002"/>
              <a:gd name="connsiteY12" fmla="*/ 1294410 h 1626920"/>
              <a:gd name="connsiteX13" fmla="*/ 85745 w 347002"/>
              <a:gd name="connsiteY13" fmla="*/ 1353787 h 1626920"/>
              <a:gd name="connsiteX14" fmla="*/ 50119 w 347002"/>
              <a:gd name="connsiteY14" fmla="*/ 1401288 h 1626920"/>
              <a:gd name="connsiteX15" fmla="*/ 2618 w 347002"/>
              <a:gd name="connsiteY15" fmla="*/ 1484416 h 1626920"/>
              <a:gd name="connsiteX16" fmla="*/ 2618 w 347002"/>
              <a:gd name="connsiteY16" fmla="*/ 1626920 h 1626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7002" h="1626920">
                <a:moveTo>
                  <a:pt x="323251" y="0"/>
                </a:moveTo>
                <a:cubicBezTo>
                  <a:pt x="330439" y="50311"/>
                  <a:pt x="347002" y="157890"/>
                  <a:pt x="347002" y="201881"/>
                </a:cubicBezTo>
                <a:cubicBezTo>
                  <a:pt x="347002" y="320700"/>
                  <a:pt x="345570" y="439781"/>
                  <a:pt x="335127" y="558140"/>
                </a:cubicBezTo>
                <a:cubicBezTo>
                  <a:pt x="333571" y="575774"/>
                  <a:pt x="322709" y="592042"/>
                  <a:pt x="311376" y="605642"/>
                </a:cubicBezTo>
                <a:cubicBezTo>
                  <a:pt x="302239" y="616606"/>
                  <a:pt x="287364" y="621096"/>
                  <a:pt x="275750" y="629392"/>
                </a:cubicBezTo>
                <a:cubicBezTo>
                  <a:pt x="259644" y="640896"/>
                  <a:pt x="245952" y="656167"/>
                  <a:pt x="228249" y="665018"/>
                </a:cubicBezTo>
                <a:cubicBezTo>
                  <a:pt x="213651" y="672317"/>
                  <a:pt x="196582" y="672935"/>
                  <a:pt x="180748" y="676894"/>
                </a:cubicBezTo>
                <a:cubicBezTo>
                  <a:pt x="164914" y="700645"/>
                  <a:pt x="142273" y="721066"/>
                  <a:pt x="133246" y="748146"/>
                </a:cubicBezTo>
                <a:lnTo>
                  <a:pt x="109496" y="819397"/>
                </a:lnTo>
                <a:cubicBezTo>
                  <a:pt x="113454" y="890649"/>
                  <a:pt x="114605" y="962113"/>
                  <a:pt x="121371" y="1033153"/>
                </a:cubicBezTo>
                <a:cubicBezTo>
                  <a:pt x="122558" y="1045614"/>
                  <a:pt x="126302" y="1058364"/>
                  <a:pt x="133246" y="1068779"/>
                </a:cubicBezTo>
                <a:cubicBezTo>
                  <a:pt x="142562" y="1082753"/>
                  <a:pt x="156997" y="1092530"/>
                  <a:pt x="168872" y="1104405"/>
                </a:cubicBezTo>
                <a:cubicBezTo>
                  <a:pt x="164914" y="1167740"/>
                  <a:pt x="170070" y="1232313"/>
                  <a:pt x="156997" y="1294410"/>
                </a:cubicBezTo>
                <a:cubicBezTo>
                  <a:pt x="151809" y="1319052"/>
                  <a:pt x="100900" y="1338632"/>
                  <a:pt x="85745" y="1353787"/>
                </a:cubicBezTo>
                <a:cubicBezTo>
                  <a:pt x="71750" y="1367782"/>
                  <a:pt x="61623" y="1385183"/>
                  <a:pt x="50119" y="1401288"/>
                </a:cubicBezTo>
                <a:cubicBezTo>
                  <a:pt x="39142" y="1416656"/>
                  <a:pt x="4727" y="1467545"/>
                  <a:pt x="2618" y="1484416"/>
                </a:cubicBezTo>
                <a:cubicBezTo>
                  <a:pt x="-3274" y="1531551"/>
                  <a:pt x="2618" y="1579419"/>
                  <a:pt x="2618" y="162692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463904" y="1282535"/>
            <a:ext cx="253073" cy="1591294"/>
          </a:xfrm>
          <a:custGeom>
            <a:avLst/>
            <a:gdLst>
              <a:gd name="connsiteX0" fmla="*/ 253073 w 253073"/>
              <a:gd name="connsiteY0" fmla="*/ 0 h 1591294"/>
              <a:gd name="connsiteX1" fmla="*/ 241197 w 253073"/>
              <a:gd name="connsiteY1" fmla="*/ 154379 h 1591294"/>
              <a:gd name="connsiteX2" fmla="*/ 217447 w 253073"/>
              <a:gd name="connsiteY2" fmla="*/ 285008 h 1591294"/>
              <a:gd name="connsiteX3" fmla="*/ 205571 w 253073"/>
              <a:gd name="connsiteY3" fmla="*/ 391886 h 1591294"/>
              <a:gd name="connsiteX4" fmla="*/ 193696 w 253073"/>
              <a:gd name="connsiteY4" fmla="*/ 427512 h 1591294"/>
              <a:gd name="connsiteX5" fmla="*/ 146195 w 253073"/>
              <a:gd name="connsiteY5" fmla="*/ 475013 h 1591294"/>
              <a:gd name="connsiteX6" fmla="*/ 134319 w 253073"/>
              <a:gd name="connsiteY6" fmla="*/ 510639 h 1591294"/>
              <a:gd name="connsiteX7" fmla="*/ 63067 w 253073"/>
              <a:gd name="connsiteY7" fmla="*/ 593766 h 1591294"/>
              <a:gd name="connsiteX8" fmla="*/ 63067 w 253073"/>
              <a:gd name="connsiteY8" fmla="*/ 926275 h 1591294"/>
              <a:gd name="connsiteX9" fmla="*/ 98693 w 253073"/>
              <a:gd name="connsiteY9" fmla="*/ 1009403 h 1591294"/>
              <a:gd name="connsiteX10" fmla="*/ 122444 w 253073"/>
              <a:gd name="connsiteY10" fmla="*/ 1104405 h 1591294"/>
              <a:gd name="connsiteX11" fmla="*/ 110569 w 253073"/>
              <a:gd name="connsiteY11" fmla="*/ 1294410 h 1591294"/>
              <a:gd name="connsiteX12" fmla="*/ 86818 w 253073"/>
              <a:gd name="connsiteY12" fmla="*/ 1330036 h 1591294"/>
              <a:gd name="connsiteX13" fmla="*/ 74943 w 253073"/>
              <a:gd name="connsiteY13" fmla="*/ 1365662 h 1591294"/>
              <a:gd name="connsiteX14" fmla="*/ 39317 w 253073"/>
              <a:gd name="connsiteY14" fmla="*/ 1389413 h 1591294"/>
              <a:gd name="connsiteX15" fmla="*/ 15566 w 253073"/>
              <a:gd name="connsiteY15" fmla="*/ 1425039 h 1591294"/>
              <a:gd name="connsiteX16" fmla="*/ 3691 w 253073"/>
              <a:gd name="connsiteY16" fmla="*/ 1591294 h 159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3073" h="1591294">
                <a:moveTo>
                  <a:pt x="253073" y="0"/>
                </a:moveTo>
                <a:cubicBezTo>
                  <a:pt x="249114" y="51460"/>
                  <a:pt x="246600" y="103051"/>
                  <a:pt x="241197" y="154379"/>
                </a:cubicBezTo>
                <a:cubicBezTo>
                  <a:pt x="231435" y="247113"/>
                  <a:pt x="229491" y="200702"/>
                  <a:pt x="217447" y="285008"/>
                </a:cubicBezTo>
                <a:cubicBezTo>
                  <a:pt x="212378" y="320493"/>
                  <a:pt x="211464" y="356528"/>
                  <a:pt x="205571" y="391886"/>
                </a:cubicBezTo>
                <a:cubicBezTo>
                  <a:pt x="203513" y="404233"/>
                  <a:pt x="200972" y="417326"/>
                  <a:pt x="193696" y="427512"/>
                </a:cubicBezTo>
                <a:cubicBezTo>
                  <a:pt x="180681" y="445733"/>
                  <a:pt x="162029" y="459179"/>
                  <a:pt x="146195" y="475013"/>
                </a:cubicBezTo>
                <a:cubicBezTo>
                  <a:pt x="142236" y="486888"/>
                  <a:pt x="140530" y="499771"/>
                  <a:pt x="134319" y="510639"/>
                </a:cubicBezTo>
                <a:cubicBezTo>
                  <a:pt x="114006" y="546185"/>
                  <a:pt x="91144" y="565689"/>
                  <a:pt x="63067" y="593766"/>
                </a:cubicBezTo>
                <a:cubicBezTo>
                  <a:pt x="20886" y="720313"/>
                  <a:pt x="42683" y="640910"/>
                  <a:pt x="63067" y="926275"/>
                </a:cubicBezTo>
                <a:cubicBezTo>
                  <a:pt x="64658" y="948550"/>
                  <a:pt x="91807" y="993337"/>
                  <a:pt x="98693" y="1009403"/>
                </a:cubicBezTo>
                <a:cubicBezTo>
                  <a:pt x="112389" y="1041360"/>
                  <a:pt x="115472" y="1069545"/>
                  <a:pt x="122444" y="1104405"/>
                </a:cubicBezTo>
                <a:cubicBezTo>
                  <a:pt x="118486" y="1167740"/>
                  <a:pt x="120466" y="1231728"/>
                  <a:pt x="110569" y="1294410"/>
                </a:cubicBezTo>
                <a:cubicBezTo>
                  <a:pt x="108343" y="1308508"/>
                  <a:pt x="93201" y="1317270"/>
                  <a:pt x="86818" y="1330036"/>
                </a:cubicBezTo>
                <a:cubicBezTo>
                  <a:pt x="81220" y="1341232"/>
                  <a:pt x="82763" y="1355887"/>
                  <a:pt x="74943" y="1365662"/>
                </a:cubicBezTo>
                <a:cubicBezTo>
                  <a:pt x="66027" y="1376807"/>
                  <a:pt x="51192" y="1381496"/>
                  <a:pt x="39317" y="1389413"/>
                </a:cubicBezTo>
                <a:cubicBezTo>
                  <a:pt x="31400" y="1401288"/>
                  <a:pt x="21949" y="1412273"/>
                  <a:pt x="15566" y="1425039"/>
                </a:cubicBezTo>
                <a:cubicBezTo>
                  <a:pt x="-10078" y="1476327"/>
                  <a:pt x="3691" y="1537359"/>
                  <a:pt x="3691" y="1591294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18"/>
          <p:cNvSpPr txBox="1"/>
          <p:nvPr/>
        </p:nvSpPr>
        <p:spPr>
          <a:xfrm>
            <a:off x="6228184" y="2205348"/>
            <a:ext cx="2808312" cy="175432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Tree roots penetrate deep into the soil ensuring that materials are recycled back to the vegetation.  This is why B is lighter brown in colour compared to A.</a:t>
            </a:r>
            <a:endParaRPr lang="en-GB" dirty="0"/>
          </a:p>
        </p:txBody>
      </p:sp>
      <p:sp>
        <p:nvSpPr>
          <p:cNvPr id="29" name="TextBox 18"/>
          <p:cNvSpPr txBox="1"/>
          <p:nvPr/>
        </p:nvSpPr>
        <p:spPr>
          <a:xfrm>
            <a:off x="114418" y="688446"/>
            <a:ext cx="2351535" cy="28623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There is a presence of soil organisms which break down leaf litter producing a mildly acidic (pH5-6.5) mull.  They also ensuring the mixing of soil, aerating it and preventing the formation of distinct horizons.</a:t>
            </a:r>
            <a:endParaRPr lang="en-GB" dirty="0"/>
          </a:p>
        </p:txBody>
      </p:sp>
      <p:sp>
        <p:nvSpPr>
          <p:cNvPr id="30" name="TextBox 18"/>
          <p:cNvSpPr txBox="1"/>
          <p:nvPr/>
        </p:nvSpPr>
        <p:spPr>
          <a:xfrm>
            <a:off x="104479" y="3853649"/>
            <a:ext cx="2371415" cy="17543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P slightly exceeds E, causing downward leaching of the most soluble minerals and the possibility of an iron pan forming.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987824" y="3356992"/>
            <a:ext cx="3024336" cy="193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037600" y="1306286"/>
            <a:ext cx="427522" cy="3325091"/>
          </a:xfrm>
          <a:custGeom>
            <a:avLst/>
            <a:gdLst>
              <a:gd name="connsiteX0" fmla="*/ 427522 w 427522"/>
              <a:gd name="connsiteY0" fmla="*/ 0 h 3325091"/>
              <a:gd name="connsiteX1" fmla="*/ 403771 w 427522"/>
              <a:gd name="connsiteY1" fmla="*/ 142504 h 3325091"/>
              <a:gd name="connsiteX2" fmla="*/ 380021 w 427522"/>
              <a:gd name="connsiteY2" fmla="*/ 225631 h 3325091"/>
              <a:gd name="connsiteX3" fmla="*/ 332519 w 427522"/>
              <a:gd name="connsiteY3" fmla="*/ 296883 h 3325091"/>
              <a:gd name="connsiteX4" fmla="*/ 308769 w 427522"/>
              <a:gd name="connsiteY4" fmla="*/ 332509 h 3325091"/>
              <a:gd name="connsiteX5" fmla="*/ 296894 w 427522"/>
              <a:gd name="connsiteY5" fmla="*/ 368135 h 3325091"/>
              <a:gd name="connsiteX6" fmla="*/ 320644 w 427522"/>
              <a:gd name="connsiteY6" fmla="*/ 510639 h 3325091"/>
              <a:gd name="connsiteX7" fmla="*/ 344395 w 427522"/>
              <a:gd name="connsiteY7" fmla="*/ 581891 h 3325091"/>
              <a:gd name="connsiteX8" fmla="*/ 356270 w 427522"/>
              <a:gd name="connsiteY8" fmla="*/ 676893 h 3325091"/>
              <a:gd name="connsiteX9" fmla="*/ 380021 w 427522"/>
              <a:gd name="connsiteY9" fmla="*/ 795646 h 3325091"/>
              <a:gd name="connsiteX10" fmla="*/ 344395 w 427522"/>
              <a:gd name="connsiteY10" fmla="*/ 1033153 h 3325091"/>
              <a:gd name="connsiteX11" fmla="*/ 308769 w 427522"/>
              <a:gd name="connsiteY11" fmla="*/ 1080654 h 3325091"/>
              <a:gd name="connsiteX12" fmla="*/ 296894 w 427522"/>
              <a:gd name="connsiteY12" fmla="*/ 1116280 h 3325091"/>
              <a:gd name="connsiteX13" fmla="*/ 249392 w 427522"/>
              <a:gd name="connsiteY13" fmla="*/ 1187532 h 3325091"/>
              <a:gd name="connsiteX14" fmla="*/ 213766 w 427522"/>
              <a:gd name="connsiteY14" fmla="*/ 1258784 h 3325091"/>
              <a:gd name="connsiteX15" fmla="*/ 190016 w 427522"/>
              <a:gd name="connsiteY15" fmla="*/ 1330036 h 3325091"/>
              <a:gd name="connsiteX16" fmla="*/ 178140 w 427522"/>
              <a:gd name="connsiteY16" fmla="*/ 1365662 h 3325091"/>
              <a:gd name="connsiteX17" fmla="*/ 154390 w 427522"/>
              <a:gd name="connsiteY17" fmla="*/ 1401288 h 3325091"/>
              <a:gd name="connsiteX18" fmla="*/ 142514 w 427522"/>
              <a:gd name="connsiteY18" fmla="*/ 1460665 h 3325091"/>
              <a:gd name="connsiteX19" fmla="*/ 130639 w 427522"/>
              <a:gd name="connsiteY19" fmla="*/ 1496291 h 3325091"/>
              <a:gd name="connsiteX20" fmla="*/ 166265 w 427522"/>
              <a:gd name="connsiteY20" fmla="*/ 1769423 h 3325091"/>
              <a:gd name="connsiteX21" fmla="*/ 190016 w 427522"/>
              <a:gd name="connsiteY21" fmla="*/ 1840675 h 3325091"/>
              <a:gd name="connsiteX22" fmla="*/ 237517 w 427522"/>
              <a:gd name="connsiteY22" fmla="*/ 1911927 h 3325091"/>
              <a:gd name="connsiteX23" fmla="*/ 249392 w 427522"/>
              <a:gd name="connsiteY23" fmla="*/ 1947553 h 3325091"/>
              <a:gd name="connsiteX24" fmla="*/ 296894 w 427522"/>
              <a:gd name="connsiteY24" fmla="*/ 2030680 h 3325091"/>
              <a:gd name="connsiteX25" fmla="*/ 332519 w 427522"/>
              <a:gd name="connsiteY25" fmla="*/ 2149433 h 3325091"/>
              <a:gd name="connsiteX26" fmla="*/ 308769 w 427522"/>
              <a:gd name="connsiteY26" fmla="*/ 2244436 h 3325091"/>
              <a:gd name="connsiteX27" fmla="*/ 190016 w 427522"/>
              <a:gd name="connsiteY27" fmla="*/ 2386940 h 3325091"/>
              <a:gd name="connsiteX28" fmla="*/ 154390 w 427522"/>
              <a:gd name="connsiteY28" fmla="*/ 2422566 h 3325091"/>
              <a:gd name="connsiteX29" fmla="*/ 118764 w 427522"/>
              <a:gd name="connsiteY29" fmla="*/ 2458192 h 3325091"/>
              <a:gd name="connsiteX30" fmla="*/ 59387 w 427522"/>
              <a:gd name="connsiteY30" fmla="*/ 2541319 h 3325091"/>
              <a:gd name="connsiteX31" fmla="*/ 47512 w 427522"/>
              <a:gd name="connsiteY31" fmla="*/ 2576945 h 3325091"/>
              <a:gd name="connsiteX32" fmla="*/ 11886 w 427522"/>
              <a:gd name="connsiteY32" fmla="*/ 2648197 h 3325091"/>
              <a:gd name="connsiteX33" fmla="*/ 35636 w 427522"/>
              <a:gd name="connsiteY33" fmla="*/ 2826327 h 3325091"/>
              <a:gd name="connsiteX34" fmla="*/ 59387 w 427522"/>
              <a:gd name="connsiteY34" fmla="*/ 2861953 h 3325091"/>
              <a:gd name="connsiteX35" fmla="*/ 71262 w 427522"/>
              <a:gd name="connsiteY35" fmla="*/ 2897579 h 3325091"/>
              <a:gd name="connsiteX36" fmla="*/ 83138 w 427522"/>
              <a:gd name="connsiteY36" fmla="*/ 2956956 h 3325091"/>
              <a:gd name="connsiteX37" fmla="*/ 106888 w 427522"/>
              <a:gd name="connsiteY37" fmla="*/ 3016332 h 3325091"/>
              <a:gd name="connsiteX38" fmla="*/ 130639 w 427522"/>
              <a:gd name="connsiteY38" fmla="*/ 3087584 h 3325091"/>
              <a:gd name="connsiteX39" fmla="*/ 118764 w 427522"/>
              <a:gd name="connsiteY39" fmla="*/ 3158836 h 3325091"/>
              <a:gd name="connsiteX40" fmla="*/ 47512 w 427522"/>
              <a:gd name="connsiteY40" fmla="*/ 3206337 h 3325091"/>
              <a:gd name="connsiteX41" fmla="*/ 23761 w 427522"/>
              <a:gd name="connsiteY41" fmla="*/ 3241963 h 3325091"/>
              <a:gd name="connsiteX42" fmla="*/ 10 w 427522"/>
              <a:gd name="connsiteY42" fmla="*/ 3325091 h 332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27522" h="3325091">
                <a:moveTo>
                  <a:pt x="427522" y="0"/>
                </a:moveTo>
                <a:cubicBezTo>
                  <a:pt x="417607" y="69409"/>
                  <a:pt x="417665" y="79981"/>
                  <a:pt x="403771" y="142504"/>
                </a:cubicBezTo>
                <a:cubicBezTo>
                  <a:pt x="401494" y="152752"/>
                  <a:pt x="387367" y="212407"/>
                  <a:pt x="380021" y="225631"/>
                </a:cubicBezTo>
                <a:cubicBezTo>
                  <a:pt x="366158" y="250584"/>
                  <a:pt x="348353" y="273132"/>
                  <a:pt x="332519" y="296883"/>
                </a:cubicBezTo>
                <a:cubicBezTo>
                  <a:pt x="324602" y="308758"/>
                  <a:pt x="313282" y="318969"/>
                  <a:pt x="308769" y="332509"/>
                </a:cubicBezTo>
                <a:lnTo>
                  <a:pt x="296894" y="368135"/>
                </a:lnTo>
                <a:cubicBezTo>
                  <a:pt x="305313" y="435490"/>
                  <a:pt x="303832" y="454598"/>
                  <a:pt x="320644" y="510639"/>
                </a:cubicBezTo>
                <a:cubicBezTo>
                  <a:pt x="327838" y="534619"/>
                  <a:pt x="344395" y="581891"/>
                  <a:pt x="344395" y="581891"/>
                </a:cubicBezTo>
                <a:cubicBezTo>
                  <a:pt x="348353" y="613558"/>
                  <a:pt x="351023" y="645413"/>
                  <a:pt x="356270" y="676893"/>
                </a:cubicBezTo>
                <a:cubicBezTo>
                  <a:pt x="362907" y="716712"/>
                  <a:pt x="380021" y="795646"/>
                  <a:pt x="380021" y="795646"/>
                </a:cubicBezTo>
                <a:cubicBezTo>
                  <a:pt x="372232" y="920259"/>
                  <a:pt x="395076" y="952063"/>
                  <a:pt x="344395" y="1033153"/>
                </a:cubicBezTo>
                <a:cubicBezTo>
                  <a:pt x="333905" y="1049937"/>
                  <a:pt x="320644" y="1064820"/>
                  <a:pt x="308769" y="1080654"/>
                </a:cubicBezTo>
                <a:cubicBezTo>
                  <a:pt x="304811" y="1092529"/>
                  <a:pt x="302973" y="1105338"/>
                  <a:pt x="296894" y="1116280"/>
                </a:cubicBezTo>
                <a:cubicBezTo>
                  <a:pt x="283031" y="1141233"/>
                  <a:pt x="249392" y="1187532"/>
                  <a:pt x="249392" y="1187532"/>
                </a:cubicBezTo>
                <a:cubicBezTo>
                  <a:pt x="206084" y="1317459"/>
                  <a:pt x="275154" y="1120660"/>
                  <a:pt x="213766" y="1258784"/>
                </a:cubicBezTo>
                <a:cubicBezTo>
                  <a:pt x="203598" y="1281662"/>
                  <a:pt x="197933" y="1306285"/>
                  <a:pt x="190016" y="1330036"/>
                </a:cubicBezTo>
                <a:cubicBezTo>
                  <a:pt x="186058" y="1341911"/>
                  <a:pt x="185083" y="1355246"/>
                  <a:pt x="178140" y="1365662"/>
                </a:cubicBezTo>
                <a:lnTo>
                  <a:pt x="154390" y="1401288"/>
                </a:lnTo>
                <a:cubicBezTo>
                  <a:pt x="150431" y="1421080"/>
                  <a:pt x="147409" y="1441083"/>
                  <a:pt x="142514" y="1460665"/>
                </a:cubicBezTo>
                <a:cubicBezTo>
                  <a:pt x="139478" y="1472809"/>
                  <a:pt x="130044" y="1483788"/>
                  <a:pt x="130639" y="1496291"/>
                </a:cubicBezTo>
                <a:cubicBezTo>
                  <a:pt x="131546" y="1515342"/>
                  <a:pt x="147390" y="1700215"/>
                  <a:pt x="166265" y="1769423"/>
                </a:cubicBezTo>
                <a:cubicBezTo>
                  <a:pt x="172852" y="1793576"/>
                  <a:pt x="176129" y="1819844"/>
                  <a:pt x="190016" y="1840675"/>
                </a:cubicBezTo>
                <a:lnTo>
                  <a:pt x="237517" y="1911927"/>
                </a:lnTo>
                <a:cubicBezTo>
                  <a:pt x="241475" y="1923802"/>
                  <a:pt x="243794" y="1936357"/>
                  <a:pt x="249392" y="1947553"/>
                </a:cubicBezTo>
                <a:cubicBezTo>
                  <a:pt x="292237" y="2033244"/>
                  <a:pt x="255257" y="1926586"/>
                  <a:pt x="296894" y="2030680"/>
                </a:cubicBezTo>
                <a:cubicBezTo>
                  <a:pt x="316167" y="2078863"/>
                  <a:pt x="320855" y="2102777"/>
                  <a:pt x="332519" y="2149433"/>
                </a:cubicBezTo>
                <a:cubicBezTo>
                  <a:pt x="329229" y="2165883"/>
                  <a:pt x="320180" y="2223896"/>
                  <a:pt x="308769" y="2244436"/>
                </a:cubicBezTo>
                <a:cubicBezTo>
                  <a:pt x="267436" y="2318836"/>
                  <a:pt x="252270" y="2324686"/>
                  <a:pt x="190016" y="2386940"/>
                </a:cubicBezTo>
                <a:lnTo>
                  <a:pt x="154390" y="2422566"/>
                </a:lnTo>
                <a:cubicBezTo>
                  <a:pt x="142515" y="2434441"/>
                  <a:pt x="128841" y="2444757"/>
                  <a:pt x="118764" y="2458192"/>
                </a:cubicBezTo>
                <a:cubicBezTo>
                  <a:pt x="74574" y="2517111"/>
                  <a:pt x="94117" y="2489225"/>
                  <a:pt x="59387" y="2541319"/>
                </a:cubicBezTo>
                <a:cubicBezTo>
                  <a:pt x="55429" y="2553194"/>
                  <a:pt x="53110" y="2565749"/>
                  <a:pt x="47512" y="2576945"/>
                </a:cubicBezTo>
                <a:cubicBezTo>
                  <a:pt x="1471" y="2669028"/>
                  <a:pt x="41734" y="2558650"/>
                  <a:pt x="11886" y="2648197"/>
                </a:cubicBezTo>
                <a:cubicBezTo>
                  <a:pt x="13658" y="2667686"/>
                  <a:pt x="17480" y="2783963"/>
                  <a:pt x="35636" y="2826327"/>
                </a:cubicBezTo>
                <a:cubicBezTo>
                  <a:pt x="41258" y="2839445"/>
                  <a:pt x="51470" y="2850078"/>
                  <a:pt x="59387" y="2861953"/>
                </a:cubicBezTo>
                <a:cubicBezTo>
                  <a:pt x="63345" y="2873828"/>
                  <a:pt x="68226" y="2885435"/>
                  <a:pt x="71262" y="2897579"/>
                </a:cubicBezTo>
                <a:cubicBezTo>
                  <a:pt x="76157" y="2917161"/>
                  <a:pt x="77338" y="2937623"/>
                  <a:pt x="83138" y="2956956"/>
                </a:cubicBezTo>
                <a:cubicBezTo>
                  <a:pt x="89263" y="2977374"/>
                  <a:pt x="99603" y="2996299"/>
                  <a:pt x="106888" y="3016332"/>
                </a:cubicBezTo>
                <a:cubicBezTo>
                  <a:pt x="115444" y="3039860"/>
                  <a:pt x="130639" y="3087584"/>
                  <a:pt x="130639" y="3087584"/>
                </a:cubicBezTo>
                <a:cubicBezTo>
                  <a:pt x="126681" y="3111335"/>
                  <a:pt x="132572" y="3139110"/>
                  <a:pt x="118764" y="3158836"/>
                </a:cubicBezTo>
                <a:cubicBezTo>
                  <a:pt x="102395" y="3182221"/>
                  <a:pt x="47512" y="3206337"/>
                  <a:pt x="47512" y="3206337"/>
                </a:cubicBezTo>
                <a:cubicBezTo>
                  <a:pt x="39595" y="3218212"/>
                  <a:pt x="29558" y="3228921"/>
                  <a:pt x="23761" y="3241963"/>
                </a:cubicBezTo>
                <a:cubicBezTo>
                  <a:pt x="-1242" y="3298219"/>
                  <a:pt x="10" y="3291145"/>
                  <a:pt x="10" y="332509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168239" y="2850078"/>
            <a:ext cx="617563" cy="831273"/>
          </a:xfrm>
          <a:custGeom>
            <a:avLst/>
            <a:gdLst>
              <a:gd name="connsiteX0" fmla="*/ 0 w 617563"/>
              <a:gd name="connsiteY0" fmla="*/ 0 h 831273"/>
              <a:gd name="connsiteX1" fmla="*/ 59377 w 617563"/>
              <a:gd name="connsiteY1" fmla="*/ 47501 h 831273"/>
              <a:gd name="connsiteX2" fmla="*/ 106878 w 617563"/>
              <a:gd name="connsiteY2" fmla="*/ 118753 h 831273"/>
              <a:gd name="connsiteX3" fmla="*/ 201880 w 617563"/>
              <a:gd name="connsiteY3" fmla="*/ 178130 h 831273"/>
              <a:gd name="connsiteX4" fmla="*/ 273132 w 617563"/>
              <a:gd name="connsiteY4" fmla="*/ 201880 h 831273"/>
              <a:gd name="connsiteX5" fmla="*/ 308758 w 617563"/>
              <a:gd name="connsiteY5" fmla="*/ 213756 h 831273"/>
              <a:gd name="connsiteX6" fmla="*/ 403761 w 617563"/>
              <a:gd name="connsiteY6" fmla="*/ 261257 h 831273"/>
              <a:gd name="connsiteX7" fmla="*/ 439387 w 617563"/>
              <a:gd name="connsiteY7" fmla="*/ 285008 h 831273"/>
              <a:gd name="connsiteX8" fmla="*/ 475013 w 617563"/>
              <a:gd name="connsiteY8" fmla="*/ 427512 h 831273"/>
              <a:gd name="connsiteX9" fmla="*/ 498764 w 617563"/>
              <a:gd name="connsiteY9" fmla="*/ 605641 h 831273"/>
              <a:gd name="connsiteX10" fmla="*/ 510639 w 617563"/>
              <a:gd name="connsiteY10" fmla="*/ 676893 h 831273"/>
              <a:gd name="connsiteX11" fmla="*/ 593766 w 617563"/>
              <a:gd name="connsiteY11" fmla="*/ 783771 h 831273"/>
              <a:gd name="connsiteX12" fmla="*/ 617517 w 617563"/>
              <a:gd name="connsiteY12" fmla="*/ 831273 h 83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7563" h="831273">
                <a:moveTo>
                  <a:pt x="0" y="0"/>
                </a:moveTo>
                <a:cubicBezTo>
                  <a:pt x="19792" y="15834"/>
                  <a:pt x="42421" y="28661"/>
                  <a:pt x="59377" y="47501"/>
                </a:cubicBezTo>
                <a:cubicBezTo>
                  <a:pt x="78472" y="68718"/>
                  <a:pt x="84042" y="101626"/>
                  <a:pt x="106878" y="118753"/>
                </a:cubicBezTo>
                <a:cubicBezTo>
                  <a:pt x="147710" y="149378"/>
                  <a:pt x="155308" y="159501"/>
                  <a:pt x="201880" y="178130"/>
                </a:cubicBezTo>
                <a:cubicBezTo>
                  <a:pt x="225125" y="187428"/>
                  <a:pt x="249381" y="193963"/>
                  <a:pt x="273132" y="201880"/>
                </a:cubicBezTo>
                <a:cubicBezTo>
                  <a:pt x="285007" y="205838"/>
                  <a:pt x="298024" y="207316"/>
                  <a:pt x="308758" y="213756"/>
                </a:cubicBezTo>
                <a:cubicBezTo>
                  <a:pt x="378869" y="255822"/>
                  <a:pt x="346238" y="242083"/>
                  <a:pt x="403761" y="261257"/>
                </a:cubicBezTo>
                <a:cubicBezTo>
                  <a:pt x="415636" y="269174"/>
                  <a:pt x="429295" y="274916"/>
                  <a:pt x="439387" y="285008"/>
                </a:cubicBezTo>
                <a:cubicBezTo>
                  <a:pt x="480003" y="325624"/>
                  <a:pt x="469144" y="368823"/>
                  <a:pt x="475013" y="427512"/>
                </a:cubicBezTo>
                <a:cubicBezTo>
                  <a:pt x="503082" y="708208"/>
                  <a:pt x="470790" y="465772"/>
                  <a:pt x="498764" y="605641"/>
                </a:cubicBezTo>
                <a:cubicBezTo>
                  <a:pt x="503486" y="629252"/>
                  <a:pt x="501378" y="654667"/>
                  <a:pt x="510639" y="676893"/>
                </a:cubicBezTo>
                <a:cubicBezTo>
                  <a:pt x="540652" y="748926"/>
                  <a:pt x="553726" y="735723"/>
                  <a:pt x="593766" y="783771"/>
                </a:cubicBezTo>
                <a:cubicBezTo>
                  <a:pt x="619713" y="814907"/>
                  <a:pt x="617517" y="807283"/>
                  <a:pt x="617517" y="831273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5170395" y="2576945"/>
            <a:ext cx="332849" cy="1710047"/>
          </a:xfrm>
          <a:custGeom>
            <a:avLst/>
            <a:gdLst>
              <a:gd name="connsiteX0" fmla="*/ 0 w 332849"/>
              <a:gd name="connsiteY0" fmla="*/ 0 h 1710047"/>
              <a:gd name="connsiteX1" fmla="*/ 59377 w 332849"/>
              <a:gd name="connsiteY1" fmla="*/ 59377 h 1710047"/>
              <a:gd name="connsiteX2" fmla="*/ 118753 w 332849"/>
              <a:gd name="connsiteY2" fmla="*/ 154380 h 1710047"/>
              <a:gd name="connsiteX3" fmla="*/ 130629 w 332849"/>
              <a:gd name="connsiteY3" fmla="*/ 213756 h 1710047"/>
              <a:gd name="connsiteX4" fmla="*/ 178130 w 332849"/>
              <a:gd name="connsiteY4" fmla="*/ 332510 h 1710047"/>
              <a:gd name="connsiteX5" fmla="*/ 178130 w 332849"/>
              <a:gd name="connsiteY5" fmla="*/ 546265 h 1710047"/>
              <a:gd name="connsiteX6" fmla="*/ 166255 w 332849"/>
              <a:gd name="connsiteY6" fmla="*/ 581891 h 1710047"/>
              <a:gd name="connsiteX7" fmla="*/ 118753 w 332849"/>
              <a:gd name="connsiteY7" fmla="*/ 653143 h 1710047"/>
              <a:gd name="connsiteX8" fmla="*/ 95003 w 332849"/>
              <a:gd name="connsiteY8" fmla="*/ 724395 h 1710047"/>
              <a:gd name="connsiteX9" fmla="*/ 71252 w 332849"/>
              <a:gd name="connsiteY9" fmla="*/ 760021 h 1710047"/>
              <a:gd name="connsiteX10" fmla="*/ 106878 w 332849"/>
              <a:gd name="connsiteY10" fmla="*/ 950026 h 1710047"/>
              <a:gd name="connsiteX11" fmla="*/ 130629 w 332849"/>
              <a:gd name="connsiteY11" fmla="*/ 985652 h 1710047"/>
              <a:gd name="connsiteX12" fmla="*/ 213756 w 332849"/>
              <a:gd name="connsiteY12" fmla="*/ 1128156 h 1710047"/>
              <a:gd name="connsiteX13" fmla="*/ 249382 w 332849"/>
              <a:gd name="connsiteY13" fmla="*/ 1163782 h 1710047"/>
              <a:gd name="connsiteX14" fmla="*/ 273133 w 332849"/>
              <a:gd name="connsiteY14" fmla="*/ 1211284 h 1710047"/>
              <a:gd name="connsiteX15" fmla="*/ 308759 w 332849"/>
              <a:gd name="connsiteY15" fmla="*/ 1258785 h 1710047"/>
              <a:gd name="connsiteX16" fmla="*/ 332509 w 332849"/>
              <a:gd name="connsiteY16" fmla="*/ 1330037 h 1710047"/>
              <a:gd name="connsiteX17" fmla="*/ 308759 w 332849"/>
              <a:gd name="connsiteY17" fmla="*/ 1496291 h 1710047"/>
              <a:gd name="connsiteX18" fmla="*/ 296883 w 332849"/>
              <a:gd name="connsiteY18" fmla="*/ 1650671 h 1710047"/>
              <a:gd name="connsiteX19" fmla="*/ 285008 w 332849"/>
              <a:gd name="connsiteY19" fmla="*/ 1686297 h 1710047"/>
              <a:gd name="connsiteX20" fmla="*/ 261257 w 332849"/>
              <a:gd name="connsiteY20" fmla="*/ 1710047 h 171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2849" h="1710047">
                <a:moveTo>
                  <a:pt x="0" y="0"/>
                </a:moveTo>
                <a:cubicBezTo>
                  <a:pt x="19792" y="19792"/>
                  <a:pt x="42311" y="37191"/>
                  <a:pt x="59377" y="59377"/>
                </a:cubicBezTo>
                <a:cubicBezTo>
                  <a:pt x="82146" y="88977"/>
                  <a:pt x="118753" y="154380"/>
                  <a:pt x="118753" y="154380"/>
                </a:cubicBezTo>
                <a:cubicBezTo>
                  <a:pt x="122712" y="174172"/>
                  <a:pt x="124246" y="194608"/>
                  <a:pt x="130629" y="213756"/>
                </a:cubicBezTo>
                <a:cubicBezTo>
                  <a:pt x="144111" y="254202"/>
                  <a:pt x="178130" y="332510"/>
                  <a:pt x="178130" y="332510"/>
                </a:cubicBezTo>
                <a:cubicBezTo>
                  <a:pt x="190797" y="446513"/>
                  <a:pt x="197130" y="432262"/>
                  <a:pt x="178130" y="546265"/>
                </a:cubicBezTo>
                <a:cubicBezTo>
                  <a:pt x="176072" y="558612"/>
                  <a:pt x="172334" y="570949"/>
                  <a:pt x="166255" y="581891"/>
                </a:cubicBezTo>
                <a:cubicBezTo>
                  <a:pt x="152392" y="606844"/>
                  <a:pt x="118753" y="653143"/>
                  <a:pt x="118753" y="653143"/>
                </a:cubicBezTo>
                <a:cubicBezTo>
                  <a:pt x="110836" y="676894"/>
                  <a:pt x="105171" y="701517"/>
                  <a:pt x="95003" y="724395"/>
                </a:cubicBezTo>
                <a:cubicBezTo>
                  <a:pt x="89206" y="737437"/>
                  <a:pt x="72269" y="745785"/>
                  <a:pt x="71252" y="760021"/>
                </a:cubicBezTo>
                <a:cubicBezTo>
                  <a:pt x="66049" y="832855"/>
                  <a:pt x="76156" y="888582"/>
                  <a:pt x="106878" y="950026"/>
                </a:cubicBezTo>
                <a:cubicBezTo>
                  <a:pt x="113261" y="962792"/>
                  <a:pt x="123698" y="973176"/>
                  <a:pt x="130629" y="985652"/>
                </a:cubicBezTo>
                <a:cubicBezTo>
                  <a:pt x="154936" y="1029405"/>
                  <a:pt x="177415" y="1091815"/>
                  <a:pt x="213756" y="1128156"/>
                </a:cubicBezTo>
                <a:cubicBezTo>
                  <a:pt x="225631" y="1140031"/>
                  <a:pt x="239621" y="1150116"/>
                  <a:pt x="249382" y="1163782"/>
                </a:cubicBezTo>
                <a:cubicBezTo>
                  <a:pt x="259672" y="1178187"/>
                  <a:pt x="263750" y="1196272"/>
                  <a:pt x="273133" y="1211284"/>
                </a:cubicBezTo>
                <a:cubicBezTo>
                  <a:pt x="283623" y="1228068"/>
                  <a:pt x="296884" y="1242951"/>
                  <a:pt x="308759" y="1258785"/>
                </a:cubicBezTo>
                <a:cubicBezTo>
                  <a:pt x="316676" y="1282536"/>
                  <a:pt x="335614" y="1305195"/>
                  <a:pt x="332509" y="1330037"/>
                </a:cubicBezTo>
                <a:cubicBezTo>
                  <a:pt x="317648" y="1448931"/>
                  <a:pt x="325880" y="1393559"/>
                  <a:pt x="308759" y="1496291"/>
                </a:cubicBezTo>
                <a:cubicBezTo>
                  <a:pt x="304800" y="1547751"/>
                  <a:pt x="303285" y="1599458"/>
                  <a:pt x="296883" y="1650671"/>
                </a:cubicBezTo>
                <a:cubicBezTo>
                  <a:pt x="295330" y="1663092"/>
                  <a:pt x="291448" y="1675563"/>
                  <a:pt x="285008" y="1686297"/>
                </a:cubicBezTo>
                <a:cubicBezTo>
                  <a:pt x="279248" y="1695898"/>
                  <a:pt x="269174" y="1702130"/>
                  <a:pt x="261257" y="171004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18"/>
          <p:cNvSpPr txBox="1"/>
          <p:nvPr/>
        </p:nvSpPr>
        <p:spPr>
          <a:xfrm>
            <a:off x="6228184" y="4404066"/>
            <a:ext cx="2808312" cy="175432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When E &gt; P in the summer, capillary action can take which brings up the minerals from the B to the A horizon, further helping to mix the soil.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28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7824" y="1282516"/>
            <a:ext cx="3024336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1844824"/>
            <a:ext cx="30243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4941168"/>
            <a:ext cx="30243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069" y="0"/>
            <a:ext cx="965845" cy="123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3" y="390010"/>
            <a:ext cx="653751" cy="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317" y="404664"/>
            <a:ext cx="653751" cy="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987824" y="1282516"/>
            <a:ext cx="3024336" cy="562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987824" y="1844824"/>
            <a:ext cx="3024336" cy="151216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987824" y="3356992"/>
            <a:ext cx="3024336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265" y="5085184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589" y="5281229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914" y="5046414"/>
            <a:ext cx="784803" cy="38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475894" y="1363615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AO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58174" y="2204661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</a:t>
            </a:r>
            <a:endParaRPr lang="en-GB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8174" y="374897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66177" y="522759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</a:t>
            </a:r>
          </a:p>
        </p:txBody>
      </p:sp>
      <p:sp>
        <p:nvSpPr>
          <p:cNvPr id="23" name="Freeform 22"/>
          <p:cNvSpPr/>
          <p:nvPr/>
        </p:nvSpPr>
        <p:spPr>
          <a:xfrm>
            <a:off x="4996894" y="1282535"/>
            <a:ext cx="347002" cy="1626920"/>
          </a:xfrm>
          <a:custGeom>
            <a:avLst/>
            <a:gdLst>
              <a:gd name="connsiteX0" fmla="*/ 323251 w 347002"/>
              <a:gd name="connsiteY0" fmla="*/ 0 h 1626920"/>
              <a:gd name="connsiteX1" fmla="*/ 347002 w 347002"/>
              <a:gd name="connsiteY1" fmla="*/ 201881 h 1626920"/>
              <a:gd name="connsiteX2" fmla="*/ 335127 w 347002"/>
              <a:gd name="connsiteY2" fmla="*/ 558140 h 1626920"/>
              <a:gd name="connsiteX3" fmla="*/ 311376 w 347002"/>
              <a:gd name="connsiteY3" fmla="*/ 605642 h 1626920"/>
              <a:gd name="connsiteX4" fmla="*/ 275750 w 347002"/>
              <a:gd name="connsiteY4" fmla="*/ 629392 h 1626920"/>
              <a:gd name="connsiteX5" fmla="*/ 228249 w 347002"/>
              <a:gd name="connsiteY5" fmla="*/ 665018 h 1626920"/>
              <a:gd name="connsiteX6" fmla="*/ 180748 w 347002"/>
              <a:gd name="connsiteY6" fmla="*/ 676894 h 1626920"/>
              <a:gd name="connsiteX7" fmla="*/ 133246 w 347002"/>
              <a:gd name="connsiteY7" fmla="*/ 748146 h 1626920"/>
              <a:gd name="connsiteX8" fmla="*/ 109496 w 347002"/>
              <a:gd name="connsiteY8" fmla="*/ 819397 h 1626920"/>
              <a:gd name="connsiteX9" fmla="*/ 121371 w 347002"/>
              <a:gd name="connsiteY9" fmla="*/ 1033153 h 1626920"/>
              <a:gd name="connsiteX10" fmla="*/ 133246 w 347002"/>
              <a:gd name="connsiteY10" fmla="*/ 1068779 h 1626920"/>
              <a:gd name="connsiteX11" fmla="*/ 168872 w 347002"/>
              <a:gd name="connsiteY11" fmla="*/ 1104405 h 1626920"/>
              <a:gd name="connsiteX12" fmla="*/ 156997 w 347002"/>
              <a:gd name="connsiteY12" fmla="*/ 1294410 h 1626920"/>
              <a:gd name="connsiteX13" fmla="*/ 85745 w 347002"/>
              <a:gd name="connsiteY13" fmla="*/ 1353787 h 1626920"/>
              <a:gd name="connsiteX14" fmla="*/ 50119 w 347002"/>
              <a:gd name="connsiteY14" fmla="*/ 1401288 h 1626920"/>
              <a:gd name="connsiteX15" fmla="*/ 2618 w 347002"/>
              <a:gd name="connsiteY15" fmla="*/ 1484416 h 1626920"/>
              <a:gd name="connsiteX16" fmla="*/ 2618 w 347002"/>
              <a:gd name="connsiteY16" fmla="*/ 1626920 h 1626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7002" h="1626920">
                <a:moveTo>
                  <a:pt x="323251" y="0"/>
                </a:moveTo>
                <a:cubicBezTo>
                  <a:pt x="330439" y="50311"/>
                  <a:pt x="347002" y="157890"/>
                  <a:pt x="347002" y="201881"/>
                </a:cubicBezTo>
                <a:cubicBezTo>
                  <a:pt x="347002" y="320700"/>
                  <a:pt x="345570" y="439781"/>
                  <a:pt x="335127" y="558140"/>
                </a:cubicBezTo>
                <a:cubicBezTo>
                  <a:pt x="333571" y="575774"/>
                  <a:pt x="322709" y="592042"/>
                  <a:pt x="311376" y="605642"/>
                </a:cubicBezTo>
                <a:cubicBezTo>
                  <a:pt x="302239" y="616606"/>
                  <a:pt x="287364" y="621096"/>
                  <a:pt x="275750" y="629392"/>
                </a:cubicBezTo>
                <a:cubicBezTo>
                  <a:pt x="259644" y="640896"/>
                  <a:pt x="245952" y="656167"/>
                  <a:pt x="228249" y="665018"/>
                </a:cubicBezTo>
                <a:cubicBezTo>
                  <a:pt x="213651" y="672317"/>
                  <a:pt x="196582" y="672935"/>
                  <a:pt x="180748" y="676894"/>
                </a:cubicBezTo>
                <a:cubicBezTo>
                  <a:pt x="164914" y="700645"/>
                  <a:pt x="142273" y="721066"/>
                  <a:pt x="133246" y="748146"/>
                </a:cubicBezTo>
                <a:lnTo>
                  <a:pt x="109496" y="819397"/>
                </a:lnTo>
                <a:cubicBezTo>
                  <a:pt x="113454" y="890649"/>
                  <a:pt x="114605" y="962113"/>
                  <a:pt x="121371" y="1033153"/>
                </a:cubicBezTo>
                <a:cubicBezTo>
                  <a:pt x="122558" y="1045614"/>
                  <a:pt x="126302" y="1058364"/>
                  <a:pt x="133246" y="1068779"/>
                </a:cubicBezTo>
                <a:cubicBezTo>
                  <a:pt x="142562" y="1082753"/>
                  <a:pt x="156997" y="1092530"/>
                  <a:pt x="168872" y="1104405"/>
                </a:cubicBezTo>
                <a:cubicBezTo>
                  <a:pt x="164914" y="1167740"/>
                  <a:pt x="170070" y="1232313"/>
                  <a:pt x="156997" y="1294410"/>
                </a:cubicBezTo>
                <a:cubicBezTo>
                  <a:pt x="151809" y="1319052"/>
                  <a:pt x="100900" y="1338632"/>
                  <a:pt x="85745" y="1353787"/>
                </a:cubicBezTo>
                <a:cubicBezTo>
                  <a:pt x="71750" y="1367782"/>
                  <a:pt x="61623" y="1385183"/>
                  <a:pt x="50119" y="1401288"/>
                </a:cubicBezTo>
                <a:cubicBezTo>
                  <a:pt x="39142" y="1416656"/>
                  <a:pt x="4727" y="1467545"/>
                  <a:pt x="2618" y="1484416"/>
                </a:cubicBezTo>
                <a:cubicBezTo>
                  <a:pt x="-3274" y="1531551"/>
                  <a:pt x="2618" y="1579419"/>
                  <a:pt x="2618" y="162692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463904" y="1282535"/>
            <a:ext cx="253073" cy="1591294"/>
          </a:xfrm>
          <a:custGeom>
            <a:avLst/>
            <a:gdLst>
              <a:gd name="connsiteX0" fmla="*/ 253073 w 253073"/>
              <a:gd name="connsiteY0" fmla="*/ 0 h 1591294"/>
              <a:gd name="connsiteX1" fmla="*/ 241197 w 253073"/>
              <a:gd name="connsiteY1" fmla="*/ 154379 h 1591294"/>
              <a:gd name="connsiteX2" fmla="*/ 217447 w 253073"/>
              <a:gd name="connsiteY2" fmla="*/ 285008 h 1591294"/>
              <a:gd name="connsiteX3" fmla="*/ 205571 w 253073"/>
              <a:gd name="connsiteY3" fmla="*/ 391886 h 1591294"/>
              <a:gd name="connsiteX4" fmla="*/ 193696 w 253073"/>
              <a:gd name="connsiteY4" fmla="*/ 427512 h 1591294"/>
              <a:gd name="connsiteX5" fmla="*/ 146195 w 253073"/>
              <a:gd name="connsiteY5" fmla="*/ 475013 h 1591294"/>
              <a:gd name="connsiteX6" fmla="*/ 134319 w 253073"/>
              <a:gd name="connsiteY6" fmla="*/ 510639 h 1591294"/>
              <a:gd name="connsiteX7" fmla="*/ 63067 w 253073"/>
              <a:gd name="connsiteY7" fmla="*/ 593766 h 1591294"/>
              <a:gd name="connsiteX8" fmla="*/ 63067 w 253073"/>
              <a:gd name="connsiteY8" fmla="*/ 926275 h 1591294"/>
              <a:gd name="connsiteX9" fmla="*/ 98693 w 253073"/>
              <a:gd name="connsiteY9" fmla="*/ 1009403 h 1591294"/>
              <a:gd name="connsiteX10" fmla="*/ 122444 w 253073"/>
              <a:gd name="connsiteY10" fmla="*/ 1104405 h 1591294"/>
              <a:gd name="connsiteX11" fmla="*/ 110569 w 253073"/>
              <a:gd name="connsiteY11" fmla="*/ 1294410 h 1591294"/>
              <a:gd name="connsiteX12" fmla="*/ 86818 w 253073"/>
              <a:gd name="connsiteY12" fmla="*/ 1330036 h 1591294"/>
              <a:gd name="connsiteX13" fmla="*/ 74943 w 253073"/>
              <a:gd name="connsiteY13" fmla="*/ 1365662 h 1591294"/>
              <a:gd name="connsiteX14" fmla="*/ 39317 w 253073"/>
              <a:gd name="connsiteY14" fmla="*/ 1389413 h 1591294"/>
              <a:gd name="connsiteX15" fmla="*/ 15566 w 253073"/>
              <a:gd name="connsiteY15" fmla="*/ 1425039 h 1591294"/>
              <a:gd name="connsiteX16" fmla="*/ 3691 w 253073"/>
              <a:gd name="connsiteY16" fmla="*/ 1591294 h 159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3073" h="1591294">
                <a:moveTo>
                  <a:pt x="253073" y="0"/>
                </a:moveTo>
                <a:cubicBezTo>
                  <a:pt x="249114" y="51460"/>
                  <a:pt x="246600" y="103051"/>
                  <a:pt x="241197" y="154379"/>
                </a:cubicBezTo>
                <a:cubicBezTo>
                  <a:pt x="231435" y="247113"/>
                  <a:pt x="229491" y="200702"/>
                  <a:pt x="217447" y="285008"/>
                </a:cubicBezTo>
                <a:cubicBezTo>
                  <a:pt x="212378" y="320493"/>
                  <a:pt x="211464" y="356528"/>
                  <a:pt x="205571" y="391886"/>
                </a:cubicBezTo>
                <a:cubicBezTo>
                  <a:pt x="203513" y="404233"/>
                  <a:pt x="200972" y="417326"/>
                  <a:pt x="193696" y="427512"/>
                </a:cubicBezTo>
                <a:cubicBezTo>
                  <a:pt x="180681" y="445733"/>
                  <a:pt x="162029" y="459179"/>
                  <a:pt x="146195" y="475013"/>
                </a:cubicBezTo>
                <a:cubicBezTo>
                  <a:pt x="142236" y="486888"/>
                  <a:pt x="140530" y="499771"/>
                  <a:pt x="134319" y="510639"/>
                </a:cubicBezTo>
                <a:cubicBezTo>
                  <a:pt x="114006" y="546185"/>
                  <a:pt x="91144" y="565689"/>
                  <a:pt x="63067" y="593766"/>
                </a:cubicBezTo>
                <a:cubicBezTo>
                  <a:pt x="20886" y="720313"/>
                  <a:pt x="42683" y="640910"/>
                  <a:pt x="63067" y="926275"/>
                </a:cubicBezTo>
                <a:cubicBezTo>
                  <a:pt x="64658" y="948550"/>
                  <a:pt x="91807" y="993337"/>
                  <a:pt x="98693" y="1009403"/>
                </a:cubicBezTo>
                <a:cubicBezTo>
                  <a:pt x="112389" y="1041360"/>
                  <a:pt x="115472" y="1069545"/>
                  <a:pt x="122444" y="1104405"/>
                </a:cubicBezTo>
                <a:cubicBezTo>
                  <a:pt x="118486" y="1167740"/>
                  <a:pt x="120466" y="1231728"/>
                  <a:pt x="110569" y="1294410"/>
                </a:cubicBezTo>
                <a:cubicBezTo>
                  <a:pt x="108343" y="1308508"/>
                  <a:pt x="93201" y="1317270"/>
                  <a:pt x="86818" y="1330036"/>
                </a:cubicBezTo>
                <a:cubicBezTo>
                  <a:pt x="81220" y="1341232"/>
                  <a:pt x="82763" y="1355887"/>
                  <a:pt x="74943" y="1365662"/>
                </a:cubicBezTo>
                <a:cubicBezTo>
                  <a:pt x="66027" y="1376807"/>
                  <a:pt x="51192" y="1381496"/>
                  <a:pt x="39317" y="1389413"/>
                </a:cubicBezTo>
                <a:cubicBezTo>
                  <a:pt x="31400" y="1401288"/>
                  <a:pt x="21949" y="1412273"/>
                  <a:pt x="15566" y="1425039"/>
                </a:cubicBezTo>
                <a:cubicBezTo>
                  <a:pt x="-10078" y="1476327"/>
                  <a:pt x="3691" y="1537359"/>
                  <a:pt x="3691" y="1591294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987824" y="3356992"/>
            <a:ext cx="3024336" cy="193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037600" y="1306286"/>
            <a:ext cx="427522" cy="3325091"/>
          </a:xfrm>
          <a:custGeom>
            <a:avLst/>
            <a:gdLst>
              <a:gd name="connsiteX0" fmla="*/ 427522 w 427522"/>
              <a:gd name="connsiteY0" fmla="*/ 0 h 3325091"/>
              <a:gd name="connsiteX1" fmla="*/ 403771 w 427522"/>
              <a:gd name="connsiteY1" fmla="*/ 142504 h 3325091"/>
              <a:gd name="connsiteX2" fmla="*/ 380021 w 427522"/>
              <a:gd name="connsiteY2" fmla="*/ 225631 h 3325091"/>
              <a:gd name="connsiteX3" fmla="*/ 332519 w 427522"/>
              <a:gd name="connsiteY3" fmla="*/ 296883 h 3325091"/>
              <a:gd name="connsiteX4" fmla="*/ 308769 w 427522"/>
              <a:gd name="connsiteY4" fmla="*/ 332509 h 3325091"/>
              <a:gd name="connsiteX5" fmla="*/ 296894 w 427522"/>
              <a:gd name="connsiteY5" fmla="*/ 368135 h 3325091"/>
              <a:gd name="connsiteX6" fmla="*/ 320644 w 427522"/>
              <a:gd name="connsiteY6" fmla="*/ 510639 h 3325091"/>
              <a:gd name="connsiteX7" fmla="*/ 344395 w 427522"/>
              <a:gd name="connsiteY7" fmla="*/ 581891 h 3325091"/>
              <a:gd name="connsiteX8" fmla="*/ 356270 w 427522"/>
              <a:gd name="connsiteY8" fmla="*/ 676893 h 3325091"/>
              <a:gd name="connsiteX9" fmla="*/ 380021 w 427522"/>
              <a:gd name="connsiteY9" fmla="*/ 795646 h 3325091"/>
              <a:gd name="connsiteX10" fmla="*/ 344395 w 427522"/>
              <a:gd name="connsiteY10" fmla="*/ 1033153 h 3325091"/>
              <a:gd name="connsiteX11" fmla="*/ 308769 w 427522"/>
              <a:gd name="connsiteY11" fmla="*/ 1080654 h 3325091"/>
              <a:gd name="connsiteX12" fmla="*/ 296894 w 427522"/>
              <a:gd name="connsiteY12" fmla="*/ 1116280 h 3325091"/>
              <a:gd name="connsiteX13" fmla="*/ 249392 w 427522"/>
              <a:gd name="connsiteY13" fmla="*/ 1187532 h 3325091"/>
              <a:gd name="connsiteX14" fmla="*/ 213766 w 427522"/>
              <a:gd name="connsiteY14" fmla="*/ 1258784 h 3325091"/>
              <a:gd name="connsiteX15" fmla="*/ 190016 w 427522"/>
              <a:gd name="connsiteY15" fmla="*/ 1330036 h 3325091"/>
              <a:gd name="connsiteX16" fmla="*/ 178140 w 427522"/>
              <a:gd name="connsiteY16" fmla="*/ 1365662 h 3325091"/>
              <a:gd name="connsiteX17" fmla="*/ 154390 w 427522"/>
              <a:gd name="connsiteY17" fmla="*/ 1401288 h 3325091"/>
              <a:gd name="connsiteX18" fmla="*/ 142514 w 427522"/>
              <a:gd name="connsiteY18" fmla="*/ 1460665 h 3325091"/>
              <a:gd name="connsiteX19" fmla="*/ 130639 w 427522"/>
              <a:gd name="connsiteY19" fmla="*/ 1496291 h 3325091"/>
              <a:gd name="connsiteX20" fmla="*/ 166265 w 427522"/>
              <a:gd name="connsiteY20" fmla="*/ 1769423 h 3325091"/>
              <a:gd name="connsiteX21" fmla="*/ 190016 w 427522"/>
              <a:gd name="connsiteY21" fmla="*/ 1840675 h 3325091"/>
              <a:gd name="connsiteX22" fmla="*/ 237517 w 427522"/>
              <a:gd name="connsiteY22" fmla="*/ 1911927 h 3325091"/>
              <a:gd name="connsiteX23" fmla="*/ 249392 w 427522"/>
              <a:gd name="connsiteY23" fmla="*/ 1947553 h 3325091"/>
              <a:gd name="connsiteX24" fmla="*/ 296894 w 427522"/>
              <a:gd name="connsiteY24" fmla="*/ 2030680 h 3325091"/>
              <a:gd name="connsiteX25" fmla="*/ 332519 w 427522"/>
              <a:gd name="connsiteY25" fmla="*/ 2149433 h 3325091"/>
              <a:gd name="connsiteX26" fmla="*/ 308769 w 427522"/>
              <a:gd name="connsiteY26" fmla="*/ 2244436 h 3325091"/>
              <a:gd name="connsiteX27" fmla="*/ 190016 w 427522"/>
              <a:gd name="connsiteY27" fmla="*/ 2386940 h 3325091"/>
              <a:gd name="connsiteX28" fmla="*/ 154390 w 427522"/>
              <a:gd name="connsiteY28" fmla="*/ 2422566 h 3325091"/>
              <a:gd name="connsiteX29" fmla="*/ 118764 w 427522"/>
              <a:gd name="connsiteY29" fmla="*/ 2458192 h 3325091"/>
              <a:gd name="connsiteX30" fmla="*/ 59387 w 427522"/>
              <a:gd name="connsiteY30" fmla="*/ 2541319 h 3325091"/>
              <a:gd name="connsiteX31" fmla="*/ 47512 w 427522"/>
              <a:gd name="connsiteY31" fmla="*/ 2576945 h 3325091"/>
              <a:gd name="connsiteX32" fmla="*/ 11886 w 427522"/>
              <a:gd name="connsiteY32" fmla="*/ 2648197 h 3325091"/>
              <a:gd name="connsiteX33" fmla="*/ 35636 w 427522"/>
              <a:gd name="connsiteY33" fmla="*/ 2826327 h 3325091"/>
              <a:gd name="connsiteX34" fmla="*/ 59387 w 427522"/>
              <a:gd name="connsiteY34" fmla="*/ 2861953 h 3325091"/>
              <a:gd name="connsiteX35" fmla="*/ 71262 w 427522"/>
              <a:gd name="connsiteY35" fmla="*/ 2897579 h 3325091"/>
              <a:gd name="connsiteX36" fmla="*/ 83138 w 427522"/>
              <a:gd name="connsiteY36" fmla="*/ 2956956 h 3325091"/>
              <a:gd name="connsiteX37" fmla="*/ 106888 w 427522"/>
              <a:gd name="connsiteY37" fmla="*/ 3016332 h 3325091"/>
              <a:gd name="connsiteX38" fmla="*/ 130639 w 427522"/>
              <a:gd name="connsiteY38" fmla="*/ 3087584 h 3325091"/>
              <a:gd name="connsiteX39" fmla="*/ 118764 w 427522"/>
              <a:gd name="connsiteY39" fmla="*/ 3158836 h 3325091"/>
              <a:gd name="connsiteX40" fmla="*/ 47512 w 427522"/>
              <a:gd name="connsiteY40" fmla="*/ 3206337 h 3325091"/>
              <a:gd name="connsiteX41" fmla="*/ 23761 w 427522"/>
              <a:gd name="connsiteY41" fmla="*/ 3241963 h 3325091"/>
              <a:gd name="connsiteX42" fmla="*/ 10 w 427522"/>
              <a:gd name="connsiteY42" fmla="*/ 3325091 h 332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27522" h="3325091">
                <a:moveTo>
                  <a:pt x="427522" y="0"/>
                </a:moveTo>
                <a:cubicBezTo>
                  <a:pt x="417607" y="69409"/>
                  <a:pt x="417665" y="79981"/>
                  <a:pt x="403771" y="142504"/>
                </a:cubicBezTo>
                <a:cubicBezTo>
                  <a:pt x="401494" y="152752"/>
                  <a:pt x="387367" y="212407"/>
                  <a:pt x="380021" y="225631"/>
                </a:cubicBezTo>
                <a:cubicBezTo>
                  <a:pt x="366158" y="250584"/>
                  <a:pt x="348353" y="273132"/>
                  <a:pt x="332519" y="296883"/>
                </a:cubicBezTo>
                <a:cubicBezTo>
                  <a:pt x="324602" y="308758"/>
                  <a:pt x="313282" y="318969"/>
                  <a:pt x="308769" y="332509"/>
                </a:cubicBezTo>
                <a:lnTo>
                  <a:pt x="296894" y="368135"/>
                </a:lnTo>
                <a:cubicBezTo>
                  <a:pt x="305313" y="435490"/>
                  <a:pt x="303832" y="454598"/>
                  <a:pt x="320644" y="510639"/>
                </a:cubicBezTo>
                <a:cubicBezTo>
                  <a:pt x="327838" y="534619"/>
                  <a:pt x="344395" y="581891"/>
                  <a:pt x="344395" y="581891"/>
                </a:cubicBezTo>
                <a:cubicBezTo>
                  <a:pt x="348353" y="613558"/>
                  <a:pt x="351023" y="645413"/>
                  <a:pt x="356270" y="676893"/>
                </a:cubicBezTo>
                <a:cubicBezTo>
                  <a:pt x="362907" y="716712"/>
                  <a:pt x="380021" y="795646"/>
                  <a:pt x="380021" y="795646"/>
                </a:cubicBezTo>
                <a:cubicBezTo>
                  <a:pt x="372232" y="920259"/>
                  <a:pt x="395076" y="952063"/>
                  <a:pt x="344395" y="1033153"/>
                </a:cubicBezTo>
                <a:cubicBezTo>
                  <a:pt x="333905" y="1049937"/>
                  <a:pt x="320644" y="1064820"/>
                  <a:pt x="308769" y="1080654"/>
                </a:cubicBezTo>
                <a:cubicBezTo>
                  <a:pt x="304811" y="1092529"/>
                  <a:pt x="302973" y="1105338"/>
                  <a:pt x="296894" y="1116280"/>
                </a:cubicBezTo>
                <a:cubicBezTo>
                  <a:pt x="283031" y="1141233"/>
                  <a:pt x="249392" y="1187532"/>
                  <a:pt x="249392" y="1187532"/>
                </a:cubicBezTo>
                <a:cubicBezTo>
                  <a:pt x="206084" y="1317459"/>
                  <a:pt x="275154" y="1120660"/>
                  <a:pt x="213766" y="1258784"/>
                </a:cubicBezTo>
                <a:cubicBezTo>
                  <a:pt x="203598" y="1281662"/>
                  <a:pt x="197933" y="1306285"/>
                  <a:pt x="190016" y="1330036"/>
                </a:cubicBezTo>
                <a:cubicBezTo>
                  <a:pt x="186058" y="1341911"/>
                  <a:pt x="185083" y="1355246"/>
                  <a:pt x="178140" y="1365662"/>
                </a:cubicBezTo>
                <a:lnTo>
                  <a:pt x="154390" y="1401288"/>
                </a:lnTo>
                <a:cubicBezTo>
                  <a:pt x="150431" y="1421080"/>
                  <a:pt x="147409" y="1441083"/>
                  <a:pt x="142514" y="1460665"/>
                </a:cubicBezTo>
                <a:cubicBezTo>
                  <a:pt x="139478" y="1472809"/>
                  <a:pt x="130044" y="1483788"/>
                  <a:pt x="130639" y="1496291"/>
                </a:cubicBezTo>
                <a:cubicBezTo>
                  <a:pt x="131546" y="1515342"/>
                  <a:pt x="147390" y="1700215"/>
                  <a:pt x="166265" y="1769423"/>
                </a:cubicBezTo>
                <a:cubicBezTo>
                  <a:pt x="172852" y="1793576"/>
                  <a:pt x="176129" y="1819844"/>
                  <a:pt x="190016" y="1840675"/>
                </a:cubicBezTo>
                <a:lnTo>
                  <a:pt x="237517" y="1911927"/>
                </a:lnTo>
                <a:cubicBezTo>
                  <a:pt x="241475" y="1923802"/>
                  <a:pt x="243794" y="1936357"/>
                  <a:pt x="249392" y="1947553"/>
                </a:cubicBezTo>
                <a:cubicBezTo>
                  <a:pt x="292237" y="2033244"/>
                  <a:pt x="255257" y="1926586"/>
                  <a:pt x="296894" y="2030680"/>
                </a:cubicBezTo>
                <a:cubicBezTo>
                  <a:pt x="316167" y="2078863"/>
                  <a:pt x="320855" y="2102777"/>
                  <a:pt x="332519" y="2149433"/>
                </a:cubicBezTo>
                <a:cubicBezTo>
                  <a:pt x="329229" y="2165883"/>
                  <a:pt x="320180" y="2223896"/>
                  <a:pt x="308769" y="2244436"/>
                </a:cubicBezTo>
                <a:cubicBezTo>
                  <a:pt x="267436" y="2318836"/>
                  <a:pt x="252270" y="2324686"/>
                  <a:pt x="190016" y="2386940"/>
                </a:cubicBezTo>
                <a:lnTo>
                  <a:pt x="154390" y="2422566"/>
                </a:lnTo>
                <a:cubicBezTo>
                  <a:pt x="142515" y="2434441"/>
                  <a:pt x="128841" y="2444757"/>
                  <a:pt x="118764" y="2458192"/>
                </a:cubicBezTo>
                <a:cubicBezTo>
                  <a:pt x="74574" y="2517111"/>
                  <a:pt x="94117" y="2489225"/>
                  <a:pt x="59387" y="2541319"/>
                </a:cubicBezTo>
                <a:cubicBezTo>
                  <a:pt x="55429" y="2553194"/>
                  <a:pt x="53110" y="2565749"/>
                  <a:pt x="47512" y="2576945"/>
                </a:cubicBezTo>
                <a:cubicBezTo>
                  <a:pt x="1471" y="2669028"/>
                  <a:pt x="41734" y="2558650"/>
                  <a:pt x="11886" y="2648197"/>
                </a:cubicBezTo>
                <a:cubicBezTo>
                  <a:pt x="13658" y="2667686"/>
                  <a:pt x="17480" y="2783963"/>
                  <a:pt x="35636" y="2826327"/>
                </a:cubicBezTo>
                <a:cubicBezTo>
                  <a:pt x="41258" y="2839445"/>
                  <a:pt x="51470" y="2850078"/>
                  <a:pt x="59387" y="2861953"/>
                </a:cubicBezTo>
                <a:cubicBezTo>
                  <a:pt x="63345" y="2873828"/>
                  <a:pt x="68226" y="2885435"/>
                  <a:pt x="71262" y="2897579"/>
                </a:cubicBezTo>
                <a:cubicBezTo>
                  <a:pt x="76157" y="2917161"/>
                  <a:pt x="77338" y="2937623"/>
                  <a:pt x="83138" y="2956956"/>
                </a:cubicBezTo>
                <a:cubicBezTo>
                  <a:pt x="89263" y="2977374"/>
                  <a:pt x="99603" y="2996299"/>
                  <a:pt x="106888" y="3016332"/>
                </a:cubicBezTo>
                <a:cubicBezTo>
                  <a:pt x="115444" y="3039860"/>
                  <a:pt x="130639" y="3087584"/>
                  <a:pt x="130639" y="3087584"/>
                </a:cubicBezTo>
                <a:cubicBezTo>
                  <a:pt x="126681" y="3111335"/>
                  <a:pt x="132572" y="3139110"/>
                  <a:pt x="118764" y="3158836"/>
                </a:cubicBezTo>
                <a:cubicBezTo>
                  <a:pt x="102395" y="3182221"/>
                  <a:pt x="47512" y="3206337"/>
                  <a:pt x="47512" y="3206337"/>
                </a:cubicBezTo>
                <a:cubicBezTo>
                  <a:pt x="39595" y="3218212"/>
                  <a:pt x="29558" y="3228921"/>
                  <a:pt x="23761" y="3241963"/>
                </a:cubicBezTo>
                <a:cubicBezTo>
                  <a:pt x="-1242" y="3298219"/>
                  <a:pt x="10" y="3291145"/>
                  <a:pt x="10" y="332509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168239" y="2850078"/>
            <a:ext cx="617563" cy="831273"/>
          </a:xfrm>
          <a:custGeom>
            <a:avLst/>
            <a:gdLst>
              <a:gd name="connsiteX0" fmla="*/ 0 w 617563"/>
              <a:gd name="connsiteY0" fmla="*/ 0 h 831273"/>
              <a:gd name="connsiteX1" fmla="*/ 59377 w 617563"/>
              <a:gd name="connsiteY1" fmla="*/ 47501 h 831273"/>
              <a:gd name="connsiteX2" fmla="*/ 106878 w 617563"/>
              <a:gd name="connsiteY2" fmla="*/ 118753 h 831273"/>
              <a:gd name="connsiteX3" fmla="*/ 201880 w 617563"/>
              <a:gd name="connsiteY3" fmla="*/ 178130 h 831273"/>
              <a:gd name="connsiteX4" fmla="*/ 273132 w 617563"/>
              <a:gd name="connsiteY4" fmla="*/ 201880 h 831273"/>
              <a:gd name="connsiteX5" fmla="*/ 308758 w 617563"/>
              <a:gd name="connsiteY5" fmla="*/ 213756 h 831273"/>
              <a:gd name="connsiteX6" fmla="*/ 403761 w 617563"/>
              <a:gd name="connsiteY6" fmla="*/ 261257 h 831273"/>
              <a:gd name="connsiteX7" fmla="*/ 439387 w 617563"/>
              <a:gd name="connsiteY7" fmla="*/ 285008 h 831273"/>
              <a:gd name="connsiteX8" fmla="*/ 475013 w 617563"/>
              <a:gd name="connsiteY8" fmla="*/ 427512 h 831273"/>
              <a:gd name="connsiteX9" fmla="*/ 498764 w 617563"/>
              <a:gd name="connsiteY9" fmla="*/ 605641 h 831273"/>
              <a:gd name="connsiteX10" fmla="*/ 510639 w 617563"/>
              <a:gd name="connsiteY10" fmla="*/ 676893 h 831273"/>
              <a:gd name="connsiteX11" fmla="*/ 593766 w 617563"/>
              <a:gd name="connsiteY11" fmla="*/ 783771 h 831273"/>
              <a:gd name="connsiteX12" fmla="*/ 617517 w 617563"/>
              <a:gd name="connsiteY12" fmla="*/ 831273 h 83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7563" h="831273">
                <a:moveTo>
                  <a:pt x="0" y="0"/>
                </a:moveTo>
                <a:cubicBezTo>
                  <a:pt x="19792" y="15834"/>
                  <a:pt x="42421" y="28661"/>
                  <a:pt x="59377" y="47501"/>
                </a:cubicBezTo>
                <a:cubicBezTo>
                  <a:pt x="78472" y="68718"/>
                  <a:pt x="84042" y="101626"/>
                  <a:pt x="106878" y="118753"/>
                </a:cubicBezTo>
                <a:cubicBezTo>
                  <a:pt x="147710" y="149378"/>
                  <a:pt x="155308" y="159501"/>
                  <a:pt x="201880" y="178130"/>
                </a:cubicBezTo>
                <a:cubicBezTo>
                  <a:pt x="225125" y="187428"/>
                  <a:pt x="249381" y="193963"/>
                  <a:pt x="273132" y="201880"/>
                </a:cubicBezTo>
                <a:cubicBezTo>
                  <a:pt x="285007" y="205838"/>
                  <a:pt x="298024" y="207316"/>
                  <a:pt x="308758" y="213756"/>
                </a:cubicBezTo>
                <a:cubicBezTo>
                  <a:pt x="378869" y="255822"/>
                  <a:pt x="346238" y="242083"/>
                  <a:pt x="403761" y="261257"/>
                </a:cubicBezTo>
                <a:cubicBezTo>
                  <a:pt x="415636" y="269174"/>
                  <a:pt x="429295" y="274916"/>
                  <a:pt x="439387" y="285008"/>
                </a:cubicBezTo>
                <a:cubicBezTo>
                  <a:pt x="480003" y="325624"/>
                  <a:pt x="469144" y="368823"/>
                  <a:pt x="475013" y="427512"/>
                </a:cubicBezTo>
                <a:cubicBezTo>
                  <a:pt x="503082" y="708208"/>
                  <a:pt x="470790" y="465772"/>
                  <a:pt x="498764" y="605641"/>
                </a:cubicBezTo>
                <a:cubicBezTo>
                  <a:pt x="503486" y="629252"/>
                  <a:pt x="501378" y="654667"/>
                  <a:pt x="510639" y="676893"/>
                </a:cubicBezTo>
                <a:cubicBezTo>
                  <a:pt x="540652" y="748926"/>
                  <a:pt x="553726" y="735723"/>
                  <a:pt x="593766" y="783771"/>
                </a:cubicBezTo>
                <a:cubicBezTo>
                  <a:pt x="619713" y="814907"/>
                  <a:pt x="617517" y="807283"/>
                  <a:pt x="617517" y="831273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5170395" y="2576945"/>
            <a:ext cx="332849" cy="1710047"/>
          </a:xfrm>
          <a:custGeom>
            <a:avLst/>
            <a:gdLst>
              <a:gd name="connsiteX0" fmla="*/ 0 w 332849"/>
              <a:gd name="connsiteY0" fmla="*/ 0 h 1710047"/>
              <a:gd name="connsiteX1" fmla="*/ 59377 w 332849"/>
              <a:gd name="connsiteY1" fmla="*/ 59377 h 1710047"/>
              <a:gd name="connsiteX2" fmla="*/ 118753 w 332849"/>
              <a:gd name="connsiteY2" fmla="*/ 154380 h 1710047"/>
              <a:gd name="connsiteX3" fmla="*/ 130629 w 332849"/>
              <a:gd name="connsiteY3" fmla="*/ 213756 h 1710047"/>
              <a:gd name="connsiteX4" fmla="*/ 178130 w 332849"/>
              <a:gd name="connsiteY4" fmla="*/ 332510 h 1710047"/>
              <a:gd name="connsiteX5" fmla="*/ 178130 w 332849"/>
              <a:gd name="connsiteY5" fmla="*/ 546265 h 1710047"/>
              <a:gd name="connsiteX6" fmla="*/ 166255 w 332849"/>
              <a:gd name="connsiteY6" fmla="*/ 581891 h 1710047"/>
              <a:gd name="connsiteX7" fmla="*/ 118753 w 332849"/>
              <a:gd name="connsiteY7" fmla="*/ 653143 h 1710047"/>
              <a:gd name="connsiteX8" fmla="*/ 95003 w 332849"/>
              <a:gd name="connsiteY8" fmla="*/ 724395 h 1710047"/>
              <a:gd name="connsiteX9" fmla="*/ 71252 w 332849"/>
              <a:gd name="connsiteY9" fmla="*/ 760021 h 1710047"/>
              <a:gd name="connsiteX10" fmla="*/ 106878 w 332849"/>
              <a:gd name="connsiteY10" fmla="*/ 950026 h 1710047"/>
              <a:gd name="connsiteX11" fmla="*/ 130629 w 332849"/>
              <a:gd name="connsiteY11" fmla="*/ 985652 h 1710047"/>
              <a:gd name="connsiteX12" fmla="*/ 213756 w 332849"/>
              <a:gd name="connsiteY12" fmla="*/ 1128156 h 1710047"/>
              <a:gd name="connsiteX13" fmla="*/ 249382 w 332849"/>
              <a:gd name="connsiteY13" fmla="*/ 1163782 h 1710047"/>
              <a:gd name="connsiteX14" fmla="*/ 273133 w 332849"/>
              <a:gd name="connsiteY14" fmla="*/ 1211284 h 1710047"/>
              <a:gd name="connsiteX15" fmla="*/ 308759 w 332849"/>
              <a:gd name="connsiteY15" fmla="*/ 1258785 h 1710047"/>
              <a:gd name="connsiteX16" fmla="*/ 332509 w 332849"/>
              <a:gd name="connsiteY16" fmla="*/ 1330037 h 1710047"/>
              <a:gd name="connsiteX17" fmla="*/ 308759 w 332849"/>
              <a:gd name="connsiteY17" fmla="*/ 1496291 h 1710047"/>
              <a:gd name="connsiteX18" fmla="*/ 296883 w 332849"/>
              <a:gd name="connsiteY18" fmla="*/ 1650671 h 1710047"/>
              <a:gd name="connsiteX19" fmla="*/ 285008 w 332849"/>
              <a:gd name="connsiteY19" fmla="*/ 1686297 h 1710047"/>
              <a:gd name="connsiteX20" fmla="*/ 261257 w 332849"/>
              <a:gd name="connsiteY20" fmla="*/ 1710047 h 171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2849" h="1710047">
                <a:moveTo>
                  <a:pt x="0" y="0"/>
                </a:moveTo>
                <a:cubicBezTo>
                  <a:pt x="19792" y="19792"/>
                  <a:pt x="42311" y="37191"/>
                  <a:pt x="59377" y="59377"/>
                </a:cubicBezTo>
                <a:cubicBezTo>
                  <a:pt x="82146" y="88977"/>
                  <a:pt x="118753" y="154380"/>
                  <a:pt x="118753" y="154380"/>
                </a:cubicBezTo>
                <a:cubicBezTo>
                  <a:pt x="122712" y="174172"/>
                  <a:pt x="124246" y="194608"/>
                  <a:pt x="130629" y="213756"/>
                </a:cubicBezTo>
                <a:cubicBezTo>
                  <a:pt x="144111" y="254202"/>
                  <a:pt x="178130" y="332510"/>
                  <a:pt x="178130" y="332510"/>
                </a:cubicBezTo>
                <a:cubicBezTo>
                  <a:pt x="190797" y="446513"/>
                  <a:pt x="197130" y="432262"/>
                  <a:pt x="178130" y="546265"/>
                </a:cubicBezTo>
                <a:cubicBezTo>
                  <a:pt x="176072" y="558612"/>
                  <a:pt x="172334" y="570949"/>
                  <a:pt x="166255" y="581891"/>
                </a:cubicBezTo>
                <a:cubicBezTo>
                  <a:pt x="152392" y="606844"/>
                  <a:pt x="118753" y="653143"/>
                  <a:pt x="118753" y="653143"/>
                </a:cubicBezTo>
                <a:cubicBezTo>
                  <a:pt x="110836" y="676894"/>
                  <a:pt x="105171" y="701517"/>
                  <a:pt x="95003" y="724395"/>
                </a:cubicBezTo>
                <a:cubicBezTo>
                  <a:pt x="89206" y="737437"/>
                  <a:pt x="72269" y="745785"/>
                  <a:pt x="71252" y="760021"/>
                </a:cubicBezTo>
                <a:cubicBezTo>
                  <a:pt x="66049" y="832855"/>
                  <a:pt x="76156" y="888582"/>
                  <a:pt x="106878" y="950026"/>
                </a:cubicBezTo>
                <a:cubicBezTo>
                  <a:pt x="113261" y="962792"/>
                  <a:pt x="123698" y="973176"/>
                  <a:pt x="130629" y="985652"/>
                </a:cubicBezTo>
                <a:cubicBezTo>
                  <a:pt x="154936" y="1029405"/>
                  <a:pt x="177415" y="1091815"/>
                  <a:pt x="213756" y="1128156"/>
                </a:cubicBezTo>
                <a:cubicBezTo>
                  <a:pt x="225631" y="1140031"/>
                  <a:pt x="239621" y="1150116"/>
                  <a:pt x="249382" y="1163782"/>
                </a:cubicBezTo>
                <a:cubicBezTo>
                  <a:pt x="259672" y="1178187"/>
                  <a:pt x="263750" y="1196272"/>
                  <a:pt x="273133" y="1211284"/>
                </a:cubicBezTo>
                <a:cubicBezTo>
                  <a:pt x="283623" y="1228068"/>
                  <a:pt x="296884" y="1242951"/>
                  <a:pt x="308759" y="1258785"/>
                </a:cubicBezTo>
                <a:cubicBezTo>
                  <a:pt x="316676" y="1282536"/>
                  <a:pt x="335614" y="1305195"/>
                  <a:pt x="332509" y="1330037"/>
                </a:cubicBezTo>
                <a:cubicBezTo>
                  <a:pt x="317648" y="1448931"/>
                  <a:pt x="325880" y="1393559"/>
                  <a:pt x="308759" y="1496291"/>
                </a:cubicBezTo>
                <a:cubicBezTo>
                  <a:pt x="304800" y="1547751"/>
                  <a:pt x="303285" y="1599458"/>
                  <a:pt x="296883" y="1650671"/>
                </a:cubicBezTo>
                <a:cubicBezTo>
                  <a:pt x="295330" y="1663092"/>
                  <a:pt x="291448" y="1675563"/>
                  <a:pt x="285008" y="1686297"/>
                </a:cubicBezTo>
                <a:cubicBezTo>
                  <a:pt x="279248" y="1695898"/>
                  <a:pt x="269174" y="1702130"/>
                  <a:pt x="261257" y="171004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18"/>
          <p:cNvSpPr txBox="1"/>
          <p:nvPr/>
        </p:nvSpPr>
        <p:spPr>
          <a:xfrm>
            <a:off x="251520" y="813840"/>
            <a:ext cx="2172116" cy="2585323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Rock type determines the rate of weathering.</a:t>
            </a:r>
            <a:r>
              <a:rPr lang="en-GB" dirty="0"/>
              <a:t> Hard rocks e.g. schist take longer to weather producing thinner soils, than soft rocks e.g. shale that weather quickly</a:t>
            </a:r>
          </a:p>
        </p:txBody>
      </p:sp>
      <p:sp>
        <p:nvSpPr>
          <p:cNvPr id="33" name="TextBox 18"/>
          <p:cNvSpPr txBox="1"/>
          <p:nvPr/>
        </p:nvSpPr>
        <p:spPr>
          <a:xfrm>
            <a:off x="251520" y="3648506"/>
            <a:ext cx="2172116" cy="1754326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There is a range of parent materials with limestone producing </a:t>
            </a:r>
            <a:r>
              <a:rPr lang="en-GB" dirty="0"/>
              <a:t>lighter coloured alkaline soils.</a:t>
            </a:r>
          </a:p>
        </p:txBody>
      </p:sp>
      <p:sp>
        <p:nvSpPr>
          <p:cNvPr id="34" name="TextBox 18"/>
          <p:cNvSpPr txBox="1"/>
          <p:nvPr/>
        </p:nvSpPr>
        <p:spPr>
          <a:xfrm>
            <a:off x="6292005" y="355073"/>
            <a:ext cx="2376264" cy="175432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ea typeface="Calibri"/>
                <a:cs typeface="Times New Roman"/>
              </a:rPr>
              <a:t>Greater altitude results in temperatures and the growing season being reduced and an increase in precipitation.</a:t>
            </a:r>
            <a:endParaRPr lang="en-GB" dirty="0"/>
          </a:p>
        </p:txBody>
      </p:sp>
      <p:sp>
        <p:nvSpPr>
          <p:cNvPr id="35" name="TextBox 18"/>
          <p:cNvSpPr txBox="1"/>
          <p:nvPr/>
        </p:nvSpPr>
        <p:spPr>
          <a:xfrm>
            <a:off x="6292005" y="2433662"/>
            <a:ext cx="2376264" cy="923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Steeper slopes tend to produce thinner soils due to gravity.  </a:t>
            </a:r>
            <a:endParaRPr lang="en-GB" dirty="0"/>
          </a:p>
        </p:txBody>
      </p:sp>
      <p:sp>
        <p:nvSpPr>
          <p:cNvPr id="36" name="TextBox 18"/>
          <p:cNvSpPr txBox="1"/>
          <p:nvPr/>
        </p:nvSpPr>
        <p:spPr>
          <a:xfrm>
            <a:off x="6317047" y="3728884"/>
            <a:ext cx="2359409" cy="175432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South facing slopes with a greater amount of  sunshine and higher temperatures increase the rate of humus production.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1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Brown Earth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Deciduous trees provide a thick leaf litter </a:t>
            </a:r>
            <a:r>
              <a:rPr lang="en-GB" i="1" dirty="0" smtClean="0">
                <a:solidFill>
                  <a:srgbClr val="7030A0"/>
                </a:solidFill>
              </a:rPr>
              <a:t>which is broken down quickly due to the mild climate.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B050"/>
                </a:solidFill>
              </a:rPr>
              <a:t>This produces a mull humus (pH5-6.5)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Brown Earth soils have many soil organisms found in them</a:t>
            </a:r>
            <a:r>
              <a:rPr lang="en-GB" i="1" dirty="0" smtClean="0"/>
              <a:t>. </a:t>
            </a:r>
            <a:r>
              <a:rPr lang="en-GB" i="1" dirty="0" smtClean="0">
                <a:solidFill>
                  <a:srgbClr val="7030A0"/>
                </a:solidFill>
              </a:rPr>
              <a:t>The organisms help to mix the soil </a:t>
            </a:r>
            <a:r>
              <a:rPr lang="en-GB" i="1" dirty="0" smtClean="0">
                <a:solidFill>
                  <a:srgbClr val="00B050"/>
                </a:solidFill>
              </a:rPr>
              <a:t>and prevent distinct horizons. 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When precipitation is higher than evaporation during the winter leaching occurs</a:t>
            </a:r>
            <a:r>
              <a:rPr lang="en-GB" i="1" dirty="0" smtClean="0">
                <a:solidFill>
                  <a:srgbClr val="00B050"/>
                </a:solidFill>
              </a:rPr>
              <a:t>. </a:t>
            </a:r>
            <a:r>
              <a:rPr lang="en-GB" i="1" dirty="0" smtClean="0">
                <a:solidFill>
                  <a:srgbClr val="7030A0"/>
                </a:solidFill>
              </a:rPr>
              <a:t>Iron minerals are washed down</a:t>
            </a:r>
            <a:r>
              <a:rPr lang="en-GB" i="1" dirty="0" smtClean="0">
                <a:solidFill>
                  <a:srgbClr val="00B050"/>
                </a:solidFill>
              </a:rPr>
              <a:t> and an iron pan may form in the B horizon. </a:t>
            </a:r>
            <a:endParaRPr lang="en-GB" i="1" dirty="0" smtClean="0">
              <a:solidFill>
                <a:srgbClr val="FF0000"/>
              </a:solidFill>
            </a:endParaRPr>
          </a:p>
          <a:p>
            <a:endParaRPr lang="en-GB" i="1" dirty="0" smtClean="0">
              <a:solidFill>
                <a:srgbClr val="00B050"/>
              </a:solidFill>
            </a:endParaRPr>
          </a:p>
          <a:p>
            <a:endParaRPr lang="en-GB" i="1" dirty="0" smtClean="0">
              <a:solidFill>
                <a:srgbClr val="00B050"/>
              </a:solidFill>
            </a:endParaRPr>
          </a:p>
          <a:p>
            <a:endParaRPr lang="en-GB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Brown Earth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Steeper slopes tend to produce thinner soils due to gravity 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Hard rocks </a:t>
            </a:r>
            <a:r>
              <a:rPr lang="en-GB" i="1" dirty="0" smtClean="0">
                <a:solidFill>
                  <a:srgbClr val="7030A0"/>
                </a:solidFill>
              </a:rPr>
              <a:t>e.g. schist </a:t>
            </a:r>
            <a:r>
              <a:rPr lang="en-GB" i="1" dirty="0" smtClean="0">
                <a:solidFill>
                  <a:srgbClr val="FF0000"/>
                </a:solidFill>
              </a:rPr>
              <a:t>weather slower producing thin soils, whereas soft rocks </a:t>
            </a:r>
            <a:r>
              <a:rPr lang="en-GB" i="1" dirty="0" smtClean="0">
                <a:solidFill>
                  <a:srgbClr val="7030A0"/>
                </a:solidFill>
              </a:rPr>
              <a:t>e.g. shale </a:t>
            </a:r>
            <a:r>
              <a:rPr lang="en-GB" i="1" dirty="0" smtClean="0">
                <a:solidFill>
                  <a:srgbClr val="00B050"/>
                </a:solidFill>
              </a:rPr>
              <a:t>weather more quickly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South facing slopes receive more sunshine </a:t>
            </a:r>
            <a:r>
              <a:rPr lang="en-GB" i="1" dirty="0" smtClean="0">
                <a:solidFill>
                  <a:srgbClr val="7030A0"/>
                </a:solidFill>
              </a:rPr>
              <a:t>and higher temperatures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B050"/>
                </a:solidFill>
              </a:rPr>
              <a:t>therefore speeding up humus production. </a:t>
            </a:r>
            <a:endParaRPr lang="en-GB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707</Words>
  <Application>Microsoft Office PowerPoint</Application>
  <PresentationFormat>On-screen Show (4:3)</PresentationFormat>
  <Paragraphs>80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Lesson three: Brown Earth</vt:lpstr>
      <vt:lpstr>Starter</vt:lpstr>
      <vt:lpstr>Found on lower slopes/lower relief</vt:lpstr>
      <vt:lpstr>Brown Earth</vt:lpstr>
      <vt:lpstr>KEY</vt:lpstr>
      <vt:lpstr>PowerPoint Presentation</vt:lpstr>
      <vt:lpstr>PowerPoint Presentation</vt:lpstr>
      <vt:lpstr>Brown Earth</vt:lpstr>
      <vt:lpstr>Brown Earth </vt:lpstr>
      <vt:lpstr>Task 3</vt:lpstr>
      <vt:lpstr>Developed Point</vt:lpstr>
      <vt:lpstr>How it’s marked</vt:lpstr>
      <vt:lpstr>How it’s marked</vt:lpstr>
      <vt:lpstr>How it’s marked</vt:lpstr>
      <vt:lpstr>Homework</vt:lpstr>
      <vt:lpstr>Success criteria</vt:lpstr>
      <vt:lpstr>Plenary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four: Brown Earth</dc:title>
  <dc:creator>Alex Rankin</dc:creator>
  <cp:lastModifiedBy>Karen Fulton</cp:lastModifiedBy>
  <cp:revision>44</cp:revision>
  <dcterms:created xsi:type="dcterms:W3CDTF">2015-08-24T14:07:36Z</dcterms:created>
  <dcterms:modified xsi:type="dcterms:W3CDTF">2017-06-12T11:50:38Z</dcterms:modified>
</cp:coreProperties>
</file>