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0" r:id="rId2"/>
    <p:sldId id="261" r:id="rId3"/>
    <p:sldId id="270" r:id="rId4"/>
    <p:sldId id="271" r:id="rId5"/>
    <p:sldId id="272" r:id="rId6"/>
    <p:sldId id="277" r:id="rId7"/>
    <p:sldId id="278" r:id="rId8"/>
    <p:sldId id="279" r:id="rId9"/>
    <p:sldId id="291" r:id="rId10"/>
    <p:sldId id="296" r:id="rId11"/>
    <p:sldId id="290" r:id="rId12"/>
    <p:sldId id="288" r:id="rId13"/>
    <p:sldId id="292" r:id="rId14"/>
    <p:sldId id="294" r:id="rId15"/>
    <p:sldId id="295" r:id="rId16"/>
    <p:sldId id="289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29D7"/>
    <a:srgbClr val="EE72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3846" autoAdjust="0"/>
    <p:restoredTop sz="90504" autoAdjust="0"/>
  </p:normalViewPr>
  <p:slideViewPr>
    <p:cSldViewPr>
      <p:cViewPr>
        <p:scale>
          <a:sx n="86" d="100"/>
          <a:sy n="86" d="100"/>
        </p:scale>
        <p:origin x="-41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6-08-26T13:17:59.4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340AAFE-644E-49BA-9D0D-74312765C724}" emma:medium="tactile" emma:mode="ink">
          <msink:context xmlns:msink="http://schemas.microsoft.com/ink/2010/main" type="writingRegion" rotatedBoundingBox="7216,9957 7231,9957 7231,9972 7216,9972"/>
        </emma:interpretation>
      </emma:emma>
    </inkml:annotationXML>
    <inkml:traceGroup>
      <inkml:annotationXML>
        <emma:emma xmlns:emma="http://www.w3.org/2003/04/emma" version="1.0">
          <emma:interpretation id="{F8EFD8ED-DDB1-4250-B3EB-1BF9C9DCC4EA}" emma:medium="tactile" emma:mode="ink">
            <msink:context xmlns:msink="http://schemas.microsoft.com/ink/2010/main" type="paragraph" rotatedBoundingBox="7216,9957 7231,9957 7231,9972 7216,99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C9A94E8-E82F-4EA7-B758-34855F840079}" emma:medium="tactile" emma:mode="ink">
              <msink:context xmlns:msink="http://schemas.microsoft.com/ink/2010/main" type="line" rotatedBoundingBox="7216,9957 7231,9957 7231,9972 7216,9972"/>
            </emma:interpretation>
          </emma:emma>
        </inkml:annotationXML>
        <inkml:traceGroup>
          <inkml:annotationXML>
            <emma:emma xmlns:emma="http://www.w3.org/2003/04/emma" version="1.0">
              <emma:interpretation id="{D2135746-4DDB-45F0-BB9C-3705A900BF18}" emma:medium="tactile" emma:mode="ink">
                <msink:context xmlns:msink="http://schemas.microsoft.com/ink/2010/main" type="inkWord" rotatedBoundingBox="7216,9957 7231,9957 7231,9972 7216,9972"/>
              </emma:interpretation>
              <emma:one-of disjunction-type="recognition" id="oneOf0">
                <emma:interpretation id="interp0" emma:lang="en-GB" emma:confidence="0">
                  <emma:literal>.</emma:literal>
                </emma:interpretation>
                <emma:interpretation id="interp1" emma:lang="en-GB" emma:confidence="0">
                  <emma:literal>`</emma:literal>
                </emma:interpretation>
                <emma:interpretation id="interp2" emma:lang="en-GB" emma:confidence="0">
                  <emma:literal>'</emma:literal>
                </emma:interpretation>
                <emma:interpretation id="interp3" emma:lang="en-GB" emma:confidence="0">
                  <emma:literal>l</emma:literal>
                </emma:interpretation>
                <emma:interpretation id="interp4" emma:lang="en-GB" emma:confidence="0">
                  <emma:literal>,</emma:literal>
                </emma:interpretation>
              </emma:one-of>
            </emma:emma>
          </inkml:annotationXML>
          <inkml:trace contextRef="#ctx0" brushRef="#br0">0 0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6-08-26T13:17:59.4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6-08-26T13:17:59.4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8877E-6093-46A1-8411-BB34FF2F42B8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11AC1-670A-4E4D-8265-F03C45CAFF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001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Podzols</a:t>
            </a:r>
            <a:r>
              <a:rPr lang="en-GB" dirty="0" smtClean="0"/>
              <a:t> are</a:t>
            </a:r>
            <a:r>
              <a:rPr lang="en-GB" baseline="0" dirty="0" smtClean="0"/>
              <a:t> commonly found in mountainous/upland areas.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11AC1-670A-4E4D-8265-F03C45CAFFE9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Boreal</a:t>
            </a:r>
            <a:r>
              <a:rPr lang="en-GB" baseline="0" dirty="0" smtClean="0"/>
              <a:t> forest – Canada, Russia, Siberia, Northern China, Northern Japan.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5A5CE-C709-4A55-BCC7-63608CC4B00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048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DB959-A2CE-46D0-BC2C-E218F8ADD8BD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8E55C-94B6-42A0-A7CE-B254751CE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Lesson two : </a:t>
            </a:r>
            <a:r>
              <a:rPr lang="en-GB" dirty="0" err="1" smtClean="0"/>
              <a:t>Podzol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Learning intentions: We are learning about the Biosphere (soil).</a:t>
            </a:r>
          </a:p>
          <a:p>
            <a:endParaRPr lang="en-GB" dirty="0"/>
          </a:p>
          <a:p>
            <a:r>
              <a:rPr lang="en-GB" dirty="0" smtClean="0"/>
              <a:t>Success criteria:</a:t>
            </a:r>
          </a:p>
          <a:p>
            <a:r>
              <a:rPr lang="en-GB" dirty="0" smtClean="0"/>
              <a:t>I can draw a soil diagram.</a:t>
            </a:r>
          </a:p>
          <a:p>
            <a:r>
              <a:rPr lang="en-GB" dirty="0" smtClean="0"/>
              <a:t>I can explain the formation of a </a:t>
            </a:r>
            <a:r>
              <a:rPr lang="en-GB" dirty="0" err="1" smtClean="0"/>
              <a:t>podzol</a:t>
            </a:r>
            <a:r>
              <a:rPr lang="en-GB" dirty="0" smtClean="0"/>
              <a:t>.</a:t>
            </a:r>
          </a:p>
          <a:p>
            <a:r>
              <a:rPr lang="en-GB" dirty="0" smtClean="0"/>
              <a:t>I can answer in fully developed points.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/>
              <a:t>Using the information on pages 5 and 6, </a:t>
            </a:r>
            <a:r>
              <a:rPr lang="en-GB" b="1" dirty="0"/>
              <a:t>Explain</a:t>
            </a:r>
            <a:r>
              <a:rPr lang="en-GB" dirty="0"/>
              <a:t> how the factors such as the ones stated affect the formation of a </a:t>
            </a:r>
            <a:r>
              <a:rPr lang="en-GB" dirty="0" err="1"/>
              <a:t>podzol</a:t>
            </a:r>
            <a:r>
              <a:rPr lang="en-GB" dirty="0"/>
              <a:t> soil. (6)	</a:t>
            </a:r>
            <a:r>
              <a:rPr lang="en-GB" i="1" dirty="0">
                <a:solidFill>
                  <a:srgbClr val="00B050"/>
                </a:solidFill>
              </a:rPr>
              <a:t>Natural vegetation</a:t>
            </a:r>
            <a:r>
              <a:rPr lang="en-GB" i="1" dirty="0"/>
              <a:t>, </a:t>
            </a:r>
            <a:r>
              <a:rPr lang="en-GB" i="1" dirty="0">
                <a:solidFill>
                  <a:srgbClr val="0070C0"/>
                </a:solidFill>
              </a:rPr>
              <a:t>Climate</a:t>
            </a:r>
            <a:r>
              <a:rPr lang="en-GB" i="1" dirty="0"/>
              <a:t>, Relief, </a:t>
            </a:r>
            <a:r>
              <a:rPr lang="en-GB" i="1" dirty="0">
                <a:solidFill>
                  <a:srgbClr val="FF0000"/>
                </a:solidFill>
              </a:rPr>
              <a:t>Soil organisms</a:t>
            </a:r>
            <a:r>
              <a:rPr lang="en-GB" i="1" dirty="0"/>
              <a:t>, Drainage, and </a:t>
            </a:r>
            <a:r>
              <a:rPr lang="en-GB" i="1" dirty="0">
                <a:solidFill>
                  <a:srgbClr val="EF29D7"/>
                </a:solidFill>
              </a:rPr>
              <a:t>Rock type</a:t>
            </a:r>
            <a:r>
              <a:rPr lang="en-GB" i="1" dirty="0"/>
              <a:t>.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4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6383417" y="244490"/>
            <a:ext cx="2640540" cy="203132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Thin, black acidic </a:t>
            </a:r>
            <a:r>
              <a:rPr lang="en-GB" dirty="0" err="1"/>
              <a:t>mor</a:t>
            </a:r>
            <a:r>
              <a:rPr lang="en-GB" dirty="0"/>
              <a:t> humus with a pH 3.5 – </a:t>
            </a:r>
            <a:r>
              <a:rPr lang="en-GB" dirty="0" smtClean="0"/>
              <a:t>4 produced from the slow decomposition of coniferous pine needles and cones in a cold wet climate.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107504" y="94166"/>
            <a:ext cx="2398123" cy="230832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The climate is cold and wet.  Precipitation &gt; evaporation which causes leaching and waterlogging.  </a:t>
            </a:r>
            <a:r>
              <a:rPr lang="en-GB" dirty="0" err="1" smtClean="0"/>
              <a:t>Podzolisation</a:t>
            </a:r>
            <a:r>
              <a:rPr lang="en-GB" dirty="0" smtClean="0"/>
              <a:t> can also take place making the soil acidic.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6372962" y="2627020"/>
            <a:ext cx="2628443" cy="14773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Limited bacterial activity because of the cold wet climate which results in slow soil formation and thin/shallow soil.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72963" y="4419813"/>
            <a:ext cx="2628442" cy="20313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Due to the cold climate present for most of the year there are few soil organisms to vertically mix the soil so the horizons are clearly defined.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7504" y="2630069"/>
            <a:ext cx="2398123" cy="120032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Since P&gt;E there is the downward leeching of minerals resulting in an ash-grey horizon.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107504" y="4104348"/>
            <a:ext cx="2398123" cy="25853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An iron pan develops in the illuviation zone in the upper B horizon as a result of the </a:t>
            </a:r>
            <a:r>
              <a:rPr lang="en-GB" dirty="0" err="1" smtClean="0"/>
              <a:t>redeposition</a:t>
            </a:r>
            <a:r>
              <a:rPr lang="en-GB" dirty="0" smtClean="0"/>
              <a:t> of iron, and this can impede drainage resulting in waterlogging and </a:t>
            </a:r>
            <a:r>
              <a:rPr lang="en-GB" dirty="0" err="1" smtClean="0"/>
              <a:t>gleying</a:t>
            </a:r>
            <a:r>
              <a:rPr lang="en-GB" dirty="0" smtClean="0"/>
              <a:t> the B horizon.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2681359" y="5611644"/>
            <a:ext cx="3516379" cy="1200329"/>
          </a:xfrm>
          <a:prstGeom prst="rect">
            <a:avLst/>
          </a:prstGeom>
          <a:noFill/>
          <a:ln w="28575">
            <a:solidFill>
              <a:srgbClr val="EF29D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 the C horizon parent material is generally weathered </a:t>
            </a:r>
            <a:r>
              <a:rPr lang="en-GB" dirty="0" err="1" smtClean="0"/>
              <a:t>fluvioglacial</a:t>
            </a:r>
            <a:r>
              <a:rPr lang="en-GB" dirty="0" smtClean="0"/>
              <a:t> material with a mixture of particle shapes and sizes.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838" y="106186"/>
            <a:ext cx="3647423" cy="5329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413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0" grpId="0" animBg="1"/>
      <p:bldP spid="31" grpId="0" animBg="1"/>
      <p:bldP spid="35" grpId="0" animBg="1"/>
      <p:bldP spid="29" grpId="0" animBg="1"/>
      <p:bldP spid="38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Task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lphaLcParenR"/>
            </a:pPr>
            <a:r>
              <a:rPr lang="en-GB" dirty="0" smtClean="0"/>
              <a:t>Using the previous slide, complete your diagram of the </a:t>
            </a:r>
            <a:r>
              <a:rPr lang="en-GB" dirty="0" err="1" smtClean="0"/>
              <a:t>podzol</a:t>
            </a:r>
            <a:r>
              <a:rPr lang="en-GB" dirty="0" smtClean="0"/>
              <a:t> using coloured pencils.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GB" dirty="0" smtClean="0"/>
              <a:t>Using the information on pages 5 and 6, </a:t>
            </a:r>
            <a:r>
              <a:rPr lang="en-GB" b="1" dirty="0" smtClean="0"/>
              <a:t>Explain</a:t>
            </a:r>
            <a:r>
              <a:rPr lang="en-GB" dirty="0" smtClean="0"/>
              <a:t> how the factors such as the ones stated affect the formation of a </a:t>
            </a:r>
            <a:r>
              <a:rPr lang="en-GB" dirty="0" err="1" smtClean="0"/>
              <a:t>podzol</a:t>
            </a:r>
            <a:r>
              <a:rPr lang="en-GB" dirty="0" smtClean="0"/>
              <a:t> soil. (6)	</a:t>
            </a:r>
            <a:r>
              <a:rPr lang="en-GB" i="1" dirty="0" smtClean="0"/>
              <a:t>Natural vegetation, Climate, Relief, Soil organisms, Drainage, and Rock type.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Perfect Answer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err="1" smtClean="0">
                <a:solidFill>
                  <a:srgbClr val="0070C0"/>
                </a:solidFill>
              </a:rPr>
              <a:t>Podzols</a:t>
            </a:r>
            <a:r>
              <a:rPr lang="en-GB" dirty="0" smtClean="0">
                <a:solidFill>
                  <a:srgbClr val="0070C0"/>
                </a:solidFill>
              </a:rPr>
              <a:t> are found in cold </a:t>
            </a:r>
            <a:r>
              <a:rPr lang="en-GB" dirty="0">
                <a:solidFill>
                  <a:srgbClr val="0070C0"/>
                </a:solidFill>
              </a:rPr>
              <a:t>and </a:t>
            </a:r>
            <a:r>
              <a:rPr lang="en-GB" dirty="0" smtClean="0">
                <a:solidFill>
                  <a:srgbClr val="0070C0"/>
                </a:solidFill>
              </a:rPr>
              <a:t>wet climates </a:t>
            </a:r>
            <a:r>
              <a:rPr lang="en-GB" dirty="0" smtClean="0">
                <a:solidFill>
                  <a:srgbClr val="00B050"/>
                </a:solidFill>
              </a:rPr>
              <a:t>where precipitation exceeds evaporation</a:t>
            </a:r>
            <a:r>
              <a:rPr lang="en-GB" dirty="0" smtClean="0">
                <a:solidFill>
                  <a:srgbClr val="0070C0"/>
                </a:solidFill>
              </a:rPr>
              <a:t>. </a:t>
            </a:r>
            <a:r>
              <a:rPr lang="en-GB" dirty="0" smtClean="0">
                <a:solidFill>
                  <a:srgbClr val="FF0000"/>
                </a:solidFill>
              </a:rPr>
              <a:t>This leads to downward </a:t>
            </a:r>
            <a:r>
              <a:rPr lang="en-GB" dirty="0">
                <a:solidFill>
                  <a:srgbClr val="FF0000"/>
                </a:solidFill>
              </a:rPr>
              <a:t>leeching of minerals </a:t>
            </a:r>
            <a:r>
              <a:rPr lang="en-GB" dirty="0" smtClean="0">
                <a:solidFill>
                  <a:srgbClr val="FF0000"/>
                </a:solidFill>
              </a:rPr>
              <a:t>producing an </a:t>
            </a:r>
            <a:r>
              <a:rPr lang="en-GB" dirty="0">
                <a:solidFill>
                  <a:srgbClr val="FF0000"/>
                </a:solidFill>
              </a:rPr>
              <a:t>ash-grey </a:t>
            </a:r>
            <a:r>
              <a:rPr lang="en-GB" dirty="0" smtClean="0">
                <a:solidFill>
                  <a:srgbClr val="FF0000"/>
                </a:solidFill>
              </a:rPr>
              <a:t>A horizon. </a:t>
            </a:r>
          </a:p>
          <a:p>
            <a:r>
              <a:rPr lang="en-GB" dirty="0" err="1" smtClean="0">
                <a:solidFill>
                  <a:srgbClr val="00B0F0"/>
                </a:solidFill>
              </a:rPr>
              <a:t>Podzols</a:t>
            </a:r>
            <a:r>
              <a:rPr lang="en-GB" dirty="0" smtClean="0">
                <a:solidFill>
                  <a:srgbClr val="00B0F0"/>
                </a:solidFill>
              </a:rPr>
              <a:t> have a thin</a:t>
            </a:r>
            <a:r>
              <a:rPr lang="en-GB" dirty="0">
                <a:solidFill>
                  <a:srgbClr val="00B0F0"/>
                </a:solidFill>
              </a:rPr>
              <a:t>, black acidic </a:t>
            </a:r>
            <a:r>
              <a:rPr lang="en-GB" dirty="0" err="1">
                <a:solidFill>
                  <a:srgbClr val="00B0F0"/>
                </a:solidFill>
              </a:rPr>
              <a:t>mor</a:t>
            </a:r>
            <a:r>
              <a:rPr lang="en-GB" dirty="0">
                <a:solidFill>
                  <a:srgbClr val="00B0F0"/>
                </a:solidFill>
              </a:rPr>
              <a:t> humus </a:t>
            </a:r>
            <a:r>
              <a:rPr lang="en-GB" dirty="0">
                <a:solidFill>
                  <a:srgbClr val="00B050"/>
                </a:solidFill>
              </a:rPr>
              <a:t>with a pH 3.5 – </a:t>
            </a:r>
            <a:r>
              <a:rPr lang="en-GB" dirty="0" smtClean="0">
                <a:solidFill>
                  <a:srgbClr val="00B050"/>
                </a:solidFill>
              </a:rPr>
              <a:t>4. </a:t>
            </a:r>
            <a:r>
              <a:rPr lang="en-GB" dirty="0" smtClean="0">
                <a:solidFill>
                  <a:srgbClr val="FF0000"/>
                </a:solidFill>
              </a:rPr>
              <a:t>This is due to the </a:t>
            </a:r>
            <a:r>
              <a:rPr lang="en-GB" dirty="0">
                <a:solidFill>
                  <a:srgbClr val="FF0000"/>
                </a:solidFill>
              </a:rPr>
              <a:t>slow decomposition of coniferous pine needles </a:t>
            </a:r>
            <a:r>
              <a:rPr lang="en-GB" dirty="0" smtClean="0">
                <a:solidFill>
                  <a:srgbClr val="FF0000"/>
                </a:solidFill>
              </a:rPr>
              <a:t>in the cold climate</a:t>
            </a:r>
            <a:r>
              <a:rPr lang="en-GB" dirty="0" smtClean="0">
                <a:solidFill>
                  <a:srgbClr val="00B050"/>
                </a:solidFill>
              </a:rPr>
              <a:t>.</a:t>
            </a:r>
            <a:endParaRPr lang="en-GB" dirty="0">
              <a:solidFill>
                <a:srgbClr val="00B050"/>
              </a:solidFill>
            </a:endParaRPr>
          </a:p>
          <a:p>
            <a:endParaRPr lang="en-GB" dirty="0" smtClean="0"/>
          </a:p>
          <a:p>
            <a:endParaRPr lang="en-GB" dirty="0" smtClean="0">
              <a:solidFill>
                <a:srgbClr val="00B050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598114" y="3584869"/>
              <a:ext cx="360" cy="3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86234" y="3572989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548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Perfect Answer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An iron pan develops </a:t>
            </a:r>
            <a:r>
              <a:rPr lang="en-GB" dirty="0" smtClean="0">
                <a:solidFill>
                  <a:srgbClr val="FF0000"/>
                </a:solidFill>
              </a:rPr>
              <a:t>in </a:t>
            </a:r>
            <a:r>
              <a:rPr lang="en-GB" dirty="0">
                <a:solidFill>
                  <a:srgbClr val="FF0000"/>
                </a:solidFill>
              </a:rPr>
              <a:t>the upper B horizon </a:t>
            </a:r>
            <a:r>
              <a:rPr lang="en-GB" dirty="0" smtClean="0">
                <a:solidFill>
                  <a:srgbClr val="00B050"/>
                </a:solidFill>
              </a:rPr>
              <a:t>and </a:t>
            </a:r>
            <a:r>
              <a:rPr lang="en-GB" dirty="0">
                <a:solidFill>
                  <a:srgbClr val="00B050"/>
                </a:solidFill>
              </a:rPr>
              <a:t>this can impede draining resulting</a:t>
            </a:r>
            <a:r>
              <a:rPr lang="en-GB" dirty="0"/>
              <a:t> in </a:t>
            </a:r>
            <a:r>
              <a:rPr lang="en-GB" dirty="0">
                <a:solidFill>
                  <a:srgbClr val="00B0F0"/>
                </a:solidFill>
              </a:rPr>
              <a:t>waterlogging and </a:t>
            </a:r>
            <a:r>
              <a:rPr lang="en-GB" dirty="0" err="1">
                <a:solidFill>
                  <a:srgbClr val="00B0F0"/>
                </a:solidFill>
              </a:rPr>
              <a:t>gleying</a:t>
            </a:r>
            <a:r>
              <a:rPr lang="en-GB" dirty="0">
                <a:solidFill>
                  <a:srgbClr val="00B0F0"/>
                </a:solidFill>
              </a:rPr>
              <a:t> </a:t>
            </a:r>
            <a:r>
              <a:rPr lang="en-GB" dirty="0" smtClean="0">
                <a:solidFill>
                  <a:srgbClr val="00B0F0"/>
                </a:solidFill>
              </a:rPr>
              <a:t>in the </a:t>
            </a:r>
            <a:r>
              <a:rPr lang="en-GB" dirty="0">
                <a:solidFill>
                  <a:srgbClr val="00B0F0"/>
                </a:solidFill>
              </a:rPr>
              <a:t>B horizon</a:t>
            </a:r>
            <a:r>
              <a:rPr lang="en-GB" dirty="0" smtClean="0">
                <a:solidFill>
                  <a:srgbClr val="00B0F0"/>
                </a:solidFill>
              </a:rPr>
              <a:t>.</a:t>
            </a:r>
          </a:p>
          <a:p>
            <a:r>
              <a:rPr lang="en-GB" dirty="0">
                <a:solidFill>
                  <a:srgbClr val="FF0000"/>
                </a:solidFill>
              </a:rPr>
              <a:t>In the C horizon </a:t>
            </a:r>
            <a:r>
              <a:rPr lang="en-GB" dirty="0" smtClean="0">
                <a:solidFill>
                  <a:srgbClr val="FF0000"/>
                </a:solidFill>
              </a:rPr>
              <a:t>the parent </a:t>
            </a:r>
            <a:r>
              <a:rPr lang="en-GB" dirty="0">
                <a:solidFill>
                  <a:srgbClr val="FF0000"/>
                </a:solidFill>
              </a:rPr>
              <a:t>material is generally weathered </a:t>
            </a:r>
            <a:r>
              <a:rPr lang="en-GB" dirty="0" err="1">
                <a:solidFill>
                  <a:srgbClr val="FF0000"/>
                </a:solidFill>
              </a:rPr>
              <a:t>fluvioglacial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material</a:t>
            </a:r>
            <a:r>
              <a:rPr lang="en-GB" dirty="0" smtClean="0">
                <a:solidFill>
                  <a:srgbClr val="EF29D7"/>
                </a:solidFill>
              </a:rPr>
              <a:t>. </a:t>
            </a:r>
            <a:r>
              <a:rPr lang="en-GB" dirty="0" smtClean="0">
                <a:solidFill>
                  <a:srgbClr val="00B050"/>
                </a:solidFill>
              </a:rPr>
              <a:t>It is a </a:t>
            </a:r>
            <a:r>
              <a:rPr lang="en-GB" dirty="0">
                <a:solidFill>
                  <a:srgbClr val="00B050"/>
                </a:solidFill>
              </a:rPr>
              <a:t>mixture of particle shapes and </a:t>
            </a:r>
            <a:r>
              <a:rPr lang="en-GB" dirty="0" smtClean="0">
                <a:solidFill>
                  <a:srgbClr val="00B050"/>
                </a:solidFill>
              </a:rPr>
              <a:t>sizes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smtClean="0">
                <a:solidFill>
                  <a:srgbClr val="00B0F0"/>
                </a:solidFill>
              </a:rPr>
              <a:t>due to freeze thaw action during cold periods</a:t>
            </a:r>
            <a:r>
              <a:rPr lang="en-GB" dirty="0" smtClean="0">
                <a:solidFill>
                  <a:srgbClr val="EF29D7"/>
                </a:solidFill>
              </a:rPr>
              <a:t>.  </a:t>
            </a:r>
            <a:endParaRPr lang="en-GB" dirty="0">
              <a:solidFill>
                <a:srgbClr val="EF29D7"/>
              </a:solidFill>
            </a:endParaRPr>
          </a:p>
          <a:p>
            <a:endParaRPr lang="en-GB" dirty="0" smtClean="0">
              <a:solidFill>
                <a:srgbClr val="EF29D7"/>
              </a:solidFill>
            </a:endParaRPr>
          </a:p>
          <a:p>
            <a:endParaRPr lang="en-GB" dirty="0"/>
          </a:p>
          <a:p>
            <a:endParaRPr lang="en-GB" dirty="0" smtClean="0"/>
          </a:p>
          <a:p>
            <a:endParaRPr lang="en-GB" dirty="0" smtClean="0">
              <a:solidFill>
                <a:srgbClr val="00B050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598114" y="3584869"/>
              <a:ext cx="360" cy="3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86234" y="3572989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549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Perfect Answer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There is limited soil organisms </a:t>
            </a:r>
            <a:r>
              <a:rPr lang="en-GB" dirty="0" smtClean="0">
                <a:solidFill>
                  <a:srgbClr val="00B0F0"/>
                </a:solidFill>
              </a:rPr>
              <a:t>because </a:t>
            </a:r>
            <a:r>
              <a:rPr lang="en-GB" dirty="0">
                <a:solidFill>
                  <a:srgbClr val="00B0F0"/>
                </a:solidFill>
              </a:rPr>
              <a:t>of the cold wet climate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00B050"/>
                </a:solidFill>
              </a:rPr>
              <a:t>which results in slow soil formation and thin/shallow soil</a:t>
            </a:r>
            <a:r>
              <a:rPr lang="en-GB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This also means there are few </a:t>
            </a:r>
            <a:r>
              <a:rPr lang="en-GB" dirty="0">
                <a:solidFill>
                  <a:srgbClr val="00B050"/>
                </a:solidFill>
              </a:rPr>
              <a:t>soil organisms to vertically mix the soil</a:t>
            </a:r>
            <a:r>
              <a:rPr lang="en-GB" dirty="0">
                <a:solidFill>
                  <a:srgbClr val="FF0000"/>
                </a:solidFill>
              </a:rPr>
              <a:t> so the horizons are clearly defined.</a:t>
            </a:r>
          </a:p>
          <a:p>
            <a:pPr marL="0" indent="0">
              <a:buNone/>
            </a:pPr>
            <a:endParaRPr lang="en-GB" dirty="0" smtClean="0">
              <a:solidFill>
                <a:srgbClr val="EF29D7"/>
              </a:solidFill>
            </a:endParaRPr>
          </a:p>
          <a:p>
            <a:endParaRPr lang="en-GB" dirty="0"/>
          </a:p>
          <a:p>
            <a:endParaRPr lang="en-GB" dirty="0" smtClean="0"/>
          </a:p>
          <a:p>
            <a:endParaRPr lang="en-GB" dirty="0" smtClean="0">
              <a:solidFill>
                <a:srgbClr val="00B050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598114" y="3584869"/>
              <a:ext cx="360" cy="3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86234" y="3572989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970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Success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GB" sz="4000" dirty="0" smtClean="0"/>
              <a:t>I can draw a soil diagram.</a:t>
            </a:r>
          </a:p>
          <a:p>
            <a:pPr>
              <a:buFont typeface="Wingdings" pitchFamily="2" charset="2"/>
              <a:buChar char="ü"/>
            </a:pPr>
            <a:r>
              <a:rPr lang="en-GB" sz="4000" dirty="0" smtClean="0"/>
              <a:t>I can explain the formation of a </a:t>
            </a:r>
            <a:r>
              <a:rPr lang="en-GB" sz="4000" dirty="0" err="1" smtClean="0"/>
              <a:t>podzol</a:t>
            </a:r>
            <a:r>
              <a:rPr lang="en-GB" sz="4000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GB" sz="4000" dirty="0" smtClean="0"/>
              <a:t>I can answer in fully developed points. 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en-GB" sz="4000" dirty="0" smtClean="0"/>
              <a:t>Why is the A horizon ash-grey in colour?</a:t>
            </a:r>
          </a:p>
          <a:p>
            <a:pPr algn="just"/>
            <a:r>
              <a:rPr lang="en-GB" sz="4000" dirty="0" smtClean="0"/>
              <a:t>How does the iron pan affect the soil?</a:t>
            </a:r>
          </a:p>
          <a:p>
            <a:pPr algn="just"/>
            <a:r>
              <a:rPr lang="en-GB" sz="4000" dirty="0" smtClean="0"/>
              <a:t>Where did the rocks in the C horizon come from?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en-GB" dirty="0" smtClean="0"/>
              <a:t>Heading: </a:t>
            </a:r>
            <a:r>
              <a:rPr lang="en-GB" u="sng" dirty="0" err="1" smtClean="0"/>
              <a:t>Podzol</a:t>
            </a:r>
            <a:endParaRPr lang="en-GB" u="sng" dirty="0" smtClean="0"/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Draw this diagram in the middle of your page.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059832" y="3645024"/>
            <a:ext cx="2448272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059832" y="4005064"/>
            <a:ext cx="24482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059832" y="4941168"/>
            <a:ext cx="24482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59832" y="5877272"/>
            <a:ext cx="24482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What you need to know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/>
            <a:r>
              <a:rPr lang="en-GB" dirty="0" smtClean="0"/>
              <a:t>You will need to know what the soil profile looks like for each of the soils.  </a:t>
            </a:r>
          </a:p>
          <a:p>
            <a:pPr algn="just"/>
            <a:r>
              <a:rPr lang="en-GB" dirty="0" smtClean="0"/>
              <a:t>A soil profile is a vertical section through a soil (as if you had sliced a spade through the soil until you hit hard rock).  </a:t>
            </a:r>
          </a:p>
          <a:p>
            <a:pPr algn="just"/>
            <a:r>
              <a:rPr lang="en-GB" dirty="0" smtClean="0"/>
              <a:t>You will not be specifically asked to draw a soil profile in the end of year exam, however annotated diagrams can gain you full marks.</a:t>
            </a:r>
          </a:p>
          <a:p>
            <a:pPr algn="just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Soil profile</a:t>
            </a:r>
            <a:endParaRPr lang="en-GB" dirty="0"/>
          </a:p>
        </p:txBody>
      </p:sp>
      <p:sp>
        <p:nvSpPr>
          <p:cNvPr id="1026" name="AutoShape 2" descr="data:image/jpeg;base64,/9j/4AAQSkZJRgABAQAAAQABAAD/2wCEAAkGBxQSEhUUExQWFBQWGBgZGBgWGBYXGhgaGB0WFxgfFxgZHCohGhwlHB4cIjEiJSksLi4uGB8zODMsNygtLisBCgoKDg0OGxAQGjImICQuMCwsNy8tNDc1LDcsKywyLi0sLSwrLCwvLy8sLCw0LCwsLCwsLCwsLCwsLCwsLSwtLP/AABEIAQsAvAMBIgACEQEDEQH/xAAcAAEAAgMBAQEAAAAAAAAAAAAABAUDBgcCAQj/xABMEAACAQIDBQUEBQYKCQUAAAABAgMAEQQSIQUTMUFRBiJhcYEHMpGhFEJScrEjYoKSssEkM0NTc6KzwtHwFiU0NURjk8PSFXSDo+H/xAAaAQEAAwEBAQAAAAAAAAAAAAAAAQIFAwQG/8QANBEAAgECAwUECgIDAQAAAAAAAAECAxESITEEQVFh8BNxwdEFFCMyM4GRobHhIvFicoJC/9oADAMBAAIRAxEAPwDuNKUoBSlKAUpSgFKUoBSlKAV8DA3seGh8OB19CPjX2tS2Bi821doKPdCYYDxZBKHPnqF/QoRc22lKUJFKUoBSlKAV8bw419pQHmMEAXNzbU2tc89OVeqUoBSlKAUpSgFKUoBSlKAUpSgFKUoBXLOwONL7Td792dMQ/wCtLHInwUkV0zHz7uKR/sIzfqgmuO9hZd1jMGORvGxvwvE9vO7qo9aq9UeetK04Ln4HaaUpVj0ClKUApSlAKUpQClKUApSlAKUpQCla3sHbbfS8TgpzeWNjJCxAG9gezCwHOMtuzpqAp1JNbJQCqjtLt9MHFnYF3Y5Yol96Vz7qr01tqdBccyAbLF4lIkaSRgqIpZmPAKouSfStD7LBto458bKCI4O5Ch4KSLgEcMwUh2/OkTU7sUKylZpG84DebtN9l3uUZ8l8obmFvrYHQE9KkUpQsKUqr292hw+DTNiJQlwSF1Z2txyot2blwGl9aAxdtWI2fjSOIw09vPdvauPwyZZInvbJNC/okqMfkDXUe0u0DLsueRopIc8bKElCq9n7i5lBOW9+B1F9QDpXJ8ZHmR1BsSrAHoSDY1SWpnbbK04PrcfoClRdlYvfQRS/zkaP+sob99SquaIpSlAKUpQClKUApSlAKUpQClKUBzr2mYeSDEYbGw6SDuX1sWTM8at0V1aZGPRhztW97Kx64iGOZL5JUVxfiAwBsRyI4Eda1PthtLezybNdAN7AkmHkN7b9WkZFfwJjBB8COa3p/Z52nWHD4iOS+WJGxMQOhMZ1kQDjcSG//wAyjlUbzle07cfD9En2j7YaSRcFDqboXA+vI5G6jJ5C9nY+Kcs1W2yMV9AxEGz3UGOWLMkouC04LtMrC/AjvKeVsvNa1fsUyHFfSsXIAzSlI73O8xM1s2QccqK2UcgJANMtXftWwxyYeZDlkSQqrfZJG9Vrc7PEv+TUcykZZOq+l1mb5Xl3ABJIAAuSdAAONzVNs/tNC+DXFyMIky9/MfccHIyacWD90Aak2te4rnPaftPLjWK2MeGHuxfWktwaa3yjGg4m5sFluxerWjTjdl12l9odwy4IgIAb4lhp4mFGFm599u7wIDg1N7FdkiH+mYsM8795BJdmXmGe+ufovBBoADe1d2F7Nby2MlXMi96BD9dhqJG8L+5+t9ki+7AdsPp8dpVWPEKiuyqTkdWAs8d9bX0KnVTbiCCYXM50sUniqb9F1vPXtNe2AYc2lgHwlRz8lNcwFdD9q8pEGHUfWxAv5CKdtP0gtc7qs9Tw+kH7RLkdc7An/V2EH2YUT9QZB+FX9ab2f2umD2RHPLwRXsObXd8ijz015C5PA1f9nTL9Hi+kNed1MjjhlLnMVUccqZgg52AvrXQ1YvI172f4477H4dmJ3eKmkQH6qSyygqOoDozfp+VbpXNezc4i2zKt7CVsSlur598vwVZPjXRmnUMELKHYEhbjMQLXIHEgXHxqERTliXzf5MlKUqS4pSlAKUpQClKUArnvtO7R4NsO+G36NOJYu4hJKlJEZs7LpGQoY94jUDnauhV+f9r4YjGYksTf6RidNLHNK7KTpe4Ww4159prqjDE0XhSdW8U7HrH7dOI3QkmRjEpVZd4N4bMrR3/PQgkPe5uCdQSYb4hXJaSaMPvGc5GCg5mL2IvopJBy8NB0FeN6W91bD7Tiw9F4n1sPE1h2cisWkvmubAm2gXw+rc3PllvXj9f/AIuTjpz/AEUl6MlJ/E+3Bd5mhx4CR5sQiyrYqUZfyZD705ASdc9yTzJ5AACQu12EQgGJb6OrBlhyKwBvm7r5c/vXPvWsSLVXNiQkuZtEbuCwJ7yXY5rDS92/UN/CwRwQCDcHUEG4I8DVam3yjb+OvP8ARaHoy9/aMw/+opnK71ilw4iySWEhBUva3EooXwyt1Nep9pJdfdKk98OSgygHQ8DYm17akXF1vmEZFDQhjoWAkuOIYi4I6kcAOmnCs+GxBZI2y++ATqO7db+uumnWktuazw6O2pC9Ewum5PLQ2qL2mPuBCk0IxKyghgqhDABmtl4A5/yeUHNk1uDrVHs95It1JGwjlj9xl7wGlip4Z0I0I0v4EAisxMgeRI+NjmbTQBLEC/XMUNq9SYKIXbdJfnZBc/AXNWfpDTFF5k1fR052tU05G59qe1SY6PDLbJMhkaWO98jKEQEH6yMHJVudiNCGAoK16SA7zMEKgJqqu6uQSLaobXFmsuo8ddJE7srqBJLYqzEAK50KgaMhNtT4129bg2jybR6Mq1JYk0Xce3My4RZlfcwvZY1F2dgzu5twGcDIL+6pJJGZrZ8XtrFvixi0kWOUqyGwDhIyUdUQMNRmUXOhOZyMpIy0S5mFxO9uoWLlxv8Ak/lRcMGALNI2l+8zLx+0i2HoRVJbfTjx+nmdY7BtTeqRaz7ZdJvpJeGKfemQZiSgJJuLEqSCpI4jjWx+zPbsDYyQS72TGYg5Undbq8aIZcqv9XUSHKAFsigDQVz7DARtLliXKH+pbMO4hN1sOt9CTrwrZeyDZtoYEqb3lYgjmDBPw9KR2xuoo4cnzO9PYXTUpOd9XodzpSlaJQUpSgFKUoBSlKAVw7tXHlx+MW1vyoI/Tjik/FjXca417TUZdoPkAu8UDXPDUyoSetgg08uHGvF6QhiovvR6NmdqhqmOmFt2LksQptfQMdbnkct69YoZDvBy98DmvW3VePkCOlfZMJ3MoJB4hjxzA3BPXXiOmlZIZgyqTpdQbHlcXrFuklh038+vse+2eZhxMYETFTqLyA34sDn4jkTp5G1ehhbNmQ5bnvLxVr8dOTeI9b18aPMjISoUgquXkpFhz48flWSdS1lHun3jfW3QefXpemJ6X3sWWpAWYZHA4I6uv5yZg/dHPUMo65R1qThiVJiPiyHTVb8PNSQPIr41n3ffBt9W19LcRpao06NvozfgW0H2MhzE+ObIPh1q+JTvH5/O3X1ItbMxZSpZlvaLuleOYELI56l9QfHLbnU2aFZAt9QCGFiRqNRw4jnY6VgwLtnkzDKWyuB0BGQAnr3LnpfnXuNHRAqgGxIU8Aq/VzDnYaWHG3LlFRvFrmrfjz/IjpyPGLxG7LMRmITRV42Fyxa+gH+HMm1fMPCVZGa2dlbORzJyHj0FrDwr7ioAIpBqWdSCTxJIyjy1OgHCpBALc7prwIBuCOPA+nDSmJKGXNfb8XYs7kfFPu2D2JDd1goub/Vaw4nS2mpuOgrJ9Iz6RkE8yeKjxU638DX3HJdCAQG0K3NhmUhlv4XArFHjIXCvmQG2l2AK30IOvpbwqqWKKla7WXlfrcS8na4hi3cpte0i8Tr3043PUqfglX3Y9r7RwWhH5aQa/wBBiNfKqWQh8hUq2VgdCDyKnh4E/Gr/ALGLfaWC0vaSQ+X8HxGp9fxFdtnbdaDevl+ilTKnKxuntQ7RPAMPhoWlWXEucxw6GWZYYxmcxoPrE2F+mbppKG25cRsWTEIWixK4eXMLAOk8IZZAVbgRIpFjyrZzgI97v8i77Juw9u8Evmyg8hfWvuHwUaBlVAA7M7C3vM5uxPW5r6EyzQ9mdqsVJjjCqFDPDBLDHimjGSNRKJZAIS2YuctlJB0JNgADV7d7aYt5HSN2wxiVUkeIwPBFKZ8Rh2kxEksTPuRu1YBVXiwcroRvu1uyWDxIG+w6EqEVWXNGyLHmyBHjIZQMzaAjjUzA7Ew8KlY4Y0VlCNZR3lBY2c8W1Zjre5ZupoDSe0vaaQOY1xn0eX6V9HRVWAqVVIpZJJRKjE2VjohW5ZF4m9R8R28xf0RcXGsBjmMqxRsH3sJiD2bEENZgSlmVQuUyKLtz6LgcFHCgSJFjRQAFUAAAAKOHQAD0FRP9HsLnkk+jQ55haRt2l3Ghs5tqLgHzA6UBW9n+0rYnENCyCJo4ryxE3eOUOVIzXsyFcrK1hdWB52Gy1hXCoHMgRRIQFL5RmKjUAtxIB5VmoBXMfaVCrYxAwuDAOPhI9vxrp1c19ov+2J/QD9t6821/Bl1vO+zfFRp8+HSNSURAxsqkKPeYhRew4XNz5VnjwygAWBsABcAmwFhrX2aHMUN7ZWzW691lsfjf0FYYcerSFADoG72mUlCFYDW9wT0tWLdtZfM1rJPMzGBT9VfgKwvhocwUpFmIJAKpcgcSBbx+dS6+Wqqk+JZxRFGzYuUajyFvwqIuzYjO141No0tcX95pL8fur8KtqiRD8vIeWSNfW8pPyIq8Jys893iisoRyyIp2ZHvgAthuzfKzrwYW90jqfhU4YRLWsfixPxJvWTIL5ra2tfw414xWIEa5mvxAAHEk6AColJzsgoxjdkDE7PjLxp3/AKznvycEy24H7TKfSpS7Oj+yT95nb9omvuDmEl3ylWF0INrjg3IkWNwalUlOSshGEdbEePBRr7saDyVR+6sW4KTZlHdkuJALaMB3X9QMp/Q6GptKhTkWcUYJsHG/vRo33lU/iKuuxcCjaGHNuCy28O4f3X+NVEUma+hFiRqLXtpceHjzqz7MzFdoYO315JEPluJ208bqPnXfZW+2imcdoS7Js69SlK3TGFKUoBSlKAUpSgFc09og/hqHrh19LPJ+N/lXS6517ShbFYf86GX+q8X/AJV5tr+DI77N8VGr1hXDIHLhQGIsT8P8Br4DpWalYKbRs2FQsXi2V0VVuGIuTfgTYhbcwO8b8h43E2lTFpPNBpvQ+VFwZvJN4Oq/CONv71S6h4L35/6RT6bqIfuNWj7sut6IlqutxMry6AixAIPEHUfCvVKoWMcMSoAqgKByFZKUo3cEQY9d6YrNcc7C17Zrcb8Nb2todbi1S6xmFc2ewzWy35242+NZKtK24qr7xUzs/YY3CE8pj/WimT+9UOpWxR/C8Ly/Lr+Dfurps3xY95Sv8OXcdjpSlfQmGKUpQClKUApSlAK0D2np+VwjW4LiFv57g/3flW/1o3tRWwwjf8109Wid/wAENcdo+FLuOtD4ke80usPf3n1d3l6nNnv0tbLb1vWavAkHUdOI418+jbZ7pSlQSKjboiXMPdZLN95SMhHmCwP3VrHtTHblM2XNx4nKosCe81jbh041MU3FXScVfcyt03bgfarZtuRLexZ7fYUn4Hn6Vi7Q4gqqoNM97n81bXA6XuPS9UldKdNWuyG23ZG1YPGJKLob20IIIIPiCLipFa92e/jX8UH9VtP2jWw1SpFRlkTF31FKVilDXXKQFuc1wSSOQGumvPWuaRLMtTezgvj8GOsr38lhnb8QKhVbdjo82Pg/N3rf/Wyf369Gyq9aJy2h2pSPfalMY+2Gw6GfEI+E30Ua4l8GkTbwRli8Vi9gOBDG8nTUbN2H2jIuCaKdpXxeDBSfe2Zi+XeKQymzqVIs17kWvrUvbnY6LFTrO02KjkVcqmGdosqm2YDLwBsCethVpsnY8OGjMcS2ViWYsWdnY2BaR2JZ2IAFyToAOAFb5iHPh7RcRu8JK8O5SXDK7vNu1iLvLhId4CkjMsKGUtZspIKjTiMHantli0EiLN/E/SLz4KASBnjiw0kYZJTIEUb1g/e+qDcaiukpseABAIkCpG0SrlGURvkLIF4ZTkXT82smF2bDGEEcUaCMEIERVCBveygDu352oDUcb2gmKy5cVFGkWGwk29ji329MxxCMIwXAbM8ahANbtbW9Qoe02PFsOXwomiwrYrETSqWjQFmCR2ikUBhlOZ720Nga3CTs1g2Uo2FgKGxKmJCpsXcXFraM7nzdjzND2awZVUOEw+VCWRdzHZWNrlRlsDoNR0FAc9w/b7Ez4eF5ovo64rFwJh3iL6ZMTGksM19QxRXN+DDMLC2vV68CFQLZRa97WFr3zXt1vr517oBWne1GG+Gik5RYiNv+oHw4+corca172gRBtnYm4vkQSesTLKD6FQarNXi0Wg7STOS7ZmZIWKmx7ov0zMqkjxsa1jcr9kfAVsO3sK7hMgzZWJK3AJ0sCLkDTxPOqlNnTn+SIt9pkF/LKTr5286xaVlDX7m09cyf2ZbSVbnRlYXJNgygaX4aq2lXdU2wMI6GRnUpmCqAbX7uYk6Ei3et6GrmuNb3y0NBSlY4Jg4zC9tfeUqdDbgReuVsixV9pV7kbdHt6MrfvA+FUtbdPCrqVdQyniCLiq/EbCiNsl4yOam9x4hrg+fEfEV6KdSOFJlGmndEXs6l3duQAX1PePyC/Gr6sOFwyxrlUWHxJPMk8zWauVSWKV0WirI+VCk2vCPrg/dDP8SgNV/aHEktueC5Qz/nAkgD7uhv10HWquusKSteRF29DasJjElvkYNbQjUEX1FwdRW0ez2DNji/KOBwR4yPHl+SN8a5hhZSkqMvEsqEfaViAQfL3vC3S9dZ9mC/wjGH/l4Yf1sUf3/IV6NmpJVk1zPNtM32TTOh0pStcyhSlKAUpSgFKUoBVF27F9nYwcL4eYX80a1XtUfbg/6uxn/t5f2DUPQlanMWwLfztvJVt89fnVDPtkA9x94vUQ6dLgmZbjncDXlVv2olK4d7G1yim3R3RW+RIrUa+Z2JynFzm7520XkbVruyZtGAdplzJJGQDYjI4IPRgWupt4VJOGl6x/1v8itUwGLaGVXTizKjL9sE2t5i9x4+BNbD2tQthwRqisGktqCgDC56gMVY/d8KiqqkasYprDLlpy8iLtbzE21Y196SI62O7Z5CPRENeotsQsbbzL4uroP1mUCtbpXq7KPX9F1i4m5PE/JV8y1h+BqNhpzLfdmF7fZmzceuVDUHYJ3sEuFYkALZCOSNpbxyty4WKipWycD9FzyTyRi/dU3sLA3v3uZ07ovaw1NeOU8ClF2xLRWef3/opikS93L9hf19P2f3VgxMzR23hhjvwzSNc242GTX0qQu3sOf5S33ldfmVFUPaTWRZgQ0TKqh1IZQwZrgkaC5I8zpxtUUHVnPDUjZdzz5ZkuXBmbE4iCYAtPhmHI3Y5eF++GGX5VmXs2BwVH+9LOB8ywrXnNhoLngB1J0AHmbD1q+247QxQYdWNslmYGxIjCKBfjYk3PlbgTXqqOpFxjCWt9eWe6xRxzzPcEEKPljGH+kcMok1HNgDlJBy62sOFb97Lc4lxYdVBy4c91i2hOI4kqvMHS1cfe6i6d1lsy25FdV9L8q7B7M5s2IxR5NBhGHq2L//ACvVs2JV1ne6fh9jhtSahY6FSlK1zOFKUoBSlKAUpSgFUXbn/YMT4xkHyOh+V6vao+3H+78UekLn4C9VloyVqch7XynIicne5/Qsw/rWPpWtVum24oTGTP7qm4ILAg8Bly6knhYcb1RYGDBySBLSXPuiQ2Vj00Oun1W418xsdVRoe68r3sjavZmLYzpEGxD62ukQGpZvrlbm35t9LWbrWf8A0kYCyQRhRwGc8OlglhUXbzgzso0EYVAALAd0PoOXvD4DpUCvT2UKlpzV72+XDriEr5nucJZniVkVdXjOoRTpmjYcYweIOq3votYncDibf55Vc9lUvOx5CMi3I5mX/wAT8aiYrEhJm+jrHCqErdI4yWK6NcspsAbgAW4X52F1UvNwtor/AN7/AMlVeOSJ/ZnASCXeshRMjKM2jNmKH3eIGnO3LSqMyM5LSEmXg9+KsPeUD6oB5CrSPtBiAdTGw8UN/irAD4V9lxsOIdRLGYXOm+RgRfkGuNR0zAgX5ca5x7SM3KSVmt261+Nm/l9BpmyrqZsvaTQBlyiSJiSyGwIJ45TaxvzB68RXraOxpoQW0ljGpZAQyjXVkJNwOqk+QqADXROFWOWa6+aL5SLzYeGwzTBkdgVF1hk0Km1iQbnOADyJAJOp0t77S4aWSVMsZKKh7+ZFW7G5vmYcMo+NUSKSyBfezplPRiwAPpz8L1m2rit/KznVQxEYOoCrcAgcLtqb8bEDlXPsZdsql75Wz3fjriUtZ4UeDhSe7vcOhOnemS4v4Le/lzrqvs+IjxZjH18MLHqIHUf9351yatt9l8rJiobe7v5Iz4I2Gz2HQbxEr0017WEr6eORy2iLwO53KlKVsGWKUrFNiES2ZlXMbDMQLnoL8TQGWlKUApSlAKo+3P8Au7G9RhpiPMIxHzq8qj7c/wC7sYAbE4eUDzKMB+NQ9CUcX7XPeWNeSqzW8WNgfMAEfpGqQJmKjq6AeBLKAfQ61b9q3BnA5qgv6s1vw+dVUBtJH/Sxf2iVgbNlSj3G1/5Zn2t/tE/3x+wn+fWo1bJ2g3EbqzwGRnvqDYd23vDMLmx00PDyqpnfCuO6ksDDoA6nzUMRbysaijVxwi8L05bsuN/sQpWyJvZAflJfuR/Myf4VSN7z/wBJL+21bJ2amw6DKsoaVzrmBjZrcAqNrlGvC/E61ruOj3LusndszEE6BlJJUgnQ6EX6G9RSd681bhb5EJq9+8818ZQRY6g8a8xyhvd7/wBwF/kt6l4fZ80hskbeb/kwPMN3vgpr0v8Ajm8i+OPEv+y+OMiNG5LNHaxOpKNfLc8yLEeQBOpNUm09mCB8qyRZD7qs+V1HTKAbqOR6Wv1OXa+HOHWOBWP5TO8rDulyuRQPBBfh4C97m9YiBdAAB4C1eajTSm6sX/GW7x+tyiTem4sYdmncySh0kcKQqwMXy30dgbAl8hIAAFrnibWqfpUY0zoLciQLeh4VIw8GaWPLYSF1CtwI5k346KCfIGtn2r2gEbFI1EjDRiWyqp6XAJJ8PnV5TlGSilivnwt15hXTNSTEoeDqfJga2zsSShhlOgbFwZfEO0cF/Iljr0sagL2gv/GYdG8VIv6Ky/3qtsHtiOZ4wmYMk+EZlYEWAxERNjwbhyJqO0qY4LBZYld3T38itV3g78GbJ2mxWCTHYk7WkcII0OERjKse7CAytFuzrNvSRf3gAlqte1GKmng2bLg45rnFwtkcSKRHkmUme12VBoSTfl1Fbuyg8QDbUX619r6AyDlqYudMRPHiJJ0hE8zSthFldjMYcI0MalQzomRmYWyhmXxsYUmFxciSvioAQ0WEjxshjL4gRNCu/wDo62KizG7ZQbEsQtwK69avtAc32ntsLHiN+7yXxgTBASyYdCjQwyKWliKlolzMSTm6C5IFVoYMksT4vHvHEijDtgxiTvZXGaRg6qxurnIsRYqqBSbklh1qlAcpmwm0t1iJpEmkeVYoZcPcFe9hsL+VgF7d2fehguhDsdcldWpSgFa92+ly4GX84xJ6SSxxn5NWw1rPtHQnAPYXtLhmPkuIgZvgATVKnuPuJjqjkvaDC4cS5pJZY3cXyxjPfLZb23bW6cr2qtiTCKysZ8QQrK1miNu6Q2togbaV92/JmxMn5uRPgof8XNQHGhtxrCoQfZxTk9Fw8jZw3zLvtVLmeKxuMjMPHMV/8apausdgGnSCWFQwMSqRcAgDVeOmhLA+lVw2ZP8AzD384x8y9j8aihKEaajdZZZtcSYy4kLEMQpI4r3hfky95T8QK2rbO3mjbJGozZQxLXIXNewyggk6X4jQiqiDZTjvzru4kOZ7lCWC6hVCE3zGw16+NQppS7M7e85LHw5AegAHpVpQp1Wm87X+9uvoRrLIyYrGSyfxkjN4XKr+qtgfW9QxhI/sJ+qP8KzUrsnbJZF8K4E+Ab+JYS4WeNm3Rc6SK1zkv4cOoyKdReoDqysUdSjj6rcfMHgw8RcV8Zb8a2PZ8aYrDj6Qcxhc3a5XQC/eI4gowv1teuNSfZLE9L/S/DlfcUs4vIpozu4sw0kmuEI4rELZmHQudAeliOdRQLcK9zYgys0h+se6LWyoL5FtysvLqT1rzXW1teuv2TBZXFTNlHKZpeJihzW6nMrj+z+dQ6l7N1XFKOL4c2HXLmH98fGjbSy5flEVfdP0pSlK2jFFKUoBSlKAUpSgFUfbkf6vxXhC5HmouvzAq8qg7fShdn4kkgDd2JPAAkDX41EtGStTh3aCPLiZPzsjemUJ+Kn4VAq92ziMLiCGGIWN1BAJBsQdbMDa4B8RxPWoMGys/wDF4jDufzXv+F6wKVT2axpppWzT8jZU0siNhMZJFfduVBNytgyknnYjQ+VvGpR25iLWzr55Fv8A4fKpI7ON9aeNf0CfmXH4VjbZmHBs+NQHmA0Sn0zE2+dQ50JO7Sb/ANW/AhtdP9mDa20nm3QbRd1FLlHNnBNz1A1AHUE6m1oNbFijgHjRDNEBGuVGEqhkAAFg19RoNDcG2oqtbBYQf8a5+7um/ZjqKVWOGyi1/wAvwEZW1K+lTP4F/O4hv0bX+MY+Ve48VgV/kpZPv94fBnt8q6up/i/p5tE9oV2cXtz6DU/Aa1cAbvZ8gcFXnLqFIIN3BRdDqO4ua3QGpMHaXDRiyROg6Kkaj4Bqw7V2xhZkTOspIYkBLKy6EXPeykEeJrzyqTnKKcGldPVbv2RJ3RTUrPI2F5Pih5CE/tLXmPE4Qe9Hint1aNb/APTda9WLk+u8ntORiqXsUfl1HHMpW3gzxD8bD1rzLj8GQLYacW5hwp/ttfWrTs/NhTNCsRk3sk+GW0isTlE0bMAQMvAEmx5XPCphJuSWF5u27wbOdWd4M/QVKUraMkUpSgFKUoBSlKAVp/tbkK7KxFuZgX0aaJT8ia3CtH9ssttmOPtywD4SK/8AdqsvdZaPvI4VXllB4gHzr7Ec7ZU77fZQFm/VW5q2wfZjGy/xeDxB+9GYh6GXKDWTGE3ojTc4rVlMIV+yvwFexW54H2X7RktmjihHPeygn0EQcE+orYcB7Gj/AC+M06QxAH9d2YH9Wuq2erLU5uvTRyylduw3sjwKjvtiJfFpcv8AZKtTYvZfswfyDnznxJ/7ldFsct7KetR4HBKV+gl9nGzR/wAKPV5T+L16k9nWzW/4VR91pF/ZYU9TfEj1tcD890ru0nsp2aeEcq+U8x/aY1T4z2NQm+5xUyHlvVjkUeihCfjUPZJbmWW1R3o5DSt82j7JsdHrE8E482iY+SsCvxetV2h2cxkBtLhJ0txIjMij9OLMvzrlKhUW46RrQe8ra2v2V4XebUg/5Ylk+CNGPm4PpWoCdb2zLccRcXHmK3T2Q4+OPaYzuqh4JUUkgAsWhcDXnZW+FTQi+0VyKz9m7HRe3HaifDYmOCNooVeF5Q7RSYiSV0ZV3UUKFe9Zr3udL8ACa+bH7cyzzYaL6KV3sStKT9IzROHeKVGRYCFyOtruy6EVf7U7NpPOuI308UixtF+ScKCjMHYWKmxJC95bHujXSsMvYvBPu88AfdBgoZnYd5s7FwWs7FrsWa5JJN9a1DNKKfttiIcPvJYYSzqzIUdgq5Jo4Jd4pBYZc4a63vYjum1/ux+208+WOKGPEySGZonUvhomhh3aO7CQO6NvWMYWxuUJ0Fidih7KYRVlUQgiXNnzM7aOxkYKWJyKXOay2F9axYvsbg5JjOYisrXJaOSWK5awc2jcC7AAMfrBQDewoCJ2W7Sy48tNEIkwqtls+ffXyK5Y/VQd4WFjcWa4uKidlO2z4yaNGhECsjsGkJvO0bNG4w4GhCEXbMc1iO7bWtjbs/hSwY4eLMAq3yLwTRAdNQvK/DlavZ2NBkCbpcqyGVQBbLIWLl1I1DZiTcdT1oCfSlKAVgxuCjmXJLGkq3vldVcXHA2YWvWelAYcNhUjGWNFReiqFHwFZqUoBSlKAUpSgFKUoBSlKAUpSgI2KwEUv8ZGkn31VvxFYF2HhgbjDwgghgRElwym6m9uIOoPhVhSgFKUoBSlKAUpSgFKUo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 descr="http://fertsmart.dairyingfortomorrow.com.au/wp-content/uploads/2013/05/Figure-4.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3484824" cy="4941168"/>
          </a:xfrm>
          <a:prstGeom prst="rect">
            <a:avLst/>
          </a:prstGeom>
          <a:noFill/>
        </p:spPr>
      </p:pic>
      <p:pic>
        <p:nvPicPr>
          <p:cNvPr id="1030" name="Picture 6" descr="http://nesoil.com/images/have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9" y="1628800"/>
            <a:ext cx="4392488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Soil profile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925144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en-GB" dirty="0" smtClean="0"/>
              <a:t>The </a:t>
            </a:r>
            <a:r>
              <a:rPr lang="en-GB" dirty="0" smtClean="0">
                <a:solidFill>
                  <a:srgbClr val="FF0000"/>
                </a:solidFill>
              </a:rPr>
              <a:t>top layer is the AO</a:t>
            </a:r>
            <a:r>
              <a:rPr lang="en-GB" dirty="0" smtClean="0"/>
              <a:t> horizon which consists of decaying organic matter from the vegetation above.  </a:t>
            </a:r>
          </a:p>
          <a:p>
            <a:pPr algn="just"/>
            <a:r>
              <a:rPr lang="en-GB" dirty="0" smtClean="0"/>
              <a:t>The two layers below, the A and B horizons, are made up from the products of the AO horizon, and are greatly influenced by the soil forming processes, thus resulting in distinct colours, texture and water content.   </a:t>
            </a:r>
          </a:p>
          <a:p>
            <a:pPr algn="just"/>
            <a:r>
              <a:rPr lang="en-GB" dirty="0" smtClean="0"/>
              <a:t>The </a:t>
            </a:r>
            <a:r>
              <a:rPr lang="en-GB" dirty="0" smtClean="0">
                <a:solidFill>
                  <a:srgbClr val="FF0000"/>
                </a:solidFill>
              </a:rPr>
              <a:t>C horizon at the bottom </a:t>
            </a:r>
            <a:r>
              <a:rPr lang="en-GB" dirty="0" smtClean="0"/>
              <a:t>contains the parent material.  </a:t>
            </a:r>
          </a:p>
        </p:txBody>
      </p:sp>
      <p:pic>
        <p:nvPicPr>
          <p:cNvPr id="18434" name="Picture 2" descr="http://nesoil.com/images/have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628800"/>
            <a:ext cx="2991050" cy="48965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228184" y="2060848"/>
            <a:ext cx="72008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AO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3356992"/>
            <a:ext cx="72008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A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4365104"/>
            <a:ext cx="72008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B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5949280"/>
            <a:ext cx="72008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C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08920"/>
            <a:ext cx="4258816" cy="1143000"/>
          </a:xfrm>
          <a:solidFill>
            <a:schemeClr val="bg1"/>
          </a:solidFill>
        </p:spPr>
        <p:txBody>
          <a:bodyPr/>
          <a:lstStyle/>
          <a:p>
            <a:r>
              <a:rPr lang="en-GB" dirty="0" err="1" smtClean="0"/>
              <a:t>Podzol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60648"/>
            <a:ext cx="4032448" cy="6336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GB" sz="3600" dirty="0" smtClean="0"/>
              <a:t>What is the relationship between location of </a:t>
            </a:r>
            <a:r>
              <a:rPr lang="en-GB" sz="3600" dirty="0" err="1" smtClean="0"/>
              <a:t>Podzols</a:t>
            </a:r>
            <a:r>
              <a:rPr lang="en-GB" sz="3600" dirty="0" smtClean="0"/>
              <a:t> and Relief?</a:t>
            </a:r>
            <a:endParaRPr lang="en-GB" sz="3600" dirty="0"/>
          </a:p>
        </p:txBody>
      </p:sp>
      <p:pic>
        <p:nvPicPr>
          <p:cNvPr id="3" name="Picture 2" descr="podzol m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628800"/>
            <a:ext cx="4104456" cy="4941168"/>
          </a:xfrm>
          <a:prstGeom prst="rect">
            <a:avLst/>
          </a:prstGeom>
        </p:spPr>
      </p:pic>
      <p:pic>
        <p:nvPicPr>
          <p:cNvPr id="4" name="Picture 3" descr="relief ma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1628800"/>
            <a:ext cx="4896544" cy="4968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Pozol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err="1" smtClean="0"/>
              <a:t>Podzol</a:t>
            </a:r>
            <a:r>
              <a:rPr lang="en-GB" dirty="0" smtClean="0"/>
              <a:t> soils are found in the northern boreal coniferous forests and are associated with cold, wet climates.</a:t>
            </a:r>
          </a:p>
          <a:p>
            <a:r>
              <a:rPr lang="en-GB" dirty="0" smtClean="0"/>
              <a:t>They are also found in upland moors.</a:t>
            </a:r>
          </a:p>
          <a:p>
            <a:r>
              <a:rPr lang="en-GB" dirty="0" smtClean="0"/>
              <a:t>Precipitation is greater than evaporation.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1"/>
            <a:ext cx="4896544" cy="6528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16631"/>
            <a:ext cx="3960440" cy="33843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501009"/>
            <a:ext cx="6385939" cy="31443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552" y="33265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332656"/>
            <a:ext cx="8568952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Boreal forest – Canada, Russia, Siberia, Northern China, Northern Japan.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1960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Red: soil organisms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Green: vegetation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Blue: climate</a:t>
            </a:r>
          </a:p>
          <a:p>
            <a:r>
              <a:rPr lang="en-GB" dirty="0" smtClean="0">
                <a:solidFill>
                  <a:srgbClr val="FF3399"/>
                </a:solidFill>
              </a:rPr>
              <a:t>Pink: parent material (rock type)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Black: drainage/relief (these are very closely linked)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9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792</Words>
  <Application>Microsoft Office PowerPoint</Application>
  <PresentationFormat>On-screen Show (4:3)</PresentationFormat>
  <Paragraphs>79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Lesson two : Podzol</vt:lpstr>
      <vt:lpstr>Starter</vt:lpstr>
      <vt:lpstr>What you need to know</vt:lpstr>
      <vt:lpstr>Soil profile</vt:lpstr>
      <vt:lpstr>Soil profile</vt:lpstr>
      <vt:lpstr>Podzol</vt:lpstr>
      <vt:lpstr>What is the relationship between location of Podzols and Relief?</vt:lpstr>
      <vt:lpstr>Pozol</vt:lpstr>
      <vt:lpstr>KEY</vt:lpstr>
      <vt:lpstr>PowerPoint Presentation</vt:lpstr>
      <vt:lpstr>PowerPoint Presentation</vt:lpstr>
      <vt:lpstr>Task 2</vt:lpstr>
      <vt:lpstr>Perfect Answer</vt:lpstr>
      <vt:lpstr>Perfect Answer</vt:lpstr>
      <vt:lpstr>Perfect Answer</vt:lpstr>
      <vt:lpstr>Success criteria</vt:lpstr>
      <vt:lpstr>Plenary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Geography</dc:title>
  <dc:creator>Alex Rankin</dc:creator>
  <cp:lastModifiedBy>Karen Fulton</cp:lastModifiedBy>
  <cp:revision>47</cp:revision>
  <dcterms:created xsi:type="dcterms:W3CDTF">2015-08-19T09:30:09Z</dcterms:created>
  <dcterms:modified xsi:type="dcterms:W3CDTF">2017-06-12T11:50:06Z</dcterms:modified>
</cp:coreProperties>
</file>