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1" r:id="rId14"/>
    <p:sldId id="270"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3846" autoAdjust="0"/>
    <p:restoredTop sz="83333" autoAdjust="0"/>
  </p:normalViewPr>
  <p:slideViewPr>
    <p:cSldViewPr>
      <p:cViewPr>
        <p:scale>
          <a:sx n="82" d="100"/>
          <a:sy n="82" d="100"/>
        </p:scale>
        <p:origin x="-5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ADB959-A2CE-46D0-BC2C-E218F8ADD8BD}" type="datetimeFigureOut">
              <a:rPr lang="en-GB" smtClean="0"/>
              <a:pPr/>
              <a:t>12/06/2017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78E55C-94B6-42A0-A7CE-B254751CE1A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ADB959-A2CE-46D0-BC2C-E218F8ADD8BD}" type="datetimeFigureOut">
              <a:rPr lang="en-GB" smtClean="0"/>
              <a:pPr/>
              <a:t>12/06/2017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8E55C-94B6-42A0-A7CE-B254751CE1A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bc.co.uk/education/guides/zq4rr82/revis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1"/>
          </a:solidFill>
        </p:spPr>
        <p:txBody>
          <a:bodyPr/>
          <a:lstStyle/>
          <a:p>
            <a:r>
              <a:rPr lang="en-GB" dirty="0" smtClean="0"/>
              <a:t>Higher Geography</a:t>
            </a:r>
            <a:endParaRPr lang="en-GB" dirty="0"/>
          </a:p>
        </p:txBody>
      </p:sp>
      <p:sp>
        <p:nvSpPr>
          <p:cNvPr id="3" name="Subtitle 2"/>
          <p:cNvSpPr>
            <a:spLocks noGrp="1"/>
          </p:cNvSpPr>
          <p:nvPr>
            <p:ph type="subTitle" idx="1"/>
          </p:nvPr>
        </p:nvSpPr>
        <p:spPr>
          <a:xfrm>
            <a:off x="1371600" y="3886200"/>
            <a:ext cx="6400800" cy="1270992"/>
          </a:xfrm>
          <a:solidFill>
            <a:schemeClr val="bg1"/>
          </a:solidFill>
        </p:spPr>
        <p:txBody>
          <a:bodyPr>
            <a:normAutofit/>
          </a:bodyPr>
          <a:lstStyle/>
          <a:p>
            <a:r>
              <a:rPr lang="en-GB" sz="3600" dirty="0" smtClean="0">
                <a:solidFill>
                  <a:schemeClr val="tx1"/>
                </a:solidFill>
              </a:rPr>
              <a:t>Physical Environments - Biosphere</a:t>
            </a:r>
            <a:endParaRPr lang="en-GB" sz="36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Soil formation</a:t>
            </a:r>
            <a:endParaRPr lang="en-GB" dirty="0"/>
          </a:p>
        </p:txBody>
      </p:sp>
      <p:sp>
        <p:nvSpPr>
          <p:cNvPr id="3" name="Content Placeholder 2"/>
          <p:cNvSpPr>
            <a:spLocks noGrp="1"/>
          </p:cNvSpPr>
          <p:nvPr>
            <p:ph idx="1"/>
          </p:nvPr>
        </p:nvSpPr>
        <p:spPr>
          <a:solidFill>
            <a:schemeClr val="bg1"/>
          </a:solidFill>
        </p:spPr>
        <p:txBody>
          <a:bodyPr>
            <a:normAutofit lnSpcReduction="10000"/>
          </a:bodyPr>
          <a:lstStyle/>
          <a:p>
            <a:pPr algn="just"/>
            <a:r>
              <a:rPr lang="en-GB" dirty="0"/>
              <a:t>4. Parent material</a:t>
            </a:r>
          </a:p>
          <a:p>
            <a:pPr lvl="0" algn="just"/>
            <a:r>
              <a:rPr lang="en-GB" dirty="0"/>
              <a:t>This is a major factor determining soil type.</a:t>
            </a:r>
          </a:p>
          <a:p>
            <a:pPr lvl="0" algn="just"/>
            <a:r>
              <a:rPr lang="en-GB" dirty="0"/>
              <a:t>It provides a supply of minerals and controls soil depth, texture, drainage (permeability) and soil quality. </a:t>
            </a:r>
          </a:p>
          <a:p>
            <a:pPr lvl="0" algn="just"/>
            <a:r>
              <a:rPr lang="en-GB" dirty="0" err="1">
                <a:solidFill>
                  <a:srgbClr val="FF0000"/>
                </a:solidFill>
              </a:rPr>
              <a:t>Fluvioglacial</a:t>
            </a:r>
            <a:r>
              <a:rPr lang="en-GB" dirty="0"/>
              <a:t> – deposited by a river from a melting glacial</a:t>
            </a:r>
          </a:p>
          <a:p>
            <a:pPr lvl="0" algn="just"/>
            <a:r>
              <a:rPr lang="en-GB" dirty="0">
                <a:solidFill>
                  <a:srgbClr val="FF0000"/>
                </a:solidFill>
              </a:rPr>
              <a:t>Weathered</a:t>
            </a:r>
            <a:r>
              <a:rPr lang="en-GB" dirty="0"/>
              <a:t> – broken up by physical, chemical or biological processes such as tree roots</a:t>
            </a:r>
          </a:p>
          <a:p>
            <a:pPr algn="just"/>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Soil forming processes</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2659046245"/>
              </p:ext>
            </p:extLst>
          </p:nvPr>
        </p:nvGraphicFramePr>
        <p:xfrm>
          <a:off x="323528" y="1628800"/>
          <a:ext cx="8424936" cy="4752526"/>
        </p:xfrm>
        <a:graphic>
          <a:graphicData uri="http://schemas.openxmlformats.org/drawingml/2006/table">
            <a:tbl>
              <a:tblPr/>
              <a:tblGrid>
                <a:gridCol w="1800200"/>
                <a:gridCol w="6624736"/>
              </a:tblGrid>
              <a:tr h="316835">
                <a:tc>
                  <a:txBody>
                    <a:bodyPr/>
                    <a:lstStyle/>
                    <a:p>
                      <a:pPr algn="ctr">
                        <a:lnSpc>
                          <a:spcPct val="150000"/>
                        </a:lnSpc>
                        <a:spcAft>
                          <a:spcPts val="0"/>
                        </a:spcAft>
                      </a:pPr>
                      <a:r>
                        <a:rPr lang="en-GB" sz="1200" b="1" dirty="0">
                          <a:latin typeface="Comic Sans MS"/>
                          <a:ea typeface="Calibri"/>
                        </a:rPr>
                        <a:t>Processes</a:t>
                      </a:r>
                      <a:endParaRPr lang="en-GB" sz="1200" b="1"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50000"/>
                        </a:lnSpc>
                        <a:spcAft>
                          <a:spcPts val="0"/>
                        </a:spcAft>
                      </a:pPr>
                      <a:r>
                        <a:rPr lang="en-GB" sz="1200" b="1" dirty="0">
                          <a:latin typeface="Comic Sans MS"/>
                          <a:ea typeface="Calibri"/>
                        </a:rPr>
                        <a:t>Definition</a:t>
                      </a:r>
                      <a:endParaRPr lang="en-GB" sz="1200" b="1"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670">
                <a:tc>
                  <a:txBody>
                    <a:bodyPr/>
                    <a:lstStyle/>
                    <a:p>
                      <a:pPr algn="just">
                        <a:lnSpc>
                          <a:spcPct val="150000"/>
                        </a:lnSpc>
                        <a:spcAft>
                          <a:spcPts val="0"/>
                        </a:spcAft>
                      </a:pPr>
                      <a:r>
                        <a:rPr lang="en-GB" sz="1200" dirty="0">
                          <a:latin typeface="Comic Sans MS"/>
                          <a:ea typeface="Calibri"/>
                        </a:rPr>
                        <a:t>Acidity</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latin typeface="Comic Sans MS"/>
                          <a:ea typeface="Calibri"/>
                        </a:rPr>
                        <a:t>A </a:t>
                      </a:r>
                      <a:r>
                        <a:rPr lang="en-GB" sz="1200" dirty="0">
                          <a:solidFill>
                            <a:srgbClr val="FF0000"/>
                          </a:solidFill>
                          <a:latin typeface="Comic Sans MS"/>
                          <a:ea typeface="Calibri"/>
                        </a:rPr>
                        <a:t>measure of the hydrogen </a:t>
                      </a:r>
                      <a:r>
                        <a:rPr lang="en-GB" sz="1200" dirty="0">
                          <a:latin typeface="Comic Sans MS"/>
                          <a:ea typeface="Calibri"/>
                        </a:rPr>
                        <a:t>icon concentration in the soil.  Values greater than 7.0 are alkaline and values less than 7.0 are acidic.</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670">
                <a:tc>
                  <a:txBody>
                    <a:bodyPr/>
                    <a:lstStyle/>
                    <a:p>
                      <a:pPr algn="just">
                        <a:lnSpc>
                          <a:spcPct val="150000"/>
                        </a:lnSpc>
                        <a:spcAft>
                          <a:spcPts val="0"/>
                        </a:spcAft>
                      </a:pPr>
                      <a:r>
                        <a:rPr lang="en-GB" sz="1200">
                          <a:latin typeface="Comic Sans MS"/>
                          <a:ea typeface="Calibri"/>
                        </a:rPr>
                        <a:t>Capillary action </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solidFill>
                            <a:srgbClr val="FF0000"/>
                          </a:solidFill>
                          <a:latin typeface="Comic Sans MS"/>
                          <a:ea typeface="Calibri"/>
                        </a:rPr>
                        <a:t>Transfer upwards </a:t>
                      </a:r>
                      <a:r>
                        <a:rPr lang="en-GB" sz="1200" dirty="0">
                          <a:latin typeface="Comic Sans MS"/>
                          <a:ea typeface="Calibri"/>
                        </a:rPr>
                        <a:t>of minerals through the soil horizons caused by evaporation loss at the surface.</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16835">
                <a:tc>
                  <a:txBody>
                    <a:bodyPr/>
                    <a:lstStyle/>
                    <a:p>
                      <a:pPr algn="just">
                        <a:lnSpc>
                          <a:spcPct val="150000"/>
                        </a:lnSpc>
                        <a:spcAft>
                          <a:spcPts val="0"/>
                        </a:spcAft>
                      </a:pPr>
                      <a:r>
                        <a:rPr lang="en-GB" sz="1200" dirty="0">
                          <a:latin typeface="Comic Sans MS"/>
                          <a:ea typeface="Calibri"/>
                        </a:rPr>
                        <a:t>Leaching</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solidFill>
                            <a:srgbClr val="FF0000"/>
                          </a:solidFill>
                          <a:latin typeface="Comic Sans MS"/>
                          <a:ea typeface="Calibri"/>
                        </a:rPr>
                        <a:t>Downward washing</a:t>
                      </a:r>
                      <a:r>
                        <a:rPr lang="en-GB" sz="1200" dirty="0">
                          <a:latin typeface="Comic Sans MS"/>
                          <a:ea typeface="Calibri"/>
                        </a:rPr>
                        <a:t> by rainwater of soluble ions in solution.</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670">
                <a:tc>
                  <a:txBody>
                    <a:bodyPr/>
                    <a:lstStyle/>
                    <a:p>
                      <a:pPr algn="just">
                        <a:lnSpc>
                          <a:spcPct val="150000"/>
                        </a:lnSpc>
                        <a:spcAft>
                          <a:spcPts val="0"/>
                        </a:spcAft>
                      </a:pPr>
                      <a:r>
                        <a:rPr lang="en-GB" sz="1200">
                          <a:latin typeface="Comic Sans MS"/>
                          <a:ea typeface="Calibri"/>
                        </a:rPr>
                        <a:t>Eluviation</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latin typeface="Comic Sans MS"/>
                          <a:ea typeface="Calibri"/>
                        </a:rPr>
                        <a:t>The </a:t>
                      </a:r>
                      <a:r>
                        <a:rPr lang="en-GB" sz="1200" dirty="0">
                          <a:solidFill>
                            <a:srgbClr val="FF0000"/>
                          </a:solidFill>
                          <a:latin typeface="Comic Sans MS"/>
                          <a:ea typeface="Calibri"/>
                        </a:rPr>
                        <a:t>leaching of small suspended </a:t>
                      </a:r>
                      <a:r>
                        <a:rPr lang="en-GB" sz="1200" dirty="0">
                          <a:latin typeface="Comic Sans MS"/>
                          <a:ea typeface="Calibri"/>
                        </a:rPr>
                        <a:t>soil particles in infiltrating water from the A horizon.  </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16835">
                <a:tc>
                  <a:txBody>
                    <a:bodyPr/>
                    <a:lstStyle/>
                    <a:p>
                      <a:pPr algn="just">
                        <a:lnSpc>
                          <a:spcPct val="150000"/>
                        </a:lnSpc>
                        <a:spcAft>
                          <a:spcPts val="0"/>
                        </a:spcAft>
                      </a:pPr>
                      <a:r>
                        <a:rPr lang="en-GB" sz="1200">
                          <a:latin typeface="Comic Sans MS"/>
                          <a:ea typeface="Calibri"/>
                        </a:rPr>
                        <a:t>Illuviation</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latin typeface="Comic Sans MS"/>
                          <a:ea typeface="Calibri"/>
                        </a:rPr>
                        <a:t>The </a:t>
                      </a:r>
                      <a:r>
                        <a:rPr lang="en-GB" sz="1200" dirty="0">
                          <a:solidFill>
                            <a:srgbClr val="FF0000"/>
                          </a:solidFill>
                          <a:latin typeface="Comic Sans MS"/>
                          <a:ea typeface="Calibri"/>
                        </a:rPr>
                        <a:t>deposition of leached </a:t>
                      </a:r>
                      <a:r>
                        <a:rPr lang="en-GB" sz="1200" dirty="0">
                          <a:latin typeface="Comic Sans MS"/>
                          <a:ea typeface="Calibri"/>
                        </a:rPr>
                        <a:t>or </a:t>
                      </a:r>
                      <a:r>
                        <a:rPr lang="en-GB" sz="1200" dirty="0" err="1">
                          <a:latin typeface="Comic Sans MS"/>
                          <a:ea typeface="Calibri"/>
                        </a:rPr>
                        <a:t>eluvial</a:t>
                      </a:r>
                      <a:r>
                        <a:rPr lang="en-GB" sz="1200" dirty="0">
                          <a:latin typeface="Comic Sans MS"/>
                          <a:ea typeface="Calibri"/>
                        </a:rPr>
                        <a:t> particles into the B horizon.</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16835">
                <a:tc>
                  <a:txBody>
                    <a:bodyPr/>
                    <a:lstStyle/>
                    <a:p>
                      <a:pPr algn="just">
                        <a:lnSpc>
                          <a:spcPct val="150000"/>
                        </a:lnSpc>
                        <a:spcAft>
                          <a:spcPts val="0"/>
                        </a:spcAft>
                      </a:pPr>
                      <a:r>
                        <a:rPr lang="en-GB" sz="1200">
                          <a:latin typeface="Comic Sans MS"/>
                          <a:ea typeface="Calibri"/>
                        </a:rPr>
                        <a:t>Mor humus</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solidFill>
                            <a:srgbClr val="FF0000"/>
                          </a:solidFill>
                          <a:latin typeface="Comic Sans MS"/>
                          <a:ea typeface="Calibri"/>
                        </a:rPr>
                        <a:t>Acid humus </a:t>
                      </a:r>
                      <a:r>
                        <a:rPr lang="en-GB" sz="1200" dirty="0">
                          <a:latin typeface="Comic Sans MS"/>
                          <a:ea typeface="Calibri"/>
                        </a:rPr>
                        <a:t>formed by the decaying of pine needles.</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33670">
                <a:tc>
                  <a:txBody>
                    <a:bodyPr/>
                    <a:lstStyle/>
                    <a:p>
                      <a:pPr algn="just">
                        <a:lnSpc>
                          <a:spcPct val="150000"/>
                        </a:lnSpc>
                        <a:spcAft>
                          <a:spcPts val="0"/>
                        </a:spcAft>
                      </a:pPr>
                      <a:r>
                        <a:rPr lang="en-GB" sz="1200">
                          <a:latin typeface="Comic Sans MS"/>
                          <a:ea typeface="Calibri"/>
                        </a:rPr>
                        <a:t>Mull humus</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solidFill>
                            <a:srgbClr val="FF0000"/>
                          </a:solidFill>
                          <a:latin typeface="Comic Sans MS"/>
                          <a:ea typeface="Calibri"/>
                        </a:rPr>
                        <a:t>Soft, blackish organic matter </a:t>
                      </a:r>
                      <a:r>
                        <a:rPr lang="en-GB" sz="1200" dirty="0">
                          <a:latin typeface="Comic Sans MS"/>
                          <a:ea typeface="Calibri"/>
                        </a:rPr>
                        <a:t>formed by the decaying of deciduous leaves.  </a:t>
                      </a:r>
                      <a:r>
                        <a:rPr lang="en-GB" sz="1200" dirty="0" smtClean="0">
                          <a:latin typeface="Comic Sans MS"/>
                          <a:ea typeface="Calibri"/>
                        </a:rPr>
                        <a:t>(slightly</a:t>
                      </a:r>
                      <a:r>
                        <a:rPr lang="en-GB" sz="1200" baseline="0" dirty="0" smtClean="0">
                          <a:latin typeface="Comic Sans MS"/>
                          <a:ea typeface="Calibri"/>
                        </a:rPr>
                        <a:t> acidic)</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50506">
                <a:tc>
                  <a:txBody>
                    <a:bodyPr/>
                    <a:lstStyle/>
                    <a:p>
                      <a:pPr algn="just">
                        <a:lnSpc>
                          <a:spcPct val="150000"/>
                        </a:lnSpc>
                        <a:spcAft>
                          <a:spcPts val="0"/>
                        </a:spcAft>
                      </a:pPr>
                      <a:r>
                        <a:rPr lang="en-GB" sz="1200">
                          <a:latin typeface="Comic Sans MS"/>
                          <a:ea typeface="Calibri"/>
                        </a:rPr>
                        <a:t>Gleying</a:t>
                      </a:r>
                      <a:endParaRPr lang="en-GB" sz="120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ct val="150000"/>
                        </a:lnSpc>
                        <a:spcAft>
                          <a:spcPts val="0"/>
                        </a:spcAft>
                      </a:pPr>
                      <a:r>
                        <a:rPr lang="en-GB" sz="1200" dirty="0">
                          <a:solidFill>
                            <a:srgbClr val="FF0000"/>
                          </a:solidFill>
                          <a:latin typeface="Comic Sans MS"/>
                          <a:ea typeface="Calibri"/>
                          <a:cs typeface="Arial"/>
                        </a:rPr>
                        <a:t>Occurs in waterlogged, anaerobic </a:t>
                      </a:r>
                      <a:r>
                        <a:rPr lang="en-GB" sz="1200" dirty="0" smtClean="0">
                          <a:solidFill>
                            <a:srgbClr val="FF0000"/>
                          </a:solidFill>
                          <a:latin typeface="Comic Sans MS"/>
                          <a:ea typeface="Calibri"/>
                          <a:cs typeface="Arial"/>
                        </a:rPr>
                        <a:t>conditions (lack of oxygen) </a:t>
                      </a:r>
                      <a:r>
                        <a:rPr lang="en-GB" sz="1200" dirty="0">
                          <a:latin typeface="Comic Sans MS"/>
                          <a:ea typeface="Calibri"/>
                          <a:cs typeface="Arial"/>
                        </a:rPr>
                        <a:t>when iron compounds are reduced and either removed from the soil, or segregated out as mottles or concretions in the soil. </a:t>
                      </a:r>
                      <a:endParaRPr lang="en-GB" sz="1200" dirty="0">
                        <a:latin typeface="Times New Roman"/>
                        <a:ea typeface="Calibri"/>
                      </a:endParaRPr>
                    </a:p>
                  </a:txBody>
                  <a:tcPr marL="61923" marR="619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2050" name="AutoShape 2"/>
          <p:cNvSpPr>
            <a:spLocks noChangeArrowheads="1"/>
          </p:cNvSpPr>
          <p:nvPr/>
        </p:nvSpPr>
        <p:spPr bwMode="auto">
          <a:xfrm>
            <a:off x="1788139" y="2642815"/>
            <a:ext cx="158750" cy="276225"/>
          </a:xfrm>
          <a:prstGeom prst="upArrow">
            <a:avLst>
              <a:gd name="adj1" fmla="val 50000"/>
              <a:gd name="adj2" fmla="val 43500"/>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sp>
        <p:nvSpPr>
          <p:cNvPr id="2049" name="AutoShape 1"/>
          <p:cNvSpPr>
            <a:spLocks noChangeArrowheads="1"/>
          </p:cNvSpPr>
          <p:nvPr/>
        </p:nvSpPr>
        <p:spPr bwMode="auto">
          <a:xfrm>
            <a:off x="1777026" y="3253585"/>
            <a:ext cx="180975" cy="276225"/>
          </a:xfrm>
          <a:prstGeom prst="downArrow">
            <a:avLst>
              <a:gd name="adj1" fmla="val 50000"/>
              <a:gd name="adj2" fmla="val 38158"/>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Task 1</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Heading: </a:t>
            </a:r>
            <a:r>
              <a:rPr lang="en-GB" u="sng" dirty="0" smtClean="0"/>
              <a:t>Introduction to Soils</a:t>
            </a:r>
          </a:p>
          <a:p>
            <a:pPr algn="just"/>
            <a:endParaRPr lang="en-GB" u="sng" dirty="0" smtClean="0"/>
          </a:p>
          <a:p>
            <a:pPr algn="just"/>
            <a:r>
              <a:rPr lang="en-GB" dirty="0" smtClean="0"/>
              <a:t>Answer the questions on the </a:t>
            </a:r>
            <a:r>
              <a:rPr lang="en-GB" smtClean="0"/>
              <a:t>next slide.</a:t>
            </a:r>
            <a:endParaRPr lang="en-GB" dirty="0" smtClean="0"/>
          </a:p>
          <a:p>
            <a:pPr algn="just"/>
            <a:endParaRPr lang="en-GB" dirty="0"/>
          </a:p>
          <a:p>
            <a:pPr algn="just"/>
            <a:r>
              <a:rPr lang="en-GB" dirty="0" smtClean="0"/>
              <a:t>Extension: Highlight the names of four properties of soil formation, and the soil forming processes.</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7566" y="116632"/>
            <a:ext cx="7092843" cy="297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7565" y="3093995"/>
            <a:ext cx="7092843" cy="37640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4072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smtClean="0"/>
              <a:t>Success criteria</a:t>
            </a:r>
            <a:endParaRPr lang="en-GB"/>
          </a:p>
        </p:txBody>
      </p:sp>
      <p:sp>
        <p:nvSpPr>
          <p:cNvPr id="3" name="Content Placeholder 2"/>
          <p:cNvSpPr>
            <a:spLocks noGrp="1"/>
          </p:cNvSpPr>
          <p:nvPr>
            <p:ph idx="1"/>
          </p:nvPr>
        </p:nvSpPr>
        <p:spPr>
          <a:solidFill>
            <a:schemeClr val="bg1"/>
          </a:solidFill>
        </p:spPr>
        <p:txBody>
          <a:bodyPr>
            <a:normAutofit/>
          </a:bodyPr>
          <a:lstStyle/>
          <a:p>
            <a:pPr>
              <a:buFont typeface="Wingdings" pitchFamily="2" charset="2"/>
              <a:buChar char="ü"/>
            </a:pPr>
            <a:r>
              <a:rPr lang="en-GB" sz="4000" dirty="0" smtClean="0"/>
              <a:t>I can explain what soil is made from.</a:t>
            </a:r>
          </a:p>
          <a:p>
            <a:pPr>
              <a:buFont typeface="Wingdings" pitchFamily="2" charset="2"/>
              <a:buChar char="ü"/>
            </a:pPr>
            <a:r>
              <a:rPr lang="en-GB" sz="4000" dirty="0" smtClean="0"/>
              <a:t>I can explain the main soil forming factors.</a:t>
            </a:r>
          </a:p>
          <a:p>
            <a:pPr>
              <a:buFont typeface="Wingdings" pitchFamily="2" charset="2"/>
              <a:buChar char="ü"/>
            </a:pPr>
            <a:r>
              <a:rPr lang="en-GB" sz="4000" dirty="0" smtClean="0"/>
              <a:t>I can explain the main soil forming processes.</a:t>
            </a:r>
          </a:p>
          <a:p>
            <a:pPr>
              <a:buFont typeface="Wingdings" pitchFamily="2" charset="2"/>
              <a:buChar char="ü"/>
            </a:pPr>
            <a:endParaRPr lang="en-GB"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Plenary</a:t>
            </a:r>
            <a:endParaRPr lang="en-GB" dirty="0"/>
          </a:p>
        </p:txBody>
      </p:sp>
      <p:sp>
        <p:nvSpPr>
          <p:cNvPr id="3" name="Content Placeholder 2"/>
          <p:cNvSpPr>
            <a:spLocks noGrp="1"/>
          </p:cNvSpPr>
          <p:nvPr>
            <p:ph idx="1"/>
          </p:nvPr>
        </p:nvSpPr>
        <p:spPr>
          <a:solidFill>
            <a:schemeClr val="bg1"/>
          </a:solidFill>
        </p:spPr>
        <p:txBody>
          <a:bodyPr/>
          <a:lstStyle/>
          <a:p>
            <a:r>
              <a:rPr lang="en-GB" dirty="0" smtClean="0"/>
              <a:t>What role do you think the following play in soil formation?</a:t>
            </a:r>
          </a:p>
          <a:p>
            <a:endParaRPr lang="en-GB" dirty="0"/>
          </a:p>
          <a:p>
            <a:r>
              <a:rPr lang="en-GB" dirty="0" smtClean="0"/>
              <a:t>Organisms such as worms.</a:t>
            </a:r>
          </a:p>
          <a:p>
            <a:r>
              <a:rPr lang="en-GB" dirty="0" smtClean="0"/>
              <a:t>Trees.</a:t>
            </a:r>
          </a:p>
          <a:p>
            <a:r>
              <a:rPr lang="en-GB" smtClean="0"/>
              <a:t>Rain.</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Biosphere</a:t>
            </a:r>
            <a:endParaRPr lang="en-GB" dirty="0"/>
          </a:p>
        </p:txBody>
      </p:sp>
      <p:sp>
        <p:nvSpPr>
          <p:cNvPr id="3" name="Content Placeholder 2"/>
          <p:cNvSpPr>
            <a:spLocks noGrp="1"/>
          </p:cNvSpPr>
          <p:nvPr>
            <p:ph idx="1"/>
          </p:nvPr>
        </p:nvSpPr>
        <p:spPr>
          <a:solidFill>
            <a:schemeClr val="bg1"/>
          </a:solidFill>
        </p:spPr>
        <p:txBody>
          <a:bodyPr/>
          <a:lstStyle/>
          <a:p>
            <a:pPr algn="just"/>
            <a:r>
              <a:rPr lang="en-GB" dirty="0" smtClean="0"/>
              <a:t>The biosphere is the sum of all the living ecosystems on Earth.</a:t>
            </a:r>
          </a:p>
          <a:p>
            <a:pPr algn="just"/>
            <a:r>
              <a:rPr lang="en-GB" dirty="0" smtClean="0"/>
              <a:t>It is the zone of all life on earth.</a:t>
            </a:r>
          </a:p>
          <a:p>
            <a:pPr algn="just"/>
            <a:r>
              <a:rPr lang="en-GB" dirty="0" smtClean="0"/>
              <a:t>It is self regulating</a:t>
            </a:r>
          </a:p>
          <a:p>
            <a:pPr algn="just"/>
            <a:endParaRPr lang="en-GB" dirty="0"/>
          </a:p>
          <a:p>
            <a:pPr algn="just"/>
            <a:r>
              <a:rPr lang="en-GB" dirty="0" smtClean="0"/>
              <a:t>We will study soil within the biosphere, specifically looking at how soils are made and the processes which take place there.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Homework</a:t>
            </a:r>
            <a:endParaRPr lang="en-GB" dirty="0"/>
          </a:p>
        </p:txBody>
      </p:sp>
      <p:sp>
        <p:nvSpPr>
          <p:cNvPr id="3" name="Content Placeholder 2"/>
          <p:cNvSpPr>
            <a:spLocks noGrp="1"/>
          </p:cNvSpPr>
          <p:nvPr>
            <p:ph idx="1"/>
          </p:nvPr>
        </p:nvSpPr>
        <p:spPr>
          <a:solidFill>
            <a:schemeClr val="bg1"/>
          </a:solidFill>
        </p:spPr>
        <p:txBody>
          <a:bodyPr>
            <a:normAutofit fontScale="77500" lnSpcReduction="20000"/>
          </a:bodyPr>
          <a:lstStyle/>
          <a:p>
            <a:r>
              <a:rPr lang="en-GB" dirty="0" smtClean="0"/>
              <a:t>Page 1 of Biosphere booklet.</a:t>
            </a:r>
          </a:p>
          <a:p>
            <a:pPr>
              <a:buNone/>
            </a:pPr>
            <a:endParaRPr lang="en-GB" dirty="0" smtClean="0"/>
          </a:p>
          <a:p>
            <a:pPr marL="514350" lvl="0" indent="-514350" algn="just">
              <a:buFont typeface="+mj-lt"/>
              <a:buAutoNum type="arabicPeriod"/>
            </a:pPr>
            <a:r>
              <a:rPr lang="en-GB" b="1" dirty="0"/>
              <a:t>Explain</a:t>
            </a:r>
            <a:r>
              <a:rPr lang="en-GB" dirty="0"/>
              <a:t> how the factors such as the ones stated affect the formation of a </a:t>
            </a:r>
            <a:r>
              <a:rPr lang="en-GB" dirty="0" err="1"/>
              <a:t>podzol</a:t>
            </a:r>
            <a:r>
              <a:rPr lang="en-GB" dirty="0"/>
              <a:t> soil. (6)	</a:t>
            </a:r>
            <a:r>
              <a:rPr lang="en-GB" i="1" dirty="0"/>
              <a:t>Natural vegetation, Climate, Relief, Soil organisms, Drainage, and Rock type.</a:t>
            </a:r>
            <a:r>
              <a:rPr lang="en-GB" dirty="0"/>
              <a:t> </a:t>
            </a:r>
            <a:r>
              <a:rPr lang="en-GB" b="1" dirty="0"/>
              <a:t> </a:t>
            </a:r>
            <a:endParaRPr lang="en-GB" dirty="0"/>
          </a:p>
          <a:p>
            <a:pPr marL="514350" lvl="0" indent="-514350" algn="just">
              <a:buFont typeface="+mj-lt"/>
              <a:buAutoNum type="arabicPeriod"/>
            </a:pPr>
            <a:r>
              <a:rPr lang="en-GB" b="1" dirty="0"/>
              <a:t>Explain</a:t>
            </a:r>
            <a:r>
              <a:rPr lang="en-GB" dirty="0"/>
              <a:t> how the factors such as the ones stated affect the formation of a brown earth soil. (6)	</a:t>
            </a:r>
            <a:r>
              <a:rPr lang="en-GB" i="1" dirty="0"/>
              <a:t>Natural vegetation, Climate, Relief, Soil organisms, Drainage, and Rock type.</a:t>
            </a:r>
            <a:r>
              <a:rPr lang="en-GB" dirty="0"/>
              <a:t> </a:t>
            </a:r>
          </a:p>
          <a:p>
            <a:pPr marL="514350" lvl="0" indent="-514350" algn="just">
              <a:buFont typeface="+mj-lt"/>
              <a:buAutoNum type="arabicPeriod"/>
            </a:pPr>
            <a:r>
              <a:rPr lang="en-GB" b="1" dirty="0"/>
              <a:t>Explain</a:t>
            </a:r>
            <a:r>
              <a:rPr lang="en-GB" dirty="0"/>
              <a:t> how the factors such as the ones stated affect the formation of a </a:t>
            </a:r>
            <a:r>
              <a:rPr lang="en-GB" dirty="0" err="1"/>
              <a:t>gley</a:t>
            </a:r>
            <a:r>
              <a:rPr lang="en-GB" dirty="0"/>
              <a:t> soil. (6)	</a:t>
            </a:r>
            <a:r>
              <a:rPr lang="en-GB" i="1" dirty="0"/>
              <a:t>Natural vegetation, Climate, Relief, Soil organisms, Drainage, and Rock type.</a:t>
            </a:r>
            <a:r>
              <a:rPr lang="en-GB" dirty="0"/>
              <a:t> </a:t>
            </a:r>
            <a:endParaRPr lang="en-GB" dirty="0" smtClean="0"/>
          </a:p>
          <a:p>
            <a:pPr marL="514350" lvl="0" indent="-514350" algn="just">
              <a:buNone/>
            </a:pPr>
            <a:endParaRPr lang="en-GB" dirty="0" smtClean="0"/>
          </a:p>
          <a:p>
            <a:pPr marL="514350" lvl="0" indent="-514350" algn="just">
              <a:buNone/>
            </a:pPr>
            <a:r>
              <a:rPr lang="en-GB" dirty="0" smtClean="0"/>
              <a:t>Homework should be submitted on A4 lined paper.</a:t>
            </a:r>
            <a:endParaRPr lang="en-GB" dirty="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Lesson one: What is soil made of?</a:t>
            </a:r>
            <a:endParaRPr lang="en-GB" dirty="0"/>
          </a:p>
        </p:txBody>
      </p:sp>
      <p:sp>
        <p:nvSpPr>
          <p:cNvPr id="3" name="Content Placeholder 2"/>
          <p:cNvSpPr>
            <a:spLocks noGrp="1"/>
          </p:cNvSpPr>
          <p:nvPr>
            <p:ph idx="1"/>
          </p:nvPr>
        </p:nvSpPr>
        <p:spPr>
          <a:solidFill>
            <a:schemeClr val="bg1"/>
          </a:solidFill>
        </p:spPr>
        <p:txBody>
          <a:bodyPr/>
          <a:lstStyle/>
          <a:p>
            <a:r>
              <a:rPr lang="en-GB" dirty="0" smtClean="0"/>
              <a:t>Learning intentions: We are learning about the Biosphere (soil).</a:t>
            </a:r>
          </a:p>
          <a:p>
            <a:endParaRPr lang="en-GB" dirty="0"/>
          </a:p>
          <a:p>
            <a:r>
              <a:rPr lang="en-GB" dirty="0" smtClean="0"/>
              <a:t>Success criteria:</a:t>
            </a:r>
          </a:p>
          <a:p>
            <a:r>
              <a:rPr lang="en-GB" dirty="0" smtClean="0"/>
              <a:t>I can explain what soil is made from.</a:t>
            </a:r>
          </a:p>
          <a:p>
            <a:r>
              <a:rPr lang="en-GB" dirty="0" smtClean="0"/>
              <a:t>I can explain the main soil forming factors.</a:t>
            </a:r>
          </a:p>
          <a:p>
            <a:r>
              <a:rPr lang="en-GB" dirty="0" smtClean="0"/>
              <a:t>I can explain the main soil forming processes.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Starter – Group discussion</a:t>
            </a:r>
            <a:endParaRPr lang="en-GB" dirty="0"/>
          </a:p>
        </p:txBody>
      </p:sp>
      <p:sp>
        <p:nvSpPr>
          <p:cNvPr id="3" name="Content Placeholder 2"/>
          <p:cNvSpPr>
            <a:spLocks noGrp="1"/>
          </p:cNvSpPr>
          <p:nvPr>
            <p:ph idx="1"/>
          </p:nvPr>
        </p:nvSpPr>
        <p:spPr>
          <a:solidFill>
            <a:schemeClr val="bg1"/>
          </a:solidFill>
        </p:spPr>
        <p:txBody>
          <a:bodyPr/>
          <a:lstStyle/>
          <a:p>
            <a:r>
              <a:rPr lang="en-GB" dirty="0" smtClean="0"/>
              <a:t>What do you think soil is made from?</a:t>
            </a:r>
          </a:p>
          <a:p>
            <a:r>
              <a:rPr lang="en-GB" dirty="0" smtClean="0"/>
              <a:t>How long do you think it takes to make a soil?</a:t>
            </a:r>
          </a:p>
          <a:p>
            <a:r>
              <a:rPr lang="en-GB" dirty="0" smtClean="0"/>
              <a:t>Who do you think soil is important for?</a:t>
            </a:r>
          </a:p>
          <a:p>
            <a:endParaRPr lang="en-GB" dirty="0"/>
          </a:p>
          <a:p>
            <a:r>
              <a:rPr lang="en-GB" dirty="0" smtClean="0"/>
              <a:t>It takes around 200-400 years to make 1cm of soil.</a:t>
            </a:r>
          </a:p>
          <a:p>
            <a:r>
              <a:rPr lang="en-GB" dirty="0" smtClean="0"/>
              <a:t>It takes 3000  years to make soil fertile enough to support life.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What is soil made of?</a:t>
            </a:r>
            <a:endParaRPr lang="en-GB" dirty="0"/>
          </a:p>
        </p:txBody>
      </p:sp>
      <p:sp>
        <p:nvSpPr>
          <p:cNvPr id="3" name="Content Placeholder 2"/>
          <p:cNvSpPr>
            <a:spLocks noGrp="1"/>
          </p:cNvSpPr>
          <p:nvPr>
            <p:ph idx="1"/>
          </p:nvPr>
        </p:nvSpPr>
        <p:spPr>
          <a:xfrm>
            <a:off x="457200" y="1600200"/>
            <a:ext cx="8229600" cy="4781128"/>
          </a:xfrm>
          <a:solidFill>
            <a:schemeClr val="bg1"/>
          </a:solidFill>
        </p:spPr>
        <p:txBody>
          <a:bodyPr>
            <a:normAutofit fontScale="85000" lnSpcReduction="20000"/>
          </a:bodyPr>
          <a:lstStyle/>
          <a:p>
            <a:pPr lvl="0" algn="just"/>
            <a:r>
              <a:rPr lang="en-GB" dirty="0" smtClean="0"/>
              <a:t>45</a:t>
            </a:r>
            <a:r>
              <a:rPr lang="en-GB" dirty="0"/>
              <a:t>% </a:t>
            </a:r>
            <a:r>
              <a:rPr lang="en-GB" dirty="0">
                <a:solidFill>
                  <a:srgbClr val="FF0000"/>
                </a:solidFill>
              </a:rPr>
              <a:t>mineral matter</a:t>
            </a:r>
            <a:r>
              <a:rPr lang="en-GB" dirty="0"/>
              <a:t>: this comes from the weathering or breakdown of the underlying parent material.  It consists of a range of particles sizes from small clay (&lt;0.002mm diameter) to course sand (&gt;2mm diameter).  The texture of the soil is determined by the particle mix.</a:t>
            </a:r>
          </a:p>
          <a:p>
            <a:pPr lvl="0" algn="just"/>
            <a:r>
              <a:rPr lang="en-GB" dirty="0"/>
              <a:t>5% </a:t>
            </a:r>
            <a:r>
              <a:rPr lang="en-GB" dirty="0">
                <a:solidFill>
                  <a:srgbClr val="FF0000"/>
                </a:solidFill>
              </a:rPr>
              <a:t>organic matter</a:t>
            </a:r>
            <a:r>
              <a:rPr lang="en-GB" dirty="0"/>
              <a:t>: this comes from the decaying vegetable matter than is broken down by decomposers, e.g. fungi, earthworms.</a:t>
            </a:r>
          </a:p>
          <a:p>
            <a:pPr lvl="0" algn="just"/>
            <a:r>
              <a:rPr lang="en-GB" dirty="0"/>
              <a:t>25% </a:t>
            </a:r>
            <a:r>
              <a:rPr lang="en-GB" dirty="0">
                <a:solidFill>
                  <a:srgbClr val="FF0000"/>
                </a:solidFill>
              </a:rPr>
              <a:t>air</a:t>
            </a:r>
          </a:p>
          <a:p>
            <a:pPr lvl="0" algn="just"/>
            <a:r>
              <a:rPr lang="en-GB" dirty="0"/>
              <a:t>25% </a:t>
            </a:r>
            <a:r>
              <a:rPr lang="en-GB" dirty="0" smtClean="0">
                <a:solidFill>
                  <a:srgbClr val="FF0000"/>
                </a:solidFill>
              </a:rPr>
              <a:t>water</a:t>
            </a:r>
          </a:p>
          <a:p>
            <a:pPr lvl="0" algn="just"/>
            <a:r>
              <a:rPr lang="en-GB" dirty="0" smtClean="0">
                <a:solidFill>
                  <a:srgbClr val="FF0000"/>
                </a:solidFill>
                <a:hlinkClick r:id="rId2"/>
              </a:rPr>
              <a:t>What is soil made from?</a:t>
            </a:r>
            <a:endParaRPr lang="en-GB" dirty="0">
              <a:solidFill>
                <a:srgbClr val="FF0000"/>
              </a:solidFill>
            </a:endParaRPr>
          </a:p>
          <a:p>
            <a:pPr algn="just"/>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Soil formation</a:t>
            </a:r>
            <a:endParaRPr lang="en-GB" dirty="0"/>
          </a:p>
        </p:txBody>
      </p:sp>
      <p:sp>
        <p:nvSpPr>
          <p:cNvPr id="3" name="Content Placeholder 2"/>
          <p:cNvSpPr>
            <a:spLocks noGrp="1"/>
          </p:cNvSpPr>
          <p:nvPr>
            <p:ph idx="1"/>
          </p:nvPr>
        </p:nvSpPr>
        <p:spPr>
          <a:solidFill>
            <a:schemeClr val="bg1"/>
          </a:solidFill>
        </p:spPr>
        <p:txBody>
          <a:bodyPr>
            <a:normAutofit fontScale="85000" lnSpcReduction="10000"/>
          </a:bodyPr>
          <a:lstStyle/>
          <a:p>
            <a:pPr algn="just"/>
            <a:r>
              <a:rPr lang="en-GB" dirty="0" smtClean="0"/>
              <a:t>What determines the type of soil found in a location?</a:t>
            </a:r>
          </a:p>
          <a:p>
            <a:pPr algn="just">
              <a:buNone/>
            </a:pPr>
            <a:r>
              <a:rPr lang="en-GB" dirty="0" smtClean="0"/>
              <a:t>1. Climate</a:t>
            </a:r>
            <a:endParaRPr lang="en-GB" dirty="0"/>
          </a:p>
          <a:p>
            <a:pPr lvl="0" algn="just"/>
            <a:r>
              <a:rPr lang="en-GB" dirty="0">
                <a:solidFill>
                  <a:srgbClr val="FF0000"/>
                </a:solidFill>
              </a:rPr>
              <a:t>Temperature</a:t>
            </a:r>
            <a:r>
              <a:rPr lang="en-GB" dirty="0"/>
              <a:t>: determines the length of the growing season, the supply of organic material (amounts of humus) and the speed of decomposition, which will be faster in warmer climates.</a:t>
            </a:r>
          </a:p>
          <a:p>
            <a:pPr algn="just"/>
            <a:r>
              <a:rPr lang="en-GB" dirty="0">
                <a:solidFill>
                  <a:srgbClr val="FF0000"/>
                </a:solidFill>
              </a:rPr>
              <a:t>Precipitation</a:t>
            </a:r>
            <a:r>
              <a:rPr lang="en-GB" dirty="0"/>
              <a:t>: where rainfall totals and intensity are high there will be more leaching (downward washing by rainwater) and in areas of less rainfall more evaporation will lead to capillary action (upwards transfer of minerals).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Soil formation</a:t>
            </a:r>
            <a:endParaRPr lang="en-GB" dirty="0"/>
          </a:p>
        </p:txBody>
      </p:sp>
      <p:sp>
        <p:nvSpPr>
          <p:cNvPr id="3" name="Content Placeholder 2"/>
          <p:cNvSpPr>
            <a:spLocks noGrp="1"/>
          </p:cNvSpPr>
          <p:nvPr>
            <p:ph idx="1"/>
          </p:nvPr>
        </p:nvSpPr>
        <p:spPr>
          <a:solidFill>
            <a:schemeClr val="bg1"/>
          </a:solidFill>
        </p:spPr>
        <p:txBody>
          <a:bodyPr>
            <a:normAutofit fontScale="92500" lnSpcReduction="10000"/>
          </a:bodyPr>
          <a:lstStyle/>
          <a:p>
            <a:pPr algn="just">
              <a:buNone/>
            </a:pPr>
            <a:r>
              <a:rPr lang="en-GB" dirty="0"/>
              <a:t>2. Organisms and vegetation</a:t>
            </a:r>
          </a:p>
          <a:p>
            <a:pPr lvl="0" algn="just"/>
            <a:r>
              <a:rPr lang="en-GB" dirty="0"/>
              <a:t>Active </a:t>
            </a:r>
            <a:r>
              <a:rPr lang="en-GB" dirty="0">
                <a:solidFill>
                  <a:srgbClr val="FF0000"/>
                </a:solidFill>
              </a:rPr>
              <a:t>micro-organisms</a:t>
            </a:r>
            <a:r>
              <a:rPr lang="en-GB" dirty="0"/>
              <a:t> will increase the amount of nitrogen fixation and the decomposition of dead vegetation, leading to an increased depth of humus.</a:t>
            </a:r>
          </a:p>
          <a:p>
            <a:pPr lvl="0" algn="just"/>
            <a:r>
              <a:rPr lang="en-GB" dirty="0"/>
              <a:t>The </a:t>
            </a:r>
            <a:r>
              <a:rPr lang="en-GB" dirty="0">
                <a:solidFill>
                  <a:srgbClr val="FF0000"/>
                </a:solidFill>
              </a:rPr>
              <a:t>type of vegetation </a:t>
            </a:r>
            <a:r>
              <a:rPr lang="en-GB" dirty="0"/>
              <a:t>determines the type of organic matter and therefore the </a:t>
            </a:r>
            <a:r>
              <a:rPr lang="en-GB" dirty="0" err="1"/>
              <a:t>pH.</a:t>
            </a:r>
            <a:r>
              <a:rPr lang="en-GB" dirty="0"/>
              <a:t>  Most British soils are slightly acidic, particularly as heavy rainfall leaches out the calcium which is alkali.</a:t>
            </a:r>
          </a:p>
          <a:p>
            <a:pPr algn="just"/>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GB" dirty="0" smtClean="0"/>
              <a:t>Soil formation</a:t>
            </a:r>
            <a:endParaRPr lang="en-GB" dirty="0"/>
          </a:p>
        </p:txBody>
      </p:sp>
      <p:pic>
        <p:nvPicPr>
          <p:cNvPr id="4" name="Picture 3" descr="Relief.jpg"/>
          <p:cNvPicPr/>
          <p:nvPr/>
        </p:nvPicPr>
        <p:blipFill>
          <a:blip r:embed="rId2" cstate="print"/>
          <a:stretch>
            <a:fillRect/>
          </a:stretch>
        </p:blipFill>
        <p:spPr>
          <a:xfrm>
            <a:off x="971600" y="1124744"/>
            <a:ext cx="6696744" cy="4320480"/>
          </a:xfrm>
          <a:prstGeom prst="rect">
            <a:avLst/>
          </a:prstGeom>
        </p:spPr>
      </p:pic>
      <p:sp>
        <p:nvSpPr>
          <p:cNvPr id="5" name="TextBox 4"/>
          <p:cNvSpPr txBox="1"/>
          <p:nvPr/>
        </p:nvSpPr>
        <p:spPr>
          <a:xfrm>
            <a:off x="251520" y="5085184"/>
            <a:ext cx="8604448" cy="1569660"/>
          </a:xfrm>
          <a:prstGeom prst="rect">
            <a:avLst/>
          </a:prstGeom>
          <a:solidFill>
            <a:schemeClr val="bg1"/>
          </a:solidFill>
          <a:ln w="57150">
            <a:solidFill>
              <a:schemeClr val="accent1"/>
            </a:solidFill>
          </a:ln>
        </p:spPr>
        <p:txBody>
          <a:bodyPr wrap="square" rtlCol="0">
            <a:spAutoFit/>
          </a:bodyPr>
          <a:lstStyle/>
          <a:p>
            <a:pPr algn="just"/>
            <a:r>
              <a:rPr lang="en-GB" sz="2400" dirty="0" smtClean="0"/>
              <a:t>Soils found on flat ground or plateaus (hills with a flat top) are poorly drained and therefore waterlogged (e.g. </a:t>
            </a:r>
            <a:r>
              <a:rPr lang="en-GB" sz="2400" dirty="0" err="1" smtClean="0"/>
              <a:t>Gley</a:t>
            </a:r>
            <a:r>
              <a:rPr lang="en-GB" sz="2400" dirty="0" smtClean="0"/>
              <a:t>)</a:t>
            </a:r>
          </a:p>
          <a:p>
            <a:pPr algn="just"/>
            <a:r>
              <a:rPr lang="en-GB" sz="2400" dirty="0" smtClean="0"/>
              <a:t>Those found on slopes drain much more freely due to gravity so are less likely to become waterlogged (e.g. </a:t>
            </a:r>
            <a:r>
              <a:rPr lang="en-GB" sz="2400" dirty="0" err="1" smtClean="0"/>
              <a:t>Podzol</a:t>
            </a:r>
            <a:r>
              <a:rPr lang="en-GB" sz="2400" dirty="0" smtClean="0"/>
              <a:t> and brown earth).  </a:t>
            </a:r>
            <a:endParaRPr lang="en-GB"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795</Words>
  <Application>Microsoft Office PowerPoint</Application>
  <PresentationFormat>On-screen Show (4:3)</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Higher Geography</vt:lpstr>
      <vt:lpstr>Biosphere</vt:lpstr>
      <vt:lpstr>Homework</vt:lpstr>
      <vt:lpstr>Lesson one: What is soil made of?</vt:lpstr>
      <vt:lpstr>Starter – Group discussion</vt:lpstr>
      <vt:lpstr>What is soil made of?</vt:lpstr>
      <vt:lpstr>Soil formation</vt:lpstr>
      <vt:lpstr>Soil formation</vt:lpstr>
      <vt:lpstr>Soil formation</vt:lpstr>
      <vt:lpstr>Soil formation</vt:lpstr>
      <vt:lpstr>Soil forming processes</vt:lpstr>
      <vt:lpstr>Task 1</vt:lpstr>
      <vt:lpstr>PowerPoint Presentation</vt:lpstr>
      <vt:lpstr>Success criteria</vt:lpstr>
      <vt:lpstr>Plenary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Higher Geography</dc:title>
  <dc:creator>Alex Rankin</dc:creator>
  <cp:lastModifiedBy>Karen Fulton</cp:lastModifiedBy>
  <cp:revision>13</cp:revision>
  <dcterms:created xsi:type="dcterms:W3CDTF">2015-08-19T09:30:09Z</dcterms:created>
  <dcterms:modified xsi:type="dcterms:W3CDTF">2017-06-12T11:49:33Z</dcterms:modified>
</cp:coreProperties>
</file>