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7" r:id="rId2"/>
    <p:sldId id="320" r:id="rId3"/>
    <p:sldId id="321" r:id="rId4"/>
    <p:sldId id="322" r:id="rId5"/>
    <p:sldId id="350" r:id="rId6"/>
    <p:sldId id="336" r:id="rId7"/>
    <p:sldId id="323" r:id="rId8"/>
    <p:sldId id="337" r:id="rId9"/>
    <p:sldId id="351" r:id="rId10"/>
    <p:sldId id="324" r:id="rId11"/>
    <p:sldId id="325" r:id="rId12"/>
    <p:sldId id="326" r:id="rId13"/>
    <p:sldId id="327" r:id="rId14"/>
    <p:sldId id="328" r:id="rId15"/>
    <p:sldId id="329" r:id="rId16"/>
    <p:sldId id="330" r:id="rId17"/>
    <p:sldId id="331" r:id="rId18"/>
    <p:sldId id="332" r:id="rId19"/>
    <p:sldId id="355" r:id="rId20"/>
    <p:sldId id="356" r:id="rId21"/>
    <p:sldId id="291" r:id="rId22"/>
    <p:sldId id="292" r:id="rId23"/>
    <p:sldId id="258" r:id="rId24"/>
    <p:sldId id="357" r:id="rId25"/>
    <p:sldId id="358" r:id="rId26"/>
    <p:sldId id="359" r:id="rId27"/>
    <p:sldId id="259" r:id="rId28"/>
    <p:sldId id="333" r:id="rId29"/>
    <p:sldId id="334" r:id="rId30"/>
    <p:sldId id="335" r:id="rId31"/>
    <p:sldId id="344" r:id="rId32"/>
    <p:sldId id="345" r:id="rId33"/>
    <p:sldId id="360" r:id="rId34"/>
    <p:sldId id="349" r:id="rId35"/>
    <p:sldId id="346" r:id="rId36"/>
    <p:sldId id="338" r:id="rId37"/>
    <p:sldId id="339" r:id="rId38"/>
    <p:sldId id="340" r:id="rId39"/>
    <p:sldId id="341" r:id="rId40"/>
    <p:sldId id="343" r:id="rId41"/>
    <p:sldId id="342" r:id="rId42"/>
    <p:sldId id="361" r:id="rId43"/>
    <p:sldId id="362" r:id="rId44"/>
    <p:sldId id="363" r:id="rId45"/>
    <p:sldId id="348" r:id="rId46"/>
    <p:sldId id="347" r:id="rId4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94660"/>
  </p:normalViewPr>
  <p:slideViewPr>
    <p:cSldViewPr>
      <p:cViewPr>
        <p:scale>
          <a:sx n="80" d="100"/>
          <a:sy n="80" d="100"/>
        </p:scale>
        <p:origin x="-90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21950F84-A826-45E0-B881-75EF139DA721}" type="datetimeFigureOut">
              <a:rPr lang="en-GB" smtClean="0"/>
              <a:t>08/01/2019</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30E7C18A-2477-4A33-9800-04B0CA7303F5}" type="slidenum">
              <a:rPr lang="en-GB" smtClean="0"/>
              <a:t>‹#›</a:t>
            </a:fld>
            <a:endParaRPr lang="en-GB"/>
          </a:p>
        </p:txBody>
      </p:sp>
    </p:spTree>
    <p:extLst>
      <p:ext uri="{BB962C8B-B14F-4D97-AF65-F5344CB8AC3E}">
        <p14:creationId xmlns:p14="http://schemas.microsoft.com/office/powerpoint/2010/main" val="111947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574C553-59A8-4EBF-9BB3-98AB7E87707D}" type="datetimeFigureOut">
              <a:rPr lang="en-GB" smtClean="0"/>
              <a:t>08/01/2019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3E7DBFE-0A01-464A-9A4E-8E62FB5A1AA9}" type="slidenum">
              <a:rPr lang="en-GB" smtClean="0"/>
              <a:t>‹#›</a:t>
            </a:fld>
            <a:endParaRPr lang="en-GB"/>
          </a:p>
        </p:txBody>
      </p:sp>
    </p:spTree>
    <p:extLst>
      <p:ext uri="{BB962C8B-B14F-4D97-AF65-F5344CB8AC3E}">
        <p14:creationId xmlns:p14="http://schemas.microsoft.com/office/powerpoint/2010/main" val="97550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1C21186-378E-48C1-B302-9797BA1B3537}" type="datetimeFigureOut">
              <a:rPr lang="en-GB" smtClean="0"/>
              <a:t>08/01/2019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14B1866-04EA-48CD-8680-3B3030A40FC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4B1866-04EA-48CD-8680-3B3030A40FC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4B1866-04EA-48CD-8680-3B3030A40FC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4B1866-04EA-48CD-8680-3B3030A40FC4}"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4B1866-04EA-48CD-8680-3B3030A40FC4}"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14B1866-04EA-48CD-8680-3B3030A40FC4}"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14B1866-04EA-48CD-8680-3B3030A40FC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14B1866-04EA-48CD-8680-3B3030A40FC4}"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1C21186-378E-48C1-B302-9797BA1B3537}" type="datetimeFigureOut">
              <a:rPr lang="en-GB" smtClean="0"/>
              <a:t>08/01/2019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14B1866-04EA-48CD-8680-3B3030A40FC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C21186-378E-48C1-B302-9797BA1B3537}" type="datetimeFigureOut">
              <a:rPr lang="en-GB" smtClean="0"/>
              <a:t>08/01/2019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14B1866-04EA-48CD-8680-3B3030A40FC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1C21186-378E-48C1-B302-9797BA1B3537}" type="datetimeFigureOut">
              <a:rPr lang="en-GB" smtClean="0"/>
              <a:t>08/01/2019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4B1866-04EA-48CD-8680-3B3030A40FC4}"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1C21186-378E-48C1-B302-9797BA1B3537}" type="datetimeFigureOut">
              <a:rPr lang="en-GB" smtClean="0"/>
              <a:t>08/01/2019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4B1866-04EA-48CD-8680-3B3030A40FC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ed.com/talks/jonas_eliasson_how_to_solve_traffic_jams/transcript?language=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ailymail.co.uk/news/china/index.html" TargetMode="External"/><Relationship Id="rId2" Type="http://schemas.openxmlformats.org/officeDocument/2006/relationships/hyperlink" Target="https://www.youtube.com/watch?v=vzjzONPODv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u="sng" dirty="0" smtClean="0"/>
              <a:t>Learning Intentions</a:t>
            </a:r>
          </a:p>
          <a:p>
            <a:pPr marL="109728" indent="0">
              <a:buNone/>
            </a:pPr>
            <a:r>
              <a:rPr lang="en-GB" dirty="0" smtClean="0"/>
              <a:t> We are learning the reasons for traffic congestion in Glasgow</a:t>
            </a:r>
            <a:endParaRPr lang="en-GB" dirty="0"/>
          </a:p>
          <a:p>
            <a:pPr marL="109728" indent="0">
              <a:buNone/>
            </a:pPr>
            <a:endParaRPr lang="en-GB" dirty="0" smtClean="0"/>
          </a:p>
          <a:p>
            <a:pPr marL="109728" indent="0">
              <a:buNone/>
            </a:pPr>
            <a:endParaRPr lang="en-GB" dirty="0"/>
          </a:p>
          <a:p>
            <a:pPr marL="109728" indent="0">
              <a:buNone/>
            </a:pPr>
            <a:r>
              <a:rPr lang="en-GB" u="sng" dirty="0" smtClean="0"/>
              <a:t>Success Criteria </a:t>
            </a:r>
          </a:p>
          <a:p>
            <a:pPr marL="624078" indent="-514350">
              <a:buFont typeface="+mj-lt"/>
              <a:buAutoNum type="arabicPeriod"/>
            </a:pPr>
            <a:r>
              <a:rPr lang="en-GB" dirty="0" smtClean="0"/>
              <a:t>I can give at least 5 reasons for traffic congestion in Glasgow</a:t>
            </a:r>
            <a:endParaRPr lang="en-GB" dirty="0"/>
          </a:p>
        </p:txBody>
      </p:sp>
      <p:sp>
        <p:nvSpPr>
          <p:cNvPr id="3" name="Title 2"/>
          <p:cNvSpPr>
            <a:spLocks noGrp="1"/>
          </p:cNvSpPr>
          <p:nvPr>
            <p:ph type="title"/>
          </p:nvPr>
        </p:nvSpPr>
        <p:spPr/>
        <p:txBody>
          <a:bodyPr>
            <a:normAutofit fontScale="90000"/>
          </a:bodyPr>
          <a:lstStyle/>
          <a:p>
            <a:r>
              <a:rPr lang="en-GB" dirty="0" smtClean="0"/>
              <a:t>Lesson 5: Need for traffic management schemes - Glasgow</a:t>
            </a:r>
            <a:endParaRPr lang="en-GB" dirty="0"/>
          </a:p>
        </p:txBody>
      </p:sp>
    </p:spTree>
    <p:extLst>
      <p:ext uri="{BB962C8B-B14F-4D97-AF65-F5344CB8AC3E}">
        <p14:creationId xmlns:p14="http://schemas.microsoft.com/office/powerpoint/2010/main" val="67800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Many people now live in the suburbs of Glasgow e.g. Newton </a:t>
            </a:r>
            <a:r>
              <a:rPr lang="en-GB" dirty="0" err="1" smtClean="0"/>
              <a:t>Mearns</a:t>
            </a:r>
            <a:r>
              <a:rPr lang="en-GB" dirty="0" smtClean="0"/>
              <a:t> </a:t>
            </a:r>
          </a:p>
          <a:p>
            <a:r>
              <a:rPr lang="en-GB" i="1" dirty="0" smtClean="0">
                <a:solidFill>
                  <a:srgbClr val="FF0000"/>
                </a:solidFill>
              </a:rPr>
              <a:t>25% of people who work in the city live outwith</a:t>
            </a:r>
          </a:p>
          <a:p>
            <a:r>
              <a:rPr lang="en-GB" dirty="0" smtClean="0"/>
              <a:t>They use their cars to commute into the city centre and use only a few roads to do this e.g. M8, M77 and M74. </a:t>
            </a:r>
          </a:p>
          <a:p>
            <a:r>
              <a:rPr lang="en-GB" dirty="0" smtClean="0"/>
              <a:t>These roads then suffer from traffic congestion as large numbers of people are using them to travel in the same direction. </a:t>
            </a:r>
          </a:p>
          <a:p>
            <a:endParaRPr lang="en-GB" dirty="0"/>
          </a:p>
        </p:txBody>
      </p:sp>
      <p:sp>
        <p:nvSpPr>
          <p:cNvPr id="3" name="Title 2"/>
          <p:cNvSpPr>
            <a:spLocks noGrp="1"/>
          </p:cNvSpPr>
          <p:nvPr>
            <p:ph type="title"/>
          </p:nvPr>
        </p:nvSpPr>
        <p:spPr/>
        <p:txBody>
          <a:bodyPr/>
          <a:lstStyle/>
          <a:p>
            <a:r>
              <a:rPr lang="en-GB" dirty="0" smtClean="0"/>
              <a:t>3. Commuters from suburbs</a:t>
            </a:r>
            <a:endParaRPr lang="en-GB" dirty="0"/>
          </a:p>
        </p:txBody>
      </p:sp>
    </p:spTree>
    <p:extLst>
      <p:ext uri="{BB962C8B-B14F-4D97-AF65-F5344CB8AC3E}">
        <p14:creationId xmlns:p14="http://schemas.microsoft.com/office/powerpoint/2010/main" val="2526003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Many of the commuters use roads which converge (meet) on a few main arteries e.g. Great Western Road</a:t>
            </a:r>
          </a:p>
          <a:p>
            <a:r>
              <a:rPr lang="en-GB" dirty="0" smtClean="0"/>
              <a:t>This means there is a large number of cars heading in the same direction on only a few main roads. </a:t>
            </a:r>
            <a:endParaRPr lang="en-GB" dirty="0"/>
          </a:p>
        </p:txBody>
      </p:sp>
      <p:sp>
        <p:nvSpPr>
          <p:cNvPr id="3" name="Title 2"/>
          <p:cNvSpPr>
            <a:spLocks noGrp="1"/>
          </p:cNvSpPr>
          <p:nvPr>
            <p:ph type="title"/>
          </p:nvPr>
        </p:nvSpPr>
        <p:spPr/>
        <p:txBody>
          <a:bodyPr/>
          <a:lstStyle/>
          <a:p>
            <a:r>
              <a:rPr lang="en-GB" dirty="0" smtClean="0"/>
              <a:t>3. Commuters converging</a:t>
            </a:r>
            <a:endParaRPr lang="en-GB" dirty="0"/>
          </a:p>
        </p:txBody>
      </p:sp>
    </p:spTree>
    <p:extLst>
      <p:ext uri="{BB962C8B-B14F-4D97-AF65-F5344CB8AC3E}">
        <p14:creationId xmlns:p14="http://schemas.microsoft.com/office/powerpoint/2010/main" val="997245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8675" cy="6858000"/>
          </a:xfrm>
          <a:prstGeom prst="rect">
            <a:avLst/>
          </a:prstGeom>
          <a:noFill/>
          <a:ln w="9525">
            <a:noFill/>
            <a:miter lim="800000"/>
            <a:headEnd/>
            <a:tailEnd/>
          </a:ln>
        </p:spPr>
      </p:pic>
      <p:sp>
        <p:nvSpPr>
          <p:cNvPr id="3" name="Freeform 2"/>
          <p:cNvSpPr/>
          <p:nvPr/>
        </p:nvSpPr>
        <p:spPr>
          <a:xfrm>
            <a:off x="29980" y="374754"/>
            <a:ext cx="8649325" cy="5054845"/>
          </a:xfrm>
          <a:custGeom>
            <a:avLst/>
            <a:gdLst>
              <a:gd name="connsiteX0" fmla="*/ 0 w 8649325"/>
              <a:gd name="connsiteY0" fmla="*/ 0 h 5054845"/>
              <a:gd name="connsiteX1" fmla="*/ 134912 w 8649325"/>
              <a:gd name="connsiteY1" fmla="*/ 14990 h 5054845"/>
              <a:gd name="connsiteX2" fmla="*/ 344774 w 8649325"/>
              <a:gd name="connsiteY2" fmla="*/ 29980 h 5054845"/>
              <a:gd name="connsiteX3" fmla="*/ 434715 w 8649325"/>
              <a:gd name="connsiteY3" fmla="*/ 44971 h 5054845"/>
              <a:gd name="connsiteX4" fmla="*/ 809469 w 8649325"/>
              <a:gd name="connsiteY4" fmla="*/ 59961 h 5054845"/>
              <a:gd name="connsiteX5" fmla="*/ 884420 w 8649325"/>
              <a:gd name="connsiteY5" fmla="*/ 119921 h 5054845"/>
              <a:gd name="connsiteX6" fmla="*/ 974361 w 8649325"/>
              <a:gd name="connsiteY6" fmla="*/ 149902 h 5054845"/>
              <a:gd name="connsiteX7" fmla="*/ 1034322 w 8649325"/>
              <a:gd name="connsiteY7" fmla="*/ 239843 h 5054845"/>
              <a:gd name="connsiteX8" fmla="*/ 1079292 w 8649325"/>
              <a:gd name="connsiteY8" fmla="*/ 269823 h 5054845"/>
              <a:gd name="connsiteX9" fmla="*/ 1259174 w 8649325"/>
              <a:gd name="connsiteY9" fmla="*/ 314794 h 5054845"/>
              <a:gd name="connsiteX10" fmla="*/ 1558977 w 8649325"/>
              <a:gd name="connsiteY10" fmla="*/ 329784 h 5054845"/>
              <a:gd name="connsiteX11" fmla="*/ 1603948 w 8649325"/>
              <a:gd name="connsiteY11" fmla="*/ 344774 h 5054845"/>
              <a:gd name="connsiteX12" fmla="*/ 1633928 w 8649325"/>
              <a:gd name="connsiteY12" fmla="*/ 389744 h 5054845"/>
              <a:gd name="connsiteX13" fmla="*/ 1663909 w 8649325"/>
              <a:gd name="connsiteY13" fmla="*/ 419725 h 5054845"/>
              <a:gd name="connsiteX14" fmla="*/ 1723869 w 8649325"/>
              <a:gd name="connsiteY14" fmla="*/ 494676 h 5054845"/>
              <a:gd name="connsiteX15" fmla="*/ 1768840 w 8649325"/>
              <a:gd name="connsiteY15" fmla="*/ 509666 h 5054845"/>
              <a:gd name="connsiteX16" fmla="*/ 1813810 w 8649325"/>
              <a:gd name="connsiteY16" fmla="*/ 539646 h 5054845"/>
              <a:gd name="connsiteX17" fmla="*/ 1843790 w 8649325"/>
              <a:gd name="connsiteY17" fmla="*/ 584616 h 5054845"/>
              <a:gd name="connsiteX18" fmla="*/ 1933731 w 8649325"/>
              <a:gd name="connsiteY18" fmla="*/ 614597 h 5054845"/>
              <a:gd name="connsiteX19" fmla="*/ 1978702 w 8649325"/>
              <a:gd name="connsiteY19" fmla="*/ 629587 h 5054845"/>
              <a:gd name="connsiteX20" fmla="*/ 2008682 w 8649325"/>
              <a:gd name="connsiteY20" fmla="*/ 674557 h 5054845"/>
              <a:gd name="connsiteX21" fmla="*/ 2038663 w 8649325"/>
              <a:gd name="connsiteY21" fmla="*/ 704538 h 5054845"/>
              <a:gd name="connsiteX22" fmla="*/ 2083633 w 8649325"/>
              <a:gd name="connsiteY22" fmla="*/ 779489 h 5054845"/>
              <a:gd name="connsiteX23" fmla="*/ 2173574 w 8649325"/>
              <a:gd name="connsiteY23" fmla="*/ 809469 h 5054845"/>
              <a:gd name="connsiteX24" fmla="*/ 2233535 w 8649325"/>
              <a:gd name="connsiteY24" fmla="*/ 929390 h 5054845"/>
              <a:gd name="connsiteX25" fmla="*/ 2278505 w 8649325"/>
              <a:gd name="connsiteY25" fmla="*/ 959371 h 5054845"/>
              <a:gd name="connsiteX26" fmla="*/ 2308486 w 8649325"/>
              <a:gd name="connsiteY26" fmla="*/ 989351 h 5054845"/>
              <a:gd name="connsiteX27" fmla="*/ 2323476 w 8649325"/>
              <a:gd name="connsiteY27" fmla="*/ 1034321 h 5054845"/>
              <a:gd name="connsiteX28" fmla="*/ 2413417 w 8649325"/>
              <a:gd name="connsiteY28" fmla="*/ 1079292 h 5054845"/>
              <a:gd name="connsiteX29" fmla="*/ 2458387 w 8649325"/>
              <a:gd name="connsiteY29" fmla="*/ 1109272 h 5054845"/>
              <a:gd name="connsiteX30" fmla="*/ 2488368 w 8649325"/>
              <a:gd name="connsiteY30" fmla="*/ 1199213 h 5054845"/>
              <a:gd name="connsiteX31" fmla="*/ 2503358 w 8649325"/>
              <a:gd name="connsiteY31" fmla="*/ 1244184 h 5054845"/>
              <a:gd name="connsiteX32" fmla="*/ 2533338 w 8649325"/>
              <a:gd name="connsiteY32" fmla="*/ 1289154 h 5054845"/>
              <a:gd name="connsiteX33" fmla="*/ 2593299 w 8649325"/>
              <a:gd name="connsiteY33" fmla="*/ 1349115 h 5054845"/>
              <a:gd name="connsiteX34" fmla="*/ 2623279 w 8649325"/>
              <a:gd name="connsiteY34" fmla="*/ 1439056 h 5054845"/>
              <a:gd name="connsiteX35" fmla="*/ 2668250 w 8649325"/>
              <a:gd name="connsiteY35" fmla="*/ 1528997 h 5054845"/>
              <a:gd name="connsiteX36" fmla="*/ 2758190 w 8649325"/>
              <a:gd name="connsiteY36" fmla="*/ 1558977 h 5054845"/>
              <a:gd name="connsiteX37" fmla="*/ 2803161 w 8649325"/>
              <a:gd name="connsiteY37" fmla="*/ 1588957 h 5054845"/>
              <a:gd name="connsiteX38" fmla="*/ 2848131 w 8649325"/>
              <a:gd name="connsiteY38" fmla="*/ 1678898 h 5054845"/>
              <a:gd name="connsiteX39" fmla="*/ 2908092 w 8649325"/>
              <a:gd name="connsiteY39" fmla="*/ 1813810 h 5054845"/>
              <a:gd name="connsiteX40" fmla="*/ 2998033 w 8649325"/>
              <a:gd name="connsiteY40" fmla="*/ 1843790 h 5054845"/>
              <a:gd name="connsiteX41" fmla="*/ 3013023 w 8649325"/>
              <a:gd name="connsiteY41" fmla="*/ 1888761 h 5054845"/>
              <a:gd name="connsiteX42" fmla="*/ 3043004 w 8649325"/>
              <a:gd name="connsiteY42" fmla="*/ 1918741 h 5054845"/>
              <a:gd name="connsiteX43" fmla="*/ 3057994 w 8649325"/>
              <a:gd name="connsiteY43" fmla="*/ 1993692 h 5054845"/>
              <a:gd name="connsiteX44" fmla="*/ 3102964 w 8649325"/>
              <a:gd name="connsiteY44" fmla="*/ 2023672 h 5054845"/>
              <a:gd name="connsiteX45" fmla="*/ 3222886 w 8649325"/>
              <a:gd name="connsiteY45" fmla="*/ 2068643 h 5054845"/>
              <a:gd name="connsiteX46" fmla="*/ 3267856 w 8649325"/>
              <a:gd name="connsiteY46" fmla="*/ 2083633 h 5054845"/>
              <a:gd name="connsiteX47" fmla="*/ 3387777 w 8649325"/>
              <a:gd name="connsiteY47" fmla="*/ 2188564 h 5054845"/>
              <a:gd name="connsiteX48" fmla="*/ 3432748 w 8649325"/>
              <a:gd name="connsiteY48" fmla="*/ 2203554 h 5054845"/>
              <a:gd name="connsiteX49" fmla="*/ 3642610 w 8649325"/>
              <a:gd name="connsiteY49" fmla="*/ 2233535 h 5054845"/>
              <a:gd name="connsiteX50" fmla="*/ 3702571 w 8649325"/>
              <a:gd name="connsiteY50" fmla="*/ 2248525 h 5054845"/>
              <a:gd name="connsiteX51" fmla="*/ 3747541 w 8649325"/>
              <a:gd name="connsiteY51" fmla="*/ 2278505 h 5054845"/>
              <a:gd name="connsiteX52" fmla="*/ 3852472 w 8649325"/>
              <a:gd name="connsiteY52" fmla="*/ 2263515 h 5054845"/>
              <a:gd name="connsiteX53" fmla="*/ 3957404 w 8649325"/>
              <a:gd name="connsiteY53" fmla="*/ 2233535 h 5054845"/>
              <a:gd name="connsiteX54" fmla="*/ 4017364 w 8649325"/>
              <a:gd name="connsiteY54" fmla="*/ 2218544 h 5054845"/>
              <a:gd name="connsiteX55" fmla="*/ 4586990 w 8649325"/>
              <a:gd name="connsiteY55" fmla="*/ 2233535 h 5054845"/>
              <a:gd name="connsiteX56" fmla="*/ 4616971 w 8649325"/>
              <a:gd name="connsiteY56" fmla="*/ 2263515 h 5054845"/>
              <a:gd name="connsiteX57" fmla="*/ 4691922 w 8649325"/>
              <a:gd name="connsiteY57" fmla="*/ 2323476 h 5054845"/>
              <a:gd name="connsiteX58" fmla="*/ 4706912 w 8649325"/>
              <a:gd name="connsiteY58" fmla="*/ 2368446 h 5054845"/>
              <a:gd name="connsiteX59" fmla="*/ 4736892 w 8649325"/>
              <a:gd name="connsiteY59" fmla="*/ 2413416 h 5054845"/>
              <a:gd name="connsiteX60" fmla="*/ 4781863 w 8649325"/>
              <a:gd name="connsiteY60" fmla="*/ 2503357 h 5054845"/>
              <a:gd name="connsiteX61" fmla="*/ 4811843 w 8649325"/>
              <a:gd name="connsiteY61" fmla="*/ 2593298 h 5054845"/>
              <a:gd name="connsiteX62" fmla="*/ 4871804 w 8649325"/>
              <a:gd name="connsiteY62" fmla="*/ 2653259 h 5054845"/>
              <a:gd name="connsiteX63" fmla="*/ 4916774 w 8649325"/>
              <a:gd name="connsiteY63" fmla="*/ 2698230 h 5054845"/>
              <a:gd name="connsiteX64" fmla="*/ 4976735 w 8649325"/>
              <a:gd name="connsiteY64" fmla="*/ 2773180 h 5054845"/>
              <a:gd name="connsiteX65" fmla="*/ 5021705 w 8649325"/>
              <a:gd name="connsiteY65" fmla="*/ 2863121 h 5054845"/>
              <a:gd name="connsiteX66" fmla="*/ 5066676 w 8649325"/>
              <a:gd name="connsiteY66" fmla="*/ 2878112 h 5054845"/>
              <a:gd name="connsiteX67" fmla="*/ 5231568 w 8649325"/>
              <a:gd name="connsiteY67" fmla="*/ 2893102 h 5054845"/>
              <a:gd name="connsiteX68" fmla="*/ 5366479 w 8649325"/>
              <a:gd name="connsiteY68" fmla="*/ 2938072 h 5054845"/>
              <a:gd name="connsiteX69" fmla="*/ 5411450 w 8649325"/>
              <a:gd name="connsiteY69" fmla="*/ 2953062 h 5054845"/>
              <a:gd name="connsiteX70" fmla="*/ 5486400 w 8649325"/>
              <a:gd name="connsiteY70" fmla="*/ 2968053 h 5054845"/>
              <a:gd name="connsiteX71" fmla="*/ 5576341 w 8649325"/>
              <a:gd name="connsiteY71" fmla="*/ 3043003 h 5054845"/>
              <a:gd name="connsiteX72" fmla="*/ 5621312 w 8649325"/>
              <a:gd name="connsiteY72" fmla="*/ 3057994 h 5054845"/>
              <a:gd name="connsiteX73" fmla="*/ 5696263 w 8649325"/>
              <a:gd name="connsiteY73" fmla="*/ 3117954 h 5054845"/>
              <a:gd name="connsiteX74" fmla="*/ 5771213 w 8649325"/>
              <a:gd name="connsiteY74" fmla="*/ 3162925 h 5054845"/>
              <a:gd name="connsiteX75" fmla="*/ 5846164 w 8649325"/>
              <a:gd name="connsiteY75" fmla="*/ 3222885 h 5054845"/>
              <a:gd name="connsiteX76" fmla="*/ 5921115 w 8649325"/>
              <a:gd name="connsiteY76" fmla="*/ 3282846 h 5054845"/>
              <a:gd name="connsiteX77" fmla="*/ 6026046 w 8649325"/>
              <a:gd name="connsiteY77" fmla="*/ 3312826 h 5054845"/>
              <a:gd name="connsiteX78" fmla="*/ 6115987 w 8649325"/>
              <a:gd name="connsiteY78" fmla="*/ 3372787 h 5054845"/>
              <a:gd name="connsiteX79" fmla="*/ 6145968 w 8649325"/>
              <a:gd name="connsiteY79" fmla="*/ 3462728 h 5054845"/>
              <a:gd name="connsiteX80" fmla="*/ 6190938 w 8649325"/>
              <a:gd name="connsiteY80" fmla="*/ 3477718 h 5054845"/>
              <a:gd name="connsiteX81" fmla="*/ 6310859 w 8649325"/>
              <a:gd name="connsiteY81" fmla="*/ 3507698 h 5054845"/>
              <a:gd name="connsiteX82" fmla="*/ 6355830 w 8649325"/>
              <a:gd name="connsiteY82" fmla="*/ 3537679 h 5054845"/>
              <a:gd name="connsiteX83" fmla="*/ 6400800 w 8649325"/>
              <a:gd name="connsiteY83" fmla="*/ 3552669 h 5054845"/>
              <a:gd name="connsiteX84" fmla="*/ 6460761 w 8649325"/>
              <a:gd name="connsiteY84" fmla="*/ 3612630 h 5054845"/>
              <a:gd name="connsiteX85" fmla="*/ 6505731 w 8649325"/>
              <a:gd name="connsiteY85" fmla="*/ 3657600 h 5054845"/>
              <a:gd name="connsiteX86" fmla="*/ 6535712 w 8649325"/>
              <a:gd name="connsiteY86" fmla="*/ 3702571 h 5054845"/>
              <a:gd name="connsiteX87" fmla="*/ 6640643 w 8649325"/>
              <a:gd name="connsiteY87" fmla="*/ 3717561 h 5054845"/>
              <a:gd name="connsiteX88" fmla="*/ 6685613 w 8649325"/>
              <a:gd name="connsiteY88" fmla="*/ 3747541 h 5054845"/>
              <a:gd name="connsiteX89" fmla="*/ 6730584 w 8649325"/>
              <a:gd name="connsiteY89" fmla="*/ 3762531 h 5054845"/>
              <a:gd name="connsiteX90" fmla="*/ 6790545 w 8649325"/>
              <a:gd name="connsiteY90" fmla="*/ 3792512 h 5054845"/>
              <a:gd name="connsiteX91" fmla="*/ 6835515 w 8649325"/>
              <a:gd name="connsiteY91" fmla="*/ 3852472 h 5054845"/>
              <a:gd name="connsiteX92" fmla="*/ 6850505 w 8649325"/>
              <a:gd name="connsiteY92" fmla="*/ 3897443 h 5054845"/>
              <a:gd name="connsiteX93" fmla="*/ 6925456 w 8649325"/>
              <a:gd name="connsiteY93" fmla="*/ 3957403 h 5054845"/>
              <a:gd name="connsiteX94" fmla="*/ 6970427 w 8649325"/>
              <a:gd name="connsiteY94" fmla="*/ 3972394 h 5054845"/>
              <a:gd name="connsiteX95" fmla="*/ 7015397 w 8649325"/>
              <a:gd name="connsiteY95" fmla="*/ 4002374 h 5054845"/>
              <a:gd name="connsiteX96" fmla="*/ 7030387 w 8649325"/>
              <a:gd name="connsiteY96" fmla="*/ 4047344 h 5054845"/>
              <a:gd name="connsiteX97" fmla="*/ 7150309 w 8649325"/>
              <a:gd name="connsiteY97" fmla="*/ 4092315 h 5054845"/>
              <a:gd name="connsiteX98" fmla="*/ 7270230 w 8649325"/>
              <a:gd name="connsiteY98" fmla="*/ 4152276 h 5054845"/>
              <a:gd name="connsiteX99" fmla="*/ 7330190 w 8649325"/>
              <a:gd name="connsiteY99" fmla="*/ 4242216 h 5054845"/>
              <a:gd name="connsiteX100" fmla="*/ 7420131 w 8649325"/>
              <a:gd name="connsiteY100" fmla="*/ 4272197 h 5054845"/>
              <a:gd name="connsiteX101" fmla="*/ 7570033 w 8649325"/>
              <a:gd name="connsiteY101" fmla="*/ 4317167 h 5054845"/>
              <a:gd name="connsiteX102" fmla="*/ 7615004 w 8649325"/>
              <a:gd name="connsiteY102" fmla="*/ 4332157 h 5054845"/>
              <a:gd name="connsiteX103" fmla="*/ 7659974 w 8649325"/>
              <a:gd name="connsiteY103" fmla="*/ 4347148 h 5054845"/>
              <a:gd name="connsiteX104" fmla="*/ 7734925 w 8649325"/>
              <a:gd name="connsiteY104" fmla="*/ 4362138 h 5054845"/>
              <a:gd name="connsiteX105" fmla="*/ 7824866 w 8649325"/>
              <a:gd name="connsiteY105" fmla="*/ 4392118 h 5054845"/>
              <a:gd name="connsiteX106" fmla="*/ 7854846 w 8649325"/>
              <a:gd name="connsiteY106" fmla="*/ 4482059 h 5054845"/>
              <a:gd name="connsiteX107" fmla="*/ 7869836 w 8649325"/>
              <a:gd name="connsiteY107" fmla="*/ 4527030 h 5054845"/>
              <a:gd name="connsiteX108" fmla="*/ 7974768 w 8649325"/>
              <a:gd name="connsiteY108" fmla="*/ 4557010 h 5054845"/>
              <a:gd name="connsiteX109" fmla="*/ 8019738 w 8649325"/>
              <a:gd name="connsiteY109" fmla="*/ 4586990 h 5054845"/>
              <a:gd name="connsiteX110" fmla="*/ 8049718 w 8649325"/>
              <a:gd name="connsiteY110" fmla="*/ 4616971 h 5054845"/>
              <a:gd name="connsiteX111" fmla="*/ 8094689 w 8649325"/>
              <a:gd name="connsiteY111" fmla="*/ 4631961 h 5054845"/>
              <a:gd name="connsiteX112" fmla="*/ 8154650 w 8649325"/>
              <a:gd name="connsiteY112" fmla="*/ 4706912 h 5054845"/>
              <a:gd name="connsiteX113" fmla="*/ 8184630 w 8649325"/>
              <a:gd name="connsiteY113" fmla="*/ 4751882 h 5054845"/>
              <a:gd name="connsiteX114" fmla="*/ 8244590 w 8649325"/>
              <a:gd name="connsiteY114" fmla="*/ 4766872 h 5054845"/>
              <a:gd name="connsiteX115" fmla="*/ 8289561 w 8649325"/>
              <a:gd name="connsiteY115" fmla="*/ 4781862 h 5054845"/>
              <a:gd name="connsiteX116" fmla="*/ 8424472 w 8649325"/>
              <a:gd name="connsiteY116" fmla="*/ 4841823 h 5054845"/>
              <a:gd name="connsiteX117" fmla="*/ 8469443 w 8649325"/>
              <a:gd name="connsiteY117" fmla="*/ 4856813 h 5054845"/>
              <a:gd name="connsiteX118" fmla="*/ 8529404 w 8649325"/>
              <a:gd name="connsiteY118" fmla="*/ 4931764 h 5054845"/>
              <a:gd name="connsiteX119" fmla="*/ 8544394 w 8649325"/>
              <a:gd name="connsiteY119" fmla="*/ 4991725 h 5054845"/>
              <a:gd name="connsiteX120" fmla="*/ 8574374 w 8649325"/>
              <a:gd name="connsiteY120" fmla="*/ 5036695 h 5054845"/>
              <a:gd name="connsiteX121" fmla="*/ 8649325 w 8649325"/>
              <a:gd name="connsiteY121" fmla="*/ 5051685 h 505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649325" h="5054845">
                <a:moveTo>
                  <a:pt x="0" y="0"/>
                </a:moveTo>
                <a:cubicBezTo>
                  <a:pt x="44971" y="4997"/>
                  <a:pt x="89835" y="11070"/>
                  <a:pt x="134912" y="14990"/>
                </a:cubicBezTo>
                <a:cubicBezTo>
                  <a:pt x="204781" y="21065"/>
                  <a:pt x="274990" y="23001"/>
                  <a:pt x="344774" y="29980"/>
                </a:cubicBezTo>
                <a:cubicBezTo>
                  <a:pt x="375017" y="33004"/>
                  <a:pt x="404384" y="43014"/>
                  <a:pt x="434715" y="44971"/>
                </a:cubicBezTo>
                <a:cubicBezTo>
                  <a:pt x="559474" y="53020"/>
                  <a:pt x="684551" y="54964"/>
                  <a:pt x="809469" y="59961"/>
                </a:cubicBezTo>
                <a:cubicBezTo>
                  <a:pt x="834387" y="84878"/>
                  <a:pt x="850384" y="104794"/>
                  <a:pt x="884420" y="119921"/>
                </a:cubicBezTo>
                <a:cubicBezTo>
                  <a:pt x="913298" y="132756"/>
                  <a:pt x="974361" y="149902"/>
                  <a:pt x="974361" y="149902"/>
                </a:cubicBezTo>
                <a:cubicBezTo>
                  <a:pt x="994348" y="179882"/>
                  <a:pt x="1004342" y="219856"/>
                  <a:pt x="1034322" y="239843"/>
                </a:cubicBezTo>
                <a:cubicBezTo>
                  <a:pt x="1049312" y="249836"/>
                  <a:pt x="1062829" y="262506"/>
                  <a:pt x="1079292" y="269823"/>
                </a:cubicBezTo>
                <a:cubicBezTo>
                  <a:pt x="1131405" y="292984"/>
                  <a:pt x="1202175" y="310409"/>
                  <a:pt x="1259174" y="314794"/>
                </a:cubicBezTo>
                <a:cubicBezTo>
                  <a:pt x="1358938" y="322468"/>
                  <a:pt x="1459043" y="324787"/>
                  <a:pt x="1558977" y="329784"/>
                </a:cubicBezTo>
                <a:cubicBezTo>
                  <a:pt x="1573967" y="334781"/>
                  <a:pt x="1591609" y="334903"/>
                  <a:pt x="1603948" y="344774"/>
                </a:cubicBezTo>
                <a:cubicBezTo>
                  <a:pt x="1618016" y="356028"/>
                  <a:pt x="1622674" y="375676"/>
                  <a:pt x="1633928" y="389744"/>
                </a:cubicBezTo>
                <a:cubicBezTo>
                  <a:pt x="1642757" y="400780"/>
                  <a:pt x="1655080" y="408689"/>
                  <a:pt x="1663909" y="419725"/>
                </a:cubicBezTo>
                <a:cubicBezTo>
                  <a:pt x="1682761" y="443290"/>
                  <a:pt x="1696030" y="477972"/>
                  <a:pt x="1723869" y="494676"/>
                </a:cubicBezTo>
                <a:cubicBezTo>
                  <a:pt x="1737418" y="502806"/>
                  <a:pt x="1753850" y="504669"/>
                  <a:pt x="1768840" y="509666"/>
                </a:cubicBezTo>
                <a:cubicBezTo>
                  <a:pt x="1783830" y="519659"/>
                  <a:pt x="1801071" y="526907"/>
                  <a:pt x="1813810" y="539646"/>
                </a:cubicBezTo>
                <a:cubicBezTo>
                  <a:pt x="1826549" y="552385"/>
                  <a:pt x="1828513" y="575068"/>
                  <a:pt x="1843790" y="584616"/>
                </a:cubicBezTo>
                <a:cubicBezTo>
                  <a:pt x="1870589" y="601365"/>
                  <a:pt x="1903751" y="604603"/>
                  <a:pt x="1933731" y="614597"/>
                </a:cubicBezTo>
                <a:lnTo>
                  <a:pt x="1978702" y="629587"/>
                </a:lnTo>
                <a:cubicBezTo>
                  <a:pt x="1988695" y="644577"/>
                  <a:pt x="1997428" y="660489"/>
                  <a:pt x="2008682" y="674557"/>
                </a:cubicBezTo>
                <a:cubicBezTo>
                  <a:pt x="2017511" y="685593"/>
                  <a:pt x="2031391" y="692419"/>
                  <a:pt x="2038663" y="704538"/>
                </a:cubicBezTo>
                <a:cubicBezTo>
                  <a:pt x="2060642" y="741170"/>
                  <a:pt x="2040226" y="757785"/>
                  <a:pt x="2083633" y="779489"/>
                </a:cubicBezTo>
                <a:cubicBezTo>
                  <a:pt x="2111899" y="793622"/>
                  <a:pt x="2173574" y="809469"/>
                  <a:pt x="2173574" y="809469"/>
                </a:cubicBezTo>
                <a:cubicBezTo>
                  <a:pt x="2305594" y="941486"/>
                  <a:pt x="2131420" y="750686"/>
                  <a:pt x="2233535" y="929390"/>
                </a:cubicBezTo>
                <a:cubicBezTo>
                  <a:pt x="2242473" y="945032"/>
                  <a:pt x="2264437" y="948117"/>
                  <a:pt x="2278505" y="959371"/>
                </a:cubicBezTo>
                <a:cubicBezTo>
                  <a:pt x="2289541" y="968200"/>
                  <a:pt x="2298492" y="979358"/>
                  <a:pt x="2308486" y="989351"/>
                </a:cubicBezTo>
                <a:cubicBezTo>
                  <a:pt x="2313483" y="1004341"/>
                  <a:pt x="2313605" y="1021983"/>
                  <a:pt x="2323476" y="1034321"/>
                </a:cubicBezTo>
                <a:cubicBezTo>
                  <a:pt x="2344611" y="1060740"/>
                  <a:pt x="2383791" y="1069417"/>
                  <a:pt x="2413417" y="1079292"/>
                </a:cubicBezTo>
                <a:cubicBezTo>
                  <a:pt x="2428407" y="1089285"/>
                  <a:pt x="2448839" y="1093995"/>
                  <a:pt x="2458387" y="1109272"/>
                </a:cubicBezTo>
                <a:cubicBezTo>
                  <a:pt x="2475136" y="1136071"/>
                  <a:pt x="2478374" y="1169233"/>
                  <a:pt x="2488368" y="1199213"/>
                </a:cubicBezTo>
                <a:cubicBezTo>
                  <a:pt x="2493365" y="1214203"/>
                  <a:pt x="2494593" y="1231037"/>
                  <a:pt x="2503358" y="1244184"/>
                </a:cubicBezTo>
                <a:cubicBezTo>
                  <a:pt x="2513351" y="1259174"/>
                  <a:pt x="2521614" y="1275475"/>
                  <a:pt x="2533338" y="1289154"/>
                </a:cubicBezTo>
                <a:cubicBezTo>
                  <a:pt x="2551733" y="1310615"/>
                  <a:pt x="2593299" y="1349115"/>
                  <a:pt x="2593299" y="1349115"/>
                </a:cubicBezTo>
                <a:lnTo>
                  <a:pt x="2623279" y="1439056"/>
                </a:lnTo>
                <a:cubicBezTo>
                  <a:pt x="2631447" y="1463560"/>
                  <a:pt x="2643779" y="1513702"/>
                  <a:pt x="2668250" y="1528997"/>
                </a:cubicBezTo>
                <a:cubicBezTo>
                  <a:pt x="2695048" y="1545746"/>
                  <a:pt x="2731896" y="1541448"/>
                  <a:pt x="2758190" y="1558977"/>
                </a:cubicBezTo>
                <a:lnTo>
                  <a:pt x="2803161" y="1588957"/>
                </a:lnTo>
                <a:cubicBezTo>
                  <a:pt x="2857825" y="1752953"/>
                  <a:pt x="2770647" y="1504560"/>
                  <a:pt x="2848131" y="1678898"/>
                </a:cubicBezTo>
                <a:cubicBezTo>
                  <a:pt x="2855399" y="1695252"/>
                  <a:pt x="2876779" y="1794239"/>
                  <a:pt x="2908092" y="1813810"/>
                </a:cubicBezTo>
                <a:cubicBezTo>
                  <a:pt x="2934890" y="1830559"/>
                  <a:pt x="2998033" y="1843790"/>
                  <a:pt x="2998033" y="1843790"/>
                </a:cubicBezTo>
                <a:cubicBezTo>
                  <a:pt x="3003030" y="1858780"/>
                  <a:pt x="3004893" y="1875212"/>
                  <a:pt x="3013023" y="1888761"/>
                </a:cubicBezTo>
                <a:cubicBezTo>
                  <a:pt x="3020294" y="1900880"/>
                  <a:pt x="3037437" y="1905751"/>
                  <a:pt x="3043004" y="1918741"/>
                </a:cubicBezTo>
                <a:cubicBezTo>
                  <a:pt x="3053041" y="1942159"/>
                  <a:pt x="3045353" y="1971570"/>
                  <a:pt x="3057994" y="1993692"/>
                </a:cubicBezTo>
                <a:cubicBezTo>
                  <a:pt x="3066932" y="2009334"/>
                  <a:pt x="3088896" y="2012418"/>
                  <a:pt x="3102964" y="2023672"/>
                </a:cubicBezTo>
                <a:cubicBezTo>
                  <a:pt x="3170691" y="2077854"/>
                  <a:pt x="3084049" y="2045504"/>
                  <a:pt x="3222886" y="2068643"/>
                </a:cubicBezTo>
                <a:cubicBezTo>
                  <a:pt x="3237876" y="2073640"/>
                  <a:pt x="3255215" y="2074152"/>
                  <a:pt x="3267856" y="2083633"/>
                </a:cubicBezTo>
                <a:cubicBezTo>
                  <a:pt x="3345999" y="2142240"/>
                  <a:pt x="3318277" y="2153814"/>
                  <a:pt x="3387777" y="2188564"/>
                </a:cubicBezTo>
                <a:cubicBezTo>
                  <a:pt x="3401910" y="2195630"/>
                  <a:pt x="3417555" y="2199213"/>
                  <a:pt x="3432748" y="2203554"/>
                </a:cubicBezTo>
                <a:cubicBezTo>
                  <a:pt x="3520526" y="2228633"/>
                  <a:pt x="3523152" y="2221588"/>
                  <a:pt x="3642610" y="2233535"/>
                </a:cubicBezTo>
                <a:cubicBezTo>
                  <a:pt x="3662597" y="2238532"/>
                  <a:pt x="3683635" y="2240409"/>
                  <a:pt x="3702571" y="2248525"/>
                </a:cubicBezTo>
                <a:cubicBezTo>
                  <a:pt x="3719130" y="2255622"/>
                  <a:pt x="3729615" y="2276712"/>
                  <a:pt x="3747541" y="2278505"/>
                </a:cubicBezTo>
                <a:cubicBezTo>
                  <a:pt x="3782698" y="2282021"/>
                  <a:pt x="3817710" y="2269835"/>
                  <a:pt x="3852472" y="2263515"/>
                </a:cubicBezTo>
                <a:cubicBezTo>
                  <a:pt x="3916898" y="2251801"/>
                  <a:pt x="3901221" y="2249588"/>
                  <a:pt x="3957404" y="2233535"/>
                </a:cubicBezTo>
                <a:cubicBezTo>
                  <a:pt x="3977213" y="2227875"/>
                  <a:pt x="3997377" y="2223541"/>
                  <a:pt x="4017364" y="2218544"/>
                </a:cubicBezTo>
                <a:cubicBezTo>
                  <a:pt x="4207239" y="2223541"/>
                  <a:pt x="4397581" y="2219329"/>
                  <a:pt x="4586990" y="2233535"/>
                </a:cubicBezTo>
                <a:cubicBezTo>
                  <a:pt x="4601083" y="2234592"/>
                  <a:pt x="4605935" y="2254686"/>
                  <a:pt x="4616971" y="2263515"/>
                </a:cubicBezTo>
                <a:cubicBezTo>
                  <a:pt x="4711515" y="2339149"/>
                  <a:pt x="4619537" y="2251091"/>
                  <a:pt x="4691922" y="2323476"/>
                </a:cubicBezTo>
                <a:cubicBezTo>
                  <a:pt x="4696919" y="2338466"/>
                  <a:pt x="4699846" y="2354313"/>
                  <a:pt x="4706912" y="2368446"/>
                </a:cubicBezTo>
                <a:cubicBezTo>
                  <a:pt x="4714969" y="2384560"/>
                  <a:pt x="4729795" y="2396857"/>
                  <a:pt x="4736892" y="2413416"/>
                </a:cubicBezTo>
                <a:cubicBezTo>
                  <a:pt x="4778331" y="2510109"/>
                  <a:pt x="4721521" y="2443017"/>
                  <a:pt x="4781863" y="2503357"/>
                </a:cubicBezTo>
                <a:cubicBezTo>
                  <a:pt x="4791856" y="2533337"/>
                  <a:pt x="4789497" y="2570952"/>
                  <a:pt x="4811843" y="2593298"/>
                </a:cubicBezTo>
                <a:lnTo>
                  <a:pt x="4871804" y="2653259"/>
                </a:lnTo>
                <a:cubicBezTo>
                  <a:pt x="4886794" y="2668249"/>
                  <a:pt x="4905015" y="2680591"/>
                  <a:pt x="4916774" y="2698230"/>
                </a:cubicBezTo>
                <a:cubicBezTo>
                  <a:pt x="4954594" y="2754959"/>
                  <a:pt x="4934015" y="2730461"/>
                  <a:pt x="4976735" y="2773180"/>
                </a:cubicBezTo>
                <a:cubicBezTo>
                  <a:pt x="4986610" y="2802805"/>
                  <a:pt x="4995288" y="2841987"/>
                  <a:pt x="5021705" y="2863121"/>
                </a:cubicBezTo>
                <a:cubicBezTo>
                  <a:pt x="5034044" y="2872992"/>
                  <a:pt x="5051034" y="2875877"/>
                  <a:pt x="5066676" y="2878112"/>
                </a:cubicBezTo>
                <a:cubicBezTo>
                  <a:pt x="5121312" y="2885917"/>
                  <a:pt x="5176604" y="2888105"/>
                  <a:pt x="5231568" y="2893102"/>
                </a:cubicBezTo>
                <a:lnTo>
                  <a:pt x="5366479" y="2938072"/>
                </a:lnTo>
                <a:cubicBezTo>
                  <a:pt x="5381469" y="2943069"/>
                  <a:pt x="5395956" y="2949963"/>
                  <a:pt x="5411450" y="2953062"/>
                </a:cubicBezTo>
                <a:lnTo>
                  <a:pt x="5486400" y="2968053"/>
                </a:lnTo>
                <a:cubicBezTo>
                  <a:pt x="5517248" y="2998900"/>
                  <a:pt x="5534771" y="3019248"/>
                  <a:pt x="5576341" y="3043003"/>
                </a:cubicBezTo>
                <a:cubicBezTo>
                  <a:pt x="5590060" y="3050843"/>
                  <a:pt x="5606322" y="3052997"/>
                  <a:pt x="5621312" y="3057994"/>
                </a:cubicBezTo>
                <a:cubicBezTo>
                  <a:pt x="5681024" y="3147562"/>
                  <a:pt x="5615811" y="3069682"/>
                  <a:pt x="5696263" y="3117954"/>
                </a:cubicBezTo>
                <a:cubicBezTo>
                  <a:pt x="5799148" y="3179685"/>
                  <a:pt x="5643818" y="3120460"/>
                  <a:pt x="5771213" y="3162925"/>
                </a:cubicBezTo>
                <a:cubicBezTo>
                  <a:pt x="5843608" y="3235317"/>
                  <a:pt x="5751608" y="3147240"/>
                  <a:pt x="5846164" y="3222885"/>
                </a:cubicBezTo>
                <a:cubicBezTo>
                  <a:pt x="5892638" y="3260065"/>
                  <a:pt x="5859600" y="3252089"/>
                  <a:pt x="5921115" y="3282846"/>
                </a:cubicBezTo>
                <a:cubicBezTo>
                  <a:pt x="5942619" y="3293598"/>
                  <a:pt x="6006836" y="3308024"/>
                  <a:pt x="6026046" y="3312826"/>
                </a:cubicBezTo>
                <a:cubicBezTo>
                  <a:pt x="6056026" y="3332813"/>
                  <a:pt x="6104592" y="3338604"/>
                  <a:pt x="6115987" y="3372787"/>
                </a:cubicBezTo>
                <a:cubicBezTo>
                  <a:pt x="6125981" y="3402767"/>
                  <a:pt x="6115988" y="3452735"/>
                  <a:pt x="6145968" y="3462728"/>
                </a:cubicBezTo>
                <a:cubicBezTo>
                  <a:pt x="6160958" y="3467725"/>
                  <a:pt x="6175694" y="3473561"/>
                  <a:pt x="6190938" y="3477718"/>
                </a:cubicBezTo>
                <a:cubicBezTo>
                  <a:pt x="6230690" y="3488559"/>
                  <a:pt x="6310859" y="3507698"/>
                  <a:pt x="6310859" y="3507698"/>
                </a:cubicBezTo>
                <a:cubicBezTo>
                  <a:pt x="6325849" y="3517692"/>
                  <a:pt x="6339716" y="3529622"/>
                  <a:pt x="6355830" y="3537679"/>
                </a:cubicBezTo>
                <a:cubicBezTo>
                  <a:pt x="6369963" y="3544745"/>
                  <a:pt x="6387942" y="3543485"/>
                  <a:pt x="6400800" y="3552669"/>
                </a:cubicBezTo>
                <a:cubicBezTo>
                  <a:pt x="6423801" y="3569098"/>
                  <a:pt x="6440774" y="3592643"/>
                  <a:pt x="6460761" y="3612630"/>
                </a:cubicBezTo>
                <a:cubicBezTo>
                  <a:pt x="6475751" y="3627620"/>
                  <a:pt x="6493972" y="3639961"/>
                  <a:pt x="6505731" y="3657600"/>
                </a:cubicBezTo>
                <a:cubicBezTo>
                  <a:pt x="6515725" y="3672590"/>
                  <a:pt x="6519249" y="3695254"/>
                  <a:pt x="6535712" y="3702571"/>
                </a:cubicBezTo>
                <a:cubicBezTo>
                  <a:pt x="6567999" y="3716921"/>
                  <a:pt x="6605666" y="3712564"/>
                  <a:pt x="6640643" y="3717561"/>
                </a:cubicBezTo>
                <a:cubicBezTo>
                  <a:pt x="6655633" y="3727554"/>
                  <a:pt x="6669499" y="3739484"/>
                  <a:pt x="6685613" y="3747541"/>
                </a:cubicBezTo>
                <a:cubicBezTo>
                  <a:pt x="6699746" y="3754607"/>
                  <a:pt x="6716060" y="3756307"/>
                  <a:pt x="6730584" y="3762531"/>
                </a:cubicBezTo>
                <a:cubicBezTo>
                  <a:pt x="6751123" y="3771334"/>
                  <a:pt x="6770558" y="3782518"/>
                  <a:pt x="6790545" y="3792512"/>
                </a:cubicBezTo>
                <a:cubicBezTo>
                  <a:pt x="6805535" y="3812499"/>
                  <a:pt x="6823120" y="3830780"/>
                  <a:pt x="6835515" y="3852472"/>
                </a:cubicBezTo>
                <a:cubicBezTo>
                  <a:pt x="6843355" y="3866191"/>
                  <a:pt x="6842375" y="3883894"/>
                  <a:pt x="6850505" y="3897443"/>
                </a:cubicBezTo>
                <a:cubicBezTo>
                  <a:pt x="6862455" y="3917360"/>
                  <a:pt x="6907950" y="3948650"/>
                  <a:pt x="6925456" y="3957403"/>
                </a:cubicBezTo>
                <a:cubicBezTo>
                  <a:pt x="6939589" y="3964470"/>
                  <a:pt x="6956294" y="3965327"/>
                  <a:pt x="6970427" y="3972394"/>
                </a:cubicBezTo>
                <a:cubicBezTo>
                  <a:pt x="6986541" y="3980451"/>
                  <a:pt x="7000407" y="3992381"/>
                  <a:pt x="7015397" y="4002374"/>
                </a:cubicBezTo>
                <a:cubicBezTo>
                  <a:pt x="7020394" y="4017364"/>
                  <a:pt x="7022257" y="4033795"/>
                  <a:pt x="7030387" y="4047344"/>
                </a:cubicBezTo>
                <a:cubicBezTo>
                  <a:pt x="7058983" y="4095004"/>
                  <a:pt x="7095624" y="4083201"/>
                  <a:pt x="7150309" y="4092315"/>
                </a:cubicBezTo>
                <a:cubicBezTo>
                  <a:pt x="7214660" y="4113765"/>
                  <a:pt x="7235345" y="4105762"/>
                  <a:pt x="7270230" y="4152276"/>
                </a:cubicBezTo>
                <a:cubicBezTo>
                  <a:pt x="7291849" y="4181101"/>
                  <a:pt x="7296008" y="4230822"/>
                  <a:pt x="7330190" y="4242216"/>
                </a:cubicBezTo>
                <a:cubicBezTo>
                  <a:pt x="7360170" y="4252210"/>
                  <a:pt x="7389472" y="4264532"/>
                  <a:pt x="7420131" y="4272197"/>
                </a:cubicBezTo>
                <a:cubicBezTo>
                  <a:pt x="7510752" y="4294852"/>
                  <a:pt x="7460545" y="4280672"/>
                  <a:pt x="7570033" y="4317167"/>
                </a:cubicBezTo>
                <a:lnTo>
                  <a:pt x="7615004" y="4332157"/>
                </a:lnTo>
                <a:cubicBezTo>
                  <a:pt x="7629994" y="4337154"/>
                  <a:pt x="7644480" y="4344049"/>
                  <a:pt x="7659974" y="4347148"/>
                </a:cubicBezTo>
                <a:cubicBezTo>
                  <a:pt x="7684958" y="4352145"/>
                  <a:pt x="7710344" y="4355434"/>
                  <a:pt x="7734925" y="4362138"/>
                </a:cubicBezTo>
                <a:cubicBezTo>
                  <a:pt x="7765414" y="4370453"/>
                  <a:pt x="7824866" y="4392118"/>
                  <a:pt x="7824866" y="4392118"/>
                </a:cubicBezTo>
                <a:lnTo>
                  <a:pt x="7854846" y="4482059"/>
                </a:lnTo>
                <a:cubicBezTo>
                  <a:pt x="7859843" y="4497049"/>
                  <a:pt x="7854846" y="4522033"/>
                  <a:pt x="7869836" y="4527030"/>
                </a:cubicBezTo>
                <a:cubicBezTo>
                  <a:pt x="7934352" y="4548535"/>
                  <a:pt x="7899478" y="4538188"/>
                  <a:pt x="7974768" y="4557010"/>
                </a:cubicBezTo>
                <a:cubicBezTo>
                  <a:pt x="7989758" y="4567003"/>
                  <a:pt x="8005670" y="4575736"/>
                  <a:pt x="8019738" y="4586990"/>
                </a:cubicBezTo>
                <a:cubicBezTo>
                  <a:pt x="8030774" y="4595819"/>
                  <a:pt x="8037599" y="4609700"/>
                  <a:pt x="8049718" y="4616971"/>
                </a:cubicBezTo>
                <a:cubicBezTo>
                  <a:pt x="8063267" y="4625101"/>
                  <a:pt x="8079699" y="4626964"/>
                  <a:pt x="8094689" y="4631961"/>
                </a:cubicBezTo>
                <a:cubicBezTo>
                  <a:pt x="8186963" y="4770371"/>
                  <a:pt x="8069211" y="4600114"/>
                  <a:pt x="8154650" y="4706912"/>
                </a:cubicBezTo>
                <a:cubicBezTo>
                  <a:pt x="8165904" y="4720980"/>
                  <a:pt x="8169640" y="4741889"/>
                  <a:pt x="8184630" y="4751882"/>
                </a:cubicBezTo>
                <a:cubicBezTo>
                  <a:pt x="8201772" y="4763310"/>
                  <a:pt x="8224781" y="4761212"/>
                  <a:pt x="8244590" y="4766872"/>
                </a:cubicBezTo>
                <a:cubicBezTo>
                  <a:pt x="8259783" y="4771213"/>
                  <a:pt x="8274571" y="4776865"/>
                  <a:pt x="8289561" y="4781862"/>
                </a:cubicBezTo>
                <a:cubicBezTo>
                  <a:pt x="8360825" y="4829373"/>
                  <a:pt x="8317440" y="4806146"/>
                  <a:pt x="8424472" y="4841823"/>
                </a:cubicBezTo>
                <a:lnTo>
                  <a:pt x="8469443" y="4856813"/>
                </a:lnTo>
                <a:cubicBezTo>
                  <a:pt x="8493617" y="4880988"/>
                  <a:pt x="8515223" y="4898675"/>
                  <a:pt x="8529404" y="4931764"/>
                </a:cubicBezTo>
                <a:cubicBezTo>
                  <a:pt x="8537520" y="4950700"/>
                  <a:pt x="8536278" y="4972789"/>
                  <a:pt x="8544394" y="4991725"/>
                </a:cubicBezTo>
                <a:cubicBezTo>
                  <a:pt x="8551491" y="5008284"/>
                  <a:pt x="8560306" y="5025441"/>
                  <a:pt x="8574374" y="5036695"/>
                </a:cubicBezTo>
                <a:cubicBezTo>
                  <a:pt x="8597062" y="5054845"/>
                  <a:pt x="8623632" y="5051685"/>
                  <a:pt x="8649325" y="505168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467544" y="3501008"/>
            <a:ext cx="4608512" cy="1569660"/>
          </a:xfrm>
          <a:prstGeom prst="rect">
            <a:avLst/>
          </a:prstGeom>
          <a:solidFill>
            <a:schemeClr val="bg1"/>
          </a:solidFill>
        </p:spPr>
        <p:txBody>
          <a:bodyPr wrap="square" rtlCol="0">
            <a:spAutoFit/>
          </a:bodyPr>
          <a:lstStyle/>
          <a:p>
            <a:r>
              <a:rPr lang="en-GB" sz="2400" dirty="0" smtClean="0"/>
              <a:t>Commuters coming from lots of different areas on either sides of GWR, all heading to the CBD or the M8. </a:t>
            </a:r>
            <a:endParaRPr lang="en-GB" sz="2400" dirty="0"/>
          </a:p>
        </p:txBody>
      </p:sp>
    </p:spTree>
    <p:extLst>
      <p:ext uri="{BB962C8B-B14F-4D97-AF65-F5344CB8AC3E}">
        <p14:creationId xmlns:p14="http://schemas.microsoft.com/office/powerpoint/2010/main" val="2180190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GB" dirty="0" smtClean="0"/>
              <a:t>There are only a few bridging points across the River Clyde in Glasgow.</a:t>
            </a:r>
          </a:p>
          <a:p>
            <a:pPr marL="624078" indent="-514350">
              <a:buFont typeface="+mj-lt"/>
              <a:buAutoNum type="arabicPeriod"/>
            </a:pPr>
            <a:r>
              <a:rPr lang="en-GB" dirty="0" smtClean="0"/>
              <a:t>This means many people need to cross the river at only a few places, leading to congestion. </a:t>
            </a:r>
          </a:p>
          <a:p>
            <a:pPr marL="624078" indent="-514350">
              <a:buFont typeface="+mj-lt"/>
              <a:buAutoNum type="arabicPeriod"/>
            </a:pPr>
            <a:r>
              <a:rPr lang="en-GB" dirty="0" smtClean="0">
                <a:solidFill>
                  <a:srgbClr val="FF0000"/>
                </a:solidFill>
              </a:rPr>
              <a:t>The Kingston Bridge deals with over 170,000 cars per day!  </a:t>
            </a:r>
          </a:p>
          <a:p>
            <a:endParaRPr lang="en-GB" dirty="0"/>
          </a:p>
        </p:txBody>
      </p:sp>
      <p:sp>
        <p:nvSpPr>
          <p:cNvPr id="3" name="Title 2"/>
          <p:cNvSpPr>
            <a:spLocks noGrp="1"/>
          </p:cNvSpPr>
          <p:nvPr>
            <p:ph type="title"/>
          </p:nvPr>
        </p:nvSpPr>
        <p:spPr/>
        <p:txBody>
          <a:bodyPr/>
          <a:lstStyle/>
          <a:p>
            <a:r>
              <a:rPr lang="en-GB" dirty="0"/>
              <a:t>4</a:t>
            </a:r>
            <a:r>
              <a:rPr lang="en-GB" dirty="0" smtClean="0"/>
              <a:t>. Few bridging points</a:t>
            </a:r>
            <a:endParaRPr lang="en-GB" dirty="0"/>
          </a:p>
        </p:txBody>
      </p:sp>
      <p:sp>
        <p:nvSpPr>
          <p:cNvPr id="4" name="TextBox 3"/>
          <p:cNvSpPr txBox="1"/>
          <p:nvPr/>
        </p:nvSpPr>
        <p:spPr>
          <a:xfrm>
            <a:off x="4283968" y="5157192"/>
            <a:ext cx="4392488" cy="1323439"/>
          </a:xfrm>
          <a:prstGeom prst="rect">
            <a:avLst/>
          </a:prstGeom>
          <a:noFill/>
          <a:ln w="76200">
            <a:solidFill>
              <a:srgbClr val="FFFF00"/>
            </a:solidFill>
          </a:ln>
        </p:spPr>
        <p:txBody>
          <a:bodyPr wrap="square" rtlCol="0">
            <a:spAutoFit/>
          </a:bodyPr>
          <a:lstStyle/>
          <a:p>
            <a:r>
              <a:rPr lang="en-GB" sz="2000" b="1" dirty="0" smtClean="0"/>
              <a:t>Example of a developed point</a:t>
            </a:r>
          </a:p>
          <a:p>
            <a:pPr marL="342900" indent="-342900">
              <a:buAutoNum type="arabicPeriod"/>
            </a:pPr>
            <a:r>
              <a:rPr lang="en-GB" sz="2000" b="1" dirty="0" smtClean="0"/>
              <a:t>Some detail</a:t>
            </a:r>
          </a:p>
          <a:p>
            <a:pPr marL="342900" indent="-342900">
              <a:buAutoNum type="arabicPeriod"/>
            </a:pPr>
            <a:r>
              <a:rPr lang="en-GB" sz="2000" b="1" dirty="0" smtClean="0"/>
              <a:t>More detail</a:t>
            </a:r>
          </a:p>
          <a:p>
            <a:pPr marL="342900" indent="-342900">
              <a:buAutoNum type="arabicPeriod"/>
            </a:pPr>
            <a:r>
              <a:rPr lang="en-GB" sz="2000" b="1" dirty="0" smtClean="0"/>
              <a:t>Example </a:t>
            </a:r>
            <a:endParaRPr lang="en-GB" sz="2000" b="1" dirty="0"/>
          </a:p>
        </p:txBody>
      </p:sp>
      <p:cxnSp>
        <p:nvCxnSpPr>
          <p:cNvPr id="6" name="Straight Arrow Connector 5"/>
          <p:cNvCxnSpPr/>
          <p:nvPr/>
        </p:nvCxnSpPr>
        <p:spPr>
          <a:xfrm flipH="1" flipV="1">
            <a:off x="3635896" y="4509120"/>
            <a:ext cx="792088"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119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Many roads in Glasgow’s city centre were built before the age of the car e.g. Medieval times </a:t>
            </a:r>
          </a:p>
          <a:p>
            <a:r>
              <a:rPr lang="en-GB" dirty="0" smtClean="0"/>
              <a:t>The roads are narrow and not built to allow cars to manoeuvre </a:t>
            </a:r>
          </a:p>
          <a:p>
            <a:r>
              <a:rPr lang="en-GB" dirty="0" smtClean="0"/>
              <a:t>As cars exit new &amp; large motorways they meet and need to squeeze into narrow roads e.g. Bath St. </a:t>
            </a:r>
          </a:p>
          <a:p>
            <a:r>
              <a:rPr lang="en-GB" dirty="0" smtClean="0">
                <a:solidFill>
                  <a:srgbClr val="FF0000"/>
                </a:solidFill>
              </a:rPr>
              <a:t>This causes bottleneck and congestion</a:t>
            </a:r>
          </a:p>
          <a:p>
            <a:endParaRPr lang="en-GB" dirty="0"/>
          </a:p>
        </p:txBody>
      </p:sp>
      <p:sp>
        <p:nvSpPr>
          <p:cNvPr id="3" name="Title 2"/>
          <p:cNvSpPr>
            <a:spLocks noGrp="1"/>
          </p:cNvSpPr>
          <p:nvPr>
            <p:ph type="title"/>
          </p:nvPr>
        </p:nvSpPr>
        <p:spPr/>
        <p:txBody>
          <a:bodyPr/>
          <a:lstStyle/>
          <a:p>
            <a:r>
              <a:rPr lang="en-GB" dirty="0" smtClean="0"/>
              <a:t>5. Old, narrow roads</a:t>
            </a:r>
            <a:endParaRPr lang="en-GB" dirty="0"/>
          </a:p>
        </p:txBody>
      </p:sp>
    </p:spTree>
    <p:extLst>
      <p:ext uri="{BB962C8B-B14F-4D97-AF65-F5344CB8AC3E}">
        <p14:creationId xmlns:p14="http://schemas.microsoft.com/office/powerpoint/2010/main" val="1979896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An increase in online shopping e.g. Amazon means there are increased delivery vehicles on the road</a:t>
            </a:r>
          </a:p>
          <a:p>
            <a:r>
              <a:rPr lang="en-GB" dirty="0" smtClean="0"/>
              <a:t>These vehicles are heavy and cause damage to roads. </a:t>
            </a:r>
          </a:p>
          <a:p>
            <a:r>
              <a:rPr lang="en-GB" dirty="0" smtClean="0"/>
              <a:t>As roads require resurfacing, many are closed causing major delays and congestion</a:t>
            </a:r>
            <a:endParaRPr lang="en-GB" dirty="0"/>
          </a:p>
        </p:txBody>
      </p:sp>
      <p:sp>
        <p:nvSpPr>
          <p:cNvPr id="3" name="Title 2"/>
          <p:cNvSpPr>
            <a:spLocks noGrp="1"/>
          </p:cNvSpPr>
          <p:nvPr>
            <p:ph type="title"/>
          </p:nvPr>
        </p:nvSpPr>
        <p:spPr/>
        <p:txBody>
          <a:bodyPr/>
          <a:lstStyle/>
          <a:p>
            <a:r>
              <a:rPr lang="en-GB" dirty="0"/>
              <a:t>6</a:t>
            </a:r>
            <a:r>
              <a:rPr lang="en-GB" dirty="0" smtClean="0"/>
              <a:t>. More delivery vehicles </a:t>
            </a:r>
            <a:endParaRPr lang="en-GB" dirty="0"/>
          </a:p>
        </p:txBody>
      </p:sp>
    </p:spTree>
    <p:extLst>
      <p:ext uri="{BB962C8B-B14F-4D97-AF65-F5344CB8AC3E}">
        <p14:creationId xmlns:p14="http://schemas.microsoft.com/office/powerpoint/2010/main" val="248179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74840" cy="4525963"/>
          </a:xfrm>
        </p:spPr>
        <p:txBody>
          <a:bodyPr>
            <a:normAutofit fontScale="92500"/>
          </a:bodyPr>
          <a:lstStyle/>
          <a:p>
            <a:r>
              <a:rPr lang="en-GB" dirty="0" smtClean="0"/>
              <a:t>In the CBD there is often a lack of affordable parking</a:t>
            </a:r>
          </a:p>
          <a:p>
            <a:r>
              <a:rPr lang="en-GB" dirty="0" smtClean="0"/>
              <a:t>This means many cars are parked along the sides of the road, narrowing the road width </a:t>
            </a:r>
          </a:p>
          <a:p>
            <a:r>
              <a:rPr lang="en-GB" dirty="0" smtClean="0"/>
              <a:t>This makes it difficult for traffic to flow due to the restricted space e.g. St. Vincent street</a:t>
            </a:r>
            <a:endParaRPr lang="en-GB" dirty="0"/>
          </a:p>
        </p:txBody>
      </p:sp>
      <p:sp>
        <p:nvSpPr>
          <p:cNvPr id="3" name="Title 2"/>
          <p:cNvSpPr>
            <a:spLocks noGrp="1"/>
          </p:cNvSpPr>
          <p:nvPr>
            <p:ph type="title"/>
          </p:nvPr>
        </p:nvSpPr>
        <p:spPr/>
        <p:txBody>
          <a:bodyPr/>
          <a:lstStyle/>
          <a:p>
            <a:r>
              <a:rPr lang="en-GB" dirty="0"/>
              <a:t>7</a:t>
            </a:r>
            <a:r>
              <a:rPr lang="en-GB" dirty="0" smtClean="0"/>
              <a:t>. Lack of parking</a:t>
            </a:r>
            <a:endParaRPr lang="en-GB" dirty="0"/>
          </a:p>
        </p:txBody>
      </p:sp>
      <p:pic>
        <p:nvPicPr>
          <p:cNvPr id="4" name="Picture 2" descr="http://www.open.edu/openlearn/sites/www.open.edu.openlearn/files/gardner-street.jpg"/>
          <p:cNvPicPr>
            <a:picLocks noChangeAspect="1" noChangeArrowheads="1"/>
          </p:cNvPicPr>
          <p:nvPr/>
        </p:nvPicPr>
        <p:blipFill>
          <a:blip r:embed="rId2" cstate="print"/>
          <a:srcRect/>
          <a:stretch>
            <a:fillRect/>
          </a:stretch>
        </p:blipFill>
        <p:spPr bwMode="auto">
          <a:xfrm>
            <a:off x="5292080" y="1916832"/>
            <a:ext cx="3851920" cy="3960440"/>
          </a:xfrm>
          <a:prstGeom prst="rect">
            <a:avLst/>
          </a:prstGeom>
          <a:noFill/>
        </p:spPr>
      </p:pic>
    </p:spTree>
    <p:extLst>
      <p:ext uri="{BB962C8B-B14F-4D97-AF65-F5344CB8AC3E}">
        <p14:creationId xmlns:p14="http://schemas.microsoft.com/office/powerpoint/2010/main" val="1493426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4464496" cy="4525963"/>
          </a:xfrm>
        </p:spPr>
        <p:txBody>
          <a:bodyPr>
            <a:normAutofit/>
          </a:bodyPr>
          <a:lstStyle/>
          <a:p>
            <a:r>
              <a:rPr lang="en-GB" dirty="0" smtClean="0"/>
              <a:t>Glasgow is a popular destination for tourists &amp; shoppers</a:t>
            </a:r>
          </a:p>
          <a:p>
            <a:r>
              <a:rPr lang="en-GB" dirty="0" smtClean="0"/>
              <a:t>At particular times of the year e.g. Christmas Glasgow becomes very busy as people visit the attractions e.g. Christmas lights and market at George Sq. </a:t>
            </a:r>
          </a:p>
        </p:txBody>
      </p:sp>
      <p:sp>
        <p:nvSpPr>
          <p:cNvPr id="3" name="Title 2"/>
          <p:cNvSpPr>
            <a:spLocks noGrp="1"/>
          </p:cNvSpPr>
          <p:nvPr>
            <p:ph type="title"/>
          </p:nvPr>
        </p:nvSpPr>
        <p:spPr/>
        <p:txBody>
          <a:bodyPr/>
          <a:lstStyle/>
          <a:p>
            <a:r>
              <a:rPr lang="en-GB" dirty="0" smtClean="0"/>
              <a:t>8. Increased tourists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12776"/>
            <a:ext cx="4320480" cy="4290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4084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3200" dirty="0"/>
              <a:t>For Glasgow or a named city you have studied in the Developed World, explain why it suffers from traffic congestion. </a:t>
            </a:r>
            <a:endParaRPr lang="en-GB" sz="3200" dirty="0" smtClean="0"/>
          </a:p>
          <a:p>
            <a:pPr marL="109728" indent="0">
              <a:buNone/>
            </a:pPr>
            <a:endParaRPr lang="en-GB" sz="3200" dirty="0"/>
          </a:p>
          <a:p>
            <a:pPr marL="109728" indent="0">
              <a:buNone/>
            </a:pPr>
            <a:r>
              <a:rPr lang="en-GB" sz="3200" dirty="0" smtClean="0"/>
              <a:t>						7 marks</a:t>
            </a:r>
            <a:endParaRPr lang="en-GB" sz="3200" dirty="0"/>
          </a:p>
          <a:p>
            <a:endParaRPr lang="en-GB" dirty="0"/>
          </a:p>
        </p:txBody>
      </p:sp>
      <p:sp>
        <p:nvSpPr>
          <p:cNvPr id="3" name="Title 2"/>
          <p:cNvSpPr>
            <a:spLocks noGrp="1"/>
          </p:cNvSpPr>
          <p:nvPr>
            <p:ph type="title"/>
          </p:nvPr>
        </p:nvSpPr>
        <p:spPr/>
        <p:txBody>
          <a:bodyPr/>
          <a:lstStyle/>
          <a:p>
            <a:r>
              <a:rPr lang="en-GB" dirty="0" smtClean="0"/>
              <a:t>Past Paper Question</a:t>
            </a:r>
            <a:endParaRPr lang="en-GB" dirty="0"/>
          </a:p>
        </p:txBody>
      </p:sp>
    </p:spTree>
    <p:extLst>
      <p:ext uri="{BB962C8B-B14F-4D97-AF65-F5344CB8AC3E}">
        <p14:creationId xmlns:p14="http://schemas.microsoft.com/office/powerpoint/2010/main" val="208653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640960" cy="525658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GB" dirty="0"/>
              <a:t>A developed world city I have studied is Glasgow.  There are several causes of traffic congestion. </a:t>
            </a:r>
            <a:endParaRPr lang="en-GB" dirty="0" smtClean="0"/>
          </a:p>
          <a:p>
            <a:r>
              <a:rPr lang="en-GB" dirty="0" smtClean="0"/>
              <a:t>Firstly</a:t>
            </a:r>
            <a:r>
              <a:rPr lang="en-GB" dirty="0"/>
              <a:t>, there is an increased number of cars on the road as a result of people not wanting to take public transport because they think it is too expensive or they live in an area with insufficient public transport e.g. they live in a rural area and work nights. </a:t>
            </a:r>
            <a:r>
              <a:rPr lang="en-GB" dirty="0">
                <a:sym typeface="Wingdings"/>
              </a:rPr>
              <a:t></a:t>
            </a:r>
            <a:r>
              <a:rPr lang="en-GB" dirty="0"/>
              <a:t> </a:t>
            </a:r>
          </a:p>
          <a:p>
            <a:r>
              <a:rPr lang="en-GB" dirty="0"/>
              <a:t>In addition to this there are also more cars on the road due to increased car </a:t>
            </a:r>
            <a:r>
              <a:rPr lang="en-GB" dirty="0" smtClean="0"/>
              <a:t>ownership. This </a:t>
            </a:r>
            <a:r>
              <a:rPr lang="en-GB" dirty="0"/>
              <a:t>coupled with an increasing population </a:t>
            </a:r>
            <a:r>
              <a:rPr lang="en-GB" dirty="0" smtClean="0"/>
              <a:t>means there are more </a:t>
            </a:r>
            <a:r>
              <a:rPr lang="en-GB" dirty="0"/>
              <a:t>cars </a:t>
            </a:r>
            <a:r>
              <a:rPr lang="en-GB" dirty="0" smtClean="0"/>
              <a:t>used for the school run, extending </a:t>
            </a:r>
            <a:r>
              <a:rPr lang="en-GB" dirty="0"/>
              <a:t>the rush hour. </a:t>
            </a:r>
            <a:r>
              <a:rPr lang="en-GB" dirty="0">
                <a:sym typeface="Wingdings"/>
              </a:rPr>
              <a:t></a:t>
            </a:r>
            <a:endParaRPr lang="en-GB" dirty="0"/>
          </a:p>
          <a:p>
            <a:r>
              <a:rPr lang="en-GB" dirty="0"/>
              <a:t>Another cause of traffic congestion is commuting from suburbs.  25% of people who work in Glasgow live outside the city in area such as Newton </a:t>
            </a:r>
            <a:r>
              <a:rPr lang="en-GB" dirty="0" err="1"/>
              <a:t>Mearns</a:t>
            </a:r>
            <a:r>
              <a:rPr lang="en-GB" dirty="0"/>
              <a:t> and travel into work via the newer, larger roads or motorways such as the M77, M74 and M8, causing traffic congestion. </a:t>
            </a:r>
            <a:r>
              <a:rPr lang="en-GB" dirty="0" smtClean="0">
                <a:sym typeface="Wingdings"/>
              </a:rPr>
              <a:t></a:t>
            </a:r>
            <a:endParaRPr lang="en-GB" dirty="0"/>
          </a:p>
        </p:txBody>
      </p:sp>
      <p:sp>
        <p:nvSpPr>
          <p:cNvPr id="3" name="Title 2"/>
          <p:cNvSpPr>
            <a:spLocks noGrp="1"/>
          </p:cNvSpPr>
          <p:nvPr>
            <p:ph type="title"/>
          </p:nvPr>
        </p:nvSpPr>
        <p:spPr/>
        <p:txBody>
          <a:bodyPr/>
          <a:lstStyle/>
          <a:p>
            <a:r>
              <a:rPr lang="en-GB" dirty="0" smtClean="0"/>
              <a:t>Marking scheme </a:t>
            </a:r>
            <a:endParaRPr lang="en-GB" dirty="0"/>
          </a:p>
        </p:txBody>
      </p:sp>
    </p:spTree>
    <p:extLst>
      <p:ext uri="{BB962C8B-B14F-4D97-AF65-F5344CB8AC3E}">
        <p14:creationId xmlns:p14="http://schemas.microsoft.com/office/powerpoint/2010/main" val="203877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4784"/>
            <a:ext cx="8363272" cy="4522507"/>
          </a:xfrm>
        </p:spPr>
        <p:txBody>
          <a:bodyPr>
            <a:normAutofit/>
          </a:bodyPr>
          <a:lstStyle/>
          <a:p>
            <a:pPr marL="109728" indent="0">
              <a:buNone/>
            </a:pPr>
            <a:r>
              <a:rPr lang="en-GB" sz="2800" dirty="0" smtClean="0"/>
              <a:t>Why do you think there is traffic congestion in Glasgow? </a:t>
            </a:r>
            <a:endParaRPr lang="en-GB" sz="2800" dirty="0"/>
          </a:p>
        </p:txBody>
      </p:sp>
      <p:sp>
        <p:nvSpPr>
          <p:cNvPr id="3" name="Title 2"/>
          <p:cNvSpPr>
            <a:spLocks noGrp="1"/>
          </p:cNvSpPr>
          <p:nvPr>
            <p:ph type="title"/>
          </p:nvPr>
        </p:nvSpPr>
        <p:spPr>
          <a:xfrm>
            <a:off x="395536" y="260648"/>
            <a:ext cx="8229600" cy="1008112"/>
          </a:xfrm>
        </p:spPr>
        <p:txBody>
          <a:bodyPr>
            <a:noAutofit/>
          </a:bodyPr>
          <a:lstStyle/>
          <a:p>
            <a:r>
              <a:rPr lang="en-GB" sz="4000" dirty="0" smtClean="0"/>
              <a:t/>
            </a:r>
            <a:br>
              <a:rPr lang="en-GB" sz="4000" dirty="0" smtClean="0"/>
            </a:br>
            <a:r>
              <a:rPr lang="en-GB" sz="4000" dirty="0" smtClean="0"/>
              <a:t>Starter</a:t>
            </a:r>
            <a:endParaRPr lang="en-GB" sz="4000" dirty="0"/>
          </a:p>
        </p:txBody>
      </p:sp>
      <p:pic>
        <p:nvPicPr>
          <p:cNvPr id="4" name="Picture 2" descr="http://www.scotsman.com/webimage/1.2543937.1348489998!image/811987742.jpg_gen/derivatives/landscape_595/811987742.jpg"/>
          <p:cNvPicPr>
            <a:picLocks noChangeAspect="1" noChangeArrowheads="1"/>
          </p:cNvPicPr>
          <p:nvPr/>
        </p:nvPicPr>
        <p:blipFill>
          <a:blip r:embed="rId2" cstate="print"/>
          <a:srcRect/>
          <a:stretch>
            <a:fillRect/>
          </a:stretch>
        </p:blipFill>
        <p:spPr bwMode="auto">
          <a:xfrm>
            <a:off x="25219" y="2708920"/>
            <a:ext cx="3000618" cy="2362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794" y="2708919"/>
            <a:ext cx="3240360" cy="2362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71310"/>
            <a:ext cx="9144000" cy="1786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708919"/>
            <a:ext cx="3131840" cy="2362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1881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dirty="0" smtClean="0"/>
              <a:t>A </a:t>
            </a:r>
            <a:r>
              <a:rPr lang="en-GB" dirty="0"/>
              <a:t>further cause of traffic congestion is an increase in online shopping (e.g. </a:t>
            </a:r>
            <a:r>
              <a:rPr lang="en-GB" dirty="0" smtClean="0"/>
              <a:t>Amazon). </a:t>
            </a:r>
            <a:r>
              <a:rPr lang="en-GB" dirty="0"/>
              <a:t>T</a:t>
            </a:r>
            <a:r>
              <a:rPr lang="en-GB" dirty="0" smtClean="0"/>
              <a:t>here </a:t>
            </a:r>
            <a:r>
              <a:rPr lang="en-GB" dirty="0"/>
              <a:t>are more delivery vehicles on the roads and therefore an increased need for road maintenance which causes congestion when they are shut for resurfacing. </a:t>
            </a:r>
            <a:r>
              <a:rPr lang="en-GB" dirty="0">
                <a:sym typeface="Wingdings"/>
              </a:rPr>
              <a:t></a:t>
            </a:r>
            <a:endParaRPr lang="en-GB" dirty="0"/>
          </a:p>
          <a:p>
            <a:r>
              <a:rPr lang="en-GB" dirty="0"/>
              <a:t>Lastly, </a:t>
            </a:r>
            <a:r>
              <a:rPr lang="en-GB" dirty="0" smtClean="0"/>
              <a:t>Glasgow has few bridging points across the River Clyde meaning many are converging on only a few roads causing congestion. The Kingston bridge has 170,000 cars crossing it every day. </a:t>
            </a:r>
            <a:r>
              <a:rPr lang="en-GB" dirty="0">
                <a:sym typeface="Wingdings"/>
              </a:rPr>
              <a:t></a:t>
            </a:r>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t>Marking scheme </a:t>
            </a:r>
            <a:endParaRPr lang="en-GB" dirty="0"/>
          </a:p>
        </p:txBody>
      </p:sp>
    </p:spTree>
    <p:extLst>
      <p:ext uri="{BB962C8B-B14F-4D97-AF65-F5344CB8AC3E}">
        <p14:creationId xmlns:p14="http://schemas.microsoft.com/office/powerpoint/2010/main" val="596483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Pick 2 reasons why Glasgow suffers from traffic congestion </a:t>
            </a:r>
          </a:p>
          <a:p>
            <a:r>
              <a:rPr lang="en-GB" dirty="0" smtClean="0"/>
              <a:t>Think of ways these problems can be managed</a:t>
            </a:r>
          </a:p>
          <a:p>
            <a:endParaRPr lang="en-GB" dirty="0"/>
          </a:p>
          <a:p>
            <a:r>
              <a:rPr lang="en-GB" dirty="0" smtClean="0"/>
              <a:t>Share with your shoulder partner</a:t>
            </a:r>
            <a:endParaRPr lang="en-GB" dirty="0"/>
          </a:p>
        </p:txBody>
      </p:sp>
      <p:sp>
        <p:nvSpPr>
          <p:cNvPr id="3" name="Title 2"/>
          <p:cNvSpPr>
            <a:spLocks noGrp="1"/>
          </p:cNvSpPr>
          <p:nvPr>
            <p:ph type="title"/>
          </p:nvPr>
        </p:nvSpPr>
        <p:spPr/>
        <p:txBody>
          <a:bodyPr/>
          <a:lstStyle/>
          <a:p>
            <a:r>
              <a:rPr lang="en-GB" dirty="0" smtClean="0"/>
              <a:t>Plenary</a:t>
            </a:r>
            <a:endParaRPr lang="en-GB" dirty="0"/>
          </a:p>
        </p:txBody>
      </p:sp>
    </p:spTree>
    <p:extLst>
      <p:ext uri="{BB962C8B-B14F-4D97-AF65-F5344CB8AC3E}">
        <p14:creationId xmlns:p14="http://schemas.microsoft.com/office/powerpoint/2010/main" val="4166436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u="sng" dirty="0" smtClean="0"/>
              <a:t>Learning Intentions</a:t>
            </a:r>
          </a:p>
          <a:p>
            <a:pPr marL="109728" indent="0">
              <a:buNone/>
            </a:pPr>
            <a:r>
              <a:rPr lang="en-GB" dirty="0" smtClean="0"/>
              <a:t> We are learning about the management strategies employed to reduce traffic congestion in Glasgow</a:t>
            </a:r>
          </a:p>
          <a:p>
            <a:pPr marL="109728" indent="0">
              <a:buNone/>
            </a:pPr>
            <a:endParaRPr lang="en-GB" dirty="0"/>
          </a:p>
          <a:p>
            <a:pPr marL="109728" indent="0">
              <a:buNone/>
            </a:pPr>
            <a:r>
              <a:rPr lang="en-GB" u="sng" dirty="0" smtClean="0"/>
              <a:t>Success Criteria </a:t>
            </a:r>
          </a:p>
          <a:p>
            <a:pPr marL="109728" indent="0">
              <a:buNone/>
            </a:pPr>
            <a:r>
              <a:rPr lang="en-GB" dirty="0" smtClean="0"/>
              <a:t>1. I can explain the solutions put in place to manage Glasgow’s congestion problem</a:t>
            </a:r>
          </a:p>
        </p:txBody>
      </p:sp>
      <p:sp>
        <p:nvSpPr>
          <p:cNvPr id="3" name="Title 2"/>
          <p:cNvSpPr>
            <a:spLocks noGrp="1"/>
          </p:cNvSpPr>
          <p:nvPr>
            <p:ph type="title"/>
          </p:nvPr>
        </p:nvSpPr>
        <p:spPr/>
        <p:txBody>
          <a:bodyPr>
            <a:normAutofit fontScale="90000"/>
          </a:bodyPr>
          <a:lstStyle/>
          <a:p>
            <a:r>
              <a:rPr lang="en-GB" dirty="0" smtClean="0"/>
              <a:t>Lesson 6: Solutions to traffic management - Glasgow</a:t>
            </a:r>
            <a:endParaRPr lang="en-GB" dirty="0"/>
          </a:p>
        </p:txBody>
      </p:sp>
    </p:spTree>
    <p:extLst>
      <p:ext uri="{BB962C8B-B14F-4D97-AF65-F5344CB8AC3E}">
        <p14:creationId xmlns:p14="http://schemas.microsoft.com/office/powerpoint/2010/main" val="1544827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4968552" cy="5184576"/>
          </a:xfrm>
        </p:spPr>
        <p:txBody>
          <a:bodyPr>
            <a:normAutofit fontScale="77500" lnSpcReduction="20000"/>
          </a:bodyPr>
          <a:lstStyle/>
          <a:p>
            <a:pPr marL="109728" indent="0" algn="just">
              <a:buNone/>
            </a:pPr>
            <a:r>
              <a:rPr lang="en-GB" dirty="0" smtClean="0"/>
              <a:t>In Paris they had 5 days of very bad smog.</a:t>
            </a:r>
          </a:p>
          <a:p>
            <a:pPr marL="109728" indent="0" algn="just">
              <a:buNone/>
            </a:pPr>
            <a:r>
              <a:rPr lang="en-GB" dirty="0" smtClean="0"/>
              <a:t>They introduced a one off, one day ban on cars entering the city whose number plate ended in an even number.</a:t>
            </a:r>
          </a:p>
          <a:p>
            <a:pPr marL="109728" indent="0" algn="just">
              <a:buNone/>
            </a:pPr>
            <a:endParaRPr lang="en-GB" dirty="0" smtClean="0">
              <a:solidFill>
                <a:srgbClr val="0070C0"/>
              </a:solidFill>
            </a:endParaRPr>
          </a:p>
          <a:p>
            <a:pPr marL="109728" indent="0" algn="just">
              <a:buNone/>
            </a:pPr>
            <a:r>
              <a:rPr lang="en-GB" dirty="0" smtClean="0">
                <a:solidFill>
                  <a:srgbClr val="0070C0"/>
                </a:solidFill>
              </a:rPr>
              <a:t>“Hundreds </a:t>
            </a:r>
            <a:r>
              <a:rPr lang="en-GB" dirty="0">
                <a:solidFill>
                  <a:srgbClr val="0070C0"/>
                </a:solidFill>
              </a:rPr>
              <a:t>of police manned checkpoints around Paris from dawn, to stop any car whose number plate ended with an even number from entering the city. </a:t>
            </a:r>
          </a:p>
          <a:p>
            <a:pPr marL="109728" indent="0" algn="just">
              <a:buNone/>
            </a:pPr>
            <a:r>
              <a:rPr lang="en-GB" dirty="0">
                <a:solidFill>
                  <a:srgbClr val="0070C0"/>
                </a:solidFill>
              </a:rPr>
              <a:t>Drivers who defied the alternate-day ban faced on-the-spot fines of €22 (£18.50) or €35 if they paid within three days</a:t>
            </a:r>
            <a:r>
              <a:rPr lang="en-GB" dirty="0" smtClean="0">
                <a:solidFill>
                  <a:srgbClr val="0070C0"/>
                </a:solidFill>
              </a:rPr>
              <a:t>.”</a:t>
            </a:r>
            <a:endParaRPr lang="en-GB" dirty="0">
              <a:solidFill>
                <a:srgbClr val="0070C0"/>
              </a:solidFill>
            </a:endParaRPr>
          </a:p>
          <a:p>
            <a:pPr marL="109728" indent="0" algn="just">
              <a:buNone/>
            </a:pPr>
            <a:endParaRPr lang="en-GB" dirty="0" smtClean="0"/>
          </a:p>
        </p:txBody>
      </p:sp>
      <p:sp>
        <p:nvSpPr>
          <p:cNvPr id="3" name="Title 2"/>
          <p:cNvSpPr>
            <a:spLocks noGrp="1"/>
          </p:cNvSpPr>
          <p:nvPr>
            <p:ph type="title"/>
          </p:nvPr>
        </p:nvSpPr>
        <p:spPr/>
        <p:txBody>
          <a:bodyPr/>
          <a:lstStyle/>
          <a:p>
            <a:r>
              <a:rPr lang="en-GB" dirty="0" smtClean="0"/>
              <a:t>Starter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5" y="1772816"/>
            <a:ext cx="3621807" cy="307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284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90864" cy="4525963"/>
          </a:xfrm>
        </p:spPr>
        <p:txBody>
          <a:bodyPr>
            <a:normAutofit fontScale="92500" lnSpcReduction="10000"/>
          </a:bodyPr>
          <a:lstStyle/>
          <a:p>
            <a:pPr marL="109728" indent="0" algn="just">
              <a:buNone/>
            </a:pPr>
            <a:r>
              <a:rPr lang="en-GB" dirty="0" smtClean="0">
                <a:solidFill>
                  <a:srgbClr val="0070C0"/>
                </a:solidFill>
              </a:rPr>
              <a:t>“By </a:t>
            </a:r>
            <a:r>
              <a:rPr lang="en-GB" dirty="0">
                <a:solidFill>
                  <a:srgbClr val="0070C0"/>
                </a:solidFill>
              </a:rPr>
              <a:t>midday on Sunday, Paris police said they had handed out nearly 4,000 fines to drivers not respecting the restriction, aimed at reducing the “dangerously” high levels of harmful particles that have blighted the atmosphere for five straight days. </a:t>
            </a:r>
            <a:endParaRPr lang="en-GB" dirty="0" smtClean="0">
              <a:solidFill>
                <a:srgbClr val="0070C0"/>
              </a:solidFill>
            </a:endParaRPr>
          </a:p>
          <a:p>
            <a:pPr marL="109728" indent="0" algn="just">
              <a:buNone/>
            </a:pPr>
            <a:r>
              <a:rPr lang="en-GB" dirty="0" smtClean="0">
                <a:solidFill>
                  <a:srgbClr val="0070C0"/>
                </a:solidFill>
              </a:rPr>
              <a:t>There </a:t>
            </a:r>
            <a:r>
              <a:rPr lang="en-GB" dirty="0">
                <a:solidFill>
                  <a:srgbClr val="0070C0"/>
                </a:solidFill>
              </a:rPr>
              <a:t>was half the usual number of traffic jams</a:t>
            </a:r>
            <a:r>
              <a:rPr lang="en-GB" dirty="0" smtClean="0">
                <a:solidFill>
                  <a:srgbClr val="0070C0"/>
                </a:solidFill>
              </a:rPr>
              <a:t>.”</a:t>
            </a:r>
            <a:endParaRPr lang="en-GB" dirty="0">
              <a:solidFill>
                <a:srgbClr val="0070C0"/>
              </a:solidFill>
            </a:endParaRPr>
          </a:p>
        </p:txBody>
      </p:sp>
      <p:sp>
        <p:nvSpPr>
          <p:cNvPr id="3" name="Title 2"/>
          <p:cNvSpPr>
            <a:spLocks noGrp="1"/>
          </p:cNvSpPr>
          <p:nvPr>
            <p:ph type="title"/>
          </p:nvPr>
        </p:nvSpPr>
        <p:spPr/>
        <p:txBody>
          <a:bodyPr/>
          <a:lstStyle/>
          <a:p>
            <a:r>
              <a:rPr lang="en-GB" dirty="0" smtClean="0"/>
              <a:t>Starter</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16514"/>
            <a:ext cx="3731543" cy="240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894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dirty="0" smtClean="0"/>
              <a:t>Watch the video on how Stockholm has reduced traffic congestion.</a:t>
            </a:r>
          </a:p>
          <a:p>
            <a:pPr lvl="1" algn="just"/>
            <a:r>
              <a:rPr lang="en-GB" dirty="0" smtClean="0"/>
              <a:t>Did it work?  </a:t>
            </a:r>
          </a:p>
          <a:p>
            <a:pPr lvl="1" algn="just"/>
            <a:r>
              <a:rPr lang="en-GB" dirty="0" smtClean="0"/>
              <a:t>What do you think of the idea?</a:t>
            </a:r>
          </a:p>
          <a:p>
            <a:pPr lvl="1" algn="just"/>
            <a:r>
              <a:rPr lang="en-GB" dirty="0" smtClean="0"/>
              <a:t>Would it work here in Glasgow?</a:t>
            </a:r>
          </a:p>
          <a:p>
            <a:pPr lvl="1" algn="just"/>
            <a:endParaRPr lang="en-GB" dirty="0"/>
          </a:p>
          <a:p>
            <a:pPr lvl="1" algn="just"/>
            <a:r>
              <a:rPr lang="en-GB" dirty="0" smtClean="0">
                <a:hlinkClick r:id="rId2"/>
              </a:rPr>
              <a:t>Stockholm traffic congestion</a:t>
            </a:r>
            <a:endParaRPr lang="en-GB" dirty="0"/>
          </a:p>
        </p:txBody>
      </p:sp>
      <p:sp>
        <p:nvSpPr>
          <p:cNvPr id="3" name="Title 2"/>
          <p:cNvSpPr>
            <a:spLocks noGrp="1"/>
          </p:cNvSpPr>
          <p:nvPr>
            <p:ph type="title"/>
          </p:nvPr>
        </p:nvSpPr>
        <p:spPr/>
        <p:txBody>
          <a:bodyPr/>
          <a:lstStyle/>
          <a:p>
            <a:r>
              <a:rPr lang="en-GB" dirty="0" smtClean="0"/>
              <a:t>Video</a:t>
            </a:r>
            <a:endParaRPr lang="en-GB" dirty="0"/>
          </a:p>
        </p:txBody>
      </p:sp>
    </p:spTree>
    <p:extLst>
      <p:ext uri="{BB962C8B-B14F-4D97-AF65-F5344CB8AC3E}">
        <p14:creationId xmlns:p14="http://schemas.microsoft.com/office/powerpoint/2010/main" val="287525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hlinkClick r:id="rId2"/>
              </a:rPr>
              <a:t>China's futuristic bus</a:t>
            </a:r>
            <a:endParaRPr lang="en-GB" dirty="0" smtClean="0"/>
          </a:p>
          <a:p>
            <a:endParaRPr lang="en-GB" dirty="0"/>
          </a:p>
          <a:p>
            <a:r>
              <a:rPr lang="en-GB" dirty="0"/>
              <a:t>'Transit Elevated Bus' allows cars to pass underneath it, alleviating </a:t>
            </a:r>
            <a:r>
              <a:rPr lang="en-GB" dirty="0" smtClean="0"/>
              <a:t>traffic</a:t>
            </a:r>
          </a:p>
          <a:p>
            <a:r>
              <a:rPr lang="en-GB" dirty="0" smtClean="0"/>
              <a:t>Scale </a:t>
            </a:r>
            <a:r>
              <a:rPr lang="en-GB" dirty="0"/>
              <a:t>model was demonstrated at a technology expo in </a:t>
            </a:r>
            <a:r>
              <a:rPr lang="en-GB" dirty="0">
                <a:hlinkClick r:id="rId3"/>
              </a:rPr>
              <a:t>Beijing</a:t>
            </a:r>
            <a:r>
              <a:rPr lang="en-GB" dirty="0"/>
              <a:t> last </a:t>
            </a:r>
            <a:r>
              <a:rPr lang="en-GB" dirty="0" smtClean="0"/>
              <a:t>week</a:t>
            </a:r>
          </a:p>
          <a:p>
            <a:r>
              <a:rPr lang="en-GB" dirty="0" smtClean="0"/>
              <a:t>It </a:t>
            </a:r>
            <a:r>
              <a:rPr lang="en-GB" dirty="0"/>
              <a:t>is designed to carry 1,200 passengers but will be cheaper than a </a:t>
            </a:r>
            <a:r>
              <a:rPr lang="en-GB" dirty="0" smtClean="0"/>
              <a:t>subway</a:t>
            </a:r>
          </a:p>
          <a:p>
            <a:r>
              <a:rPr lang="en-GB" dirty="0" smtClean="0"/>
              <a:t>The </a:t>
            </a:r>
            <a:r>
              <a:rPr lang="en-GB" dirty="0"/>
              <a:t>futuristic buses could be running by the end of the year</a:t>
            </a:r>
            <a:br>
              <a:rPr lang="en-GB" dirty="0"/>
            </a:br>
            <a:r>
              <a:rPr lang="en-GB" dirty="0"/>
              <a:t/>
            </a:r>
            <a:br>
              <a:rPr lang="en-GB" dirty="0"/>
            </a:br>
            <a:r>
              <a:rPr lang="en-GB" dirty="0"/>
              <a:t/>
            </a:r>
            <a:br>
              <a:rPr lang="en-GB" dirty="0"/>
            </a:br>
            <a:endParaRPr lang="en-GB" dirty="0"/>
          </a:p>
        </p:txBody>
      </p:sp>
      <p:sp>
        <p:nvSpPr>
          <p:cNvPr id="3" name="Title 2"/>
          <p:cNvSpPr>
            <a:spLocks noGrp="1"/>
          </p:cNvSpPr>
          <p:nvPr>
            <p:ph type="title"/>
          </p:nvPr>
        </p:nvSpPr>
        <p:spPr/>
        <p:txBody>
          <a:bodyPr>
            <a:normAutofit fontScale="90000"/>
          </a:bodyPr>
          <a:lstStyle/>
          <a:p>
            <a:r>
              <a:rPr lang="en-GB" dirty="0" smtClean="0"/>
              <a:t>China’s futuristic traffic congestion solution</a:t>
            </a:r>
            <a:endParaRPr lang="en-GB" dirty="0"/>
          </a:p>
        </p:txBody>
      </p:sp>
    </p:spTree>
    <p:extLst>
      <p:ext uri="{BB962C8B-B14F-4D97-AF65-F5344CB8AC3E}">
        <p14:creationId xmlns:p14="http://schemas.microsoft.com/office/powerpoint/2010/main" val="19606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p:txBody>
          <a:bodyPr>
            <a:normAutofit fontScale="90000"/>
          </a:bodyPr>
          <a:lstStyle/>
          <a:p>
            <a:r>
              <a:rPr lang="en-GB" dirty="0" smtClean="0"/>
              <a:t>1. Construction of new roads (1)</a:t>
            </a:r>
            <a:endParaRPr lang="en-GB" dirty="0"/>
          </a:p>
        </p:txBody>
      </p:sp>
      <p:sp>
        <p:nvSpPr>
          <p:cNvPr id="6" name="TextBox 5"/>
          <p:cNvSpPr txBox="1"/>
          <p:nvPr/>
        </p:nvSpPr>
        <p:spPr>
          <a:xfrm>
            <a:off x="3923928" y="1412776"/>
            <a:ext cx="4896544" cy="4524315"/>
          </a:xfrm>
          <a:prstGeom prst="rect">
            <a:avLst/>
          </a:prstGeom>
          <a:noFill/>
        </p:spPr>
        <p:txBody>
          <a:bodyPr wrap="square" rtlCol="0">
            <a:spAutoFit/>
          </a:bodyPr>
          <a:lstStyle/>
          <a:p>
            <a:r>
              <a:rPr lang="en-GB" sz="2400" dirty="0" smtClean="0"/>
              <a:t>New dual carriageways have been built to improve access to the city centre e.g. Springburn Expressway &amp; </a:t>
            </a:r>
            <a:r>
              <a:rPr lang="en-GB" sz="2400" dirty="0" err="1" smtClean="0"/>
              <a:t>Clydeside</a:t>
            </a:r>
            <a:r>
              <a:rPr lang="en-GB" sz="2400" dirty="0" smtClean="0"/>
              <a:t> Expressway</a:t>
            </a:r>
          </a:p>
          <a:p>
            <a:endParaRPr lang="en-GB" sz="2400" dirty="0" smtClean="0"/>
          </a:p>
          <a:p>
            <a:r>
              <a:rPr lang="en-GB" sz="2400" dirty="0" smtClean="0"/>
              <a:t>The M80 (North) and M77 (South) have also improved access into Glasgow for commuters from </a:t>
            </a:r>
            <a:r>
              <a:rPr lang="en-GB" sz="2400" dirty="0" err="1" smtClean="0"/>
              <a:t>Stepps</a:t>
            </a:r>
            <a:r>
              <a:rPr lang="en-GB" sz="2400" dirty="0" smtClean="0"/>
              <a:t> (M80) and Newton </a:t>
            </a:r>
            <a:r>
              <a:rPr lang="en-GB" sz="2400" dirty="0" err="1" smtClean="0"/>
              <a:t>Mearns</a:t>
            </a:r>
            <a:r>
              <a:rPr lang="en-GB" sz="2400" dirty="0" smtClean="0"/>
              <a:t> (M77) </a:t>
            </a:r>
            <a:r>
              <a:rPr lang="en-GB" sz="2400" dirty="0" smtClean="0">
                <a:sym typeface="Wingdings"/>
              </a:rPr>
              <a:t></a:t>
            </a:r>
            <a:endParaRPr lang="en-GB" sz="2400" dirty="0" smtClean="0"/>
          </a:p>
          <a:p>
            <a:endParaRPr lang="en-GB"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0"/>
            <a:ext cx="3312368" cy="3624064"/>
          </a:xfrm>
          <a:prstGeom prst="rect">
            <a:avLst/>
          </a:prstGeom>
        </p:spPr>
      </p:pic>
    </p:spTree>
    <p:extLst>
      <p:ext uri="{BB962C8B-B14F-4D97-AF65-F5344CB8AC3E}">
        <p14:creationId xmlns:p14="http://schemas.microsoft.com/office/powerpoint/2010/main" val="50584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p:txBody>
          <a:bodyPr>
            <a:normAutofit fontScale="90000"/>
          </a:bodyPr>
          <a:lstStyle/>
          <a:p>
            <a:r>
              <a:rPr lang="en-GB" dirty="0" smtClean="0"/>
              <a:t>1. Construction of new roads (2)</a:t>
            </a:r>
            <a:endParaRPr lang="en-GB" dirty="0"/>
          </a:p>
        </p:txBody>
      </p:sp>
      <p:sp>
        <p:nvSpPr>
          <p:cNvPr id="6" name="TextBox 5"/>
          <p:cNvSpPr txBox="1"/>
          <p:nvPr/>
        </p:nvSpPr>
        <p:spPr>
          <a:xfrm>
            <a:off x="107504" y="1628800"/>
            <a:ext cx="3816424" cy="4154984"/>
          </a:xfrm>
          <a:prstGeom prst="rect">
            <a:avLst/>
          </a:prstGeom>
          <a:noFill/>
        </p:spPr>
        <p:txBody>
          <a:bodyPr wrap="square" rtlCol="0">
            <a:spAutoFit/>
          </a:bodyPr>
          <a:lstStyle/>
          <a:p>
            <a:r>
              <a:rPr lang="en-GB" sz="2400" dirty="0" smtClean="0">
                <a:solidFill>
                  <a:srgbClr val="FF0000"/>
                </a:solidFill>
                <a:sym typeface="Wingdings"/>
              </a:rPr>
              <a:t>The M74 has been extended in order to relieve congestion on the M8, one of Britain's busiest motorways</a:t>
            </a:r>
            <a:r>
              <a:rPr lang="en-GB" sz="2400" dirty="0" smtClean="0">
                <a:sym typeface="Wingdings"/>
              </a:rPr>
              <a:t>. </a:t>
            </a:r>
            <a:r>
              <a:rPr lang="en-GB" sz="2400" dirty="0" smtClean="0">
                <a:solidFill>
                  <a:srgbClr val="0070C0"/>
                </a:solidFill>
                <a:sym typeface="Wingdings"/>
              </a:rPr>
              <a:t>The extension cost £500million</a:t>
            </a:r>
            <a:r>
              <a:rPr lang="en-GB" sz="2400" dirty="0" smtClean="0">
                <a:sym typeface="Wingdings"/>
              </a:rPr>
              <a:t> </a:t>
            </a:r>
            <a:r>
              <a:rPr lang="en-GB" sz="2400" dirty="0" smtClean="0">
                <a:solidFill>
                  <a:srgbClr val="7030A0"/>
                </a:solidFill>
                <a:sym typeface="Wingdings"/>
              </a:rPr>
              <a:t>and homes and businesses were demolished to make way for the new road </a:t>
            </a:r>
            <a:r>
              <a:rPr lang="en-GB" sz="2400" dirty="0" smtClean="0">
                <a:sym typeface="Wingdings"/>
              </a:rPr>
              <a:t></a:t>
            </a:r>
            <a:endParaRPr lang="en-GB" sz="2400" dirty="0" smtClean="0"/>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751336"/>
            <a:ext cx="5076056" cy="4032448"/>
          </a:xfrm>
          <a:prstGeom prst="rect">
            <a:avLst/>
          </a:prstGeom>
        </p:spPr>
      </p:pic>
      <p:sp>
        <p:nvSpPr>
          <p:cNvPr id="7" name="TextBox 6"/>
          <p:cNvSpPr txBox="1"/>
          <p:nvPr/>
        </p:nvSpPr>
        <p:spPr>
          <a:xfrm>
            <a:off x="971600" y="5583729"/>
            <a:ext cx="2592288" cy="400110"/>
          </a:xfrm>
          <a:prstGeom prst="rect">
            <a:avLst/>
          </a:prstGeom>
          <a:noFill/>
          <a:ln w="76200">
            <a:solidFill>
              <a:srgbClr val="FFFF00"/>
            </a:solidFill>
          </a:ln>
        </p:spPr>
        <p:txBody>
          <a:bodyPr wrap="square" rtlCol="0">
            <a:spAutoFit/>
          </a:bodyPr>
          <a:lstStyle/>
          <a:p>
            <a:r>
              <a:rPr lang="en-GB" sz="2000" b="1" dirty="0" smtClean="0"/>
              <a:t>DEVELOPED POINT</a:t>
            </a:r>
            <a:endParaRPr lang="en-GB" sz="2000" b="1" dirty="0"/>
          </a:p>
        </p:txBody>
      </p:sp>
    </p:spTree>
    <p:extLst>
      <p:ext uri="{BB962C8B-B14F-4D97-AF65-F5344CB8AC3E}">
        <p14:creationId xmlns:p14="http://schemas.microsoft.com/office/powerpoint/2010/main" val="4030340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a:xfrm>
            <a:off x="457200" y="274638"/>
            <a:ext cx="8542784" cy="1143000"/>
          </a:xfrm>
        </p:spPr>
        <p:txBody>
          <a:bodyPr>
            <a:normAutofit fontScale="90000"/>
          </a:bodyPr>
          <a:lstStyle/>
          <a:p>
            <a:r>
              <a:rPr lang="en-GB" dirty="0"/>
              <a:t>2</a:t>
            </a:r>
            <a:r>
              <a:rPr lang="en-GB" dirty="0" smtClean="0"/>
              <a:t>. Improvements to public transport</a:t>
            </a:r>
            <a:endParaRPr lang="en-GB" dirty="0"/>
          </a:p>
        </p:txBody>
      </p:sp>
      <p:sp>
        <p:nvSpPr>
          <p:cNvPr id="6" name="TextBox 5"/>
          <p:cNvSpPr txBox="1"/>
          <p:nvPr/>
        </p:nvSpPr>
        <p:spPr>
          <a:xfrm>
            <a:off x="251520" y="1628800"/>
            <a:ext cx="8640960" cy="4524315"/>
          </a:xfrm>
          <a:prstGeom prst="rect">
            <a:avLst/>
          </a:prstGeom>
          <a:noFill/>
        </p:spPr>
        <p:txBody>
          <a:bodyPr wrap="square" rtlCol="0">
            <a:spAutoFit/>
          </a:bodyPr>
          <a:lstStyle/>
          <a:p>
            <a:r>
              <a:rPr lang="en-GB" sz="2400" dirty="0" smtClean="0">
                <a:sym typeface="Wingdings"/>
              </a:rPr>
              <a:t>Glasgow City Council and </a:t>
            </a:r>
            <a:r>
              <a:rPr lang="en-GB" sz="2400" dirty="0" err="1" smtClean="0">
                <a:sym typeface="Wingdings"/>
              </a:rPr>
              <a:t>FirstBus</a:t>
            </a:r>
            <a:r>
              <a:rPr lang="en-GB" sz="2400" dirty="0" smtClean="0">
                <a:sym typeface="Wingdings"/>
              </a:rPr>
              <a:t> worked together to introduce revised bus routes and timetables called Simplicity. The aim is to make journeys across the city quicker </a:t>
            </a:r>
          </a:p>
          <a:p>
            <a:endParaRPr lang="en-GB" sz="2400" dirty="0">
              <a:sym typeface="Wingdings"/>
            </a:endParaRPr>
          </a:p>
          <a:p>
            <a:r>
              <a:rPr lang="en-GB" sz="2400" dirty="0" smtClean="0">
                <a:solidFill>
                  <a:srgbClr val="7030A0"/>
                </a:solidFill>
                <a:sym typeface="Wingdings"/>
              </a:rPr>
              <a:t>Park and ride schemes have been introduced across the city</a:t>
            </a:r>
            <a:r>
              <a:rPr lang="en-GB" sz="2400" dirty="0" smtClean="0">
                <a:sym typeface="Wingdings"/>
              </a:rPr>
              <a:t>. </a:t>
            </a:r>
            <a:r>
              <a:rPr lang="en-GB" sz="2400" dirty="0" smtClean="0">
                <a:solidFill>
                  <a:srgbClr val="00B0F0"/>
                </a:solidFill>
                <a:sym typeface="Wingdings"/>
              </a:rPr>
              <a:t>This is when commuters can travel to a nearby train station and park their car and then continue their journey to the CBD by train</a:t>
            </a:r>
            <a:r>
              <a:rPr lang="en-GB" sz="2400" dirty="0" smtClean="0">
                <a:sym typeface="Wingdings"/>
              </a:rPr>
              <a:t>. </a:t>
            </a:r>
            <a:r>
              <a:rPr lang="en-GB" sz="2400" dirty="0" smtClean="0">
                <a:solidFill>
                  <a:srgbClr val="FF0000"/>
                </a:solidFill>
                <a:sym typeface="Wingdings"/>
              </a:rPr>
              <a:t>An example is Shield’s Road in the south of the city</a:t>
            </a:r>
            <a:r>
              <a:rPr lang="en-GB" sz="2400" dirty="0" smtClean="0">
                <a:sym typeface="Wingdings"/>
              </a:rPr>
              <a:t>. </a:t>
            </a:r>
            <a:r>
              <a:rPr lang="en-GB" sz="2400" dirty="0">
                <a:sym typeface="Wingdings"/>
              </a:rPr>
              <a:t></a:t>
            </a:r>
          </a:p>
          <a:p>
            <a:endParaRPr lang="en-GB" sz="2400" dirty="0" smtClean="0"/>
          </a:p>
          <a:p>
            <a:endParaRPr lang="en-GB" sz="2400" dirty="0"/>
          </a:p>
        </p:txBody>
      </p:sp>
      <p:sp>
        <p:nvSpPr>
          <p:cNvPr id="5" name="TextBox 4"/>
          <p:cNvSpPr txBox="1"/>
          <p:nvPr/>
        </p:nvSpPr>
        <p:spPr>
          <a:xfrm>
            <a:off x="4283968" y="5157192"/>
            <a:ext cx="2520280" cy="400110"/>
          </a:xfrm>
          <a:prstGeom prst="rect">
            <a:avLst/>
          </a:prstGeom>
          <a:noFill/>
          <a:ln w="76200">
            <a:solidFill>
              <a:srgbClr val="FFFF00"/>
            </a:solidFill>
          </a:ln>
        </p:spPr>
        <p:txBody>
          <a:bodyPr wrap="square" rtlCol="0">
            <a:spAutoFit/>
          </a:bodyPr>
          <a:lstStyle/>
          <a:p>
            <a:r>
              <a:rPr lang="en-GB" sz="2000" b="1" dirty="0" smtClean="0"/>
              <a:t>DEVELOPED POINT</a:t>
            </a:r>
            <a:endParaRPr lang="en-GB" sz="2000" b="1" dirty="0"/>
          </a:p>
        </p:txBody>
      </p:sp>
    </p:spTree>
    <p:extLst>
      <p:ext uri="{BB962C8B-B14F-4D97-AF65-F5344CB8AC3E}">
        <p14:creationId xmlns:p14="http://schemas.microsoft.com/office/powerpoint/2010/main" val="2392787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1004"/>
          <a:stretch/>
        </p:blipFill>
        <p:spPr>
          <a:xfrm>
            <a:off x="4570108" y="1700808"/>
            <a:ext cx="4543602" cy="3334455"/>
          </a:xfrm>
        </p:spPr>
      </p:pic>
      <p:sp>
        <p:nvSpPr>
          <p:cNvPr id="3" name="Title 2"/>
          <p:cNvSpPr>
            <a:spLocks noGrp="1"/>
          </p:cNvSpPr>
          <p:nvPr>
            <p:ph type="title"/>
          </p:nvPr>
        </p:nvSpPr>
        <p:spPr/>
        <p:txBody>
          <a:bodyPr/>
          <a:lstStyle/>
          <a:p>
            <a:r>
              <a:rPr lang="en-GB" dirty="0" smtClean="0"/>
              <a:t>Population Growth</a:t>
            </a:r>
            <a:endParaRPr lang="en-GB" dirty="0"/>
          </a:p>
        </p:txBody>
      </p:sp>
      <p:sp>
        <p:nvSpPr>
          <p:cNvPr id="5" name="TextBox 4"/>
          <p:cNvSpPr txBox="1"/>
          <p:nvPr/>
        </p:nvSpPr>
        <p:spPr>
          <a:xfrm>
            <a:off x="395536" y="1916832"/>
            <a:ext cx="4104456" cy="3539430"/>
          </a:xfrm>
          <a:prstGeom prst="rect">
            <a:avLst/>
          </a:prstGeom>
          <a:noFill/>
        </p:spPr>
        <p:txBody>
          <a:bodyPr wrap="square" rtlCol="0">
            <a:spAutoFit/>
          </a:bodyPr>
          <a:lstStyle/>
          <a:p>
            <a:r>
              <a:rPr lang="en-GB" sz="2800" dirty="0" smtClean="0"/>
              <a:t>As world population continues to grow traffic congestion becomes more of a problem</a:t>
            </a:r>
          </a:p>
          <a:p>
            <a:endParaRPr lang="en-GB" sz="2800" dirty="0"/>
          </a:p>
          <a:p>
            <a:r>
              <a:rPr lang="en-GB" sz="2800" dirty="0" smtClean="0"/>
              <a:t>More people = more people on the roads </a:t>
            </a:r>
            <a:endParaRPr lang="en-GB" sz="2800" dirty="0"/>
          </a:p>
        </p:txBody>
      </p:sp>
    </p:spTree>
    <p:extLst>
      <p:ext uri="{BB962C8B-B14F-4D97-AF65-F5344CB8AC3E}">
        <p14:creationId xmlns:p14="http://schemas.microsoft.com/office/powerpoint/2010/main" val="1095590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a:xfrm>
            <a:off x="272750" y="260648"/>
            <a:ext cx="8542784" cy="1143000"/>
          </a:xfrm>
        </p:spPr>
        <p:txBody>
          <a:bodyPr>
            <a:normAutofit/>
          </a:bodyPr>
          <a:lstStyle/>
          <a:p>
            <a:r>
              <a:rPr lang="en-GB" dirty="0" smtClean="0"/>
              <a:t>3. Improvements to traffic flow</a:t>
            </a:r>
            <a:endParaRPr lang="en-GB" dirty="0"/>
          </a:p>
        </p:txBody>
      </p:sp>
      <p:sp>
        <p:nvSpPr>
          <p:cNvPr id="6" name="TextBox 5"/>
          <p:cNvSpPr txBox="1"/>
          <p:nvPr/>
        </p:nvSpPr>
        <p:spPr>
          <a:xfrm>
            <a:off x="251520" y="1225689"/>
            <a:ext cx="8640960" cy="5632311"/>
          </a:xfrm>
          <a:prstGeom prst="rect">
            <a:avLst/>
          </a:prstGeom>
          <a:noFill/>
        </p:spPr>
        <p:txBody>
          <a:bodyPr wrap="square" rtlCol="0">
            <a:spAutoFit/>
          </a:bodyPr>
          <a:lstStyle/>
          <a:p>
            <a:r>
              <a:rPr lang="en-GB" sz="2400" dirty="0" smtClean="0">
                <a:sym typeface="Wingdings"/>
              </a:rPr>
              <a:t>One way systems have been introduced to help improve traffic flow in the CBD e.g. Bath </a:t>
            </a:r>
            <a:r>
              <a:rPr lang="en-GB" sz="2400" dirty="0" err="1" smtClean="0">
                <a:sym typeface="Wingdings"/>
              </a:rPr>
              <a:t>st.</a:t>
            </a:r>
            <a:r>
              <a:rPr lang="en-GB" sz="2400" dirty="0" smtClean="0">
                <a:sym typeface="Wingdings"/>
              </a:rPr>
              <a:t> This stops cars being held up as cars wait to turn right </a:t>
            </a:r>
          </a:p>
          <a:p>
            <a:endParaRPr lang="en-GB" sz="2400" dirty="0">
              <a:sym typeface="Wingdings"/>
            </a:endParaRPr>
          </a:p>
          <a:p>
            <a:r>
              <a:rPr lang="en-GB" sz="2400" dirty="0" smtClean="0">
                <a:sym typeface="Wingdings"/>
              </a:rPr>
              <a:t>Bus lanes have been introduced in busy areas such as West George St. around George square. This makes bus travel faster and therefore more appealing to people reducing the number of cars on the road </a:t>
            </a:r>
            <a:endParaRPr lang="en-GB" sz="2400" dirty="0">
              <a:sym typeface="Wingdings"/>
            </a:endParaRPr>
          </a:p>
          <a:p>
            <a:endParaRPr lang="en-GB" sz="2400" dirty="0" smtClean="0"/>
          </a:p>
          <a:p>
            <a:r>
              <a:rPr lang="en-GB" sz="2400" dirty="0" smtClean="0"/>
              <a:t>Parking restrictions have been put in place e.g. parking metres in </a:t>
            </a:r>
            <a:r>
              <a:rPr lang="en-GB" sz="2400" dirty="0" err="1" smtClean="0"/>
              <a:t>Bothwell</a:t>
            </a:r>
            <a:r>
              <a:rPr lang="en-GB" sz="2400" dirty="0" smtClean="0"/>
              <a:t> </a:t>
            </a:r>
            <a:r>
              <a:rPr lang="en-GB" sz="2400" dirty="0"/>
              <a:t>S</a:t>
            </a:r>
            <a:r>
              <a:rPr lang="en-GB" sz="2400" dirty="0" smtClean="0"/>
              <a:t>t. and increased traffic wardens. This reduces the number of cars parked along the roadside, allowing traffic more space to flow freely </a:t>
            </a:r>
            <a:r>
              <a:rPr lang="en-GB" sz="2400" dirty="0">
                <a:sym typeface="Wingdings"/>
              </a:rPr>
              <a:t></a:t>
            </a:r>
          </a:p>
          <a:p>
            <a:endParaRPr lang="en-GB" sz="2400" dirty="0" smtClean="0"/>
          </a:p>
          <a:p>
            <a:endParaRPr lang="en-GB" sz="2400" dirty="0"/>
          </a:p>
        </p:txBody>
      </p:sp>
    </p:spTree>
    <p:extLst>
      <p:ext uri="{BB962C8B-B14F-4D97-AF65-F5344CB8AC3E}">
        <p14:creationId xmlns:p14="http://schemas.microsoft.com/office/powerpoint/2010/main" val="2798908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4525963"/>
          </a:xfrm>
        </p:spPr>
        <p:txBody>
          <a:bodyPr/>
          <a:lstStyle/>
          <a:p>
            <a:r>
              <a:rPr lang="en-GB" dirty="0" smtClean="0"/>
              <a:t>For a developed world city you have studied, </a:t>
            </a:r>
            <a:r>
              <a:rPr lang="en-GB" b="1" dirty="0" smtClean="0"/>
              <a:t>explain</a:t>
            </a:r>
            <a:r>
              <a:rPr lang="en-GB" dirty="0" smtClean="0"/>
              <a:t> the strategies put in place to manage traffic congestion. (5)</a:t>
            </a:r>
          </a:p>
          <a:p>
            <a:endParaRPr lang="en-GB" dirty="0"/>
          </a:p>
          <a:p>
            <a:r>
              <a:rPr lang="en-GB" dirty="0" smtClean="0"/>
              <a:t>2015 exam.</a:t>
            </a:r>
            <a:endParaRPr lang="en-GB" dirty="0"/>
          </a:p>
        </p:txBody>
      </p:sp>
      <p:sp>
        <p:nvSpPr>
          <p:cNvPr id="3" name="Title 2"/>
          <p:cNvSpPr>
            <a:spLocks noGrp="1"/>
          </p:cNvSpPr>
          <p:nvPr>
            <p:ph type="title"/>
          </p:nvPr>
        </p:nvSpPr>
        <p:spPr>
          <a:xfrm>
            <a:off x="467544" y="0"/>
            <a:ext cx="8229600" cy="1143000"/>
          </a:xfrm>
        </p:spPr>
        <p:txBody>
          <a:bodyPr/>
          <a:lstStyle/>
          <a:p>
            <a:r>
              <a:rPr lang="en-GB" dirty="0" smtClean="0"/>
              <a:t>Past Paper Question</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062" y="2492896"/>
            <a:ext cx="5592418" cy="432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465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2159" y="332656"/>
            <a:ext cx="1458013" cy="1512168"/>
          </a:xfrm>
        </p:spPr>
      </p:pic>
      <p:sp>
        <p:nvSpPr>
          <p:cNvPr id="3" name="Title 2"/>
          <p:cNvSpPr>
            <a:spLocks noGrp="1"/>
          </p:cNvSpPr>
          <p:nvPr>
            <p:ph type="title"/>
          </p:nvPr>
        </p:nvSpPr>
        <p:spPr/>
        <p:txBody>
          <a:bodyPr/>
          <a:lstStyle/>
          <a:p>
            <a:r>
              <a:rPr lang="en-GB" dirty="0" smtClean="0"/>
              <a:t>Peer Assessment </a:t>
            </a:r>
            <a:endParaRPr lang="en-GB" dirty="0"/>
          </a:p>
        </p:txBody>
      </p:sp>
      <p:sp>
        <p:nvSpPr>
          <p:cNvPr id="5" name="Content Placeholder 1"/>
          <p:cNvSpPr txBox="1">
            <a:spLocks/>
          </p:cNvSpPr>
          <p:nvPr/>
        </p:nvSpPr>
        <p:spPr>
          <a:xfrm>
            <a:off x="251520" y="1988840"/>
            <a:ext cx="8424936" cy="295232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dirty="0" smtClean="0"/>
              <a:t>You should mark your shoulder partners answer using the marking scheme on the next slide </a:t>
            </a:r>
          </a:p>
          <a:p>
            <a:r>
              <a:rPr lang="en-GB" dirty="0" smtClean="0"/>
              <a:t>Only award a mark for a DEVELOPED point (3 pieces of info/2 pieces and an example)</a:t>
            </a:r>
          </a:p>
          <a:p>
            <a:r>
              <a:rPr lang="en-GB" dirty="0" smtClean="0"/>
              <a:t>You should give your partner a </a:t>
            </a:r>
            <a:r>
              <a:rPr lang="en-GB" dirty="0" smtClean="0">
                <a:solidFill>
                  <a:srgbClr val="FF0000"/>
                </a:solidFill>
              </a:rPr>
              <a:t>RED BOX</a:t>
            </a:r>
          </a:p>
          <a:p>
            <a:endParaRPr lang="en-GB" dirty="0">
              <a:solidFill>
                <a:srgbClr val="FF0000"/>
              </a:solidFill>
            </a:endParaRPr>
          </a:p>
          <a:p>
            <a:endParaRPr lang="en-GB" dirty="0" smtClean="0">
              <a:solidFill>
                <a:srgbClr val="FF0000"/>
              </a:solidFill>
            </a:endParaRPr>
          </a:p>
          <a:p>
            <a:endParaRPr lang="en-GB" dirty="0"/>
          </a:p>
        </p:txBody>
      </p:sp>
      <p:sp>
        <p:nvSpPr>
          <p:cNvPr id="6" name="TextBox 5"/>
          <p:cNvSpPr txBox="1"/>
          <p:nvPr/>
        </p:nvSpPr>
        <p:spPr>
          <a:xfrm>
            <a:off x="611560" y="4941169"/>
            <a:ext cx="7920880" cy="1231106"/>
          </a:xfrm>
          <a:prstGeom prst="rect">
            <a:avLst/>
          </a:prstGeom>
          <a:noFill/>
          <a:ln w="76200">
            <a:solidFill>
              <a:srgbClr val="FF0000"/>
            </a:solidFill>
          </a:ln>
        </p:spPr>
        <p:txBody>
          <a:bodyPr wrap="square" rtlCol="0">
            <a:spAutoFit/>
          </a:bodyPr>
          <a:lstStyle/>
          <a:p>
            <a:r>
              <a:rPr lang="en-GB" sz="2000" b="1" dirty="0" smtClean="0">
                <a:latin typeface="Bradley Hand ITC" panose="03070402050302030203" pitchFamily="66" charset="0"/>
              </a:rPr>
              <a:t>You need to add 2 points for full marks </a:t>
            </a:r>
          </a:p>
          <a:p>
            <a:endParaRPr lang="en-GB" dirty="0"/>
          </a:p>
          <a:p>
            <a:endParaRPr lang="en-GB" dirty="0" smtClean="0"/>
          </a:p>
          <a:p>
            <a:endParaRPr lang="en-GB" dirty="0"/>
          </a:p>
        </p:txBody>
      </p:sp>
    </p:spTree>
    <p:extLst>
      <p:ext uri="{BB962C8B-B14F-4D97-AF65-F5344CB8AC3E}">
        <p14:creationId xmlns:p14="http://schemas.microsoft.com/office/powerpoint/2010/main" val="1835865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developed world city I have studied is Glasgow.  There are many solutions to traffic congestion.  Firstly,</a:t>
            </a:r>
            <a:endParaRPr lang="en-GB" dirty="0"/>
          </a:p>
        </p:txBody>
      </p:sp>
      <p:sp>
        <p:nvSpPr>
          <p:cNvPr id="3" name="Title 2"/>
          <p:cNvSpPr>
            <a:spLocks noGrp="1"/>
          </p:cNvSpPr>
          <p:nvPr>
            <p:ph type="title"/>
          </p:nvPr>
        </p:nvSpPr>
        <p:spPr/>
        <p:txBody>
          <a:bodyPr/>
          <a:lstStyle/>
          <a:p>
            <a:r>
              <a:rPr lang="en-GB" dirty="0" smtClean="0"/>
              <a:t>Perfect answer</a:t>
            </a:r>
            <a:endParaRPr lang="en-GB" dirty="0"/>
          </a:p>
        </p:txBody>
      </p:sp>
    </p:spTree>
    <p:extLst>
      <p:ext uri="{BB962C8B-B14F-4D97-AF65-F5344CB8AC3E}">
        <p14:creationId xmlns:p14="http://schemas.microsoft.com/office/powerpoint/2010/main" val="3021279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6"/>
            <a:ext cx="6648797" cy="649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700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060848"/>
            <a:ext cx="3960440" cy="2160240"/>
          </a:xfrm>
          <a:ln w="76200">
            <a:solidFill>
              <a:srgbClr val="FF0000"/>
            </a:solidFill>
          </a:ln>
        </p:spPr>
        <p:txBody>
          <a:bodyPr>
            <a:normAutofit/>
          </a:bodyPr>
          <a:lstStyle/>
          <a:p>
            <a:pPr marL="109728" indent="0">
              <a:buNone/>
            </a:pPr>
            <a:r>
              <a:rPr lang="en-GB" sz="2800" dirty="0" smtClean="0"/>
              <a:t>Complete your RED BOX to ensure you get full marks for the question</a:t>
            </a:r>
            <a:endParaRPr lang="en-GB" sz="2800" dirty="0"/>
          </a:p>
        </p:txBody>
      </p:sp>
      <p:sp>
        <p:nvSpPr>
          <p:cNvPr id="3" name="Title 2"/>
          <p:cNvSpPr>
            <a:spLocks noGrp="1"/>
          </p:cNvSpPr>
          <p:nvPr>
            <p:ph type="title"/>
          </p:nvPr>
        </p:nvSpPr>
        <p:spPr/>
        <p:txBody>
          <a:bodyPr/>
          <a:lstStyle/>
          <a:p>
            <a:r>
              <a:rPr lang="en-GB" dirty="0" smtClean="0"/>
              <a:t>Plenary </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765"/>
          <a:stretch/>
        </p:blipFill>
        <p:spPr>
          <a:xfrm>
            <a:off x="4644008" y="1916832"/>
            <a:ext cx="3962400" cy="2896689"/>
          </a:xfrm>
          <a:prstGeom prst="rect">
            <a:avLst/>
          </a:prstGeom>
        </p:spPr>
      </p:pic>
    </p:spTree>
    <p:extLst>
      <p:ext uri="{BB962C8B-B14F-4D97-AF65-F5344CB8AC3E}">
        <p14:creationId xmlns:p14="http://schemas.microsoft.com/office/powerpoint/2010/main" val="3224744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6832"/>
            <a:ext cx="8229600" cy="4090459"/>
          </a:xfrm>
        </p:spPr>
        <p:txBody>
          <a:bodyPr/>
          <a:lstStyle/>
          <a:p>
            <a:pPr marL="109728" indent="0">
              <a:buNone/>
            </a:pPr>
            <a:r>
              <a:rPr lang="en-GB" u="sng" dirty="0" smtClean="0"/>
              <a:t>Learning Intentions</a:t>
            </a:r>
          </a:p>
          <a:p>
            <a:pPr marL="109728" indent="0">
              <a:buNone/>
            </a:pPr>
            <a:r>
              <a:rPr lang="en-GB" dirty="0" smtClean="0"/>
              <a:t> We are learning about the effectiveness of traffic management strategies in Glasgow</a:t>
            </a:r>
          </a:p>
          <a:p>
            <a:pPr marL="109728" indent="0">
              <a:buNone/>
            </a:pPr>
            <a:endParaRPr lang="en-GB" dirty="0"/>
          </a:p>
          <a:p>
            <a:pPr marL="109728" indent="0">
              <a:buNone/>
            </a:pPr>
            <a:r>
              <a:rPr lang="en-GB" u="sng" dirty="0" smtClean="0"/>
              <a:t>Success Criteria</a:t>
            </a:r>
          </a:p>
          <a:p>
            <a:pPr marL="109728" indent="0">
              <a:buNone/>
            </a:pPr>
            <a:r>
              <a:rPr lang="en-GB" dirty="0" smtClean="0"/>
              <a:t>1. I can evaluate the effectiveness of traffic management strategies in Glasgow  </a:t>
            </a:r>
          </a:p>
        </p:txBody>
      </p:sp>
      <p:sp>
        <p:nvSpPr>
          <p:cNvPr id="3" name="Title 2"/>
          <p:cNvSpPr>
            <a:spLocks noGrp="1"/>
          </p:cNvSpPr>
          <p:nvPr>
            <p:ph type="title"/>
          </p:nvPr>
        </p:nvSpPr>
        <p:spPr>
          <a:xfrm>
            <a:off x="457200" y="274638"/>
            <a:ext cx="8229600" cy="1426170"/>
          </a:xfrm>
        </p:spPr>
        <p:txBody>
          <a:bodyPr>
            <a:normAutofit fontScale="90000"/>
          </a:bodyPr>
          <a:lstStyle/>
          <a:p>
            <a:r>
              <a:rPr lang="en-GB" dirty="0" smtClean="0"/>
              <a:t>Lesson 7: Effectiveness of solutions to traffic management - Glasgow</a:t>
            </a:r>
            <a:endParaRPr lang="en-GB" dirty="0"/>
          </a:p>
        </p:txBody>
      </p:sp>
    </p:spTree>
    <p:extLst>
      <p:ext uri="{BB962C8B-B14F-4D97-AF65-F5344CB8AC3E}">
        <p14:creationId xmlns:p14="http://schemas.microsoft.com/office/powerpoint/2010/main" val="2245527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4165923"/>
          </a:xfrm>
        </p:spPr>
        <p:txBody>
          <a:bodyPr/>
          <a:lstStyle/>
          <a:p>
            <a:r>
              <a:rPr lang="en-GB" sz="3600" dirty="0" smtClean="0"/>
              <a:t>Update your “POP QUIZ” checklist </a:t>
            </a:r>
          </a:p>
          <a:p>
            <a:pPr marL="109728" indent="0">
              <a:buNone/>
            </a:pPr>
            <a:endParaRPr lang="en-GB" dirty="0"/>
          </a:p>
        </p:txBody>
      </p:sp>
      <p:sp>
        <p:nvSpPr>
          <p:cNvPr id="3" name="Title 2"/>
          <p:cNvSpPr>
            <a:spLocks noGrp="1"/>
          </p:cNvSpPr>
          <p:nvPr>
            <p:ph type="title"/>
          </p:nvPr>
        </p:nvSpPr>
        <p:spPr/>
        <p:txBody>
          <a:bodyPr/>
          <a:lstStyle/>
          <a:p>
            <a:r>
              <a:rPr lang="en-GB" dirty="0" smtClean="0"/>
              <a:t>Starter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458372"/>
            <a:ext cx="3357017" cy="3138580"/>
          </a:xfrm>
          <a:prstGeom prst="rect">
            <a:avLst/>
          </a:prstGeom>
        </p:spPr>
      </p:pic>
    </p:spTree>
    <p:extLst>
      <p:ext uri="{BB962C8B-B14F-4D97-AF65-F5344CB8AC3E}">
        <p14:creationId xmlns:p14="http://schemas.microsoft.com/office/powerpoint/2010/main" val="1426099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p:txBody>
          <a:bodyPr>
            <a:normAutofit fontScale="90000"/>
          </a:bodyPr>
          <a:lstStyle/>
          <a:p>
            <a:r>
              <a:rPr lang="en-GB" dirty="0" smtClean="0"/>
              <a:t>1. Construction of new roads (1)</a:t>
            </a:r>
            <a:endParaRPr lang="en-GB" dirty="0"/>
          </a:p>
        </p:txBody>
      </p:sp>
      <p:sp>
        <p:nvSpPr>
          <p:cNvPr id="6" name="TextBox 5"/>
          <p:cNvSpPr txBox="1"/>
          <p:nvPr/>
        </p:nvSpPr>
        <p:spPr>
          <a:xfrm>
            <a:off x="251520" y="1484784"/>
            <a:ext cx="8568952" cy="1938992"/>
          </a:xfrm>
          <a:prstGeom prst="rect">
            <a:avLst/>
          </a:prstGeom>
          <a:noFill/>
        </p:spPr>
        <p:txBody>
          <a:bodyPr wrap="square" rtlCol="0">
            <a:spAutoFit/>
          </a:bodyPr>
          <a:lstStyle/>
          <a:p>
            <a:r>
              <a:rPr lang="en-GB" sz="2400" dirty="0" smtClean="0"/>
              <a:t>Large motorways such as the M80 and M77 reduce the number of cars on smaller roads such as Great Western Road. This helps reduce congestion in built up areas making it safer for pedestrians. </a:t>
            </a:r>
            <a:r>
              <a:rPr lang="en-GB" sz="2400" dirty="0" smtClean="0">
                <a:sym typeface="Wingdings"/>
              </a:rPr>
              <a:t></a:t>
            </a:r>
            <a:endParaRPr lang="en-GB" sz="2400" dirty="0" smtClean="0"/>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1" y="3423776"/>
            <a:ext cx="9144000" cy="3621668"/>
          </a:xfrm>
          <a:prstGeom prst="rect">
            <a:avLst/>
          </a:prstGeom>
        </p:spPr>
      </p:pic>
    </p:spTree>
    <p:extLst>
      <p:ext uri="{BB962C8B-B14F-4D97-AF65-F5344CB8AC3E}">
        <p14:creationId xmlns:p14="http://schemas.microsoft.com/office/powerpoint/2010/main" val="1925233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p:txBody>
          <a:bodyPr>
            <a:normAutofit fontScale="90000"/>
          </a:bodyPr>
          <a:lstStyle/>
          <a:p>
            <a:r>
              <a:rPr lang="en-GB" dirty="0" smtClean="0"/>
              <a:t>1. Construction of new roads (2)</a:t>
            </a:r>
            <a:endParaRPr lang="en-GB" dirty="0"/>
          </a:p>
        </p:txBody>
      </p:sp>
      <p:sp>
        <p:nvSpPr>
          <p:cNvPr id="6" name="TextBox 5"/>
          <p:cNvSpPr txBox="1"/>
          <p:nvPr/>
        </p:nvSpPr>
        <p:spPr>
          <a:xfrm>
            <a:off x="107504" y="1628800"/>
            <a:ext cx="8712968" cy="4893647"/>
          </a:xfrm>
          <a:prstGeom prst="rect">
            <a:avLst/>
          </a:prstGeom>
          <a:noFill/>
        </p:spPr>
        <p:txBody>
          <a:bodyPr wrap="square" rtlCol="0">
            <a:spAutoFit/>
          </a:bodyPr>
          <a:lstStyle/>
          <a:p>
            <a:r>
              <a:rPr lang="en-GB" sz="2400" dirty="0" smtClean="0">
                <a:sym typeface="Wingdings"/>
              </a:rPr>
              <a:t>The M74 extension was controversial when it was first proposed. Many people had to leave their homes and businesses had to close to make way for the new road. People were also concerned about noise and air pollution.  </a:t>
            </a:r>
          </a:p>
          <a:p>
            <a:endParaRPr lang="en-GB" sz="2400" dirty="0">
              <a:sym typeface="Wingdings"/>
            </a:endParaRPr>
          </a:p>
          <a:p>
            <a:r>
              <a:rPr lang="en-GB" sz="2400" dirty="0" smtClean="0">
                <a:sym typeface="Wingdings"/>
              </a:rPr>
              <a:t>However, the extension has been successful in reducing congestion on the M8. Around 20,000 vehicles have been removed from the M8 between Baillieston and Charing Cross. Journey times are also around 15 minutes faster</a:t>
            </a:r>
            <a:r>
              <a:rPr lang="en-GB" sz="2400" dirty="0">
                <a:sym typeface="Wingdings"/>
              </a:rPr>
              <a:t>. </a:t>
            </a:r>
          </a:p>
          <a:p>
            <a:endParaRPr lang="en-GB" sz="2400" dirty="0" smtClean="0"/>
          </a:p>
          <a:p>
            <a:endParaRPr lang="en-GB" sz="2400" dirty="0"/>
          </a:p>
        </p:txBody>
      </p:sp>
    </p:spTree>
    <p:extLst>
      <p:ext uri="{BB962C8B-B14F-4D97-AF65-F5344CB8AC3E}">
        <p14:creationId xmlns:p14="http://schemas.microsoft.com/office/powerpoint/2010/main" val="1570814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t>Cars are now more affordable &amp; many families own more than one car</a:t>
            </a:r>
          </a:p>
          <a:p>
            <a:r>
              <a:rPr lang="en-GB" sz="2800" dirty="0" smtClean="0"/>
              <a:t>This means there are more cars on the road, adding to congestion. </a:t>
            </a:r>
          </a:p>
          <a:p>
            <a:endParaRPr lang="en-GB" sz="2800" dirty="0" smtClean="0"/>
          </a:p>
          <a:p>
            <a:r>
              <a:rPr lang="en-GB" sz="2800" dirty="0" smtClean="0"/>
              <a:t>Also, as population grows more cars are added to the road and more people are now completing the school run by car. </a:t>
            </a:r>
          </a:p>
          <a:p>
            <a:r>
              <a:rPr lang="en-GB" sz="2800" dirty="0" smtClean="0"/>
              <a:t>This extends the rush hour.  </a:t>
            </a:r>
            <a:endParaRPr lang="en-GB" sz="2800" dirty="0"/>
          </a:p>
        </p:txBody>
      </p:sp>
      <p:sp>
        <p:nvSpPr>
          <p:cNvPr id="3" name="Title 2"/>
          <p:cNvSpPr>
            <a:spLocks noGrp="1"/>
          </p:cNvSpPr>
          <p:nvPr>
            <p:ph type="title"/>
          </p:nvPr>
        </p:nvSpPr>
        <p:spPr/>
        <p:txBody>
          <a:bodyPr/>
          <a:lstStyle/>
          <a:p>
            <a:r>
              <a:rPr lang="en-GB" dirty="0" smtClean="0"/>
              <a:t>1. More cars on the road</a:t>
            </a:r>
            <a:endParaRPr lang="en-GB" dirty="0"/>
          </a:p>
        </p:txBody>
      </p:sp>
    </p:spTree>
    <p:extLst>
      <p:ext uri="{BB962C8B-B14F-4D97-AF65-F5344CB8AC3E}">
        <p14:creationId xmlns:p14="http://schemas.microsoft.com/office/powerpoint/2010/main" val="2255823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a:xfrm>
            <a:off x="457200" y="274638"/>
            <a:ext cx="8542784" cy="1143000"/>
          </a:xfrm>
        </p:spPr>
        <p:txBody>
          <a:bodyPr>
            <a:normAutofit fontScale="90000"/>
          </a:bodyPr>
          <a:lstStyle/>
          <a:p>
            <a:r>
              <a:rPr lang="en-GB" dirty="0"/>
              <a:t>2</a:t>
            </a:r>
            <a:r>
              <a:rPr lang="en-GB" dirty="0" smtClean="0"/>
              <a:t>. Improvements to public transport</a:t>
            </a:r>
            <a:endParaRPr lang="en-GB" dirty="0"/>
          </a:p>
        </p:txBody>
      </p:sp>
      <p:sp>
        <p:nvSpPr>
          <p:cNvPr id="6" name="TextBox 5"/>
          <p:cNvSpPr txBox="1"/>
          <p:nvPr/>
        </p:nvSpPr>
        <p:spPr>
          <a:xfrm>
            <a:off x="251520" y="1628800"/>
            <a:ext cx="8640960" cy="830997"/>
          </a:xfrm>
          <a:prstGeom prst="rect">
            <a:avLst/>
          </a:prstGeom>
          <a:noFill/>
        </p:spPr>
        <p:txBody>
          <a:bodyPr wrap="square" rtlCol="0">
            <a:spAutoFit/>
          </a:bodyPr>
          <a:lstStyle/>
          <a:p>
            <a:endParaRPr lang="en-GB" sz="2400" dirty="0" smtClean="0"/>
          </a:p>
          <a:p>
            <a:endParaRPr lang="en-GB" sz="2400" dirty="0"/>
          </a:p>
        </p:txBody>
      </p:sp>
      <p:sp>
        <p:nvSpPr>
          <p:cNvPr id="5" name="TextBox 4"/>
          <p:cNvSpPr txBox="1"/>
          <p:nvPr/>
        </p:nvSpPr>
        <p:spPr>
          <a:xfrm>
            <a:off x="251520" y="1225689"/>
            <a:ext cx="8640960" cy="6740307"/>
          </a:xfrm>
          <a:prstGeom prst="rect">
            <a:avLst/>
          </a:prstGeom>
          <a:noFill/>
        </p:spPr>
        <p:txBody>
          <a:bodyPr wrap="square" rtlCol="0">
            <a:spAutoFit/>
          </a:bodyPr>
          <a:lstStyle/>
          <a:p>
            <a:pPr fontAlgn="base"/>
            <a:r>
              <a:rPr lang="en-GB" sz="2400" dirty="0"/>
              <a:t>There has been a significant increase in passenger numbers on trains between Edinburgh and Glasgow. Stations such as </a:t>
            </a:r>
            <a:r>
              <a:rPr lang="en-GB" sz="2400" dirty="0" err="1"/>
              <a:t>Carntyne</a:t>
            </a:r>
            <a:r>
              <a:rPr lang="en-GB" sz="2400" dirty="0"/>
              <a:t> and Shettleston connect passengers to the city centre in both Edinburgh and Glasgow with trains every 15 minutes between the hours of 0700hours and 1800hours. </a:t>
            </a:r>
            <a:r>
              <a:rPr lang="en-GB" sz="2400" dirty="0">
                <a:sym typeface="Wingdings"/>
              </a:rPr>
              <a:t></a:t>
            </a:r>
          </a:p>
          <a:p>
            <a:pPr lvl="0" fontAlgn="base"/>
            <a:endParaRPr lang="en-GB" sz="2400" dirty="0"/>
          </a:p>
          <a:p>
            <a:pPr fontAlgn="base"/>
            <a:r>
              <a:rPr lang="en-GB" sz="2400" dirty="0"/>
              <a:t>First Bus has made some improvements such as adding new buses, some which contain </a:t>
            </a:r>
            <a:r>
              <a:rPr lang="en-GB" sz="2400" dirty="0" err="1"/>
              <a:t>wifi</a:t>
            </a:r>
            <a:r>
              <a:rPr lang="en-GB" sz="2400" dirty="0"/>
              <a:t>. However, some have complained that services have been amalgamated and some popular routes cancelled or experiencing reduced services. Also, there are two buses which use the number 60 but have different routes and this may be confusing for passengers. </a:t>
            </a:r>
            <a:r>
              <a:rPr lang="en-GB" sz="2400" dirty="0">
                <a:sym typeface="Wingdings"/>
              </a:rPr>
              <a:t></a:t>
            </a:r>
          </a:p>
          <a:p>
            <a:pPr lvl="0" fontAlgn="base"/>
            <a:endParaRPr lang="en-GB" sz="2400" dirty="0"/>
          </a:p>
          <a:p>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2934116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112568" cy="4827992"/>
          </a:xfrm>
        </p:spPr>
        <p:txBody>
          <a:bodyPr>
            <a:normAutofit/>
          </a:bodyPr>
          <a:lstStyle/>
          <a:p>
            <a:pPr marL="109728" indent="0">
              <a:buNone/>
            </a:pPr>
            <a:endParaRPr lang="en-GB" sz="2400" u="sng" dirty="0" smtClean="0"/>
          </a:p>
          <a:p>
            <a:endParaRPr lang="en-GB" sz="2400" dirty="0"/>
          </a:p>
          <a:p>
            <a:endParaRPr lang="en-GB" sz="2400" dirty="0"/>
          </a:p>
          <a:p>
            <a:endParaRPr lang="en-GB" sz="2400" dirty="0"/>
          </a:p>
          <a:p>
            <a:endParaRPr lang="en-GB" sz="2400" dirty="0"/>
          </a:p>
        </p:txBody>
      </p:sp>
      <p:sp>
        <p:nvSpPr>
          <p:cNvPr id="3" name="Title 2"/>
          <p:cNvSpPr>
            <a:spLocks noGrp="1"/>
          </p:cNvSpPr>
          <p:nvPr>
            <p:ph type="title"/>
          </p:nvPr>
        </p:nvSpPr>
        <p:spPr>
          <a:xfrm>
            <a:off x="272750" y="260648"/>
            <a:ext cx="8542784" cy="1143000"/>
          </a:xfrm>
        </p:spPr>
        <p:txBody>
          <a:bodyPr>
            <a:normAutofit/>
          </a:bodyPr>
          <a:lstStyle/>
          <a:p>
            <a:r>
              <a:rPr lang="en-GB" dirty="0" smtClean="0"/>
              <a:t>3. Improvements to traffic flow</a:t>
            </a:r>
            <a:endParaRPr lang="en-GB" dirty="0"/>
          </a:p>
        </p:txBody>
      </p:sp>
      <p:sp>
        <p:nvSpPr>
          <p:cNvPr id="6" name="TextBox 5"/>
          <p:cNvSpPr txBox="1"/>
          <p:nvPr/>
        </p:nvSpPr>
        <p:spPr>
          <a:xfrm>
            <a:off x="251520" y="1225689"/>
            <a:ext cx="8640960" cy="4154984"/>
          </a:xfrm>
          <a:prstGeom prst="rect">
            <a:avLst/>
          </a:prstGeom>
          <a:noFill/>
        </p:spPr>
        <p:txBody>
          <a:bodyPr wrap="square" rtlCol="0">
            <a:spAutoFit/>
          </a:bodyPr>
          <a:lstStyle/>
          <a:p>
            <a:endParaRPr lang="en-GB" sz="2400" dirty="0">
              <a:sym typeface="Wingdings"/>
            </a:endParaRPr>
          </a:p>
          <a:p>
            <a:r>
              <a:rPr lang="en-GB" sz="2400" dirty="0" smtClean="0">
                <a:sym typeface="Wingdings"/>
              </a:rPr>
              <a:t>In recent years there has been public outcry as there has been a significant increase in the number of bus lanes in Glasgow’s city centre. The newly introduced bus lane at Nelson </a:t>
            </a:r>
            <a:r>
              <a:rPr lang="en-GB" sz="2400" dirty="0" err="1" smtClean="0">
                <a:sym typeface="Wingdings"/>
              </a:rPr>
              <a:t>Madela</a:t>
            </a:r>
            <a:r>
              <a:rPr lang="en-GB" sz="2400" dirty="0" smtClean="0">
                <a:sym typeface="Wingdings"/>
              </a:rPr>
              <a:t> Place earned the council at least £800,000  in its first two months. Drivers are fined £30, increasing to £60 after 14 days for driving in the bus lane. </a:t>
            </a:r>
            <a:endParaRPr lang="en-GB" sz="2400" dirty="0">
              <a:sym typeface="Wingdings"/>
            </a:endParaRPr>
          </a:p>
          <a:p>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796806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dirty="0" smtClean="0"/>
              <a:t>Name the case study.</a:t>
            </a:r>
          </a:p>
          <a:p>
            <a:endParaRPr lang="en-GB" sz="2400" dirty="0" smtClean="0"/>
          </a:p>
          <a:p>
            <a:r>
              <a:rPr lang="en-GB" sz="2400" dirty="0"/>
              <a:t>Firstly….</a:t>
            </a:r>
          </a:p>
          <a:p>
            <a:r>
              <a:rPr lang="en-GB" sz="2400" dirty="0"/>
              <a:t>Name a solution.</a:t>
            </a:r>
          </a:p>
          <a:p>
            <a:r>
              <a:rPr lang="en-GB" sz="2400" dirty="0" smtClean="0"/>
              <a:t>This </a:t>
            </a:r>
            <a:r>
              <a:rPr lang="en-GB" sz="2400" dirty="0"/>
              <a:t>is effective </a:t>
            </a:r>
            <a:r>
              <a:rPr lang="en-GB" sz="2400" dirty="0" smtClean="0"/>
              <a:t>because / This </a:t>
            </a:r>
            <a:r>
              <a:rPr lang="en-GB" sz="2400" dirty="0"/>
              <a:t>is not effective because</a:t>
            </a:r>
            <a:r>
              <a:rPr lang="en-GB" sz="2400" dirty="0" smtClean="0"/>
              <a:t>…</a:t>
            </a:r>
          </a:p>
          <a:p>
            <a:endParaRPr lang="en-GB" sz="2400" dirty="0"/>
          </a:p>
          <a:p>
            <a:pPr marL="365760" lvl="1" indent="-256032">
              <a:spcBef>
                <a:spcPts val="400"/>
              </a:spcBef>
              <a:buSzPct val="68000"/>
              <a:buFont typeface="Wingdings 3"/>
              <a:buChar char=""/>
            </a:pPr>
            <a:r>
              <a:rPr lang="en-GB" sz="2400" dirty="0" smtClean="0"/>
              <a:t>Secondly….</a:t>
            </a:r>
            <a:endParaRPr lang="en-GB" sz="2400" dirty="0"/>
          </a:p>
          <a:p>
            <a:pPr marL="365760" lvl="1" indent="-256032">
              <a:spcBef>
                <a:spcPts val="400"/>
              </a:spcBef>
              <a:buSzPct val="68000"/>
              <a:buFont typeface="Wingdings 3"/>
              <a:buChar char=""/>
            </a:pPr>
            <a:r>
              <a:rPr lang="en-GB" sz="2400" dirty="0" smtClean="0"/>
              <a:t>This is effective because / This is not effective because.</a:t>
            </a:r>
            <a:endParaRPr lang="en-GB" sz="2400" dirty="0"/>
          </a:p>
        </p:txBody>
      </p:sp>
      <p:sp>
        <p:nvSpPr>
          <p:cNvPr id="3" name="Title 2"/>
          <p:cNvSpPr>
            <a:spLocks noGrp="1"/>
          </p:cNvSpPr>
          <p:nvPr>
            <p:ph type="title"/>
          </p:nvPr>
        </p:nvSpPr>
        <p:spPr/>
        <p:txBody>
          <a:bodyPr/>
          <a:lstStyle/>
          <a:p>
            <a:r>
              <a:rPr lang="en-GB" dirty="0" smtClean="0"/>
              <a:t>Task</a:t>
            </a:r>
            <a:endParaRPr lang="en-GB" dirty="0"/>
          </a:p>
        </p:txBody>
      </p:sp>
    </p:spTree>
    <p:extLst>
      <p:ext uri="{BB962C8B-B14F-4D97-AF65-F5344CB8AC3E}">
        <p14:creationId xmlns:p14="http://schemas.microsoft.com/office/powerpoint/2010/main" val="3134392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A developed world city I have studied is Glasgow.  The solutions to traffic congestion have had varying degrees of success.</a:t>
            </a:r>
          </a:p>
          <a:p>
            <a:r>
              <a:rPr lang="en-GB" dirty="0" smtClean="0"/>
              <a:t>Firstly, building new roads such as the M77 and M80 has reduced the number of cars on Great Western </a:t>
            </a:r>
            <a:r>
              <a:rPr lang="en-GB" dirty="0" smtClean="0"/>
              <a:t>Road</a:t>
            </a:r>
            <a:r>
              <a:rPr lang="en-GB" sz="2800" dirty="0">
                <a:sym typeface="Wingdings"/>
              </a:rPr>
              <a:t> </a:t>
            </a:r>
            <a:r>
              <a:rPr lang="en-GB" dirty="0" smtClean="0"/>
              <a:t>, </a:t>
            </a:r>
            <a:r>
              <a:rPr lang="en-GB" dirty="0" smtClean="0"/>
              <a:t>thus reducing congestion and making it safer for </a:t>
            </a:r>
            <a:r>
              <a:rPr lang="en-GB" dirty="0" smtClean="0"/>
              <a:t>pedestrians</a:t>
            </a:r>
            <a:r>
              <a:rPr lang="en-GB" sz="2800" dirty="0">
                <a:sym typeface="Wingdings"/>
              </a:rPr>
              <a:t> </a:t>
            </a:r>
            <a:r>
              <a:rPr lang="en-GB" dirty="0" smtClean="0"/>
              <a:t>.</a:t>
            </a:r>
            <a:endParaRPr lang="en-GB" dirty="0" smtClean="0"/>
          </a:p>
          <a:p>
            <a:r>
              <a:rPr lang="en-GB" dirty="0" smtClean="0"/>
              <a:t>Secondly, the M74 motorway was not effective because many people complained when their houses and businesses were </a:t>
            </a:r>
            <a:r>
              <a:rPr lang="en-GB" dirty="0" smtClean="0"/>
              <a:t>destroyed</a:t>
            </a:r>
            <a:r>
              <a:rPr lang="en-GB" sz="2800" dirty="0">
                <a:sym typeface="Wingdings"/>
              </a:rPr>
              <a:t> </a:t>
            </a:r>
            <a:r>
              <a:rPr lang="en-GB" dirty="0" smtClean="0"/>
              <a:t>, </a:t>
            </a:r>
            <a:r>
              <a:rPr lang="en-GB" dirty="0" smtClean="0"/>
              <a:t>and now local residents are worried about noise and air pollution leading to bad </a:t>
            </a:r>
            <a:r>
              <a:rPr lang="en-GB" dirty="0" smtClean="0"/>
              <a:t>health</a:t>
            </a:r>
            <a:r>
              <a:rPr lang="en-GB" sz="2800" dirty="0">
                <a:sym typeface="Wingdings"/>
              </a:rPr>
              <a:t> </a:t>
            </a:r>
            <a:r>
              <a:rPr lang="en-GB" dirty="0" smtClean="0"/>
              <a:t>.</a:t>
            </a:r>
            <a:endParaRPr lang="en-GB" dirty="0"/>
          </a:p>
        </p:txBody>
      </p:sp>
      <p:sp>
        <p:nvSpPr>
          <p:cNvPr id="3" name="Title 2"/>
          <p:cNvSpPr>
            <a:spLocks noGrp="1"/>
          </p:cNvSpPr>
          <p:nvPr>
            <p:ph type="title"/>
          </p:nvPr>
        </p:nvSpPr>
        <p:spPr/>
        <p:txBody>
          <a:bodyPr/>
          <a:lstStyle/>
          <a:p>
            <a:r>
              <a:rPr lang="en-GB" dirty="0" smtClean="0"/>
              <a:t>Perfect answer</a:t>
            </a:r>
            <a:endParaRPr lang="en-GB" dirty="0"/>
          </a:p>
        </p:txBody>
      </p:sp>
    </p:spTree>
    <p:extLst>
      <p:ext uri="{BB962C8B-B14F-4D97-AF65-F5344CB8AC3E}">
        <p14:creationId xmlns:p14="http://schemas.microsoft.com/office/powerpoint/2010/main" val="717921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In addition to this, </a:t>
            </a:r>
            <a:r>
              <a:rPr lang="en-GB" dirty="0" err="1" smtClean="0"/>
              <a:t>Simiplicity</a:t>
            </a:r>
            <a:r>
              <a:rPr lang="en-GB" dirty="0" smtClean="0"/>
              <a:t> is effective because buses are now more convenient due to additional services and </a:t>
            </a:r>
            <a:r>
              <a:rPr lang="en-GB" dirty="0" smtClean="0"/>
              <a:t>routes, </a:t>
            </a:r>
            <a:r>
              <a:rPr lang="en-GB" dirty="0" smtClean="0"/>
              <a:t>and new additions such as </a:t>
            </a:r>
            <a:r>
              <a:rPr lang="en-GB" dirty="0" err="1" smtClean="0"/>
              <a:t>wifi</a:t>
            </a:r>
            <a:r>
              <a:rPr lang="en-GB" sz="2800" dirty="0">
                <a:sym typeface="Wingdings"/>
              </a:rPr>
              <a:t> </a:t>
            </a:r>
            <a:r>
              <a:rPr lang="en-GB" dirty="0" smtClean="0"/>
              <a:t>. </a:t>
            </a:r>
            <a:r>
              <a:rPr lang="en-GB" dirty="0" smtClean="0"/>
              <a:t>This means people are less likely to take the car so there are less cars on the road, thus reducing </a:t>
            </a:r>
            <a:r>
              <a:rPr lang="en-GB" dirty="0" smtClean="0"/>
              <a:t>congestion</a:t>
            </a:r>
            <a:r>
              <a:rPr lang="en-GB" sz="2800" dirty="0">
                <a:sym typeface="Wingdings"/>
              </a:rPr>
              <a:t> </a:t>
            </a:r>
            <a:r>
              <a:rPr lang="en-GB" dirty="0" smtClean="0"/>
              <a:t>.  </a:t>
            </a:r>
            <a:endParaRPr lang="en-GB" dirty="0" smtClean="0"/>
          </a:p>
          <a:p>
            <a:r>
              <a:rPr lang="en-GB" dirty="0" smtClean="0"/>
              <a:t>Furthermore, improving the traffic flow has been effective, particularly on roads such as Nelson Mandela Place where the government has introduced a bus </a:t>
            </a:r>
            <a:r>
              <a:rPr lang="en-GB" dirty="0" smtClean="0"/>
              <a:t>gate</a:t>
            </a:r>
            <a:r>
              <a:rPr lang="en-GB" sz="2800" dirty="0">
                <a:sym typeface="Wingdings"/>
              </a:rPr>
              <a:t> </a:t>
            </a:r>
            <a:r>
              <a:rPr lang="en-GB" dirty="0" smtClean="0"/>
              <a:t>. </a:t>
            </a:r>
            <a:r>
              <a:rPr lang="en-GB" dirty="0" smtClean="0"/>
              <a:t>This has removed the number of cars going through that area of the CBD and has reduced </a:t>
            </a:r>
            <a:r>
              <a:rPr lang="en-GB" dirty="0" smtClean="0"/>
              <a:t>congestion</a:t>
            </a:r>
            <a:r>
              <a:rPr lang="en-GB" sz="2800" dirty="0">
                <a:sym typeface="Wingdings"/>
              </a:rPr>
              <a:t> </a:t>
            </a:r>
            <a:r>
              <a:rPr lang="en-GB" dirty="0" smtClean="0"/>
              <a:t>.</a:t>
            </a:r>
            <a:endParaRPr lang="en-GB" dirty="0"/>
          </a:p>
        </p:txBody>
      </p:sp>
    </p:spTree>
    <p:extLst>
      <p:ext uri="{BB962C8B-B14F-4D97-AF65-F5344CB8AC3E}">
        <p14:creationId xmlns:p14="http://schemas.microsoft.com/office/powerpoint/2010/main" val="3249359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 y="116632"/>
            <a:ext cx="9146293" cy="6741368"/>
          </a:xfrm>
          <a:prstGeom prst="rect">
            <a:avLst/>
          </a:prstGeom>
        </p:spPr>
      </p:pic>
      <p:sp>
        <p:nvSpPr>
          <p:cNvPr id="7" name="TextBox 6"/>
          <p:cNvSpPr txBox="1"/>
          <p:nvPr/>
        </p:nvSpPr>
        <p:spPr>
          <a:xfrm>
            <a:off x="3491880" y="3140968"/>
            <a:ext cx="1872208" cy="923330"/>
          </a:xfrm>
          <a:prstGeom prst="rect">
            <a:avLst/>
          </a:prstGeom>
          <a:noFill/>
        </p:spPr>
        <p:txBody>
          <a:bodyPr wrap="square" rtlCol="0">
            <a:spAutoFit/>
          </a:bodyPr>
          <a:lstStyle/>
          <a:p>
            <a:pPr algn="ctr"/>
            <a:r>
              <a:rPr lang="en-GB" b="1" dirty="0" smtClean="0"/>
              <a:t>TRAFFIC MANAGEMENT GLASGOW</a:t>
            </a:r>
            <a:endParaRPr lang="en-GB" b="1" dirty="0"/>
          </a:p>
        </p:txBody>
      </p:sp>
      <p:sp>
        <p:nvSpPr>
          <p:cNvPr id="8" name="TextBox 7"/>
          <p:cNvSpPr txBox="1"/>
          <p:nvPr/>
        </p:nvSpPr>
        <p:spPr>
          <a:xfrm rot="2085212">
            <a:off x="2134015" y="1913458"/>
            <a:ext cx="1872208" cy="369332"/>
          </a:xfrm>
          <a:prstGeom prst="rect">
            <a:avLst/>
          </a:prstGeom>
          <a:noFill/>
        </p:spPr>
        <p:txBody>
          <a:bodyPr wrap="square" rtlCol="0">
            <a:spAutoFit/>
          </a:bodyPr>
          <a:lstStyle/>
          <a:p>
            <a:pPr algn="ctr"/>
            <a:r>
              <a:rPr lang="en-GB" b="1" dirty="0" smtClean="0"/>
              <a:t>REASONS</a:t>
            </a:r>
            <a:endParaRPr lang="en-GB" b="1" dirty="0"/>
          </a:p>
        </p:txBody>
      </p:sp>
      <p:sp>
        <p:nvSpPr>
          <p:cNvPr id="9" name="TextBox 8"/>
          <p:cNvSpPr txBox="1"/>
          <p:nvPr/>
        </p:nvSpPr>
        <p:spPr>
          <a:xfrm rot="2742870">
            <a:off x="4997777" y="4323123"/>
            <a:ext cx="1872208" cy="369332"/>
          </a:xfrm>
          <a:prstGeom prst="rect">
            <a:avLst/>
          </a:prstGeom>
          <a:noFill/>
        </p:spPr>
        <p:txBody>
          <a:bodyPr wrap="square" rtlCol="0">
            <a:spAutoFit/>
          </a:bodyPr>
          <a:lstStyle/>
          <a:p>
            <a:pPr algn="ctr"/>
            <a:r>
              <a:rPr lang="en-GB" b="1" dirty="0" smtClean="0"/>
              <a:t>EFFECTIVENESS</a:t>
            </a:r>
            <a:endParaRPr lang="en-GB" b="1" dirty="0"/>
          </a:p>
        </p:txBody>
      </p:sp>
      <p:sp>
        <p:nvSpPr>
          <p:cNvPr id="10" name="TextBox 9"/>
          <p:cNvSpPr txBox="1"/>
          <p:nvPr/>
        </p:nvSpPr>
        <p:spPr>
          <a:xfrm rot="19467163">
            <a:off x="4648921" y="1706564"/>
            <a:ext cx="1872208" cy="369332"/>
          </a:xfrm>
          <a:prstGeom prst="rect">
            <a:avLst/>
          </a:prstGeom>
          <a:noFill/>
        </p:spPr>
        <p:txBody>
          <a:bodyPr wrap="square" rtlCol="0">
            <a:spAutoFit/>
          </a:bodyPr>
          <a:lstStyle/>
          <a:p>
            <a:pPr algn="ctr"/>
            <a:r>
              <a:rPr lang="en-GB" b="1" dirty="0" smtClean="0"/>
              <a:t>SOLUTIONS</a:t>
            </a:r>
            <a:endParaRPr lang="en-GB" b="1" dirty="0"/>
          </a:p>
        </p:txBody>
      </p:sp>
      <p:sp>
        <p:nvSpPr>
          <p:cNvPr id="12" name="Rectangle 11"/>
          <p:cNvSpPr/>
          <p:nvPr/>
        </p:nvSpPr>
        <p:spPr>
          <a:xfrm>
            <a:off x="107504" y="3708720"/>
            <a:ext cx="3456384" cy="310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20221866">
            <a:off x="689874" y="3418874"/>
            <a:ext cx="3246887" cy="309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3240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Plenary</a:t>
            </a:r>
            <a:endParaRPr lang="en-GB" dirty="0"/>
          </a:p>
        </p:txBody>
      </p:sp>
    </p:spTree>
    <p:extLst>
      <p:ext uri="{BB962C8B-B14F-4D97-AF65-F5344CB8AC3E}">
        <p14:creationId xmlns:p14="http://schemas.microsoft.com/office/powerpoint/2010/main" val="47456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dirty="0" smtClean="0"/>
              <a:t>Cars are now more affordable and many families own more than one car.</a:t>
            </a:r>
          </a:p>
          <a:p>
            <a:pPr algn="just"/>
            <a:endParaRPr lang="en-GB" dirty="0"/>
          </a:p>
          <a:p>
            <a:pPr lvl="0" algn="just">
              <a:buClr>
                <a:srgbClr val="31B6FD"/>
              </a:buClr>
            </a:pPr>
            <a:r>
              <a:rPr lang="en-GB" dirty="0">
                <a:solidFill>
                  <a:prstClr val="black"/>
                </a:solidFill>
              </a:rPr>
              <a:t>Cars are now more affordable and many families own more than one car</a:t>
            </a:r>
            <a:r>
              <a:rPr lang="en-GB" dirty="0" smtClean="0">
                <a:solidFill>
                  <a:prstClr val="black"/>
                </a:solidFill>
              </a:rPr>
              <a:t>. This increases traffic congestion as there are more cars on the road.  </a:t>
            </a:r>
            <a:endParaRPr lang="en-GB" dirty="0">
              <a:solidFill>
                <a:prstClr val="black"/>
              </a:solidFill>
            </a:endParaRPr>
          </a:p>
          <a:p>
            <a:pPr algn="just"/>
            <a:endParaRPr lang="en-GB" dirty="0"/>
          </a:p>
        </p:txBody>
      </p:sp>
      <p:sp>
        <p:nvSpPr>
          <p:cNvPr id="3" name="Title 2"/>
          <p:cNvSpPr>
            <a:spLocks noGrp="1"/>
          </p:cNvSpPr>
          <p:nvPr>
            <p:ph type="title"/>
          </p:nvPr>
        </p:nvSpPr>
        <p:spPr/>
        <p:txBody>
          <a:bodyPr/>
          <a:lstStyle/>
          <a:p>
            <a:r>
              <a:rPr lang="en-GB" dirty="0" smtClean="0"/>
              <a:t>Developed point???</a:t>
            </a:r>
            <a:endParaRPr lang="en-GB" dirty="0"/>
          </a:p>
        </p:txBody>
      </p:sp>
    </p:spTree>
    <p:extLst>
      <p:ext uri="{BB962C8B-B14F-4D97-AF65-F5344CB8AC3E}">
        <p14:creationId xmlns:p14="http://schemas.microsoft.com/office/powerpoint/2010/main" val="345862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2" y="0"/>
            <a:ext cx="9156441" cy="6858000"/>
          </a:xfrm>
        </p:spPr>
      </p:pic>
    </p:spTree>
    <p:extLst>
      <p:ext uri="{BB962C8B-B14F-4D97-AF65-F5344CB8AC3E}">
        <p14:creationId xmlns:p14="http://schemas.microsoft.com/office/powerpoint/2010/main" val="5061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Some people see public transport as being too costly and therefore prefer to use their own car</a:t>
            </a:r>
          </a:p>
          <a:p>
            <a:r>
              <a:rPr lang="en-GB" dirty="0" smtClean="0"/>
              <a:t>Also, for some public transport is not suitable. </a:t>
            </a:r>
            <a:r>
              <a:rPr lang="en-GB" dirty="0"/>
              <a:t>F</a:t>
            </a:r>
            <a:r>
              <a:rPr lang="en-GB" dirty="0" smtClean="0"/>
              <a:t>or people who work shifts or live in areas with a poor public transport network it is difficult to find public transport which suits them. </a:t>
            </a:r>
          </a:p>
          <a:p>
            <a:pPr marL="109728" indent="0">
              <a:buNone/>
            </a:pPr>
            <a:endParaRPr lang="en-GB" dirty="0" smtClean="0"/>
          </a:p>
          <a:p>
            <a:pPr marL="109728" indent="0">
              <a:buNone/>
            </a:pPr>
            <a:r>
              <a:rPr lang="en-GB" dirty="0" smtClean="0"/>
              <a:t>e.g. living in a small village and working nightshift </a:t>
            </a:r>
            <a:endParaRPr lang="en-GB" dirty="0"/>
          </a:p>
        </p:txBody>
      </p:sp>
      <p:sp>
        <p:nvSpPr>
          <p:cNvPr id="3" name="Title 2"/>
          <p:cNvSpPr>
            <a:spLocks noGrp="1"/>
          </p:cNvSpPr>
          <p:nvPr>
            <p:ph type="title"/>
          </p:nvPr>
        </p:nvSpPr>
        <p:spPr/>
        <p:txBody>
          <a:bodyPr/>
          <a:lstStyle/>
          <a:p>
            <a:r>
              <a:rPr lang="en-GB" dirty="0"/>
              <a:t>2</a:t>
            </a:r>
            <a:r>
              <a:rPr lang="en-GB" dirty="0" smtClean="0"/>
              <a:t>. Cars &gt; public transport</a:t>
            </a:r>
            <a:endParaRPr lang="en-GB" dirty="0"/>
          </a:p>
        </p:txBody>
      </p:sp>
    </p:spTree>
    <p:extLst>
      <p:ext uri="{BB962C8B-B14F-4D97-AF65-F5344CB8AC3E}">
        <p14:creationId xmlns:p14="http://schemas.microsoft.com/office/powerpoint/2010/main" val="2505193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 y="0"/>
            <a:ext cx="9143121" cy="6858000"/>
          </a:xfrm>
        </p:spPr>
      </p:pic>
    </p:spTree>
    <p:extLst>
      <p:ext uri="{BB962C8B-B14F-4D97-AF65-F5344CB8AC3E}">
        <p14:creationId xmlns:p14="http://schemas.microsoft.com/office/powerpoint/2010/main" val="299017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dirty="0" smtClean="0"/>
              <a:t>Some people have to use their car to get to work as public transport is not suitable to them.  For example, they may work in a small village and there is no bus to take them into work, or an infrequent bus service.  Therefore they must take the car, adding to congestion.  </a:t>
            </a:r>
            <a:endParaRPr lang="en-GB" dirty="0"/>
          </a:p>
        </p:txBody>
      </p:sp>
      <p:sp>
        <p:nvSpPr>
          <p:cNvPr id="3" name="Title 2"/>
          <p:cNvSpPr>
            <a:spLocks noGrp="1"/>
          </p:cNvSpPr>
          <p:nvPr>
            <p:ph type="title"/>
          </p:nvPr>
        </p:nvSpPr>
        <p:spPr/>
        <p:txBody>
          <a:bodyPr/>
          <a:lstStyle/>
          <a:p>
            <a:r>
              <a:rPr lang="en-GB" dirty="0" smtClean="0"/>
              <a:t>Developed point????</a:t>
            </a:r>
            <a:endParaRPr lang="en-GB" dirty="0"/>
          </a:p>
        </p:txBody>
      </p:sp>
    </p:spTree>
    <p:extLst>
      <p:ext uri="{BB962C8B-B14F-4D97-AF65-F5344CB8AC3E}">
        <p14:creationId xmlns:p14="http://schemas.microsoft.com/office/powerpoint/2010/main" val="2117052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855</TotalTime>
  <Words>2292</Words>
  <Application>Microsoft Office PowerPoint</Application>
  <PresentationFormat>On-screen Show (4:3)</PresentationFormat>
  <Paragraphs>210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Lesson 5: Need for traffic management schemes - Glasgow</vt:lpstr>
      <vt:lpstr> Starter</vt:lpstr>
      <vt:lpstr>Population Growth</vt:lpstr>
      <vt:lpstr>1. More cars on the road</vt:lpstr>
      <vt:lpstr>Developed point???</vt:lpstr>
      <vt:lpstr>PowerPoint Presentation</vt:lpstr>
      <vt:lpstr>2. Cars &gt; public transport</vt:lpstr>
      <vt:lpstr>PowerPoint Presentation</vt:lpstr>
      <vt:lpstr>Developed point????</vt:lpstr>
      <vt:lpstr>3. Commuters from suburbs</vt:lpstr>
      <vt:lpstr>3. Commuters converging</vt:lpstr>
      <vt:lpstr>PowerPoint Presentation</vt:lpstr>
      <vt:lpstr>4. Few bridging points</vt:lpstr>
      <vt:lpstr>5. Old, narrow roads</vt:lpstr>
      <vt:lpstr>6. More delivery vehicles </vt:lpstr>
      <vt:lpstr>7. Lack of parking</vt:lpstr>
      <vt:lpstr>8. Increased tourists</vt:lpstr>
      <vt:lpstr>Past Paper Question</vt:lpstr>
      <vt:lpstr>Marking scheme </vt:lpstr>
      <vt:lpstr>Marking scheme </vt:lpstr>
      <vt:lpstr>Plenary</vt:lpstr>
      <vt:lpstr>Lesson 6: Solutions to traffic management - Glasgow</vt:lpstr>
      <vt:lpstr>Starter</vt:lpstr>
      <vt:lpstr>Starter</vt:lpstr>
      <vt:lpstr>Video</vt:lpstr>
      <vt:lpstr>China’s futuristic traffic congestion solution</vt:lpstr>
      <vt:lpstr>1. Construction of new roads (1)</vt:lpstr>
      <vt:lpstr>1. Construction of new roads (2)</vt:lpstr>
      <vt:lpstr>2. Improvements to public transport</vt:lpstr>
      <vt:lpstr>3. Improvements to traffic flow</vt:lpstr>
      <vt:lpstr>Past Paper Question</vt:lpstr>
      <vt:lpstr>Peer Assessment </vt:lpstr>
      <vt:lpstr>Perfect answer</vt:lpstr>
      <vt:lpstr>PowerPoint Presentation</vt:lpstr>
      <vt:lpstr>Plenary </vt:lpstr>
      <vt:lpstr>Lesson 7: Effectiveness of solutions to traffic management - Glasgow</vt:lpstr>
      <vt:lpstr>Starter</vt:lpstr>
      <vt:lpstr>1. Construction of new roads (1)</vt:lpstr>
      <vt:lpstr>1. Construction of new roads (2)</vt:lpstr>
      <vt:lpstr>2. Improvements to public transport</vt:lpstr>
      <vt:lpstr>3. Improvements to traffic flow</vt:lpstr>
      <vt:lpstr>Task</vt:lpstr>
      <vt:lpstr>Perfect answer</vt:lpstr>
      <vt:lpstr>PowerPoint Presentation</vt:lpstr>
      <vt:lpstr>PowerPoint Presentation</vt:lpstr>
      <vt:lpstr>Plenary</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Urban</dc:title>
  <dc:creator>SMcGinlay</dc:creator>
  <cp:lastModifiedBy>Karen Fulton</cp:lastModifiedBy>
  <cp:revision>91</cp:revision>
  <cp:lastPrinted>2016-10-26T12:59:12Z</cp:lastPrinted>
  <dcterms:created xsi:type="dcterms:W3CDTF">2016-05-20T08:19:42Z</dcterms:created>
  <dcterms:modified xsi:type="dcterms:W3CDTF">2019-01-08T11:10:43Z</dcterms:modified>
</cp:coreProperties>
</file>