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handoutMasterIdLst>
    <p:handoutMasterId r:id="rId25"/>
  </p:handoutMasterIdLst>
  <p:sldIdLst>
    <p:sldId id="256" r:id="rId2"/>
    <p:sldId id="258" r:id="rId3"/>
    <p:sldId id="292" r:id="rId4"/>
    <p:sldId id="312" r:id="rId5"/>
    <p:sldId id="311" r:id="rId6"/>
    <p:sldId id="313" r:id="rId7"/>
    <p:sldId id="314" r:id="rId8"/>
    <p:sldId id="328" r:id="rId9"/>
    <p:sldId id="329" r:id="rId10"/>
    <p:sldId id="259" r:id="rId11"/>
    <p:sldId id="330" r:id="rId12"/>
    <p:sldId id="331" r:id="rId13"/>
    <p:sldId id="260" r:id="rId14"/>
    <p:sldId id="332" r:id="rId15"/>
    <p:sldId id="333" r:id="rId16"/>
    <p:sldId id="334" r:id="rId17"/>
    <p:sldId id="261" r:id="rId18"/>
    <p:sldId id="335" r:id="rId19"/>
    <p:sldId id="336" r:id="rId20"/>
    <p:sldId id="337" r:id="rId21"/>
    <p:sldId id="338" r:id="rId22"/>
    <p:sldId id="320"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varScale="1">
        <p:scale>
          <a:sx n="69" d="100"/>
          <a:sy n="69" d="100"/>
        </p:scale>
        <p:origin x="-116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67006FD-018A-4AC6-9752-DCE48B381BC4}" type="datetimeFigureOut">
              <a:rPr lang="en-GB" smtClean="0"/>
              <a:t>30/10/2018</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5ED6C8A-10A8-4F8D-BA70-6F7BEE808258}" type="slidenum">
              <a:rPr lang="en-GB" smtClean="0"/>
              <a:t>‹#›</a:t>
            </a:fld>
            <a:endParaRPr lang="en-GB"/>
          </a:p>
        </p:txBody>
      </p:sp>
    </p:spTree>
    <p:extLst>
      <p:ext uri="{BB962C8B-B14F-4D97-AF65-F5344CB8AC3E}">
        <p14:creationId xmlns:p14="http://schemas.microsoft.com/office/powerpoint/2010/main" val="4176995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74C553-59A8-4EBF-9BB3-98AB7E87707D}" type="datetimeFigureOut">
              <a:rPr lang="en-GB" smtClean="0"/>
              <a:t>30/10/2018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E7DBFE-0A01-464A-9A4E-8E62FB5A1AA9}" type="slidenum">
              <a:rPr lang="en-GB" smtClean="0"/>
              <a:t>‹#›</a:t>
            </a:fld>
            <a:endParaRPr lang="en-GB"/>
          </a:p>
        </p:txBody>
      </p:sp>
    </p:spTree>
    <p:extLst>
      <p:ext uri="{BB962C8B-B14F-4D97-AF65-F5344CB8AC3E}">
        <p14:creationId xmlns:p14="http://schemas.microsoft.com/office/powerpoint/2010/main" val="975509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D1C21186-378E-48C1-B302-9797BA1B3537}" type="datetimeFigureOut">
              <a:rPr lang="en-GB" smtClean="0"/>
              <a:t>30/10/2018</a:t>
            </a:fld>
            <a:endParaRPr lang="en-GB"/>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GB"/>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F14B1866-04EA-48CD-8680-3B3030A40FC4}"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1C21186-378E-48C1-B302-9797BA1B3537}" type="datetimeFigureOut">
              <a:rPr lang="en-GB" smtClean="0"/>
              <a:t>30/10/2018</a:t>
            </a:fld>
            <a:endParaRPr lang="en-GB"/>
          </a:p>
        </p:txBody>
      </p:sp>
      <p:sp>
        <p:nvSpPr>
          <p:cNvPr id="5" name="Footer Placeholder 4"/>
          <p:cNvSpPr>
            <a:spLocks noGrp="1"/>
          </p:cNvSpPr>
          <p:nvPr>
            <p:ph type="ftr" sz="quarter" idx="11"/>
          </p:nvPr>
        </p:nvSpPr>
        <p:spPr/>
        <p:txBody>
          <a:bodyPr/>
          <a:lstStyle>
            <a:extLst/>
          </a:lstStyle>
          <a:p>
            <a:endParaRPr lang="en-GB"/>
          </a:p>
        </p:txBody>
      </p:sp>
      <p:sp>
        <p:nvSpPr>
          <p:cNvPr id="6" name="Slide Number Placeholder 5"/>
          <p:cNvSpPr>
            <a:spLocks noGrp="1"/>
          </p:cNvSpPr>
          <p:nvPr>
            <p:ph type="sldNum" sz="quarter" idx="12"/>
          </p:nvPr>
        </p:nvSpPr>
        <p:spPr/>
        <p:txBody>
          <a:bodyPr/>
          <a:lstStyle>
            <a:extLst/>
          </a:lstStyle>
          <a:p>
            <a:fld id="{F14B1866-04EA-48CD-8680-3B3030A40FC4}"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1C21186-378E-48C1-B302-9797BA1B3537}" type="datetimeFigureOut">
              <a:rPr lang="en-GB" smtClean="0"/>
              <a:t>30/10/2018</a:t>
            </a:fld>
            <a:endParaRPr lang="en-GB"/>
          </a:p>
        </p:txBody>
      </p:sp>
      <p:sp>
        <p:nvSpPr>
          <p:cNvPr id="5" name="Footer Placeholder 4"/>
          <p:cNvSpPr>
            <a:spLocks noGrp="1"/>
          </p:cNvSpPr>
          <p:nvPr>
            <p:ph type="ftr" sz="quarter" idx="11"/>
          </p:nvPr>
        </p:nvSpPr>
        <p:spPr/>
        <p:txBody>
          <a:bodyPr/>
          <a:lstStyle>
            <a:extLst/>
          </a:lstStyle>
          <a:p>
            <a:endParaRPr lang="en-GB"/>
          </a:p>
        </p:txBody>
      </p:sp>
      <p:sp>
        <p:nvSpPr>
          <p:cNvPr id="6" name="Slide Number Placeholder 5"/>
          <p:cNvSpPr>
            <a:spLocks noGrp="1"/>
          </p:cNvSpPr>
          <p:nvPr>
            <p:ph type="sldNum" sz="quarter" idx="12"/>
          </p:nvPr>
        </p:nvSpPr>
        <p:spPr/>
        <p:txBody>
          <a:bodyPr/>
          <a:lstStyle>
            <a:extLst/>
          </a:lstStyle>
          <a:p>
            <a:fld id="{F14B1866-04EA-48CD-8680-3B3030A40FC4}"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1C21186-378E-48C1-B302-9797BA1B3537}" type="datetimeFigureOut">
              <a:rPr lang="en-GB" smtClean="0"/>
              <a:t>30/10/2018</a:t>
            </a:fld>
            <a:endParaRPr lang="en-GB"/>
          </a:p>
        </p:txBody>
      </p:sp>
      <p:sp>
        <p:nvSpPr>
          <p:cNvPr id="5" name="Footer Placeholder 4"/>
          <p:cNvSpPr>
            <a:spLocks noGrp="1"/>
          </p:cNvSpPr>
          <p:nvPr>
            <p:ph type="ftr" sz="quarter" idx="11"/>
          </p:nvPr>
        </p:nvSpPr>
        <p:spPr/>
        <p:txBody>
          <a:bodyPr/>
          <a:lstStyle>
            <a:extLst/>
          </a:lstStyle>
          <a:p>
            <a:endParaRPr lang="en-GB"/>
          </a:p>
        </p:txBody>
      </p:sp>
      <p:sp>
        <p:nvSpPr>
          <p:cNvPr id="6" name="Slide Number Placeholder 5"/>
          <p:cNvSpPr>
            <a:spLocks noGrp="1"/>
          </p:cNvSpPr>
          <p:nvPr>
            <p:ph type="sldNum" sz="quarter" idx="12"/>
          </p:nvPr>
        </p:nvSpPr>
        <p:spPr/>
        <p:txBody>
          <a:bodyPr/>
          <a:lstStyle>
            <a:extLst/>
          </a:lstStyle>
          <a:p>
            <a:fld id="{F14B1866-04EA-48CD-8680-3B3030A40FC4}" type="slidenum">
              <a:rPr lang="en-GB" smtClean="0"/>
              <a:t>‹#›</a:t>
            </a:fld>
            <a:endParaRPr lang="en-GB"/>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D1C21186-378E-48C1-B302-9797BA1B3537}" type="datetimeFigureOut">
              <a:rPr lang="en-GB" smtClean="0"/>
              <a:t>30/10/2018</a:t>
            </a:fld>
            <a:endParaRPr lang="en-GB"/>
          </a:p>
        </p:txBody>
      </p:sp>
      <p:sp>
        <p:nvSpPr>
          <p:cNvPr id="5" name="Footer Placeholder 4"/>
          <p:cNvSpPr>
            <a:spLocks noGrp="1"/>
          </p:cNvSpPr>
          <p:nvPr>
            <p:ph type="ftr" sz="quarter" idx="11"/>
          </p:nvPr>
        </p:nvSpPr>
        <p:spPr/>
        <p:txBody>
          <a:bodyPr/>
          <a:lstStyle>
            <a:extLst/>
          </a:lstStyle>
          <a:p>
            <a:endParaRPr lang="en-GB"/>
          </a:p>
        </p:txBody>
      </p:sp>
      <p:sp>
        <p:nvSpPr>
          <p:cNvPr id="6" name="Slide Number Placeholder 5"/>
          <p:cNvSpPr>
            <a:spLocks noGrp="1"/>
          </p:cNvSpPr>
          <p:nvPr>
            <p:ph type="sldNum" sz="quarter" idx="12"/>
          </p:nvPr>
        </p:nvSpPr>
        <p:spPr/>
        <p:txBody>
          <a:bodyPr/>
          <a:lstStyle>
            <a:extLst/>
          </a:lstStyle>
          <a:p>
            <a:fld id="{F14B1866-04EA-48CD-8680-3B3030A40FC4}" type="slidenum">
              <a:rPr lang="en-GB" smtClean="0"/>
              <a:t>‹#›</a:t>
            </a:fld>
            <a:endParaRPr lang="en-GB"/>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D1C21186-378E-48C1-B302-9797BA1B3537}" type="datetimeFigureOut">
              <a:rPr lang="en-GB" smtClean="0"/>
              <a:t>30/10/2018</a:t>
            </a:fld>
            <a:endParaRPr lang="en-GB"/>
          </a:p>
        </p:txBody>
      </p:sp>
      <p:sp>
        <p:nvSpPr>
          <p:cNvPr id="6" name="Footer Placeholder 5"/>
          <p:cNvSpPr>
            <a:spLocks noGrp="1"/>
          </p:cNvSpPr>
          <p:nvPr>
            <p:ph type="ftr" sz="quarter" idx="11"/>
          </p:nvPr>
        </p:nvSpPr>
        <p:spPr/>
        <p:txBody>
          <a:bodyPr/>
          <a:lstStyle>
            <a:extLst/>
          </a:lstStyle>
          <a:p>
            <a:endParaRPr lang="en-GB"/>
          </a:p>
        </p:txBody>
      </p:sp>
      <p:sp>
        <p:nvSpPr>
          <p:cNvPr id="7" name="Slide Number Placeholder 6"/>
          <p:cNvSpPr>
            <a:spLocks noGrp="1"/>
          </p:cNvSpPr>
          <p:nvPr>
            <p:ph type="sldNum" sz="quarter" idx="12"/>
          </p:nvPr>
        </p:nvSpPr>
        <p:spPr/>
        <p:txBody>
          <a:bodyPr/>
          <a:lstStyle>
            <a:extLst/>
          </a:lstStyle>
          <a:p>
            <a:fld id="{F14B1866-04EA-48CD-8680-3B3030A40FC4}" type="slidenum">
              <a:rPr lang="en-GB" smtClean="0"/>
              <a:t>‹#›</a:t>
            </a:fld>
            <a:endParaRPr lang="en-GB"/>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D1C21186-378E-48C1-B302-9797BA1B3537}" type="datetimeFigureOut">
              <a:rPr lang="en-GB" smtClean="0"/>
              <a:t>30/10/2018</a:t>
            </a:fld>
            <a:endParaRPr lang="en-GB"/>
          </a:p>
        </p:txBody>
      </p:sp>
      <p:sp>
        <p:nvSpPr>
          <p:cNvPr id="8" name="Footer Placeholder 7"/>
          <p:cNvSpPr>
            <a:spLocks noGrp="1"/>
          </p:cNvSpPr>
          <p:nvPr>
            <p:ph type="ftr" sz="quarter" idx="11"/>
          </p:nvPr>
        </p:nvSpPr>
        <p:spPr/>
        <p:txBody>
          <a:bodyPr/>
          <a:lstStyle>
            <a:extLst/>
          </a:lstStyle>
          <a:p>
            <a:endParaRPr lang="en-GB"/>
          </a:p>
        </p:txBody>
      </p:sp>
      <p:sp>
        <p:nvSpPr>
          <p:cNvPr id="9" name="Slide Number Placeholder 8"/>
          <p:cNvSpPr>
            <a:spLocks noGrp="1"/>
          </p:cNvSpPr>
          <p:nvPr>
            <p:ph type="sldNum" sz="quarter" idx="12"/>
          </p:nvPr>
        </p:nvSpPr>
        <p:spPr/>
        <p:txBody>
          <a:bodyPr/>
          <a:lstStyle>
            <a:extLst/>
          </a:lstStyle>
          <a:p>
            <a:fld id="{F14B1866-04EA-48CD-8680-3B3030A40FC4}" type="slidenum">
              <a:rPr lang="en-GB" smtClean="0"/>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D1C21186-378E-48C1-B302-9797BA1B3537}" type="datetimeFigureOut">
              <a:rPr lang="en-GB" smtClean="0"/>
              <a:t>30/10/2018</a:t>
            </a:fld>
            <a:endParaRPr lang="en-GB"/>
          </a:p>
        </p:txBody>
      </p:sp>
      <p:sp>
        <p:nvSpPr>
          <p:cNvPr id="4" name="Footer Placeholder 3"/>
          <p:cNvSpPr>
            <a:spLocks noGrp="1"/>
          </p:cNvSpPr>
          <p:nvPr>
            <p:ph type="ftr" sz="quarter" idx="11"/>
          </p:nvPr>
        </p:nvSpPr>
        <p:spPr/>
        <p:txBody>
          <a:bodyPr/>
          <a:lstStyle>
            <a:extLst/>
          </a:lstStyle>
          <a:p>
            <a:endParaRPr lang="en-GB"/>
          </a:p>
        </p:txBody>
      </p:sp>
      <p:sp>
        <p:nvSpPr>
          <p:cNvPr id="5" name="Slide Number Placeholder 4"/>
          <p:cNvSpPr>
            <a:spLocks noGrp="1"/>
          </p:cNvSpPr>
          <p:nvPr>
            <p:ph type="sldNum" sz="quarter" idx="12"/>
          </p:nvPr>
        </p:nvSpPr>
        <p:spPr/>
        <p:txBody>
          <a:bodyPr/>
          <a:lstStyle>
            <a:extLst/>
          </a:lstStyle>
          <a:p>
            <a:fld id="{F14B1866-04EA-48CD-8680-3B3030A40FC4}" type="slidenum">
              <a:rPr lang="en-GB" smtClean="0"/>
              <a:t>‹#›</a:t>
            </a:fld>
            <a:endParaRPr lang="en-GB"/>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D1C21186-378E-48C1-B302-9797BA1B3537}" type="datetimeFigureOut">
              <a:rPr lang="en-GB" smtClean="0"/>
              <a:t>30/10/2018</a:t>
            </a:fld>
            <a:endParaRPr lang="en-GB"/>
          </a:p>
        </p:txBody>
      </p:sp>
      <p:sp>
        <p:nvSpPr>
          <p:cNvPr id="3" name="Footer Placeholder 2"/>
          <p:cNvSpPr>
            <a:spLocks noGrp="1"/>
          </p:cNvSpPr>
          <p:nvPr>
            <p:ph type="ftr" sz="quarter" idx="11"/>
          </p:nvPr>
        </p:nvSpPr>
        <p:spPr/>
        <p:txBody>
          <a:bodyPr/>
          <a:lstStyle>
            <a:extLst/>
          </a:lstStyle>
          <a:p>
            <a:endParaRPr lang="en-GB"/>
          </a:p>
        </p:txBody>
      </p:sp>
      <p:sp>
        <p:nvSpPr>
          <p:cNvPr id="4" name="Slide Number Placeholder 3"/>
          <p:cNvSpPr>
            <a:spLocks noGrp="1"/>
          </p:cNvSpPr>
          <p:nvPr>
            <p:ph type="sldNum" sz="quarter" idx="12"/>
          </p:nvPr>
        </p:nvSpPr>
        <p:spPr/>
        <p:txBody>
          <a:bodyPr/>
          <a:lstStyle>
            <a:extLst/>
          </a:lstStyle>
          <a:p>
            <a:fld id="{F14B1866-04EA-48CD-8680-3B3030A40FC4}"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D1C21186-378E-48C1-B302-9797BA1B3537}" type="datetimeFigureOut">
              <a:rPr lang="en-GB" smtClean="0"/>
              <a:t>30/10/2018</a:t>
            </a:fld>
            <a:endParaRPr lang="en-GB"/>
          </a:p>
        </p:txBody>
      </p:sp>
      <p:sp>
        <p:nvSpPr>
          <p:cNvPr id="6" name="Footer Placeholder 5"/>
          <p:cNvSpPr>
            <a:spLocks noGrp="1"/>
          </p:cNvSpPr>
          <p:nvPr>
            <p:ph type="ftr" sz="quarter" idx="11"/>
          </p:nvPr>
        </p:nvSpPr>
        <p:spPr/>
        <p:txBody>
          <a:bodyPr/>
          <a:lstStyle>
            <a:extLst/>
          </a:lstStyle>
          <a:p>
            <a:endParaRPr lang="en-GB"/>
          </a:p>
        </p:txBody>
      </p:sp>
      <p:sp>
        <p:nvSpPr>
          <p:cNvPr id="7" name="Slide Number Placeholder 6"/>
          <p:cNvSpPr>
            <a:spLocks noGrp="1"/>
          </p:cNvSpPr>
          <p:nvPr>
            <p:ph type="sldNum" sz="quarter" idx="12"/>
          </p:nvPr>
        </p:nvSpPr>
        <p:spPr/>
        <p:txBody>
          <a:bodyPr/>
          <a:lstStyle>
            <a:extLst/>
          </a:lstStyle>
          <a:p>
            <a:fld id="{F14B1866-04EA-48CD-8680-3B3030A40FC4}" type="slidenum">
              <a:rPr lang="en-GB" smtClean="0"/>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D1C21186-378E-48C1-B302-9797BA1B3537}" type="datetimeFigureOut">
              <a:rPr lang="en-GB" smtClean="0"/>
              <a:t>30/10/2018</a:t>
            </a:fld>
            <a:endParaRPr lang="en-GB"/>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GB"/>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F14B1866-04EA-48CD-8680-3B3030A40FC4}" type="slidenum">
              <a:rPr lang="en-GB" smtClean="0"/>
              <a:t>‹#›</a:t>
            </a:fld>
            <a:endParaRPr lang="en-GB"/>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D1C21186-378E-48C1-B302-9797BA1B3537}" type="datetimeFigureOut">
              <a:rPr lang="en-GB" smtClean="0"/>
              <a:t>30/10/2018</a:t>
            </a:fld>
            <a:endParaRPr lang="en-GB"/>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GB"/>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F14B1866-04EA-48CD-8680-3B3030A40FC4}"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cad=rja&amp;uact=8&amp;ved=2ahUKEwjWxre-6KHeAhWNLFAKHQpQApgQjRx6BAgBEAU&amp;url=https://www.thepolisblog.org/2010/04/contested-urbanism-reclaiming-right-to.html&amp;psig=AOvVaw2u81t_ddPxln5uT4OEt1uZ&amp;ust=1540564527024529"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Higher Urban</a:t>
            </a:r>
            <a:endParaRPr lang="en-GB" dirty="0"/>
          </a:p>
        </p:txBody>
      </p:sp>
      <p:sp>
        <p:nvSpPr>
          <p:cNvPr id="3" name="Subtitle 2"/>
          <p:cNvSpPr>
            <a:spLocks noGrp="1"/>
          </p:cNvSpPr>
          <p:nvPr>
            <p:ph type="subTitle" idx="1"/>
          </p:nvPr>
        </p:nvSpPr>
        <p:spPr/>
        <p:txBody>
          <a:bodyPr/>
          <a:lstStyle/>
          <a:p>
            <a:r>
              <a:rPr lang="en-GB" dirty="0" smtClean="0"/>
              <a:t>Glasgow &amp; Mumbai Case Studies</a:t>
            </a:r>
            <a:endParaRPr lang="en-GB" dirty="0"/>
          </a:p>
        </p:txBody>
      </p:sp>
    </p:spTree>
    <p:extLst>
      <p:ext uri="{BB962C8B-B14F-4D97-AF65-F5344CB8AC3E}">
        <p14:creationId xmlns:p14="http://schemas.microsoft.com/office/powerpoint/2010/main" val="22428913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endParaRPr lang="en-GB" sz="2400" dirty="0"/>
          </a:p>
          <a:p>
            <a:endParaRPr lang="en-GB" sz="2400" dirty="0"/>
          </a:p>
          <a:p>
            <a:endParaRPr lang="en-GB" sz="2400" dirty="0"/>
          </a:p>
          <a:p>
            <a:endParaRPr lang="en-GB" sz="2400" dirty="0"/>
          </a:p>
        </p:txBody>
      </p:sp>
      <p:sp>
        <p:nvSpPr>
          <p:cNvPr id="3" name="Title 2"/>
          <p:cNvSpPr>
            <a:spLocks noGrp="1"/>
          </p:cNvSpPr>
          <p:nvPr>
            <p:ph type="title"/>
          </p:nvPr>
        </p:nvSpPr>
        <p:spPr/>
        <p:txBody>
          <a:bodyPr>
            <a:normAutofit/>
          </a:bodyPr>
          <a:lstStyle/>
          <a:p>
            <a:r>
              <a:rPr lang="en-GB" dirty="0" smtClean="0"/>
              <a:t>The </a:t>
            </a:r>
            <a:r>
              <a:rPr lang="en-GB" dirty="0"/>
              <a:t>C</a:t>
            </a:r>
            <a:r>
              <a:rPr lang="en-GB" dirty="0" smtClean="0"/>
              <a:t>onditions in </a:t>
            </a:r>
            <a:r>
              <a:rPr lang="en-GB" dirty="0" err="1" smtClean="0"/>
              <a:t>Dharavi</a:t>
            </a:r>
            <a:r>
              <a:rPr lang="en-GB" dirty="0" smtClean="0"/>
              <a:t> </a:t>
            </a:r>
            <a:endParaRPr lang="en-GB" dirty="0"/>
          </a:p>
        </p:txBody>
      </p:sp>
      <p:sp>
        <p:nvSpPr>
          <p:cNvPr id="7" name="Rectangle 6"/>
          <p:cNvSpPr/>
          <p:nvPr/>
        </p:nvSpPr>
        <p:spPr>
          <a:xfrm>
            <a:off x="323528" y="1484784"/>
            <a:ext cx="8568952" cy="4524315"/>
          </a:xfrm>
          <a:prstGeom prst="rect">
            <a:avLst/>
          </a:prstGeom>
        </p:spPr>
        <p:txBody>
          <a:bodyPr wrap="square">
            <a:spAutoFit/>
          </a:bodyPr>
          <a:lstStyle/>
          <a:p>
            <a:pPr marL="342900" indent="-342900">
              <a:buFont typeface="Wingdings" panose="05000000000000000000" pitchFamily="2" charset="2"/>
              <a:buChar char="Ø"/>
            </a:pPr>
            <a:r>
              <a:rPr lang="en-GB" sz="2400" dirty="0" err="1"/>
              <a:t>Dharavi</a:t>
            </a:r>
            <a:r>
              <a:rPr lang="en-GB" sz="2400" dirty="0"/>
              <a:t> is home for 1 million people, 15,000 one room factories and huge recycling industry. There are also small shops and eating places for the local residents</a:t>
            </a:r>
            <a:r>
              <a:rPr lang="en-GB" sz="2400" dirty="0" smtClean="0"/>
              <a:t>.</a:t>
            </a:r>
          </a:p>
          <a:p>
            <a:pPr marL="342900" indent="-342900">
              <a:buFont typeface="Wingdings" panose="05000000000000000000" pitchFamily="2" charset="2"/>
              <a:buChar char="Ø"/>
            </a:pPr>
            <a:r>
              <a:rPr lang="en-GB" sz="2400" dirty="0"/>
              <a:t>Local residents are squatters as they do not pay rent to the government who own the land.  They do however pay rent to a local landlord who looks after the land</a:t>
            </a:r>
            <a:r>
              <a:rPr lang="en-GB" sz="2400" dirty="0" smtClean="0"/>
              <a:t>.</a:t>
            </a:r>
          </a:p>
          <a:p>
            <a:pPr marL="342900" indent="-342900">
              <a:buFont typeface="Wingdings" panose="05000000000000000000" pitchFamily="2" charset="2"/>
              <a:buChar char="Ø"/>
            </a:pPr>
            <a:r>
              <a:rPr lang="en-GB" sz="2400" dirty="0"/>
              <a:t>Most houses have electricity but it is tapped from the city’s power line so is dangerous and illegal.</a:t>
            </a:r>
          </a:p>
          <a:p>
            <a:pPr marL="342900" indent="-342900">
              <a:buFont typeface="Wingdings" panose="05000000000000000000" pitchFamily="2" charset="2"/>
              <a:buChar char="Ø"/>
            </a:pPr>
            <a:endParaRPr lang="en-GB" sz="2400" dirty="0" smtClean="0"/>
          </a:p>
          <a:p>
            <a:pPr marL="342900" indent="-342900">
              <a:buFont typeface="Wingdings" panose="05000000000000000000" pitchFamily="2" charset="2"/>
              <a:buChar char="Ø"/>
            </a:pPr>
            <a:endParaRPr lang="en-GB" sz="2400" dirty="0"/>
          </a:p>
        </p:txBody>
      </p:sp>
    </p:spTree>
    <p:extLst>
      <p:ext uri="{BB962C8B-B14F-4D97-AF65-F5344CB8AC3E}">
        <p14:creationId xmlns:p14="http://schemas.microsoft.com/office/powerpoint/2010/main" val="5058437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3898776" cy="4525963"/>
          </a:xfrm>
        </p:spPr>
        <p:txBody>
          <a:bodyPr>
            <a:normAutofit fontScale="92500" lnSpcReduction="20000"/>
          </a:bodyPr>
          <a:lstStyle/>
          <a:p>
            <a:r>
              <a:rPr lang="en-GB" dirty="0"/>
              <a:t>Recent arrivals build their houses with flimsy material such as wood, corrugated iron and cloth.  </a:t>
            </a:r>
            <a:endParaRPr lang="en-GB" dirty="0" smtClean="0"/>
          </a:p>
          <a:p>
            <a:r>
              <a:rPr lang="en-GB" dirty="0" smtClean="0"/>
              <a:t>The </a:t>
            </a:r>
            <a:r>
              <a:rPr lang="en-GB" dirty="0"/>
              <a:t>oldest buildings are made of brick and concrete as they have been improved over the years.  </a:t>
            </a:r>
            <a:endParaRPr lang="en-GB" dirty="0" smtClean="0"/>
          </a:p>
          <a:p>
            <a:r>
              <a:rPr lang="en-GB" dirty="0" smtClean="0"/>
              <a:t>There </a:t>
            </a:r>
            <a:r>
              <a:rPr lang="en-GB" dirty="0"/>
              <a:t>is a maze of alleyways to get to them.</a:t>
            </a:r>
          </a:p>
          <a:p>
            <a:endParaRPr lang="en-GB" dirty="0"/>
          </a:p>
        </p:txBody>
      </p:sp>
      <p:sp>
        <p:nvSpPr>
          <p:cNvPr id="3" name="Title 2"/>
          <p:cNvSpPr>
            <a:spLocks noGrp="1"/>
          </p:cNvSpPr>
          <p:nvPr>
            <p:ph type="title"/>
          </p:nvPr>
        </p:nvSpPr>
        <p:spPr/>
        <p:txBody>
          <a:bodyPr/>
          <a:lstStyle/>
          <a:p>
            <a:r>
              <a:rPr lang="en-GB" dirty="0"/>
              <a:t>The Conditions in </a:t>
            </a:r>
            <a:r>
              <a:rPr lang="en-GB" dirty="0" err="1"/>
              <a:t>Dharavi</a:t>
            </a:r>
            <a:r>
              <a:rPr lang="en-GB" dirty="0"/>
              <a:t>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2424" y="1988840"/>
            <a:ext cx="4505826"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82785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556792"/>
            <a:ext cx="3898776" cy="4525963"/>
          </a:xfrm>
        </p:spPr>
        <p:txBody>
          <a:bodyPr>
            <a:normAutofit lnSpcReduction="10000"/>
          </a:bodyPr>
          <a:lstStyle/>
          <a:p>
            <a:r>
              <a:rPr lang="en-GB" dirty="0"/>
              <a:t>Water comes from standpipes but is only available for 2 hours a day.  </a:t>
            </a:r>
            <a:endParaRPr lang="en-GB" dirty="0" smtClean="0"/>
          </a:p>
          <a:p>
            <a:r>
              <a:rPr lang="en-GB" dirty="0" smtClean="0"/>
              <a:t>There </a:t>
            </a:r>
            <a:r>
              <a:rPr lang="en-GB" dirty="0"/>
              <a:t>is only 1 toilet per 500 people which is usually blocked. </a:t>
            </a:r>
            <a:endParaRPr lang="en-GB" dirty="0" smtClean="0"/>
          </a:p>
          <a:p>
            <a:r>
              <a:rPr lang="en-GB" dirty="0" smtClean="0"/>
              <a:t>Most </a:t>
            </a:r>
            <a:r>
              <a:rPr lang="en-GB" dirty="0"/>
              <a:t>people use the shallow river as a toilet.</a:t>
            </a:r>
          </a:p>
          <a:p>
            <a:endParaRPr lang="en-GB" dirty="0"/>
          </a:p>
        </p:txBody>
      </p:sp>
      <p:sp>
        <p:nvSpPr>
          <p:cNvPr id="3" name="Title 2"/>
          <p:cNvSpPr>
            <a:spLocks noGrp="1"/>
          </p:cNvSpPr>
          <p:nvPr>
            <p:ph type="title"/>
          </p:nvPr>
        </p:nvSpPr>
        <p:spPr/>
        <p:txBody>
          <a:bodyPr/>
          <a:lstStyle/>
          <a:p>
            <a:r>
              <a:rPr lang="en-GB" dirty="0"/>
              <a:t>The Conditions in </a:t>
            </a:r>
            <a:r>
              <a:rPr lang="en-GB" dirty="0" err="1"/>
              <a:t>Dharavi</a:t>
            </a:r>
            <a:r>
              <a:rPr lang="en-GB" dirty="0"/>
              <a:t> </a:t>
            </a:r>
          </a:p>
        </p:txBody>
      </p:sp>
      <p:pic>
        <p:nvPicPr>
          <p:cNvPr id="819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0451"/>
          <a:stretch/>
        </p:blipFill>
        <p:spPr bwMode="auto">
          <a:xfrm>
            <a:off x="4355976" y="1340769"/>
            <a:ext cx="3960440" cy="2316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7709"/>
          <a:stretch/>
        </p:blipFill>
        <p:spPr bwMode="auto">
          <a:xfrm>
            <a:off x="4824028" y="3789040"/>
            <a:ext cx="3024336" cy="2697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25338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1124744"/>
            <a:ext cx="8424936" cy="5184576"/>
          </a:xfrm>
        </p:spPr>
        <p:txBody>
          <a:bodyPr>
            <a:normAutofit/>
          </a:bodyPr>
          <a:lstStyle/>
          <a:p>
            <a:pPr lvl="0"/>
            <a:r>
              <a:rPr lang="en-GB" sz="2400" dirty="0"/>
              <a:t>It provides cheap, affordable housing. Mumbai cannot build enough houses for its entire people. Renting accommodation elsewhere in the city is expensive. Rents in </a:t>
            </a:r>
            <a:r>
              <a:rPr lang="en-GB" sz="2400" dirty="0" err="1"/>
              <a:t>Dharavi</a:t>
            </a:r>
            <a:r>
              <a:rPr lang="en-GB" sz="2400" dirty="0"/>
              <a:t> can be as little as £3 per month, so even the poorest can live here</a:t>
            </a:r>
            <a:r>
              <a:rPr lang="en-GB" sz="2400" dirty="0" smtClean="0"/>
              <a:t>.</a:t>
            </a:r>
          </a:p>
          <a:p>
            <a:r>
              <a:rPr lang="en-GB" sz="2400" dirty="0"/>
              <a:t>It provided a lot of employment. There are thousands of small factories and workshops here which pay low wages but which together give employment to most of the residents. Many skilled people work here and pass on their skills to others, for example metal smiths, garment workers and potters. Now there is even a small tourist industry, with guided tours of the shanty town.</a:t>
            </a:r>
          </a:p>
          <a:p>
            <a:pPr lvl="0"/>
            <a:endParaRPr lang="en-GB" sz="2400" dirty="0" smtClean="0"/>
          </a:p>
          <a:p>
            <a:pPr lvl="0"/>
            <a:endParaRPr lang="en-GB" sz="2400" dirty="0" smtClean="0"/>
          </a:p>
          <a:p>
            <a:pPr lvl="0"/>
            <a:endParaRPr lang="en-GB" sz="2400" dirty="0"/>
          </a:p>
          <a:p>
            <a:endParaRPr lang="en-GB" sz="2400" dirty="0" smtClean="0"/>
          </a:p>
          <a:p>
            <a:endParaRPr lang="en-GB" sz="2400" dirty="0"/>
          </a:p>
        </p:txBody>
      </p:sp>
      <p:sp>
        <p:nvSpPr>
          <p:cNvPr id="3" name="Title 2"/>
          <p:cNvSpPr>
            <a:spLocks noGrp="1"/>
          </p:cNvSpPr>
          <p:nvPr>
            <p:ph type="title"/>
          </p:nvPr>
        </p:nvSpPr>
        <p:spPr>
          <a:xfrm>
            <a:off x="469660" y="0"/>
            <a:ext cx="8229600" cy="1143000"/>
          </a:xfrm>
        </p:spPr>
        <p:txBody>
          <a:bodyPr>
            <a:normAutofit/>
          </a:bodyPr>
          <a:lstStyle/>
          <a:p>
            <a:r>
              <a:rPr lang="en-GB" dirty="0" smtClean="0"/>
              <a:t>Benefits of living in </a:t>
            </a:r>
            <a:r>
              <a:rPr lang="en-GB" dirty="0" err="1" smtClean="0"/>
              <a:t>Dharavi</a:t>
            </a:r>
            <a:endParaRPr lang="en-GB" dirty="0"/>
          </a:p>
        </p:txBody>
      </p:sp>
    </p:spTree>
    <p:extLst>
      <p:ext uri="{BB962C8B-B14F-4D97-AF65-F5344CB8AC3E}">
        <p14:creationId xmlns:p14="http://schemas.microsoft.com/office/powerpoint/2010/main" val="15165094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1124744"/>
            <a:ext cx="8424936" cy="5544616"/>
          </a:xfrm>
        </p:spPr>
        <p:txBody>
          <a:bodyPr>
            <a:normAutofit lnSpcReduction="10000"/>
          </a:bodyPr>
          <a:lstStyle/>
          <a:p>
            <a:r>
              <a:rPr lang="en-GB" sz="2400" dirty="0" smtClean="0"/>
              <a:t>It brings </a:t>
            </a:r>
            <a:r>
              <a:rPr lang="en-GB" sz="2400" dirty="0"/>
              <a:t>the city a lot of money. Some of </a:t>
            </a:r>
            <a:r>
              <a:rPr lang="en-GB" sz="2400" dirty="0" err="1"/>
              <a:t>Dharavi’s</a:t>
            </a:r>
            <a:r>
              <a:rPr lang="en-GB" sz="2400" dirty="0"/>
              <a:t> goods are exported all over the world – the total value of everything made here in a year is over £300 million. Much of this money is spent in Mumbai. The recycling industry here is vast, and 80% of all Mumbai’s waste is recycled (compare this to 23% in the UK). </a:t>
            </a:r>
            <a:endParaRPr lang="en-GB" sz="2400" dirty="0" smtClean="0"/>
          </a:p>
          <a:p>
            <a:pPr lvl="0"/>
            <a:r>
              <a:rPr lang="en-GB" sz="2400" dirty="0"/>
              <a:t>Very low crime rate. Conditions are overcrowded, most houses do not even have doors and certainly no locks, but crime rates are lower here than in the rest of the city.</a:t>
            </a:r>
          </a:p>
          <a:p>
            <a:pPr lvl="0"/>
            <a:r>
              <a:rPr lang="en-GB" sz="2400" dirty="0"/>
              <a:t>It is very sociable. There are communal open areas where people can sit and chat, and many of the daily chores, such as washing and repairing clothes, are done together. The feeling of belonging to a community is very strong.</a:t>
            </a:r>
          </a:p>
          <a:p>
            <a:endParaRPr lang="en-GB" sz="2400" dirty="0"/>
          </a:p>
          <a:p>
            <a:pPr lvl="0"/>
            <a:endParaRPr lang="en-GB" sz="2400" dirty="0" smtClean="0"/>
          </a:p>
          <a:p>
            <a:pPr lvl="0"/>
            <a:endParaRPr lang="en-GB" sz="2400" dirty="0" smtClean="0"/>
          </a:p>
          <a:p>
            <a:pPr lvl="0"/>
            <a:endParaRPr lang="en-GB" sz="2400" dirty="0"/>
          </a:p>
          <a:p>
            <a:endParaRPr lang="en-GB" sz="2400" dirty="0" smtClean="0"/>
          </a:p>
          <a:p>
            <a:endParaRPr lang="en-GB" sz="2400" dirty="0"/>
          </a:p>
        </p:txBody>
      </p:sp>
      <p:sp>
        <p:nvSpPr>
          <p:cNvPr id="3" name="Title 2"/>
          <p:cNvSpPr>
            <a:spLocks noGrp="1"/>
          </p:cNvSpPr>
          <p:nvPr>
            <p:ph type="title"/>
          </p:nvPr>
        </p:nvSpPr>
        <p:spPr>
          <a:xfrm>
            <a:off x="469660" y="0"/>
            <a:ext cx="8229600" cy="1143000"/>
          </a:xfrm>
        </p:spPr>
        <p:txBody>
          <a:bodyPr>
            <a:normAutofit/>
          </a:bodyPr>
          <a:lstStyle/>
          <a:p>
            <a:r>
              <a:rPr lang="en-GB" dirty="0" smtClean="0"/>
              <a:t>Benefits of living in </a:t>
            </a:r>
            <a:r>
              <a:rPr lang="en-GB" dirty="0" err="1" smtClean="0"/>
              <a:t>Dharavi</a:t>
            </a:r>
            <a:endParaRPr lang="en-GB" dirty="0"/>
          </a:p>
        </p:txBody>
      </p:sp>
    </p:spTree>
    <p:extLst>
      <p:ext uri="{BB962C8B-B14F-4D97-AF65-F5344CB8AC3E}">
        <p14:creationId xmlns:p14="http://schemas.microsoft.com/office/powerpoint/2010/main" val="29706983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1124744"/>
            <a:ext cx="8424936" cy="5544616"/>
          </a:xfrm>
        </p:spPr>
        <p:txBody>
          <a:bodyPr>
            <a:normAutofit/>
          </a:bodyPr>
          <a:lstStyle/>
          <a:p>
            <a:pPr lvl="0"/>
            <a:r>
              <a:rPr lang="en-GB" sz="2400" dirty="0"/>
              <a:t>People work, very hard and are very enterprising- they pass on these attitudes to the next generation, which must benefit the city. </a:t>
            </a:r>
          </a:p>
          <a:p>
            <a:endParaRPr lang="en-GB" sz="2400" dirty="0"/>
          </a:p>
          <a:p>
            <a:pPr lvl="0"/>
            <a:endParaRPr lang="en-GB" sz="2400" dirty="0" smtClean="0"/>
          </a:p>
          <a:p>
            <a:pPr lvl="0"/>
            <a:endParaRPr lang="en-GB" sz="2400" dirty="0" smtClean="0"/>
          </a:p>
          <a:p>
            <a:pPr lvl="0"/>
            <a:endParaRPr lang="en-GB" sz="2400" dirty="0"/>
          </a:p>
          <a:p>
            <a:endParaRPr lang="en-GB" sz="2400" dirty="0" smtClean="0"/>
          </a:p>
          <a:p>
            <a:endParaRPr lang="en-GB" sz="2400" dirty="0"/>
          </a:p>
        </p:txBody>
      </p:sp>
      <p:sp>
        <p:nvSpPr>
          <p:cNvPr id="3" name="Title 2"/>
          <p:cNvSpPr>
            <a:spLocks noGrp="1"/>
          </p:cNvSpPr>
          <p:nvPr>
            <p:ph type="title"/>
          </p:nvPr>
        </p:nvSpPr>
        <p:spPr>
          <a:xfrm>
            <a:off x="469660" y="0"/>
            <a:ext cx="8229600" cy="1143000"/>
          </a:xfrm>
        </p:spPr>
        <p:txBody>
          <a:bodyPr>
            <a:normAutofit/>
          </a:bodyPr>
          <a:lstStyle/>
          <a:p>
            <a:r>
              <a:rPr lang="en-GB" dirty="0" smtClean="0"/>
              <a:t>Benefits of living in </a:t>
            </a:r>
            <a:r>
              <a:rPr lang="en-GB" dirty="0" err="1" smtClean="0"/>
              <a:t>Dharavi</a:t>
            </a:r>
            <a:endParaRPr lang="en-GB"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564904"/>
            <a:ext cx="4418856" cy="2945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3429000"/>
            <a:ext cx="3912096" cy="2934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30597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buNone/>
            </a:pPr>
            <a:r>
              <a:rPr lang="en-GB" u="sng" dirty="0" smtClean="0"/>
              <a:t>Learning Intentions</a:t>
            </a:r>
          </a:p>
          <a:p>
            <a:pPr marL="109728" indent="0">
              <a:buNone/>
            </a:pPr>
            <a:r>
              <a:rPr lang="en-GB" dirty="0" smtClean="0"/>
              <a:t> We are learning about housing management strategies in </a:t>
            </a:r>
            <a:r>
              <a:rPr lang="en-GB" dirty="0" err="1" smtClean="0"/>
              <a:t>Dharavi</a:t>
            </a:r>
            <a:endParaRPr lang="en-GB" dirty="0" smtClean="0"/>
          </a:p>
          <a:p>
            <a:pPr marL="109728" indent="0">
              <a:buNone/>
            </a:pPr>
            <a:endParaRPr lang="en-GB" dirty="0"/>
          </a:p>
          <a:p>
            <a:pPr marL="109728" indent="0">
              <a:buNone/>
            </a:pPr>
            <a:r>
              <a:rPr lang="en-GB" u="sng" dirty="0" smtClean="0"/>
              <a:t>Success Criteria </a:t>
            </a:r>
          </a:p>
          <a:p>
            <a:pPr marL="624078" indent="-514350">
              <a:buFont typeface="+mj-lt"/>
              <a:buAutoNum type="arabicPeriod"/>
            </a:pPr>
            <a:r>
              <a:rPr lang="en-GB" dirty="0" smtClean="0"/>
              <a:t>I will be able to explain and give examples of housing management strategies in </a:t>
            </a:r>
            <a:r>
              <a:rPr lang="en-GB" dirty="0" err="1" smtClean="0"/>
              <a:t>dharavi</a:t>
            </a:r>
            <a:endParaRPr lang="en-GB" dirty="0" smtClean="0"/>
          </a:p>
        </p:txBody>
      </p:sp>
      <p:sp>
        <p:nvSpPr>
          <p:cNvPr id="3" name="Title 2"/>
          <p:cNvSpPr>
            <a:spLocks noGrp="1"/>
          </p:cNvSpPr>
          <p:nvPr>
            <p:ph type="title"/>
          </p:nvPr>
        </p:nvSpPr>
        <p:spPr/>
        <p:txBody>
          <a:bodyPr>
            <a:normAutofit/>
          </a:bodyPr>
          <a:lstStyle/>
          <a:p>
            <a:r>
              <a:rPr lang="en-GB" dirty="0" smtClean="0"/>
              <a:t>Lesson 1: A shanty - </a:t>
            </a:r>
            <a:r>
              <a:rPr lang="en-GB" dirty="0" err="1" smtClean="0"/>
              <a:t>Dharavi</a:t>
            </a:r>
            <a:endParaRPr lang="en-GB" dirty="0"/>
          </a:p>
        </p:txBody>
      </p:sp>
    </p:spTree>
    <p:extLst>
      <p:ext uri="{BB962C8B-B14F-4D97-AF65-F5344CB8AC3E}">
        <p14:creationId xmlns:p14="http://schemas.microsoft.com/office/powerpoint/2010/main" val="828037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GB" sz="3200" dirty="0" smtClean="0">
                <a:effectLst/>
              </a:rPr>
              <a:t>1. Large </a:t>
            </a:r>
            <a:r>
              <a:rPr lang="en-GB" sz="3200" dirty="0">
                <a:effectLst/>
              </a:rPr>
              <a:t>scale redevelopment – </a:t>
            </a:r>
            <a:r>
              <a:rPr lang="en-GB" sz="3200" dirty="0" err="1">
                <a:effectLst/>
              </a:rPr>
              <a:t>Dharavi</a:t>
            </a:r>
            <a:r>
              <a:rPr lang="en-GB" sz="3200" dirty="0">
                <a:effectLst/>
              </a:rPr>
              <a:t> Redevelopment Project (DRP) </a:t>
            </a:r>
            <a:endParaRPr lang="en-GB" sz="3200" dirty="0"/>
          </a:p>
        </p:txBody>
      </p:sp>
      <p:sp>
        <p:nvSpPr>
          <p:cNvPr id="6" name="Content Placeholder 5"/>
          <p:cNvSpPr>
            <a:spLocks noGrp="1"/>
          </p:cNvSpPr>
          <p:nvPr>
            <p:ph idx="1"/>
          </p:nvPr>
        </p:nvSpPr>
        <p:spPr>
          <a:xfrm>
            <a:off x="467544" y="1556792"/>
            <a:ext cx="8229600" cy="4525963"/>
          </a:xfrm>
        </p:spPr>
        <p:txBody>
          <a:bodyPr>
            <a:normAutofit lnSpcReduction="10000"/>
          </a:bodyPr>
          <a:lstStyle/>
          <a:p>
            <a:r>
              <a:rPr lang="en-GB" dirty="0"/>
              <a:t>$2billion development project, as proposed by the cities Slum Rehabilitation Authority, threatens the recycling district and part of </a:t>
            </a:r>
            <a:r>
              <a:rPr lang="en-GB" dirty="0" err="1"/>
              <a:t>Dharavi</a:t>
            </a:r>
            <a:r>
              <a:rPr lang="en-GB" dirty="0"/>
              <a:t>.  </a:t>
            </a:r>
            <a:endParaRPr lang="en-GB" dirty="0" smtClean="0"/>
          </a:p>
          <a:p>
            <a:r>
              <a:rPr lang="en-GB" dirty="0" smtClean="0"/>
              <a:t>The </a:t>
            </a:r>
            <a:r>
              <a:rPr lang="en-GB" dirty="0"/>
              <a:t>land upon which </a:t>
            </a:r>
            <a:r>
              <a:rPr lang="en-GB" dirty="0" err="1"/>
              <a:t>Dharavi</a:t>
            </a:r>
            <a:r>
              <a:rPr lang="en-GB" dirty="0"/>
              <a:t> is built is next to Mumbai’s financial district.  This makes it a prime target for redevelopment.  </a:t>
            </a:r>
            <a:endParaRPr lang="en-GB" dirty="0" smtClean="0"/>
          </a:p>
          <a:p>
            <a:r>
              <a:rPr lang="en-GB" dirty="0" smtClean="0"/>
              <a:t>Many </a:t>
            </a:r>
            <a:r>
              <a:rPr lang="en-GB" dirty="0"/>
              <a:t>people, including the Mumbai authorities, think the problems in </a:t>
            </a:r>
            <a:r>
              <a:rPr lang="en-GB" dirty="0" err="1"/>
              <a:t>Dharavi</a:t>
            </a:r>
            <a:r>
              <a:rPr lang="en-GB" dirty="0"/>
              <a:t> outweigh the benefits and that the area should be redeveloped. </a:t>
            </a:r>
          </a:p>
          <a:p>
            <a:endParaRPr lang="en-GB" dirty="0"/>
          </a:p>
        </p:txBody>
      </p:sp>
    </p:spTree>
    <p:extLst>
      <p:ext uri="{BB962C8B-B14F-4D97-AF65-F5344CB8AC3E}">
        <p14:creationId xmlns:p14="http://schemas.microsoft.com/office/powerpoint/2010/main" val="17746867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GB" sz="3200" dirty="0" smtClean="0">
                <a:effectLst/>
              </a:rPr>
              <a:t>1. Large </a:t>
            </a:r>
            <a:r>
              <a:rPr lang="en-GB" sz="3200" dirty="0">
                <a:effectLst/>
              </a:rPr>
              <a:t>scale redevelopment – </a:t>
            </a:r>
            <a:r>
              <a:rPr lang="en-GB" sz="3200" dirty="0" err="1">
                <a:effectLst/>
              </a:rPr>
              <a:t>Dharavi</a:t>
            </a:r>
            <a:r>
              <a:rPr lang="en-GB" sz="3200" dirty="0">
                <a:effectLst/>
              </a:rPr>
              <a:t> Redevelopment Project (DRP) </a:t>
            </a:r>
            <a:endParaRPr lang="en-GB" sz="3200" dirty="0"/>
          </a:p>
        </p:txBody>
      </p:sp>
      <p:sp>
        <p:nvSpPr>
          <p:cNvPr id="6" name="Content Placeholder 5"/>
          <p:cNvSpPr>
            <a:spLocks noGrp="1"/>
          </p:cNvSpPr>
          <p:nvPr>
            <p:ph idx="1"/>
          </p:nvPr>
        </p:nvSpPr>
        <p:spPr>
          <a:xfrm>
            <a:off x="467544" y="1556792"/>
            <a:ext cx="8229600" cy="4525963"/>
          </a:xfrm>
        </p:spPr>
        <p:txBody>
          <a:bodyPr>
            <a:normAutofit/>
          </a:bodyPr>
          <a:lstStyle/>
          <a:p>
            <a:endParaRPr lang="en-GB"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83" y="1511300"/>
            <a:ext cx="9127271" cy="4870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64465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GB" sz="3200" dirty="0">
                <a:effectLst/>
              </a:rPr>
              <a:t>2</a:t>
            </a:r>
            <a:r>
              <a:rPr lang="en-GB" sz="3200" dirty="0" smtClean="0">
                <a:effectLst/>
              </a:rPr>
              <a:t>. Local </a:t>
            </a:r>
            <a:r>
              <a:rPr lang="en-GB" sz="3200" dirty="0">
                <a:effectLst/>
              </a:rPr>
              <a:t>Based Improvements –Slum Rehabilitation Scheme (SRS)/Local </a:t>
            </a:r>
            <a:r>
              <a:rPr lang="en-GB" sz="3200" dirty="0" smtClean="0">
                <a:effectLst/>
              </a:rPr>
              <a:t>projects</a:t>
            </a:r>
            <a:endParaRPr lang="en-GB" sz="3200" dirty="0"/>
          </a:p>
        </p:txBody>
      </p:sp>
      <p:sp>
        <p:nvSpPr>
          <p:cNvPr id="6" name="Content Placeholder 5"/>
          <p:cNvSpPr>
            <a:spLocks noGrp="1"/>
          </p:cNvSpPr>
          <p:nvPr>
            <p:ph idx="1"/>
          </p:nvPr>
        </p:nvSpPr>
        <p:spPr>
          <a:xfrm>
            <a:off x="467544" y="1556792"/>
            <a:ext cx="8229600" cy="4525963"/>
          </a:xfrm>
        </p:spPr>
        <p:txBody>
          <a:bodyPr>
            <a:normAutofit/>
          </a:bodyPr>
          <a:lstStyle/>
          <a:p>
            <a:pPr marL="109728" indent="0">
              <a:buNone/>
            </a:pPr>
            <a:r>
              <a:rPr lang="en-GB" dirty="0"/>
              <a:t>There is an alternative to large scale redevelopment and that is to allow local people to design the improvements to the slum</a:t>
            </a:r>
            <a:r>
              <a:rPr lang="en-GB" dirty="0" smtClean="0"/>
              <a:t>.</a:t>
            </a:r>
          </a:p>
          <a:p>
            <a:pPr marL="109728" indent="0">
              <a:buNone/>
            </a:pPr>
            <a:r>
              <a:rPr lang="en-GB" dirty="0"/>
              <a:t>Self-improvement schemes involve the following:</a:t>
            </a:r>
          </a:p>
          <a:p>
            <a:pPr lvl="0"/>
            <a:r>
              <a:rPr lang="en-GB" dirty="0"/>
              <a:t>The residents form separate self-help groups in different areas of </a:t>
            </a:r>
            <a:r>
              <a:rPr lang="en-GB" dirty="0" err="1"/>
              <a:t>Dharavi</a:t>
            </a:r>
            <a:r>
              <a:rPr lang="en-GB" dirty="0"/>
              <a:t>.</a:t>
            </a:r>
          </a:p>
          <a:p>
            <a:pPr lvl="0"/>
            <a:r>
              <a:rPr lang="en-GB" dirty="0"/>
              <a:t>One group of residents persuades the authorities to give them ownership of their land.</a:t>
            </a:r>
          </a:p>
          <a:p>
            <a:pPr marL="109728" indent="0">
              <a:buNone/>
            </a:pPr>
            <a:endParaRPr lang="en-GB" dirty="0"/>
          </a:p>
          <a:p>
            <a:endParaRPr lang="en-GB" dirty="0"/>
          </a:p>
        </p:txBody>
      </p:sp>
    </p:spTree>
    <p:extLst>
      <p:ext uri="{BB962C8B-B14F-4D97-AF65-F5344CB8AC3E}">
        <p14:creationId xmlns:p14="http://schemas.microsoft.com/office/powerpoint/2010/main" val="11305034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7504" y="332656"/>
            <a:ext cx="8229600" cy="1143000"/>
          </a:xfrm>
        </p:spPr>
        <p:txBody>
          <a:bodyPr>
            <a:normAutofit fontScale="90000"/>
          </a:bodyPr>
          <a:lstStyle/>
          <a:p>
            <a:r>
              <a:rPr lang="en-GB" dirty="0"/>
              <a:t>Starter - </a:t>
            </a:r>
            <a:r>
              <a:rPr lang="en-GB" sz="2700" dirty="0"/>
              <a:t>Describe the conditions of the homes shown in the photographs </a:t>
            </a:r>
            <a:r>
              <a:rPr lang="en-GB" dirty="0"/>
              <a:t/>
            </a:r>
            <a:br>
              <a:rPr lang="en-GB" dirty="0"/>
            </a:br>
            <a:endParaRPr lang="en-GB"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7734"/>
          <a:stretch/>
        </p:blipFill>
        <p:spPr bwMode="auto">
          <a:xfrm>
            <a:off x="6361" y="4077072"/>
            <a:ext cx="4564934" cy="276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692696"/>
            <a:ext cx="4571959" cy="3085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52" y="1268760"/>
            <a:ext cx="4101899" cy="2719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9160" y="3971939"/>
            <a:ext cx="4494127" cy="2791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22848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GB" sz="3200" dirty="0">
                <a:effectLst/>
              </a:rPr>
              <a:t>2</a:t>
            </a:r>
            <a:r>
              <a:rPr lang="en-GB" sz="3200" dirty="0" smtClean="0">
                <a:effectLst/>
              </a:rPr>
              <a:t>. Local </a:t>
            </a:r>
            <a:r>
              <a:rPr lang="en-GB" sz="3200" dirty="0">
                <a:effectLst/>
              </a:rPr>
              <a:t>Based Improvements –Slum Rehabilitation Scheme (SRS)/Local </a:t>
            </a:r>
            <a:r>
              <a:rPr lang="en-GB" sz="3200" dirty="0" smtClean="0">
                <a:effectLst/>
              </a:rPr>
              <a:t>projects</a:t>
            </a:r>
            <a:endParaRPr lang="en-GB" sz="3200" dirty="0"/>
          </a:p>
        </p:txBody>
      </p:sp>
      <p:sp>
        <p:nvSpPr>
          <p:cNvPr id="6" name="Content Placeholder 5"/>
          <p:cNvSpPr>
            <a:spLocks noGrp="1"/>
          </p:cNvSpPr>
          <p:nvPr>
            <p:ph idx="1"/>
          </p:nvPr>
        </p:nvSpPr>
        <p:spPr>
          <a:xfrm>
            <a:off x="107504" y="1556792"/>
            <a:ext cx="8589640" cy="4896544"/>
          </a:xfrm>
        </p:spPr>
        <p:txBody>
          <a:bodyPr>
            <a:normAutofit lnSpcReduction="10000"/>
          </a:bodyPr>
          <a:lstStyle/>
          <a:p>
            <a:pPr lvl="0"/>
            <a:r>
              <a:rPr lang="en-GB" dirty="0"/>
              <a:t>Then they design their own improvements. These include: building many more properly maintained toilets, improving the water supply, building another floor onto the houses, making stronger walls. </a:t>
            </a:r>
          </a:p>
          <a:p>
            <a:pPr lvl="0"/>
            <a:r>
              <a:rPr lang="en-GB" dirty="0"/>
              <a:t>The people of </a:t>
            </a:r>
            <a:r>
              <a:rPr lang="en-GB" dirty="0" err="1"/>
              <a:t>Dharavi</a:t>
            </a:r>
            <a:r>
              <a:rPr lang="en-GB" dirty="0"/>
              <a:t> have a huge range of skills and can form self-help groups to carry out many of these improvements.</a:t>
            </a:r>
          </a:p>
          <a:p>
            <a:pPr lvl="0"/>
            <a:r>
              <a:rPr lang="en-GB" dirty="0"/>
              <a:t>Some self-help groups will negotiate small loans from banks. Others will negotiate with the authorities to provide them with some basic services, such as electricity and piped water.</a:t>
            </a:r>
          </a:p>
          <a:p>
            <a:pPr marL="109728" indent="0">
              <a:buNone/>
            </a:pPr>
            <a:endParaRPr lang="en-GB" dirty="0"/>
          </a:p>
          <a:p>
            <a:endParaRPr lang="en-GB" dirty="0"/>
          </a:p>
        </p:txBody>
      </p:sp>
    </p:spTree>
    <p:extLst>
      <p:ext uri="{BB962C8B-B14F-4D97-AF65-F5344CB8AC3E}">
        <p14:creationId xmlns:p14="http://schemas.microsoft.com/office/powerpoint/2010/main" val="2944645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GB" sz="3200" dirty="0">
                <a:effectLst/>
              </a:rPr>
              <a:t>2</a:t>
            </a:r>
            <a:r>
              <a:rPr lang="en-GB" sz="3200" dirty="0" smtClean="0">
                <a:effectLst/>
              </a:rPr>
              <a:t>. Local </a:t>
            </a:r>
            <a:r>
              <a:rPr lang="en-GB" sz="3200" dirty="0">
                <a:effectLst/>
              </a:rPr>
              <a:t>Based Improvements –Slum Rehabilitation Scheme (SRS)/Local </a:t>
            </a:r>
            <a:r>
              <a:rPr lang="en-GB" sz="3200" dirty="0" smtClean="0">
                <a:effectLst/>
              </a:rPr>
              <a:t>projects</a:t>
            </a:r>
            <a:endParaRPr lang="en-GB" sz="3200" dirty="0"/>
          </a:p>
        </p:txBody>
      </p:sp>
      <p:sp>
        <p:nvSpPr>
          <p:cNvPr id="6" name="Content Placeholder 5"/>
          <p:cNvSpPr>
            <a:spLocks noGrp="1"/>
          </p:cNvSpPr>
          <p:nvPr>
            <p:ph idx="1"/>
          </p:nvPr>
        </p:nvSpPr>
        <p:spPr>
          <a:xfrm>
            <a:off x="107504" y="1556792"/>
            <a:ext cx="8589640" cy="4896544"/>
          </a:xfrm>
        </p:spPr>
        <p:txBody>
          <a:bodyPr>
            <a:normAutofit fontScale="85000" lnSpcReduction="20000"/>
          </a:bodyPr>
          <a:lstStyle/>
          <a:p>
            <a:pPr marL="109728" indent="0">
              <a:buNone/>
            </a:pPr>
            <a:r>
              <a:rPr lang="en-GB" dirty="0"/>
              <a:t>The Society for the Promotion of Area Resource Centres, better known as SPARC, is an NGO (Non-governmental organisation) that supports the efforts of local people to get better housing for their many members. </a:t>
            </a:r>
            <a:endParaRPr lang="en-GB" dirty="0" smtClean="0"/>
          </a:p>
          <a:p>
            <a:pPr marL="109728" indent="0">
              <a:buNone/>
            </a:pPr>
            <a:r>
              <a:rPr lang="en-GB" dirty="0" smtClean="0"/>
              <a:t>Ideas </a:t>
            </a:r>
            <a:r>
              <a:rPr lang="en-GB" dirty="0"/>
              <a:t>generated from local people supported by this charity include adding an extra floor to buildings so that all family members can be accommodated in the same building. </a:t>
            </a:r>
            <a:endParaRPr lang="en-GB" dirty="0" smtClean="0"/>
          </a:p>
          <a:p>
            <a:pPr marL="109728" indent="0">
              <a:buNone/>
            </a:pPr>
            <a:r>
              <a:rPr lang="en-GB" dirty="0" smtClean="0"/>
              <a:t>These </a:t>
            </a:r>
            <a:r>
              <a:rPr lang="en-GB" dirty="0"/>
              <a:t>flats also had 14-foot high ceilings and a single tall window so are well ventilated, bright, and less dependent on electric fans for cooling. </a:t>
            </a:r>
            <a:endParaRPr lang="en-GB" dirty="0" smtClean="0"/>
          </a:p>
          <a:p>
            <a:pPr marL="109728" indent="0">
              <a:buNone/>
            </a:pPr>
            <a:r>
              <a:rPr lang="en-GB" dirty="0" smtClean="0"/>
              <a:t>Their </a:t>
            </a:r>
            <a:r>
              <a:rPr lang="en-GB" dirty="0"/>
              <a:t>loft spaces add extra room without seeming crowded, and include small spaces for bathing. </a:t>
            </a:r>
            <a:endParaRPr lang="en-GB" dirty="0" smtClean="0"/>
          </a:p>
          <a:p>
            <a:pPr marL="109728" indent="0">
              <a:buNone/>
            </a:pPr>
            <a:r>
              <a:rPr lang="en-GB" dirty="0" smtClean="0"/>
              <a:t>But </a:t>
            </a:r>
            <a:r>
              <a:rPr lang="en-GB" dirty="0"/>
              <a:t>toilets are placed at the end of each of the building’s four floors, and kept clean by the two or three families who use each one. </a:t>
            </a:r>
          </a:p>
          <a:p>
            <a:pPr marL="109728" indent="0">
              <a:buNone/>
            </a:pPr>
            <a:endParaRPr lang="en-GB" dirty="0"/>
          </a:p>
          <a:p>
            <a:endParaRPr lang="en-GB" dirty="0"/>
          </a:p>
        </p:txBody>
      </p:sp>
    </p:spTree>
    <p:extLst>
      <p:ext uri="{BB962C8B-B14F-4D97-AF65-F5344CB8AC3E}">
        <p14:creationId xmlns:p14="http://schemas.microsoft.com/office/powerpoint/2010/main" val="10182898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109728" indent="0">
              <a:buNone/>
            </a:pPr>
            <a:r>
              <a:rPr lang="en-GB" sz="2800" b="1" dirty="0" smtClean="0">
                <a:solidFill>
                  <a:srgbClr val="FF0000"/>
                </a:solidFill>
              </a:rPr>
              <a:t>Explain</a:t>
            </a:r>
            <a:r>
              <a:rPr lang="en-GB" sz="2800" dirty="0" smtClean="0"/>
              <a:t> why there was a need for housing management in a developed world city you have studied. </a:t>
            </a:r>
          </a:p>
          <a:p>
            <a:pPr marL="109728" indent="0">
              <a:buNone/>
            </a:pPr>
            <a:r>
              <a:rPr lang="en-GB" sz="2800" dirty="0"/>
              <a:t>	</a:t>
            </a:r>
            <a:r>
              <a:rPr lang="en-GB" sz="2800" dirty="0" smtClean="0"/>
              <a:t>					8 marks</a:t>
            </a:r>
          </a:p>
          <a:p>
            <a:endParaRPr lang="en-GB" i="1" dirty="0" smtClean="0"/>
          </a:p>
          <a:p>
            <a:pPr marL="109728" indent="0">
              <a:buNone/>
            </a:pPr>
            <a:r>
              <a:rPr lang="en-GB" i="1" dirty="0" smtClean="0"/>
              <a:t>A developed world city I have studied is… </a:t>
            </a:r>
            <a:endParaRPr lang="en-GB" i="1" dirty="0"/>
          </a:p>
        </p:txBody>
      </p:sp>
      <p:sp>
        <p:nvSpPr>
          <p:cNvPr id="3" name="Title 2"/>
          <p:cNvSpPr>
            <a:spLocks noGrp="1"/>
          </p:cNvSpPr>
          <p:nvPr>
            <p:ph type="title"/>
          </p:nvPr>
        </p:nvSpPr>
        <p:spPr/>
        <p:txBody>
          <a:bodyPr/>
          <a:lstStyle/>
          <a:p>
            <a:r>
              <a:rPr lang="en-GB" dirty="0" smtClean="0"/>
              <a:t>Past Paper Question</a:t>
            </a:r>
            <a:endParaRPr lang="en-GB" dirty="0"/>
          </a:p>
        </p:txBody>
      </p:sp>
    </p:spTree>
    <p:extLst>
      <p:ext uri="{BB962C8B-B14F-4D97-AF65-F5344CB8AC3E}">
        <p14:creationId xmlns:p14="http://schemas.microsoft.com/office/powerpoint/2010/main" val="15894941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buNone/>
            </a:pPr>
            <a:r>
              <a:rPr lang="en-GB" u="sng" dirty="0" smtClean="0"/>
              <a:t>Learning Intentions</a:t>
            </a:r>
          </a:p>
          <a:p>
            <a:pPr marL="109728" indent="0">
              <a:buNone/>
            </a:pPr>
            <a:r>
              <a:rPr lang="en-GB" dirty="0" smtClean="0"/>
              <a:t> We are learning what a shanty is and the conditions of the shanty in </a:t>
            </a:r>
            <a:r>
              <a:rPr lang="en-GB" dirty="0" err="1" smtClean="0"/>
              <a:t>Dharavi</a:t>
            </a:r>
            <a:endParaRPr lang="en-GB" dirty="0" smtClean="0"/>
          </a:p>
          <a:p>
            <a:pPr marL="109728" indent="0">
              <a:buNone/>
            </a:pPr>
            <a:endParaRPr lang="en-GB" dirty="0"/>
          </a:p>
          <a:p>
            <a:pPr marL="109728" indent="0">
              <a:buNone/>
            </a:pPr>
            <a:r>
              <a:rPr lang="en-GB" u="sng" dirty="0" smtClean="0"/>
              <a:t>Success Criteria </a:t>
            </a:r>
          </a:p>
          <a:p>
            <a:pPr marL="624078" indent="-514350">
              <a:buFont typeface="+mj-lt"/>
              <a:buAutoNum type="arabicPeriod"/>
            </a:pPr>
            <a:r>
              <a:rPr lang="en-GB" dirty="0" smtClean="0"/>
              <a:t>I will be able to explain the conditions of </a:t>
            </a:r>
            <a:r>
              <a:rPr lang="en-GB" dirty="0" err="1" smtClean="0"/>
              <a:t>Dharavi’s</a:t>
            </a:r>
            <a:r>
              <a:rPr lang="en-GB" dirty="0" smtClean="0"/>
              <a:t> shanty</a:t>
            </a:r>
          </a:p>
        </p:txBody>
      </p:sp>
      <p:sp>
        <p:nvSpPr>
          <p:cNvPr id="3" name="Title 2"/>
          <p:cNvSpPr>
            <a:spLocks noGrp="1"/>
          </p:cNvSpPr>
          <p:nvPr>
            <p:ph type="title"/>
          </p:nvPr>
        </p:nvSpPr>
        <p:spPr/>
        <p:txBody>
          <a:bodyPr>
            <a:normAutofit/>
          </a:bodyPr>
          <a:lstStyle/>
          <a:p>
            <a:r>
              <a:rPr lang="en-GB" dirty="0" smtClean="0"/>
              <a:t>Lesson 1: A shanty - </a:t>
            </a:r>
            <a:r>
              <a:rPr lang="en-GB" dirty="0" err="1" smtClean="0"/>
              <a:t>Dharavi</a:t>
            </a:r>
            <a:endParaRPr lang="en-GB" dirty="0"/>
          </a:p>
        </p:txBody>
      </p:sp>
    </p:spTree>
    <p:extLst>
      <p:ext uri="{BB962C8B-B14F-4D97-AF65-F5344CB8AC3E}">
        <p14:creationId xmlns:p14="http://schemas.microsoft.com/office/powerpoint/2010/main" val="15448278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3403" y="30235"/>
            <a:ext cx="8229600" cy="1143000"/>
          </a:xfrm>
        </p:spPr>
        <p:txBody>
          <a:bodyPr>
            <a:normAutofit fontScale="90000"/>
          </a:bodyPr>
          <a:lstStyle/>
          <a:p>
            <a:r>
              <a:rPr lang="en-GB" dirty="0" smtClean="0">
                <a:solidFill>
                  <a:schemeClr val="tx2">
                    <a:lumMod val="60000"/>
                    <a:lumOff val="40000"/>
                  </a:schemeClr>
                </a:solidFill>
              </a:rPr>
              <a:t>Large families sharing a small area</a:t>
            </a:r>
            <a:endParaRPr lang="en-GB" dirty="0">
              <a:solidFill>
                <a:schemeClr val="tx2">
                  <a:lumMod val="60000"/>
                  <a:lumOff val="40000"/>
                </a:schemeClr>
              </a:solidFill>
            </a:endParaRPr>
          </a:p>
        </p:txBody>
      </p:sp>
      <p:sp>
        <p:nvSpPr>
          <p:cNvPr id="2" name="Content Placeholder 1"/>
          <p:cNvSpPr>
            <a:spLocks noGrp="1"/>
          </p:cNvSpPr>
          <p:nvPr>
            <p:ph idx="1"/>
          </p:nvPr>
        </p:nvSpPr>
        <p:spPr/>
        <p:txBody>
          <a:bodyPr/>
          <a:lstStyle/>
          <a:p>
            <a:endParaRPr lang="en-GB"/>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908720"/>
            <a:ext cx="8553633" cy="5686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87920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sz="4400" dirty="0" smtClean="0">
                <a:solidFill>
                  <a:schemeClr val="tx2">
                    <a:lumMod val="60000"/>
                    <a:lumOff val="40000"/>
                  </a:schemeClr>
                </a:solidFill>
              </a:rPr>
              <a:t>Poor sanitation</a:t>
            </a:r>
            <a:endParaRPr lang="en-GB" sz="4400" dirty="0">
              <a:solidFill>
                <a:schemeClr val="tx2">
                  <a:lumMod val="60000"/>
                  <a:lumOff val="40000"/>
                </a:schemeClr>
              </a:solidFill>
            </a:endParaRPr>
          </a:p>
        </p:txBody>
      </p:sp>
      <p:sp>
        <p:nvSpPr>
          <p:cNvPr id="2" name="Content Placeholder 1"/>
          <p:cNvSpPr>
            <a:spLocks noGrp="1"/>
          </p:cNvSpPr>
          <p:nvPr>
            <p:ph idx="1"/>
          </p:nvPr>
        </p:nvSpPr>
        <p:spPr/>
        <p:txBody>
          <a:bodyPr/>
          <a:lstStyle/>
          <a:p>
            <a:endParaRPr lang="en-GB"/>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265521"/>
            <a:ext cx="5400599" cy="5577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8347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274638"/>
            <a:ext cx="8507288" cy="1143000"/>
          </a:xfrm>
        </p:spPr>
        <p:txBody>
          <a:bodyPr/>
          <a:lstStyle/>
          <a:p>
            <a:r>
              <a:rPr lang="en-GB" dirty="0" smtClean="0">
                <a:solidFill>
                  <a:schemeClr val="tx2">
                    <a:lumMod val="60000"/>
                    <a:lumOff val="40000"/>
                  </a:schemeClr>
                </a:solidFill>
              </a:rPr>
              <a:t>No green space/places to play</a:t>
            </a:r>
            <a:endParaRPr lang="en-GB" dirty="0">
              <a:solidFill>
                <a:schemeClr val="tx2">
                  <a:lumMod val="60000"/>
                  <a:lumOff val="40000"/>
                </a:schemeClr>
              </a:solidFill>
            </a:endParaRPr>
          </a:p>
        </p:txBody>
      </p:sp>
      <p:sp>
        <p:nvSpPr>
          <p:cNvPr id="2" name="Content Placeholder 1"/>
          <p:cNvSpPr>
            <a:spLocks noGrp="1"/>
          </p:cNvSpPr>
          <p:nvPr>
            <p:ph idx="1"/>
          </p:nvPr>
        </p:nvSpPr>
        <p:spPr/>
        <p:txBody>
          <a:bodyPr/>
          <a:lstStyle/>
          <a:p>
            <a:endParaRPr lang="en-GB"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268760"/>
            <a:ext cx="7229813" cy="5415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46115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579296" cy="1143000"/>
          </a:xfrm>
        </p:spPr>
        <p:txBody>
          <a:bodyPr>
            <a:noAutofit/>
          </a:bodyPr>
          <a:lstStyle/>
          <a:p>
            <a:r>
              <a:rPr lang="en-GB" sz="4000" dirty="0" smtClean="0">
                <a:solidFill>
                  <a:schemeClr val="tx2">
                    <a:lumMod val="60000"/>
                    <a:lumOff val="40000"/>
                  </a:schemeClr>
                </a:solidFill>
              </a:rPr>
              <a:t>Rubbish &amp; rats spread disease</a:t>
            </a:r>
            <a:endParaRPr lang="en-GB" sz="4000" dirty="0">
              <a:solidFill>
                <a:schemeClr val="tx2">
                  <a:lumMod val="60000"/>
                  <a:lumOff val="40000"/>
                </a:schemeClr>
              </a:solidFill>
            </a:endParaRPr>
          </a:p>
        </p:txBody>
      </p:sp>
      <p:sp>
        <p:nvSpPr>
          <p:cNvPr id="2" name="Content Placeholder 1"/>
          <p:cNvSpPr>
            <a:spLocks noGrp="1"/>
          </p:cNvSpPr>
          <p:nvPr>
            <p:ph idx="1"/>
          </p:nvPr>
        </p:nvSpPr>
        <p:spPr/>
        <p:txBody>
          <a:bodyPr/>
          <a:lstStyle/>
          <a:p>
            <a:endParaRPr lang="en-GB"/>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86" y="1412775"/>
            <a:ext cx="8788294" cy="4950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08930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9512" y="1556792"/>
            <a:ext cx="7920880" cy="4827992"/>
          </a:xfrm>
        </p:spPr>
        <p:txBody>
          <a:bodyPr>
            <a:normAutofit/>
          </a:bodyPr>
          <a:lstStyle/>
          <a:p>
            <a:endParaRPr lang="en-GB" sz="2400" dirty="0"/>
          </a:p>
          <a:p>
            <a:endParaRPr lang="en-GB" sz="2400" dirty="0"/>
          </a:p>
          <a:p>
            <a:endParaRPr lang="en-GB" sz="2400" dirty="0"/>
          </a:p>
          <a:p>
            <a:endParaRPr lang="en-GB" sz="2400" dirty="0"/>
          </a:p>
        </p:txBody>
      </p:sp>
      <p:sp>
        <p:nvSpPr>
          <p:cNvPr id="3" name="Title 2"/>
          <p:cNvSpPr>
            <a:spLocks noGrp="1"/>
          </p:cNvSpPr>
          <p:nvPr>
            <p:ph type="title"/>
          </p:nvPr>
        </p:nvSpPr>
        <p:spPr/>
        <p:txBody>
          <a:bodyPr>
            <a:normAutofit fontScale="90000"/>
          </a:bodyPr>
          <a:lstStyle/>
          <a:p>
            <a:r>
              <a:rPr lang="en-GB" dirty="0" smtClean="0"/>
              <a:t>Shanty town in Mumbai - </a:t>
            </a:r>
            <a:r>
              <a:rPr lang="en-GB" dirty="0" err="1" smtClean="0"/>
              <a:t>Dharavi</a:t>
            </a:r>
            <a:r>
              <a:rPr lang="en-GB" dirty="0" smtClean="0"/>
              <a:t> </a:t>
            </a:r>
            <a:endParaRPr lang="en-GB" dirty="0"/>
          </a:p>
        </p:txBody>
      </p:sp>
      <p:sp>
        <p:nvSpPr>
          <p:cNvPr id="6" name="Rectangle 5"/>
          <p:cNvSpPr/>
          <p:nvPr/>
        </p:nvSpPr>
        <p:spPr>
          <a:xfrm>
            <a:off x="539552" y="1582341"/>
            <a:ext cx="8208912" cy="4524315"/>
          </a:xfrm>
          <a:prstGeom prst="rect">
            <a:avLst/>
          </a:prstGeom>
        </p:spPr>
        <p:txBody>
          <a:bodyPr wrap="square">
            <a:spAutoFit/>
          </a:bodyPr>
          <a:lstStyle/>
          <a:p>
            <a:pPr marL="342900" indent="-342900">
              <a:buFont typeface="Wingdings" panose="05000000000000000000" pitchFamily="2" charset="2"/>
              <a:buChar char="Ø"/>
            </a:pPr>
            <a:r>
              <a:rPr lang="en-GB" sz="2400" dirty="0"/>
              <a:t>There are literally hundreds of shanty towns in Mumbai but probably the most famous is </a:t>
            </a:r>
            <a:r>
              <a:rPr lang="en-GB" sz="2400" dirty="0" err="1"/>
              <a:t>Dharavi</a:t>
            </a:r>
            <a:r>
              <a:rPr lang="en-GB" sz="2400" dirty="0"/>
              <a:t>, because it featured in </a:t>
            </a:r>
            <a:r>
              <a:rPr lang="en-GB" sz="2400" i="1" dirty="0"/>
              <a:t>Slumdog Millionaire</a:t>
            </a:r>
            <a:r>
              <a:rPr lang="en-GB" sz="2400" dirty="0"/>
              <a:t> and also in some British TV programmes and Bollywood films. </a:t>
            </a:r>
            <a:endParaRPr lang="en-GB" sz="2400" dirty="0" smtClean="0"/>
          </a:p>
          <a:p>
            <a:pPr marL="342900" indent="-342900">
              <a:buFont typeface="Wingdings" panose="05000000000000000000" pitchFamily="2" charset="2"/>
              <a:buChar char="Ø"/>
            </a:pPr>
            <a:r>
              <a:rPr lang="en-GB" sz="2400" dirty="0" smtClean="0"/>
              <a:t>It </a:t>
            </a:r>
            <a:r>
              <a:rPr lang="en-GB" sz="2400" dirty="0"/>
              <a:t>is near the centre of Mumbai, next to the financial district, and occupies a small area of 175 hectares (less than one square mile) between two railway lines. </a:t>
            </a:r>
            <a:endParaRPr lang="en-GB" sz="2400" dirty="0" smtClean="0"/>
          </a:p>
          <a:p>
            <a:pPr marL="342900" indent="-342900">
              <a:buFont typeface="Wingdings" panose="05000000000000000000" pitchFamily="2" charset="2"/>
              <a:buChar char="Ø"/>
            </a:pPr>
            <a:r>
              <a:rPr lang="en-GB" sz="2400" dirty="0" smtClean="0"/>
              <a:t>In </a:t>
            </a:r>
            <a:r>
              <a:rPr lang="en-GB" sz="2400" dirty="0"/>
              <a:t>this very small area it is estimated that up to one million people live in extremely crowded conditions. </a:t>
            </a:r>
          </a:p>
        </p:txBody>
      </p:sp>
    </p:spTree>
    <p:extLst>
      <p:ext uri="{BB962C8B-B14F-4D97-AF65-F5344CB8AC3E}">
        <p14:creationId xmlns:p14="http://schemas.microsoft.com/office/powerpoint/2010/main" val="20416815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939390"/>
            <a:ext cx="4677456"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descr="Image result for map of dharavi in mumbai">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6728"/>
          <a:stretch/>
        </p:blipFill>
        <p:spPr bwMode="auto">
          <a:xfrm>
            <a:off x="916539" y="2132856"/>
            <a:ext cx="1651110" cy="3362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95991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996</TotalTime>
  <Words>1133</Words>
  <Application>Microsoft Office PowerPoint</Application>
  <PresentationFormat>On-screen Show (4:3)</PresentationFormat>
  <Paragraphs>84</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Concourse</vt:lpstr>
      <vt:lpstr>Higher Urban</vt:lpstr>
      <vt:lpstr>Starter - Describe the conditions of the homes shown in the photographs  </vt:lpstr>
      <vt:lpstr>Lesson 1: A shanty - Dharavi</vt:lpstr>
      <vt:lpstr>Large families sharing a small area</vt:lpstr>
      <vt:lpstr>Poor sanitation</vt:lpstr>
      <vt:lpstr>No green space/places to play</vt:lpstr>
      <vt:lpstr>Rubbish &amp; rats spread disease</vt:lpstr>
      <vt:lpstr>Shanty town in Mumbai - Dharavi </vt:lpstr>
      <vt:lpstr>PowerPoint Presentation</vt:lpstr>
      <vt:lpstr>The Conditions in Dharavi </vt:lpstr>
      <vt:lpstr>The Conditions in Dharavi </vt:lpstr>
      <vt:lpstr>The Conditions in Dharavi </vt:lpstr>
      <vt:lpstr>Benefits of living in Dharavi</vt:lpstr>
      <vt:lpstr>Benefits of living in Dharavi</vt:lpstr>
      <vt:lpstr>Benefits of living in Dharavi</vt:lpstr>
      <vt:lpstr>Lesson 1: A shanty - Dharavi</vt:lpstr>
      <vt:lpstr>1. Large scale redevelopment – Dharavi Redevelopment Project (DRP) </vt:lpstr>
      <vt:lpstr>1. Large scale redevelopment – Dharavi Redevelopment Project (DRP) </vt:lpstr>
      <vt:lpstr>2. Local Based Improvements –Slum Rehabilitation Scheme (SRS)/Local projects</vt:lpstr>
      <vt:lpstr>2. Local Based Improvements –Slum Rehabilitation Scheme (SRS)/Local projects</vt:lpstr>
      <vt:lpstr>2. Local Based Improvements –Slum Rehabilitation Scheme (SRS)/Local projects</vt:lpstr>
      <vt:lpstr>Past Paper Question</vt:lpstr>
    </vt:vector>
  </TitlesOfParts>
  <Company>Glasgow City Council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Higher Urban</dc:title>
  <dc:creator>SMcGinlay</dc:creator>
  <cp:lastModifiedBy>Karen Fulton</cp:lastModifiedBy>
  <cp:revision>89</cp:revision>
  <dcterms:created xsi:type="dcterms:W3CDTF">2016-05-20T08:19:42Z</dcterms:created>
  <dcterms:modified xsi:type="dcterms:W3CDTF">2018-10-30T14:14:50Z</dcterms:modified>
</cp:coreProperties>
</file>