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256" r:id="rId2"/>
    <p:sldId id="257" r:id="rId3"/>
    <p:sldId id="282" r:id="rId4"/>
    <p:sldId id="283" r:id="rId5"/>
    <p:sldId id="284" r:id="rId6"/>
    <p:sldId id="285" r:id="rId7"/>
    <p:sldId id="286" r:id="rId8"/>
    <p:sldId id="287" r:id="rId9"/>
    <p:sldId id="288" r:id="rId10"/>
    <p:sldId id="290" r:id="rId11"/>
    <p:sldId id="289" r:id="rId12"/>
    <p:sldId id="291" r:id="rId13"/>
    <p:sldId id="292" r:id="rId14"/>
    <p:sldId id="258" r:id="rId15"/>
    <p:sldId id="310" r:id="rId16"/>
    <p:sldId id="312" r:id="rId17"/>
    <p:sldId id="311" r:id="rId18"/>
    <p:sldId id="313" r:id="rId19"/>
    <p:sldId id="314" r:id="rId20"/>
    <p:sldId id="259" r:id="rId21"/>
    <p:sldId id="260" r:id="rId22"/>
    <p:sldId id="261" r:id="rId23"/>
    <p:sldId id="263" r:id="rId24"/>
    <p:sldId id="264" r:id="rId25"/>
    <p:sldId id="265" r:id="rId26"/>
    <p:sldId id="320" r:id="rId27"/>
    <p:sldId id="327" r:id="rId28"/>
    <p:sldId id="321" r:id="rId29"/>
    <p:sldId id="276" r:id="rId30"/>
    <p:sldId id="293" r:id="rId31"/>
    <p:sldId id="294" r:id="rId32"/>
    <p:sldId id="295" r:id="rId33"/>
    <p:sldId id="325" r:id="rId34"/>
    <p:sldId id="266" r:id="rId35"/>
    <p:sldId id="296" r:id="rId36"/>
    <p:sldId id="271" r:id="rId37"/>
    <p:sldId id="268" r:id="rId38"/>
    <p:sldId id="272" r:id="rId39"/>
    <p:sldId id="267" r:id="rId40"/>
    <p:sldId id="269" r:id="rId41"/>
    <p:sldId id="273" r:id="rId42"/>
    <p:sldId id="270" r:id="rId43"/>
    <p:sldId id="274" r:id="rId44"/>
    <p:sldId id="275" r:id="rId45"/>
    <p:sldId id="322" r:id="rId46"/>
    <p:sldId id="297" r:id="rId47"/>
    <p:sldId id="298" r:id="rId48"/>
    <p:sldId id="278" r:id="rId49"/>
    <p:sldId id="307" r:id="rId50"/>
    <p:sldId id="301" r:id="rId51"/>
    <p:sldId id="308" r:id="rId52"/>
    <p:sldId id="309" r:id="rId53"/>
    <p:sldId id="300" r:id="rId54"/>
    <p:sldId id="302" r:id="rId55"/>
    <p:sldId id="303" r:id="rId56"/>
    <p:sldId id="279" r:id="rId57"/>
    <p:sldId id="319" r:id="rId58"/>
    <p:sldId id="316" r:id="rId59"/>
    <p:sldId id="317" r:id="rId60"/>
    <p:sldId id="318" r:id="rId61"/>
    <p:sldId id="304" r:id="rId62"/>
    <p:sldId id="280" r:id="rId63"/>
    <p:sldId id="306" r:id="rId64"/>
    <p:sldId id="305" r:id="rId65"/>
    <p:sldId id="281"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9" d="100"/>
          <a:sy n="69" d="100"/>
        </p:scale>
        <p:origin x="-116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7006FD-018A-4AC6-9752-DCE48B381BC4}" type="datetimeFigureOut">
              <a:rPr lang="en-GB" smtClean="0"/>
              <a:t>09/10/2018</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ED6C8A-10A8-4F8D-BA70-6F7BEE808258}" type="slidenum">
              <a:rPr lang="en-GB" smtClean="0"/>
              <a:t>‹#›</a:t>
            </a:fld>
            <a:endParaRPr lang="en-GB"/>
          </a:p>
        </p:txBody>
      </p:sp>
    </p:spTree>
    <p:extLst>
      <p:ext uri="{BB962C8B-B14F-4D97-AF65-F5344CB8AC3E}">
        <p14:creationId xmlns:p14="http://schemas.microsoft.com/office/powerpoint/2010/main" val="417699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74C553-59A8-4EBF-9BB3-98AB7E87707D}" type="datetimeFigureOut">
              <a:rPr lang="en-GB" smtClean="0"/>
              <a:t>09/10/2018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E7DBFE-0A01-464A-9A4E-8E62FB5A1AA9}" type="slidenum">
              <a:rPr lang="en-GB" smtClean="0"/>
              <a:t>‹#›</a:t>
            </a:fld>
            <a:endParaRPr lang="en-GB"/>
          </a:p>
        </p:txBody>
      </p:sp>
    </p:spTree>
    <p:extLst>
      <p:ext uri="{BB962C8B-B14F-4D97-AF65-F5344CB8AC3E}">
        <p14:creationId xmlns:p14="http://schemas.microsoft.com/office/powerpoint/2010/main" val="975509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Easterhouse</a:t>
            </a:r>
            <a:r>
              <a:rPr lang="en-GB" dirty="0" smtClean="0"/>
              <a:t>/Pollock</a:t>
            </a:r>
            <a:endParaRPr lang="en-GB" dirty="0"/>
          </a:p>
        </p:txBody>
      </p:sp>
      <p:sp>
        <p:nvSpPr>
          <p:cNvPr id="4" name="Slide Number Placeholder 3"/>
          <p:cNvSpPr>
            <a:spLocks noGrp="1"/>
          </p:cNvSpPr>
          <p:nvPr>
            <p:ph type="sldNum" sz="quarter" idx="10"/>
          </p:nvPr>
        </p:nvSpPr>
        <p:spPr/>
        <p:txBody>
          <a:bodyPr/>
          <a:lstStyle/>
          <a:p>
            <a:fld id="{C3E7DBFE-0A01-464A-9A4E-8E62FB5A1AA9}" type="slidenum">
              <a:rPr lang="en-GB" smtClean="0"/>
              <a:t>25</a:t>
            </a:fld>
            <a:endParaRPr lang="en-GB"/>
          </a:p>
        </p:txBody>
      </p:sp>
    </p:spTree>
    <p:extLst>
      <p:ext uri="{BB962C8B-B14F-4D97-AF65-F5344CB8AC3E}">
        <p14:creationId xmlns:p14="http://schemas.microsoft.com/office/powerpoint/2010/main" val="2766087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a:t>
            </a:r>
            <a:r>
              <a:rPr lang="en-GB" baseline="30000" dirty="0" smtClean="0"/>
              <a:t>st</a:t>
            </a:r>
            <a:r>
              <a:rPr lang="en-GB" dirty="0" smtClean="0"/>
              <a:t> = </a:t>
            </a:r>
            <a:r>
              <a:rPr lang="en-GB" dirty="0" err="1" smtClean="0"/>
              <a:t>Parkhead</a:t>
            </a:r>
            <a:r>
              <a:rPr lang="en-GB" dirty="0" smtClean="0"/>
              <a:t>/</a:t>
            </a:r>
            <a:r>
              <a:rPr lang="en-GB" dirty="0" err="1" smtClean="0"/>
              <a:t>Gallogate</a:t>
            </a:r>
            <a:r>
              <a:rPr lang="en-GB" dirty="0" smtClean="0"/>
              <a:t> </a:t>
            </a:r>
            <a:r>
              <a:rPr lang="en-GB" dirty="0" err="1" smtClean="0"/>
              <a:t>whitevale</a:t>
            </a:r>
            <a:r>
              <a:rPr lang="en-GB" baseline="0" dirty="0" smtClean="0"/>
              <a:t> flats being taken down, 2</a:t>
            </a:r>
            <a:r>
              <a:rPr lang="en-GB" baseline="30000" dirty="0" smtClean="0"/>
              <a:t>nd</a:t>
            </a:r>
            <a:r>
              <a:rPr lang="en-GB" baseline="0" dirty="0" smtClean="0"/>
              <a:t>: </a:t>
            </a:r>
            <a:r>
              <a:rPr lang="en-GB" baseline="0" dirty="0" err="1" smtClean="0"/>
              <a:t>Wardie</a:t>
            </a:r>
            <a:r>
              <a:rPr lang="en-GB" baseline="0" dirty="0" smtClean="0"/>
              <a:t> Road, </a:t>
            </a:r>
            <a:r>
              <a:rPr lang="en-GB" baseline="0" dirty="0" err="1" smtClean="0"/>
              <a:t>Easterhouse</a:t>
            </a:r>
            <a:r>
              <a:rPr lang="en-GB" baseline="0" dirty="0" smtClean="0"/>
              <a:t>, 3</a:t>
            </a:r>
            <a:r>
              <a:rPr lang="en-GB" baseline="30000" dirty="0" smtClean="0"/>
              <a:t>rd</a:t>
            </a:r>
            <a:r>
              <a:rPr lang="en-GB" baseline="0" dirty="0" smtClean="0"/>
              <a:t>: Red Road flats, </a:t>
            </a:r>
            <a:r>
              <a:rPr lang="en-GB" baseline="0" dirty="0" err="1" smtClean="0"/>
              <a:t>barmulloch</a:t>
            </a:r>
            <a:endParaRPr lang="en-GB" dirty="0"/>
          </a:p>
        </p:txBody>
      </p:sp>
      <p:sp>
        <p:nvSpPr>
          <p:cNvPr id="4" name="Slide Number Placeholder 3"/>
          <p:cNvSpPr>
            <a:spLocks noGrp="1"/>
          </p:cNvSpPr>
          <p:nvPr>
            <p:ph type="sldNum" sz="quarter" idx="10"/>
          </p:nvPr>
        </p:nvSpPr>
        <p:spPr/>
        <p:txBody>
          <a:bodyPr/>
          <a:lstStyle/>
          <a:p>
            <a:fld id="{C3E7DBFE-0A01-464A-9A4E-8E62FB5A1AA9}" type="slidenum">
              <a:rPr lang="en-GB" smtClean="0"/>
              <a:t>46</a:t>
            </a:fld>
            <a:endParaRPr lang="en-GB"/>
          </a:p>
        </p:txBody>
      </p:sp>
    </p:spTree>
    <p:extLst>
      <p:ext uri="{BB962C8B-B14F-4D97-AF65-F5344CB8AC3E}">
        <p14:creationId xmlns:p14="http://schemas.microsoft.com/office/powerpoint/2010/main" val="20717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View</a:t>
            </a:r>
            <a:r>
              <a:rPr lang="en-GB" baseline="0" dirty="0" smtClean="0"/>
              <a:t> from the red road</a:t>
            </a:r>
            <a:endParaRPr lang="en-GB" dirty="0"/>
          </a:p>
        </p:txBody>
      </p:sp>
      <p:sp>
        <p:nvSpPr>
          <p:cNvPr id="4" name="Slide Number Placeholder 3"/>
          <p:cNvSpPr>
            <a:spLocks noGrp="1"/>
          </p:cNvSpPr>
          <p:nvPr>
            <p:ph type="sldNum" sz="quarter" idx="10"/>
          </p:nvPr>
        </p:nvSpPr>
        <p:spPr/>
        <p:txBody>
          <a:bodyPr/>
          <a:lstStyle/>
          <a:p>
            <a:fld id="{C3E7DBFE-0A01-464A-9A4E-8E62FB5A1AA9}" type="slidenum">
              <a:rPr lang="en-GB" smtClean="0"/>
              <a:t>52</a:t>
            </a:fld>
            <a:endParaRPr lang="en-GB"/>
          </a:p>
        </p:txBody>
      </p:sp>
    </p:spTree>
    <p:extLst>
      <p:ext uri="{BB962C8B-B14F-4D97-AF65-F5344CB8AC3E}">
        <p14:creationId xmlns:p14="http://schemas.microsoft.com/office/powerpoint/2010/main" val="4016914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Oatlands</a:t>
            </a:r>
            <a:r>
              <a:rPr lang="en-GB" dirty="0" smtClean="0"/>
              <a:t> - 1978</a:t>
            </a:r>
            <a:endParaRPr lang="en-GB" dirty="0"/>
          </a:p>
        </p:txBody>
      </p:sp>
      <p:sp>
        <p:nvSpPr>
          <p:cNvPr id="4" name="Slide Number Placeholder 3"/>
          <p:cNvSpPr>
            <a:spLocks noGrp="1"/>
          </p:cNvSpPr>
          <p:nvPr>
            <p:ph type="sldNum" sz="quarter" idx="10"/>
          </p:nvPr>
        </p:nvSpPr>
        <p:spPr/>
        <p:txBody>
          <a:bodyPr/>
          <a:lstStyle/>
          <a:p>
            <a:fld id="{C3E7DBFE-0A01-464A-9A4E-8E62FB5A1AA9}" type="slidenum">
              <a:rPr lang="en-GB" smtClean="0"/>
              <a:t>56</a:t>
            </a:fld>
            <a:endParaRPr lang="en-GB"/>
          </a:p>
        </p:txBody>
      </p:sp>
    </p:spTree>
    <p:extLst>
      <p:ext uri="{BB962C8B-B14F-4D97-AF65-F5344CB8AC3E}">
        <p14:creationId xmlns:p14="http://schemas.microsoft.com/office/powerpoint/2010/main" val="308776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Partick</a:t>
            </a:r>
            <a:r>
              <a:rPr lang="en-GB" dirty="0" smtClean="0"/>
              <a:t> today</a:t>
            </a:r>
            <a:endParaRPr lang="en-GB" dirty="0"/>
          </a:p>
        </p:txBody>
      </p:sp>
      <p:sp>
        <p:nvSpPr>
          <p:cNvPr id="4" name="Slide Number Placeholder 3"/>
          <p:cNvSpPr>
            <a:spLocks noGrp="1"/>
          </p:cNvSpPr>
          <p:nvPr>
            <p:ph type="sldNum" sz="quarter" idx="10"/>
          </p:nvPr>
        </p:nvSpPr>
        <p:spPr/>
        <p:txBody>
          <a:bodyPr/>
          <a:lstStyle/>
          <a:p>
            <a:fld id="{C3E7DBFE-0A01-464A-9A4E-8E62FB5A1AA9}" type="slidenum">
              <a:rPr lang="en-GB" smtClean="0"/>
              <a:t>57</a:t>
            </a:fld>
            <a:endParaRPr lang="en-GB"/>
          </a:p>
        </p:txBody>
      </p:sp>
    </p:spTree>
    <p:extLst>
      <p:ext uri="{BB962C8B-B14F-4D97-AF65-F5344CB8AC3E}">
        <p14:creationId xmlns:p14="http://schemas.microsoft.com/office/powerpoint/2010/main" val="203818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Oatlands</a:t>
            </a:r>
            <a:r>
              <a:rPr lang="en-GB" dirty="0" smtClean="0"/>
              <a:t> empty/derelict</a:t>
            </a:r>
            <a:endParaRPr lang="en-GB" dirty="0"/>
          </a:p>
        </p:txBody>
      </p:sp>
      <p:sp>
        <p:nvSpPr>
          <p:cNvPr id="4" name="Slide Number Placeholder 3"/>
          <p:cNvSpPr>
            <a:spLocks noGrp="1"/>
          </p:cNvSpPr>
          <p:nvPr>
            <p:ph type="sldNum" sz="quarter" idx="10"/>
          </p:nvPr>
        </p:nvSpPr>
        <p:spPr/>
        <p:txBody>
          <a:bodyPr/>
          <a:lstStyle/>
          <a:p>
            <a:fld id="{C3E7DBFE-0A01-464A-9A4E-8E62FB5A1AA9}" type="slidenum">
              <a:rPr lang="en-GB" smtClean="0"/>
              <a:t>59</a:t>
            </a:fld>
            <a:endParaRPr lang="en-GB"/>
          </a:p>
        </p:txBody>
      </p:sp>
    </p:spTree>
    <p:extLst>
      <p:ext uri="{BB962C8B-B14F-4D97-AF65-F5344CB8AC3E}">
        <p14:creationId xmlns:p14="http://schemas.microsoft.com/office/powerpoint/2010/main" val="2642537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owned by private builder</a:t>
            </a:r>
            <a:endParaRPr lang="en-GB" dirty="0"/>
          </a:p>
        </p:txBody>
      </p:sp>
      <p:sp>
        <p:nvSpPr>
          <p:cNvPr id="4" name="Slide Number Placeholder 3"/>
          <p:cNvSpPr>
            <a:spLocks noGrp="1"/>
          </p:cNvSpPr>
          <p:nvPr>
            <p:ph type="sldNum" sz="quarter" idx="10"/>
          </p:nvPr>
        </p:nvSpPr>
        <p:spPr/>
        <p:txBody>
          <a:bodyPr/>
          <a:lstStyle/>
          <a:p>
            <a:fld id="{C3E7DBFE-0A01-464A-9A4E-8E62FB5A1AA9}" type="slidenum">
              <a:rPr lang="en-GB" smtClean="0"/>
              <a:t>60</a:t>
            </a:fld>
            <a:endParaRPr lang="en-GB"/>
          </a:p>
        </p:txBody>
      </p:sp>
    </p:spTree>
    <p:extLst>
      <p:ext uri="{BB962C8B-B14F-4D97-AF65-F5344CB8AC3E}">
        <p14:creationId xmlns:p14="http://schemas.microsoft.com/office/powerpoint/2010/main" val="3486722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1C21186-378E-48C1-B302-9797BA1B3537}" type="datetimeFigureOut">
              <a:rPr lang="en-GB" smtClean="0"/>
              <a:t>09/10/2018</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14B1866-04EA-48CD-8680-3B3030A40FC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1C21186-378E-48C1-B302-9797BA1B3537}" type="datetimeFigureOut">
              <a:rPr lang="en-GB" smtClean="0"/>
              <a:t>09/10/2018</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F14B1866-04EA-48CD-8680-3B3030A40FC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1C21186-378E-48C1-B302-9797BA1B3537}" type="datetimeFigureOut">
              <a:rPr lang="en-GB" smtClean="0"/>
              <a:t>09/10/2018</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F14B1866-04EA-48CD-8680-3B3030A40FC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1C21186-378E-48C1-B302-9797BA1B3537}" type="datetimeFigureOut">
              <a:rPr lang="en-GB" smtClean="0"/>
              <a:t>09/10/2018</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F14B1866-04EA-48CD-8680-3B3030A40FC4}" type="slidenum">
              <a:rPr lang="en-GB" smtClean="0"/>
              <a:t>‹#›</a:t>
            </a:fld>
            <a:endParaRPr lang="en-GB"/>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1C21186-378E-48C1-B302-9797BA1B3537}" type="datetimeFigureOut">
              <a:rPr lang="en-GB" smtClean="0"/>
              <a:t>09/10/2018</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F14B1866-04EA-48CD-8680-3B3030A40FC4}" type="slidenum">
              <a:rPr lang="en-GB" smtClean="0"/>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1C21186-378E-48C1-B302-9797BA1B3537}" type="datetimeFigureOut">
              <a:rPr lang="en-GB" smtClean="0"/>
              <a:t>09/10/2018</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F14B1866-04EA-48CD-8680-3B3030A40FC4}" type="slidenum">
              <a:rPr lang="en-GB" smtClean="0"/>
              <a:t>‹#›</a:t>
            </a:fld>
            <a:endParaRPr lang="en-GB"/>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1C21186-378E-48C1-B302-9797BA1B3537}" type="datetimeFigureOut">
              <a:rPr lang="en-GB" smtClean="0"/>
              <a:t>09/10/2018</a:t>
            </a:fld>
            <a:endParaRPr lang="en-GB"/>
          </a:p>
        </p:txBody>
      </p:sp>
      <p:sp>
        <p:nvSpPr>
          <p:cNvPr id="8" name="Footer Placeholder 7"/>
          <p:cNvSpPr>
            <a:spLocks noGrp="1"/>
          </p:cNvSpPr>
          <p:nvPr>
            <p:ph type="ftr" sz="quarter" idx="11"/>
          </p:nvPr>
        </p:nvSpPr>
        <p:spPr/>
        <p:txBody>
          <a:bodyPr/>
          <a:lstStyle>
            <a:extLst/>
          </a:lstStyle>
          <a:p>
            <a:endParaRPr lang="en-GB"/>
          </a:p>
        </p:txBody>
      </p:sp>
      <p:sp>
        <p:nvSpPr>
          <p:cNvPr id="9" name="Slide Number Placeholder 8"/>
          <p:cNvSpPr>
            <a:spLocks noGrp="1"/>
          </p:cNvSpPr>
          <p:nvPr>
            <p:ph type="sldNum" sz="quarter" idx="12"/>
          </p:nvPr>
        </p:nvSpPr>
        <p:spPr/>
        <p:txBody>
          <a:bodyPr/>
          <a:lstStyle>
            <a:extLst/>
          </a:lstStyle>
          <a:p>
            <a:fld id="{F14B1866-04EA-48CD-8680-3B3030A40FC4}"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1C21186-378E-48C1-B302-9797BA1B3537}" type="datetimeFigureOut">
              <a:rPr lang="en-GB" smtClean="0"/>
              <a:t>09/10/2018</a:t>
            </a:fld>
            <a:endParaRPr lang="en-GB"/>
          </a:p>
        </p:txBody>
      </p:sp>
      <p:sp>
        <p:nvSpPr>
          <p:cNvPr id="4" name="Footer Placeholder 3"/>
          <p:cNvSpPr>
            <a:spLocks noGrp="1"/>
          </p:cNvSpPr>
          <p:nvPr>
            <p:ph type="ftr" sz="quarter" idx="11"/>
          </p:nvPr>
        </p:nvSpPr>
        <p:spPr/>
        <p:txBody>
          <a:bodyPr/>
          <a:lstStyle>
            <a:extLst/>
          </a:lstStyle>
          <a:p>
            <a:endParaRPr lang="en-GB"/>
          </a:p>
        </p:txBody>
      </p:sp>
      <p:sp>
        <p:nvSpPr>
          <p:cNvPr id="5" name="Slide Number Placeholder 4"/>
          <p:cNvSpPr>
            <a:spLocks noGrp="1"/>
          </p:cNvSpPr>
          <p:nvPr>
            <p:ph type="sldNum" sz="quarter" idx="12"/>
          </p:nvPr>
        </p:nvSpPr>
        <p:spPr/>
        <p:txBody>
          <a:bodyPr/>
          <a:lstStyle>
            <a:extLst/>
          </a:lstStyle>
          <a:p>
            <a:fld id="{F14B1866-04EA-48CD-8680-3B3030A40FC4}" type="slidenum">
              <a:rPr lang="en-GB" smtClean="0"/>
              <a:t>‹#›</a:t>
            </a:fld>
            <a:endParaRPr lang="en-GB"/>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1C21186-378E-48C1-B302-9797BA1B3537}" type="datetimeFigureOut">
              <a:rPr lang="en-GB" smtClean="0"/>
              <a:t>09/10/2018</a:t>
            </a:fld>
            <a:endParaRPr lang="en-GB"/>
          </a:p>
        </p:txBody>
      </p:sp>
      <p:sp>
        <p:nvSpPr>
          <p:cNvPr id="3" name="Footer Placeholder 2"/>
          <p:cNvSpPr>
            <a:spLocks noGrp="1"/>
          </p:cNvSpPr>
          <p:nvPr>
            <p:ph type="ftr" sz="quarter" idx="11"/>
          </p:nvPr>
        </p:nvSpPr>
        <p:spPr/>
        <p:txBody>
          <a:bodyPr/>
          <a:lstStyle>
            <a:extLst/>
          </a:lstStyle>
          <a:p>
            <a:endParaRPr lang="en-GB"/>
          </a:p>
        </p:txBody>
      </p:sp>
      <p:sp>
        <p:nvSpPr>
          <p:cNvPr id="4" name="Slide Number Placeholder 3"/>
          <p:cNvSpPr>
            <a:spLocks noGrp="1"/>
          </p:cNvSpPr>
          <p:nvPr>
            <p:ph type="sldNum" sz="quarter" idx="12"/>
          </p:nvPr>
        </p:nvSpPr>
        <p:spPr/>
        <p:txBody>
          <a:bodyPr/>
          <a:lstStyle>
            <a:extLst/>
          </a:lstStyle>
          <a:p>
            <a:fld id="{F14B1866-04EA-48CD-8680-3B3030A40FC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D1C21186-378E-48C1-B302-9797BA1B3537}" type="datetimeFigureOut">
              <a:rPr lang="en-GB" smtClean="0"/>
              <a:t>09/10/2018</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F14B1866-04EA-48CD-8680-3B3030A40FC4}"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1C21186-378E-48C1-B302-9797BA1B3537}" type="datetimeFigureOut">
              <a:rPr lang="en-GB" smtClean="0"/>
              <a:t>09/10/2018</a:t>
            </a:fld>
            <a:endParaRPr lang="en-GB"/>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14B1866-04EA-48CD-8680-3B3030A40FC4}" type="slidenum">
              <a:rPr lang="en-GB" smtClean="0"/>
              <a:t>‹#›</a:t>
            </a:fld>
            <a:endParaRPr lang="en-GB"/>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1C21186-378E-48C1-B302-9797BA1B3537}" type="datetimeFigureOut">
              <a:rPr lang="en-GB" smtClean="0"/>
              <a:t>09/10/2018</a:t>
            </a:fld>
            <a:endParaRPr lang="en-GB"/>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GB"/>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14B1866-04EA-48CD-8680-3B3030A40FC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7.jp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MMNDwtvAtP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jp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theguardian.com/uk-news/video/2015/oct/11/glasgow-red-road-flats-demolition-explosion-video"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gUjn9jubsIc" TargetMode="External"/><Relationship Id="rId2" Type="http://schemas.openxmlformats.org/officeDocument/2006/relationships/hyperlink" Target="http://www.bbc.co.uk/programmes/p01z0dz0" TargetMode="External"/><Relationship Id="rId1" Type="http://schemas.openxmlformats.org/officeDocument/2006/relationships/slideLayout" Target="../slideLayouts/slideLayout2.xml"/><Relationship Id="rId5" Type="http://schemas.openxmlformats.org/officeDocument/2006/relationships/hyperlink" Target="https://www.youtube.com/watch?v=aPtjDz9mrpA" TargetMode="External"/><Relationship Id="rId4" Type="http://schemas.openxmlformats.org/officeDocument/2006/relationships/hyperlink" Target="https://www.youtube.com/watch?v=uaTNOEjGbRU"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Higher Urban</a:t>
            </a:r>
            <a:endParaRPr lang="en-GB" dirty="0"/>
          </a:p>
        </p:txBody>
      </p:sp>
      <p:sp>
        <p:nvSpPr>
          <p:cNvPr id="3" name="Subtitle 2"/>
          <p:cNvSpPr>
            <a:spLocks noGrp="1"/>
          </p:cNvSpPr>
          <p:nvPr>
            <p:ph type="subTitle" idx="1"/>
          </p:nvPr>
        </p:nvSpPr>
        <p:spPr/>
        <p:txBody>
          <a:bodyPr/>
          <a:lstStyle/>
          <a:p>
            <a:r>
              <a:rPr lang="en-GB" dirty="0" smtClean="0"/>
              <a:t>Glasgow &amp; Mumbai Case Studies</a:t>
            </a:r>
            <a:endParaRPr lang="en-GB" dirty="0"/>
          </a:p>
        </p:txBody>
      </p:sp>
    </p:spTree>
    <p:extLst>
      <p:ext uri="{BB962C8B-B14F-4D97-AF65-F5344CB8AC3E}">
        <p14:creationId xmlns:p14="http://schemas.microsoft.com/office/powerpoint/2010/main" val="2242891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06" y="1497158"/>
            <a:ext cx="3610744" cy="4525963"/>
          </a:xfrm>
        </p:spPr>
        <p:txBody>
          <a:bodyPr>
            <a:normAutofit lnSpcReduction="10000"/>
          </a:bodyPr>
          <a:lstStyle/>
          <a:p>
            <a:r>
              <a:rPr lang="en-GB" dirty="0" smtClean="0"/>
              <a:t>The </a:t>
            </a:r>
            <a:r>
              <a:rPr lang="en-GB" b="1" dirty="0" smtClean="0">
                <a:solidFill>
                  <a:srgbClr val="FF0000"/>
                </a:solidFill>
              </a:rPr>
              <a:t>Urban/Rural fringe </a:t>
            </a:r>
            <a:r>
              <a:rPr lang="en-GB" dirty="0" smtClean="0"/>
              <a:t> is the boundary area between the city and countryside</a:t>
            </a:r>
          </a:p>
          <a:p>
            <a:r>
              <a:rPr lang="en-GB" dirty="0" smtClean="0"/>
              <a:t>Many of these areas are new developments</a:t>
            </a:r>
          </a:p>
          <a:p>
            <a:r>
              <a:rPr lang="en-GB" dirty="0" smtClean="0"/>
              <a:t>Some areas are farm houses/farms</a:t>
            </a:r>
            <a:endParaRPr lang="en-GB" dirty="0"/>
          </a:p>
        </p:txBody>
      </p:sp>
      <p:sp>
        <p:nvSpPr>
          <p:cNvPr id="3" name="Title 2"/>
          <p:cNvSpPr>
            <a:spLocks noGrp="1"/>
          </p:cNvSpPr>
          <p:nvPr>
            <p:ph type="title"/>
          </p:nvPr>
        </p:nvSpPr>
        <p:spPr>
          <a:xfrm>
            <a:off x="457200" y="274638"/>
            <a:ext cx="8363272" cy="1143000"/>
          </a:xfrm>
        </p:spPr>
        <p:txBody>
          <a:bodyPr>
            <a:noAutofit/>
          </a:bodyPr>
          <a:lstStyle/>
          <a:p>
            <a:r>
              <a:rPr lang="en-GB" sz="3200" dirty="0" smtClean="0"/>
              <a:t>Characteristics of the Urban/Rural fringe</a:t>
            </a:r>
            <a:endParaRPr lang="en-GB" sz="32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88" t="20952" r="11729" b="10911"/>
          <a:stretch/>
        </p:blipFill>
        <p:spPr bwMode="auto">
          <a:xfrm>
            <a:off x="3419872" y="1412776"/>
            <a:ext cx="5472608" cy="525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359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3691" r="25475" b="42432"/>
          <a:stretch/>
        </p:blipFill>
        <p:spPr>
          <a:xfrm>
            <a:off x="1907704" y="1655641"/>
            <a:ext cx="1944216" cy="3737641"/>
          </a:xfrm>
          <a:prstGeom prst="rect">
            <a:avLst/>
          </a:prstGeom>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88" t="20952" r="11729" b="10911"/>
          <a:stretch/>
        </p:blipFill>
        <p:spPr bwMode="auto">
          <a:xfrm>
            <a:off x="7524329" y="1641532"/>
            <a:ext cx="1619672" cy="375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1655640"/>
            <a:ext cx="1800200" cy="3737641"/>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2098" t="13510" r="18043"/>
          <a:stretch/>
        </p:blipFill>
        <p:spPr>
          <a:xfrm>
            <a:off x="3851921" y="1671601"/>
            <a:ext cx="1872207" cy="3721681"/>
          </a:xfrm>
          <a:prstGeom prst="rect">
            <a:avLst/>
          </a:prstGeom>
        </p:spPr>
      </p:pic>
      <p:sp>
        <p:nvSpPr>
          <p:cNvPr id="3" name="Title 2"/>
          <p:cNvSpPr>
            <a:spLocks noGrp="1"/>
          </p:cNvSpPr>
          <p:nvPr>
            <p:ph type="title"/>
          </p:nvPr>
        </p:nvSpPr>
        <p:spPr/>
        <p:txBody>
          <a:bodyPr/>
          <a:lstStyle/>
          <a:p>
            <a:r>
              <a:rPr lang="en-GB" dirty="0" smtClean="0"/>
              <a:t>Urban Transect</a:t>
            </a:r>
            <a:endParaRPr lang="en-GB"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86" y="1772816"/>
            <a:ext cx="1782518" cy="3600401"/>
          </a:xfrm>
          <a:prstGeom prst="rect">
            <a:avLst/>
          </a:prstGeom>
        </p:spPr>
      </p:pic>
      <p:sp>
        <p:nvSpPr>
          <p:cNvPr id="2" name="Content Placeholder 1"/>
          <p:cNvSpPr>
            <a:spLocks noGrp="1"/>
          </p:cNvSpPr>
          <p:nvPr>
            <p:ph idx="1"/>
          </p:nvPr>
        </p:nvSpPr>
        <p:spPr>
          <a:xfrm>
            <a:off x="125186" y="847254"/>
            <a:ext cx="730424" cy="4525963"/>
          </a:xfrm>
        </p:spPr>
        <p:txBody>
          <a:bodyPr vert="vert270"/>
          <a:lstStyle/>
          <a:p>
            <a:pPr marL="109728" indent="0">
              <a:buNone/>
            </a:pPr>
            <a:r>
              <a:rPr lang="en-GB" dirty="0" smtClean="0">
                <a:solidFill>
                  <a:srgbClr val="FFFF00"/>
                </a:solidFill>
              </a:rPr>
              <a:t>CBD</a:t>
            </a:r>
            <a:endParaRPr lang="en-GB" dirty="0">
              <a:solidFill>
                <a:srgbClr val="FFFF00"/>
              </a:solidFill>
            </a:endParaRPr>
          </a:p>
        </p:txBody>
      </p:sp>
      <p:sp>
        <p:nvSpPr>
          <p:cNvPr id="4" name="Content Placeholder 1"/>
          <p:cNvSpPr txBox="1">
            <a:spLocks/>
          </p:cNvSpPr>
          <p:nvPr/>
        </p:nvSpPr>
        <p:spPr>
          <a:xfrm>
            <a:off x="1691680" y="867319"/>
            <a:ext cx="730424" cy="4525963"/>
          </a:xfrm>
          <a:prstGeom prst="rect">
            <a:avLst/>
          </a:prstGeom>
        </p:spPr>
        <p:txBody>
          <a:bodyPr vert="vert270">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Font typeface="Wingdings 3"/>
              <a:buNone/>
            </a:pPr>
            <a:r>
              <a:rPr lang="en-GB" dirty="0" smtClean="0">
                <a:solidFill>
                  <a:srgbClr val="FFFF00"/>
                </a:solidFill>
              </a:rPr>
              <a:t>INNER CITY</a:t>
            </a:r>
            <a:endParaRPr lang="en-GB" dirty="0">
              <a:solidFill>
                <a:srgbClr val="FFFF00"/>
              </a:solidFill>
            </a:endParaRPr>
          </a:p>
        </p:txBody>
      </p:sp>
      <p:sp>
        <p:nvSpPr>
          <p:cNvPr id="5" name="Content Placeholder 1"/>
          <p:cNvSpPr txBox="1">
            <a:spLocks/>
          </p:cNvSpPr>
          <p:nvPr/>
        </p:nvSpPr>
        <p:spPr>
          <a:xfrm>
            <a:off x="3696714" y="834662"/>
            <a:ext cx="730424" cy="4525963"/>
          </a:xfrm>
          <a:prstGeom prst="rect">
            <a:avLst/>
          </a:prstGeom>
        </p:spPr>
        <p:txBody>
          <a:bodyPr vert="vert270">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Font typeface="Wingdings 3"/>
              <a:buNone/>
            </a:pPr>
            <a:r>
              <a:rPr lang="en-GB" dirty="0" smtClean="0">
                <a:solidFill>
                  <a:srgbClr val="FFFF00"/>
                </a:solidFill>
              </a:rPr>
              <a:t>SUBURBS</a:t>
            </a:r>
            <a:endParaRPr lang="en-GB" dirty="0">
              <a:solidFill>
                <a:srgbClr val="FFFF00"/>
              </a:solidFill>
            </a:endParaRPr>
          </a:p>
        </p:txBody>
      </p:sp>
      <p:sp>
        <p:nvSpPr>
          <p:cNvPr id="6" name="Content Placeholder 1"/>
          <p:cNvSpPr txBox="1">
            <a:spLocks/>
          </p:cNvSpPr>
          <p:nvPr/>
        </p:nvSpPr>
        <p:spPr>
          <a:xfrm>
            <a:off x="5463421" y="867319"/>
            <a:ext cx="730424" cy="4525963"/>
          </a:xfrm>
          <a:prstGeom prst="rect">
            <a:avLst/>
          </a:prstGeom>
        </p:spPr>
        <p:txBody>
          <a:bodyPr vert="vert270">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Font typeface="Wingdings 3"/>
              <a:buNone/>
            </a:pPr>
            <a:r>
              <a:rPr lang="en-GB" dirty="0" smtClean="0">
                <a:solidFill>
                  <a:srgbClr val="FFFF00"/>
                </a:solidFill>
              </a:rPr>
              <a:t>NEW BUSINESS ZONE</a:t>
            </a:r>
            <a:endParaRPr lang="en-GB" dirty="0">
              <a:solidFill>
                <a:srgbClr val="FFFF00"/>
              </a:solidFill>
            </a:endParaRPr>
          </a:p>
        </p:txBody>
      </p:sp>
      <p:sp>
        <p:nvSpPr>
          <p:cNvPr id="7" name="Content Placeholder 1"/>
          <p:cNvSpPr txBox="1">
            <a:spLocks/>
          </p:cNvSpPr>
          <p:nvPr/>
        </p:nvSpPr>
        <p:spPr>
          <a:xfrm>
            <a:off x="7312024" y="980728"/>
            <a:ext cx="730424" cy="4525963"/>
          </a:xfrm>
          <a:prstGeom prst="rect">
            <a:avLst/>
          </a:prstGeom>
        </p:spPr>
        <p:txBody>
          <a:bodyPr vert="vert270">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Font typeface="Wingdings 3"/>
              <a:buNone/>
            </a:pPr>
            <a:r>
              <a:rPr lang="en-GB" dirty="0" smtClean="0">
                <a:solidFill>
                  <a:srgbClr val="FFFF00"/>
                </a:solidFill>
              </a:rPr>
              <a:t>URBAN/RURAL FRINGE</a:t>
            </a:r>
            <a:endParaRPr lang="en-GB" dirty="0">
              <a:solidFill>
                <a:srgbClr val="FFFF00"/>
              </a:solidFill>
            </a:endParaRPr>
          </a:p>
        </p:txBody>
      </p:sp>
      <p:cxnSp>
        <p:nvCxnSpPr>
          <p:cNvPr id="15" name="Straight Arrow Connector 14"/>
          <p:cNvCxnSpPr/>
          <p:nvPr/>
        </p:nvCxnSpPr>
        <p:spPr>
          <a:xfrm>
            <a:off x="323528" y="5661248"/>
            <a:ext cx="8136904" cy="7200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3528" y="5949280"/>
            <a:ext cx="8352928"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400" dirty="0" smtClean="0"/>
              <a:t>Draw an Urban Transect showing </a:t>
            </a:r>
          </a:p>
          <a:p>
            <a:pPr algn="ctr"/>
            <a:r>
              <a:rPr lang="en-GB" sz="2400" dirty="0" smtClean="0"/>
              <a:t>the main zones in Glasgow</a:t>
            </a:r>
            <a:endParaRPr lang="en-GB" sz="2400" dirty="0"/>
          </a:p>
        </p:txBody>
      </p:sp>
    </p:spTree>
    <p:extLst>
      <p:ext uri="{BB962C8B-B14F-4D97-AF65-F5344CB8AC3E}">
        <p14:creationId xmlns:p14="http://schemas.microsoft.com/office/powerpoint/2010/main" val="4234364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Plenary</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804" t="12673" r="12746" b="12901"/>
          <a:stretch/>
        </p:blipFill>
        <p:spPr>
          <a:xfrm>
            <a:off x="2555776" y="1268760"/>
            <a:ext cx="4561114" cy="4419600"/>
          </a:xfrm>
          <a:prstGeom prst="rect">
            <a:avLst/>
          </a:prstGeom>
        </p:spPr>
      </p:pic>
      <p:sp>
        <p:nvSpPr>
          <p:cNvPr id="2" name="Content Placeholder 1"/>
          <p:cNvSpPr>
            <a:spLocks noGrp="1"/>
          </p:cNvSpPr>
          <p:nvPr>
            <p:ph idx="1"/>
          </p:nvPr>
        </p:nvSpPr>
        <p:spPr>
          <a:xfrm>
            <a:off x="2983559" y="2204864"/>
            <a:ext cx="3705547" cy="2938331"/>
          </a:xfrm>
        </p:spPr>
        <p:txBody>
          <a:bodyPr>
            <a:normAutofit/>
          </a:bodyPr>
          <a:lstStyle/>
          <a:p>
            <a:pPr marL="109728" indent="0">
              <a:buNone/>
            </a:pPr>
            <a:r>
              <a:rPr lang="en-GB" dirty="0" smtClean="0"/>
              <a:t>Which land use zone do you live in? Give 3 pieces of evidence to support your answer. </a:t>
            </a:r>
            <a:endParaRPr lang="en-GB" dirty="0"/>
          </a:p>
        </p:txBody>
      </p:sp>
    </p:spTree>
    <p:extLst>
      <p:ext uri="{BB962C8B-B14F-4D97-AF65-F5344CB8AC3E}">
        <p14:creationId xmlns:p14="http://schemas.microsoft.com/office/powerpoint/2010/main" val="4166436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GB" u="sng" dirty="0" smtClean="0"/>
              <a:t>Learning Intentions</a:t>
            </a:r>
          </a:p>
          <a:p>
            <a:pPr marL="109728" indent="0">
              <a:buNone/>
            </a:pPr>
            <a:r>
              <a:rPr lang="en-GB" dirty="0" smtClean="0"/>
              <a:t> We are learning about why there is a need for housing management in Glasgow</a:t>
            </a:r>
          </a:p>
          <a:p>
            <a:pPr marL="109728" indent="0">
              <a:buNone/>
            </a:pPr>
            <a:endParaRPr lang="en-GB" dirty="0"/>
          </a:p>
          <a:p>
            <a:pPr marL="109728" indent="0">
              <a:buNone/>
            </a:pPr>
            <a:r>
              <a:rPr lang="en-GB" u="sng" dirty="0" smtClean="0"/>
              <a:t>Success Criteria </a:t>
            </a:r>
          </a:p>
          <a:p>
            <a:pPr marL="624078" indent="-514350">
              <a:buFont typeface="+mj-lt"/>
              <a:buAutoNum type="arabicPeriod"/>
            </a:pPr>
            <a:r>
              <a:rPr lang="en-GB" dirty="0" smtClean="0"/>
              <a:t>I will be able to explain the conditions of Glasgow’s slum areas</a:t>
            </a:r>
          </a:p>
          <a:p>
            <a:pPr marL="624078" indent="-514350">
              <a:buFont typeface="+mj-lt"/>
              <a:buAutoNum type="arabicPeriod"/>
            </a:pPr>
            <a:r>
              <a:rPr lang="en-GB" dirty="0" smtClean="0"/>
              <a:t>I will be able to explain why there is a need for housing management in the city</a:t>
            </a:r>
            <a:endParaRPr lang="en-GB" dirty="0"/>
          </a:p>
        </p:txBody>
      </p:sp>
      <p:sp>
        <p:nvSpPr>
          <p:cNvPr id="3" name="Title 2"/>
          <p:cNvSpPr>
            <a:spLocks noGrp="1"/>
          </p:cNvSpPr>
          <p:nvPr>
            <p:ph type="title"/>
          </p:nvPr>
        </p:nvSpPr>
        <p:spPr/>
        <p:txBody>
          <a:bodyPr>
            <a:normAutofit fontScale="90000"/>
          </a:bodyPr>
          <a:lstStyle/>
          <a:p>
            <a:r>
              <a:rPr lang="en-GB" dirty="0" smtClean="0"/>
              <a:t>Lesson 2: Need for housing management - Glasgow</a:t>
            </a:r>
            <a:endParaRPr lang="en-GB" dirty="0"/>
          </a:p>
        </p:txBody>
      </p:sp>
    </p:spTree>
    <p:extLst>
      <p:ext uri="{BB962C8B-B14F-4D97-AF65-F5344CB8AC3E}">
        <p14:creationId xmlns:p14="http://schemas.microsoft.com/office/powerpoint/2010/main" val="1544827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96752"/>
            <a:ext cx="8229600" cy="4525963"/>
          </a:xfrm>
        </p:spPr>
        <p:txBody>
          <a:bodyPr/>
          <a:lstStyle/>
          <a:p>
            <a:r>
              <a:rPr lang="en-GB" dirty="0" smtClean="0"/>
              <a:t>Describe the conditions of the homes shown in the photographs </a:t>
            </a:r>
            <a:endParaRPr lang="en-GB" dirty="0"/>
          </a:p>
        </p:txBody>
      </p:sp>
      <p:sp>
        <p:nvSpPr>
          <p:cNvPr id="3" name="Title 2"/>
          <p:cNvSpPr>
            <a:spLocks noGrp="1"/>
          </p:cNvSpPr>
          <p:nvPr>
            <p:ph type="title"/>
          </p:nvPr>
        </p:nvSpPr>
        <p:spPr/>
        <p:txBody>
          <a:bodyPr/>
          <a:lstStyle/>
          <a:p>
            <a:r>
              <a:rPr lang="en-GB" dirty="0" smtClean="0"/>
              <a:t>Starter</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3" y="4581127"/>
            <a:ext cx="4104456" cy="23152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2147298"/>
            <a:ext cx="4235769" cy="474903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952" t="11552" r="6904" b="14137"/>
          <a:stretch/>
        </p:blipFill>
        <p:spPr>
          <a:xfrm>
            <a:off x="-35903" y="2147299"/>
            <a:ext cx="4117776" cy="2433828"/>
          </a:xfrm>
          <a:prstGeom prst="rect">
            <a:avLst/>
          </a:prstGeom>
        </p:spPr>
      </p:pic>
    </p:spTree>
    <p:extLst>
      <p:ext uri="{BB962C8B-B14F-4D97-AF65-F5344CB8AC3E}">
        <p14:creationId xmlns:p14="http://schemas.microsoft.com/office/powerpoint/2010/main" val="972284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2658"/>
            <a:ext cx="9134323" cy="7062058"/>
          </a:xfrm>
        </p:spPr>
      </p:pic>
      <p:sp>
        <p:nvSpPr>
          <p:cNvPr id="3" name="Title 2"/>
          <p:cNvSpPr>
            <a:spLocks noGrp="1"/>
          </p:cNvSpPr>
          <p:nvPr>
            <p:ph type="title"/>
          </p:nvPr>
        </p:nvSpPr>
        <p:spPr/>
        <p:txBody>
          <a:bodyPr>
            <a:noAutofit/>
          </a:bodyPr>
          <a:lstStyle/>
          <a:p>
            <a:r>
              <a:rPr lang="en-GB" sz="4400" dirty="0" smtClean="0">
                <a:solidFill>
                  <a:srgbClr val="FFFF00"/>
                </a:solidFill>
              </a:rPr>
              <a:t>The “single end” </a:t>
            </a:r>
            <a:br>
              <a:rPr lang="en-GB" sz="4400" dirty="0" smtClean="0">
                <a:solidFill>
                  <a:srgbClr val="FFFF00"/>
                </a:solidFill>
              </a:rPr>
            </a:br>
            <a:r>
              <a:rPr lang="en-GB" sz="4400" dirty="0" smtClean="0">
                <a:solidFill>
                  <a:srgbClr val="FFFF00"/>
                </a:solidFill>
              </a:rPr>
              <a:t>“Room &amp; kitchen”</a:t>
            </a:r>
            <a:endParaRPr lang="en-GB" sz="4400" dirty="0">
              <a:solidFill>
                <a:srgbClr val="FFFF00"/>
              </a:solidFill>
            </a:endParaRPr>
          </a:p>
        </p:txBody>
      </p:sp>
    </p:spTree>
    <p:extLst>
      <p:ext uri="{BB962C8B-B14F-4D97-AF65-F5344CB8AC3E}">
        <p14:creationId xmlns:p14="http://schemas.microsoft.com/office/powerpoint/2010/main" val="1413984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50" y="0"/>
            <a:ext cx="9166650" cy="6957392"/>
          </a:xfrm>
        </p:spPr>
      </p:pic>
      <p:sp>
        <p:nvSpPr>
          <p:cNvPr id="3" name="Title 2"/>
          <p:cNvSpPr>
            <a:spLocks noGrp="1"/>
          </p:cNvSpPr>
          <p:nvPr>
            <p:ph type="title"/>
          </p:nvPr>
        </p:nvSpPr>
        <p:spPr/>
        <p:txBody>
          <a:bodyPr/>
          <a:lstStyle/>
          <a:p>
            <a:r>
              <a:rPr lang="en-GB" dirty="0" smtClean="0">
                <a:solidFill>
                  <a:srgbClr val="FFFF00"/>
                </a:solidFill>
              </a:rPr>
              <a:t>Large families sharing 1 room</a:t>
            </a:r>
            <a:endParaRPr lang="en-GB" dirty="0">
              <a:solidFill>
                <a:srgbClr val="FFFF00"/>
              </a:solidFill>
            </a:endParaRPr>
          </a:p>
        </p:txBody>
      </p:sp>
    </p:spTree>
    <p:extLst>
      <p:ext uri="{BB962C8B-B14F-4D97-AF65-F5344CB8AC3E}">
        <p14:creationId xmlns:p14="http://schemas.microsoft.com/office/powerpoint/2010/main" val="2498792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3536"/>
            <a:ext cx="9252520" cy="6923856"/>
          </a:xfrm>
        </p:spPr>
      </p:pic>
      <p:sp>
        <p:nvSpPr>
          <p:cNvPr id="3" name="Title 2"/>
          <p:cNvSpPr>
            <a:spLocks noGrp="1"/>
          </p:cNvSpPr>
          <p:nvPr>
            <p:ph type="title"/>
          </p:nvPr>
        </p:nvSpPr>
        <p:spPr/>
        <p:txBody>
          <a:bodyPr>
            <a:normAutofit/>
          </a:bodyPr>
          <a:lstStyle/>
          <a:p>
            <a:r>
              <a:rPr lang="en-GB" sz="4400" dirty="0" smtClean="0">
                <a:solidFill>
                  <a:srgbClr val="FFFF00"/>
                </a:solidFill>
              </a:rPr>
              <a:t>No electricity – dark &amp; damp</a:t>
            </a:r>
            <a:endParaRPr lang="en-GB" sz="4400" dirty="0">
              <a:solidFill>
                <a:srgbClr val="FFFF00"/>
              </a:solidFill>
            </a:endParaRPr>
          </a:p>
        </p:txBody>
      </p:sp>
    </p:spTree>
    <p:extLst>
      <p:ext uri="{BB962C8B-B14F-4D97-AF65-F5344CB8AC3E}">
        <p14:creationId xmlns:p14="http://schemas.microsoft.com/office/powerpoint/2010/main" val="257834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Title 2"/>
          <p:cNvSpPr>
            <a:spLocks noGrp="1"/>
          </p:cNvSpPr>
          <p:nvPr>
            <p:ph type="title"/>
          </p:nvPr>
        </p:nvSpPr>
        <p:spPr>
          <a:xfrm>
            <a:off x="179512" y="274638"/>
            <a:ext cx="8507288" cy="1143000"/>
          </a:xfrm>
        </p:spPr>
        <p:txBody>
          <a:bodyPr/>
          <a:lstStyle/>
          <a:p>
            <a:r>
              <a:rPr lang="en-GB" dirty="0" smtClean="0">
                <a:solidFill>
                  <a:srgbClr val="FFFF00"/>
                </a:solidFill>
              </a:rPr>
              <a:t>No green space/places to play</a:t>
            </a:r>
            <a:endParaRPr lang="en-GB" dirty="0">
              <a:solidFill>
                <a:srgbClr val="FFFF00"/>
              </a:solidFill>
            </a:endParaRPr>
          </a:p>
        </p:txBody>
      </p:sp>
    </p:spTree>
    <p:extLst>
      <p:ext uri="{BB962C8B-B14F-4D97-AF65-F5344CB8AC3E}">
        <p14:creationId xmlns:p14="http://schemas.microsoft.com/office/powerpoint/2010/main" val="3944611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Title 2"/>
          <p:cNvSpPr>
            <a:spLocks noGrp="1"/>
          </p:cNvSpPr>
          <p:nvPr>
            <p:ph type="title"/>
          </p:nvPr>
        </p:nvSpPr>
        <p:spPr>
          <a:xfrm>
            <a:off x="457200" y="274638"/>
            <a:ext cx="8579296" cy="1143000"/>
          </a:xfrm>
        </p:spPr>
        <p:txBody>
          <a:bodyPr>
            <a:noAutofit/>
          </a:bodyPr>
          <a:lstStyle/>
          <a:p>
            <a:r>
              <a:rPr lang="en-GB" sz="4000" dirty="0" smtClean="0">
                <a:solidFill>
                  <a:srgbClr val="FFFF00"/>
                </a:solidFill>
              </a:rPr>
              <a:t>Rubbish &amp; rats spread disease</a:t>
            </a:r>
            <a:endParaRPr lang="en-GB" sz="4000" dirty="0">
              <a:solidFill>
                <a:srgbClr val="FFFF00"/>
              </a:solidFill>
            </a:endParaRPr>
          </a:p>
        </p:txBody>
      </p:sp>
    </p:spTree>
    <p:extLst>
      <p:ext uri="{BB962C8B-B14F-4D97-AF65-F5344CB8AC3E}">
        <p14:creationId xmlns:p14="http://schemas.microsoft.com/office/powerpoint/2010/main" val="3230893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GB" u="sng" dirty="0" smtClean="0"/>
              <a:t>Learning Intentions</a:t>
            </a:r>
          </a:p>
          <a:p>
            <a:pPr marL="109728" indent="0">
              <a:buNone/>
            </a:pPr>
            <a:r>
              <a:rPr lang="en-GB" dirty="0" smtClean="0"/>
              <a:t> We are learning about land use zones and characteristics in a </a:t>
            </a:r>
            <a:r>
              <a:rPr lang="en-GB" b="1" dirty="0" smtClean="0">
                <a:solidFill>
                  <a:srgbClr val="FF0000"/>
                </a:solidFill>
              </a:rPr>
              <a:t>developed</a:t>
            </a:r>
            <a:r>
              <a:rPr lang="en-GB" dirty="0" smtClean="0"/>
              <a:t> world city</a:t>
            </a:r>
          </a:p>
          <a:p>
            <a:pPr marL="109728" indent="0">
              <a:buNone/>
            </a:pPr>
            <a:endParaRPr lang="en-GB" dirty="0"/>
          </a:p>
          <a:p>
            <a:pPr marL="109728" indent="0">
              <a:buNone/>
            </a:pPr>
            <a:r>
              <a:rPr lang="en-GB" u="sng" dirty="0" smtClean="0"/>
              <a:t>Success Criteria</a:t>
            </a:r>
          </a:p>
          <a:p>
            <a:pPr marL="624078" indent="-514350">
              <a:buFont typeface="+mj-lt"/>
              <a:buAutoNum type="arabicPeriod"/>
            </a:pPr>
            <a:r>
              <a:rPr lang="en-GB" dirty="0" smtClean="0"/>
              <a:t>I will be able to describe each land use zone in a developed world city and give key characteristics</a:t>
            </a:r>
            <a:r>
              <a:rPr lang="en-GB" u="sng" dirty="0" smtClean="0"/>
              <a:t> </a:t>
            </a:r>
            <a:endParaRPr lang="en-GB" u="sng" dirty="0"/>
          </a:p>
        </p:txBody>
      </p:sp>
      <p:sp>
        <p:nvSpPr>
          <p:cNvPr id="3" name="Title 2"/>
          <p:cNvSpPr>
            <a:spLocks noGrp="1"/>
          </p:cNvSpPr>
          <p:nvPr>
            <p:ph type="title"/>
          </p:nvPr>
        </p:nvSpPr>
        <p:spPr/>
        <p:txBody>
          <a:bodyPr/>
          <a:lstStyle/>
          <a:p>
            <a:r>
              <a:rPr lang="en-GB" dirty="0" smtClean="0"/>
              <a:t>Lesson 1: Introduction to Urban</a:t>
            </a:r>
            <a:endParaRPr lang="en-GB" dirty="0"/>
          </a:p>
        </p:txBody>
      </p:sp>
    </p:spTree>
    <p:extLst>
      <p:ext uri="{BB962C8B-B14F-4D97-AF65-F5344CB8AC3E}">
        <p14:creationId xmlns:p14="http://schemas.microsoft.com/office/powerpoint/2010/main" val="6780062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556792"/>
            <a:ext cx="5112568" cy="4827992"/>
          </a:xfrm>
        </p:spPr>
        <p:txBody>
          <a:bodyPr>
            <a:normAutofit/>
          </a:bodyPr>
          <a:lstStyle/>
          <a:p>
            <a:pPr marL="109728" indent="0">
              <a:buNone/>
            </a:pPr>
            <a:r>
              <a:rPr lang="en-GB" sz="2400" u="sng" dirty="0" smtClean="0"/>
              <a:t>Tenements</a:t>
            </a:r>
          </a:p>
          <a:p>
            <a:pPr marL="109728" indent="0">
              <a:buNone/>
            </a:pPr>
            <a:r>
              <a:rPr lang="en-GB" sz="2400" dirty="0" smtClean="0"/>
              <a:t>Tenement </a:t>
            </a:r>
            <a:r>
              <a:rPr lang="en-GB" sz="2400" dirty="0"/>
              <a:t>flats in areas such as the </a:t>
            </a:r>
            <a:r>
              <a:rPr lang="en-GB" sz="2400" dirty="0" err="1">
                <a:solidFill>
                  <a:srgbClr val="FF0000"/>
                </a:solidFill>
              </a:rPr>
              <a:t>Gorbals</a:t>
            </a:r>
            <a:r>
              <a:rPr lang="en-GB" sz="2400" dirty="0"/>
              <a:t> did not have basic amenities such as running water, central heating or indoor toilets. Each ‘close’ shared an outdoors toilet outside at the back of the </a:t>
            </a:r>
            <a:r>
              <a:rPr lang="en-GB" sz="2400" dirty="0" smtClean="0"/>
              <a:t>building </a:t>
            </a:r>
            <a:r>
              <a:rPr lang="en-GB" sz="2400" dirty="0" smtClean="0">
                <a:sym typeface="Wingdings"/>
              </a:rPr>
              <a:t></a:t>
            </a:r>
            <a:endParaRPr lang="en-GB" sz="2400" dirty="0"/>
          </a:p>
          <a:p>
            <a:endParaRPr lang="en-GB" sz="2400" dirty="0"/>
          </a:p>
          <a:p>
            <a:endParaRPr lang="en-GB" sz="2400" dirty="0"/>
          </a:p>
          <a:p>
            <a:endParaRPr lang="en-GB" sz="2400" dirty="0"/>
          </a:p>
          <a:p>
            <a:endParaRPr lang="en-GB" sz="2400" dirty="0"/>
          </a:p>
        </p:txBody>
      </p:sp>
      <p:sp>
        <p:nvSpPr>
          <p:cNvPr id="3" name="Title 2"/>
          <p:cNvSpPr>
            <a:spLocks noGrp="1"/>
          </p:cNvSpPr>
          <p:nvPr>
            <p:ph type="title"/>
          </p:nvPr>
        </p:nvSpPr>
        <p:spPr/>
        <p:txBody>
          <a:bodyPr>
            <a:normAutofit fontScale="90000"/>
          </a:bodyPr>
          <a:lstStyle/>
          <a:p>
            <a:r>
              <a:rPr lang="en-GB" dirty="0" smtClean="0"/>
              <a:t>Why was there a need for housing management in Glasgow? </a:t>
            </a:r>
            <a:endParaRPr lang="en-GB"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5292080" y="1753614"/>
            <a:ext cx="3707904" cy="2755506"/>
          </a:xfrm>
          <a:prstGeom prst="rect">
            <a:avLst/>
          </a:prstGeom>
          <a:ln>
            <a:solidFill>
              <a:schemeClr val="tx1"/>
            </a:solidFill>
          </a:ln>
        </p:spPr>
      </p:pic>
      <p:sp>
        <p:nvSpPr>
          <p:cNvPr id="5" name="TextBox 4"/>
          <p:cNvSpPr txBox="1"/>
          <p:nvPr/>
        </p:nvSpPr>
        <p:spPr>
          <a:xfrm>
            <a:off x="323528" y="4653136"/>
            <a:ext cx="8496944" cy="1938992"/>
          </a:xfrm>
          <a:prstGeom prst="rect">
            <a:avLst/>
          </a:prstGeom>
          <a:noFill/>
        </p:spPr>
        <p:txBody>
          <a:bodyPr wrap="square" rtlCol="0">
            <a:spAutoFit/>
          </a:bodyPr>
          <a:lstStyle/>
          <a:p>
            <a:r>
              <a:rPr lang="en-GB" sz="2400" dirty="0" smtClean="0"/>
              <a:t>The tenements usually only had 1 bedroom and this was shared by large families. These cramped conditions mean that illnesses spread easily which lowered life 	expectancy </a:t>
            </a:r>
            <a:r>
              <a:rPr lang="en-GB" sz="2400" dirty="0" smtClean="0">
                <a:sym typeface="Wingdings"/>
              </a:rPr>
              <a:t></a:t>
            </a:r>
            <a:endParaRPr lang="en-GB" sz="2400" dirty="0" smtClean="0"/>
          </a:p>
          <a:p>
            <a:pPr marL="342900" indent="-342900">
              <a:buFont typeface="Arial" pitchFamily="34" charset="0"/>
              <a:buChar char="•"/>
            </a:pPr>
            <a:endParaRPr lang="en-GB" sz="2400" dirty="0"/>
          </a:p>
        </p:txBody>
      </p:sp>
    </p:spTree>
    <p:extLst>
      <p:ext uri="{BB962C8B-B14F-4D97-AF65-F5344CB8AC3E}">
        <p14:creationId xmlns:p14="http://schemas.microsoft.com/office/powerpoint/2010/main" val="505843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7847" y="1700808"/>
            <a:ext cx="4536504" cy="3024336"/>
          </a:xfrm>
        </p:spPr>
        <p:txBody>
          <a:bodyPr>
            <a:normAutofit/>
          </a:bodyPr>
          <a:lstStyle/>
          <a:p>
            <a:r>
              <a:rPr lang="en-GB" sz="2400" dirty="0" smtClean="0"/>
              <a:t>Due </a:t>
            </a:r>
            <a:r>
              <a:rPr lang="en-GB" sz="2400" dirty="0"/>
              <a:t>to the filth and lack of refuse collection, disease carrying rats were often found in closes. The air was thick with smoke from the </a:t>
            </a:r>
            <a:r>
              <a:rPr lang="en-GB" sz="2400" dirty="0" smtClean="0"/>
              <a:t>factories, </a:t>
            </a:r>
            <a:r>
              <a:rPr lang="en-GB" sz="2400" dirty="0"/>
              <a:t>exacerbating breathing conditions such as asthma </a:t>
            </a:r>
            <a:r>
              <a:rPr lang="en-GB" sz="2400" dirty="0">
                <a:sym typeface="Wingdings"/>
              </a:rPr>
              <a:t></a:t>
            </a:r>
            <a:endParaRPr lang="en-GB" sz="2400" dirty="0"/>
          </a:p>
          <a:p>
            <a:endParaRPr lang="en-GB" sz="2400" dirty="0" smtClean="0"/>
          </a:p>
          <a:p>
            <a:endParaRPr lang="en-GB" sz="2400" dirty="0"/>
          </a:p>
        </p:txBody>
      </p:sp>
      <p:sp>
        <p:nvSpPr>
          <p:cNvPr id="3" name="Title 2"/>
          <p:cNvSpPr>
            <a:spLocks noGrp="1"/>
          </p:cNvSpPr>
          <p:nvPr>
            <p:ph type="title"/>
          </p:nvPr>
        </p:nvSpPr>
        <p:spPr/>
        <p:txBody>
          <a:bodyPr>
            <a:normAutofit fontScale="90000"/>
          </a:bodyPr>
          <a:lstStyle/>
          <a:p>
            <a:r>
              <a:rPr lang="en-GB" dirty="0" smtClean="0"/>
              <a:t>Why was there a need for housing management in Glasgow?</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2230" y="1844824"/>
            <a:ext cx="4139316" cy="2755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51520" y="5013176"/>
            <a:ext cx="8665881" cy="1200329"/>
          </a:xfrm>
          <a:prstGeom prst="rect">
            <a:avLst/>
          </a:prstGeom>
          <a:noFill/>
        </p:spPr>
        <p:txBody>
          <a:bodyPr wrap="square" rtlCol="0">
            <a:spAutoFit/>
          </a:bodyPr>
          <a:lstStyle/>
          <a:p>
            <a:r>
              <a:rPr lang="en-GB" sz="2400" dirty="0" smtClean="0"/>
              <a:t>The tenements were dark and damp. The dampness caused diseases such as bronchitis and tuberculosis. </a:t>
            </a:r>
            <a:r>
              <a:rPr lang="en-GB" sz="2400" dirty="0" smtClean="0">
                <a:sym typeface="Wingdings"/>
              </a:rPr>
              <a:t></a:t>
            </a:r>
            <a:endParaRPr lang="en-GB" sz="2400" dirty="0" smtClean="0"/>
          </a:p>
          <a:p>
            <a:endParaRPr lang="en-GB" sz="2400" dirty="0"/>
          </a:p>
        </p:txBody>
      </p:sp>
    </p:spTree>
    <p:extLst>
      <p:ext uri="{BB962C8B-B14F-4D97-AF65-F5344CB8AC3E}">
        <p14:creationId xmlns:p14="http://schemas.microsoft.com/office/powerpoint/2010/main" val="1516509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481328"/>
            <a:ext cx="8712968" cy="4611967"/>
          </a:xfrm>
        </p:spPr>
        <p:txBody>
          <a:bodyPr>
            <a:noAutofit/>
          </a:bodyPr>
          <a:lstStyle/>
          <a:p>
            <a:pPr marL="109728" indent="0">
              <a:buNone/>
            </a:pPr>
            <a:r>
              <a:rPr lang="en-GB" sz="2400" u="sng" dirty="0" smtClean="0"/>
              <a:t>High rise flats</a:t>
            </a:r>
          </a:p>
          <a:p>
            <a:r>
              <a:rPr lang="en-GB" sz="2400" dirty="0"/>
              <a:t>The high rise flats in Glasgow (</a:t>
            </a:r>
            <a:r>
              <a:rPr lang="en-GB" sz="2400" dirty="0" err="1"/>
              <a:t>e.g</a:t>
            </a:r>
            <a:r>
              <a:rPr lang="en-GB" sz="2400" dirty="0"/>
              <a:t> </a:t>
            </a:r>
            <a:r>
              <a:rPr lang="en-GB" sz="2400" dirty="0">
                <a:solidFill>
                  <a:srgbClr val="FF0000"/>
                </a:solidFill>
              </a:rPr>
              <a:t>Red Road flats</a:t>
            </a:r>
            <a:r>
              <a:rPr lang="en-GB" sz="2400" dirty="0"/>
              <a:t>) were built cheaply with poor quality materials. The roofs were flat and so water collected easily, leading to problems with damp and mould</a:t>
            </a:r>
            <a:r>
              <a:rPr lang="en-GB" sz="2400" dirty="0" smtClean="0"/>
              <a:t>. </a:t>
            </a:r>
            <a:r>
              <a:rPr lang="en-GB" sz="2400" dirty="0" smtClean="0">
                <a:sym typeface="Wingdings"/>
              </a:rPr>
              <a:t></a:t>
            </a:r>
            <a:endParaRPr lang="en-GB" sz="2400" dirty="0"/>
          </a:p>
          <a:p>
            <a:r>
              <a:rPr lang="en-GB" sz="2400" dirty="0"/>
              <a:t>As people moved from tenements to high rise flats, there was a break up of community spirit so people felt isolated and many moved out. These empty flats allowed squatters and drug dealers to use the abandoned </a:t>
            </a:r>
            <a:r>
              <a:rPr lang="en-GB" sz="2400" dirty="0" smtClean="0"/>
              <a:t>premises fuelling </a:t>
            </a:r>
            <a:r>
              <a:rPr lang="en-GB" sz="2400" dirty="0"/>
              <a:t>drug </a:t>
            </a:r>
            <a:r>
              <a:rPr lang="en-GB" sz="2400" dirty="0" smtClean="0"/>
              <a:t>crime &amp; violence</a:t>
            </a:r>
            <a:r>
              <a:rPr lang="en-GB" sz="2400" dirty="0" smtClean="0">
                <a:sym typeface="Wingdings"/>
              </a:rPr>
              <a:t></a:t>
            </a:r>
            <a:endParaRPr lang="en-GB" sz="2400" dirty="0"/>
          </a:p>
          <a:p>
            <a:endParaRPr lang="en-GB" sz="2400" dirty="0"/>
          </a:p>
          <a:p>
            <a:pPr>
              <a:buFont typeface="Wingdings" pitchFamily="2" charset="2"/>
              <a:buChar char="Ø"/>
            </a:pPr>
            <a:endParaRPr lang="en-GB" sz="2400" u="sng" dirty="0"/>
          </a:p>
        </p:txBody>
      </p:sp>
      <p:sp>
        <p:nvSpPr>
          <p:cNvPr id="3" name="Title 2"/>
          <p:cNvSpPr>
            <a:spLocks noGrp="1"/>
          </p:cNvSpPr>
          <p:nvPr>
            <p:ph type="title"/>
          </p:nvPr>
        </p:nvSpPr>
        <p:spPr/>
        <p:txBody>
          <a:bodyPr>
            <a:normAutofit fontScale="90000"/>
          </a:bodyPr>
          <a:lstStyle/>
          <a:p>
            <a:r>
              <a:rPr lang="en-GB" dirty="0" smtClean="0"/>
              <a:t>Why was there a need for housing management in Glasgow? </a:t>
            </a:r>
            <a:endParaRPr lang="en-GB" dirty="0"/>
          </a:p>
        </p:txBody>
      </p:sp>
    </p:spTree>
    <p:extLst>
      <p:ext uri="{BB962C8B-B14F-4D97-AF65-F5344CB8AC3E}">
        <p14:creationId xmlns:p14="http://schemas.microsoft.com/office/powerpoint/2010/main" val="1774686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628800"/>
            <a:ext cx="8712968" cy="4896544"/>
          </a:xfrm>
        </p:spPr>
        <p:txBody>
          <a:bodyPr>
            <a:normAutofit fontScale="92500" lnSpcReduction="10000"/>
          </a:bodyPr>
          <a:lstStyle/>
          <a:p>
            <a:pPr marL="109728" indent="0">
              <a:buNone/>
            </a:pPr>
            <a:r>
              <a:rPr lang="en-GB" dirty="0" err="1" smtClean="0">
                <a:solidFill>
                  <a:srgbClr val="00B0F0"/>
                </a:solidFill>
              </a:rPr>
              <a:t>Ahm</a:t>
            </a:r>
            <a:r>
              <a:rPr lang="en-GB" dirty="0" smtClean="0">
                <a:solidFill>
                  <a:srgbClr val="00B0F0"/>
                </a:solidFill>
              </a:rPr>
              <a:t> a </a:t>
            </a:r>
            <a:r>
              <a:rPr lang="en-GB" dirty="0" err="1" smtClean="0">
                <a:solidFill>
                  <a:srgbClr val="00B0F0"/>
                </a:solidFill>
              </a:rPr>
              <a:t>skyscrapper</a:t>
            </a:r>
            <a:r>
              <a:rPr lang="en-GB" dirty="0" smtClean="0">
                <a:solidFill>
                  <a:srgbClr val="00B0F0"/>
                </a:solidFill>
              </a:rPr>
              <a:t> wean, a live </a:t>
            </a:r>
            <a:r>
              <a:rPr lang="en-GB" dirty="0" err="1" smtClean="0">
                <a:solidFill>
                  <a:srgbClr val="00B0F0"/>
                </a:solidFill>
              </a:rPr>
              <a:t>oan</a:t>
            </a:r>
            <a:r>
              <a:rPr lang="en-GB" dirty="0" smtClean="0">
                <a:solidFill>
                  <a:srgbClr val="00B0F0"/>
                </a:solidFill>
              </a:rPr>
              <a:t> the eighteenth flair</a:t>
            </a:r>
          </a:p>
          <a:p>
            <a:pPr marL="109728" indent="0">
              <a:buNone/>
            </a:pPr>
            <a:r>
              <a:rPr lang="en-GB" dirty="0" smtClean="0">
                <a:solidFill>
                  <a:srgbClr val="00B0F0"/>
                </a:solidFill>
              </a:rPr>
              <a:t>But am no </a:t>
            </a:r>
            <a:r>
              <a:rPr lang="en-GB" dirty="0" err="1" smtClean="0">
                <a:solidFill>
                  <a:srgbClr val="00B0F0"/>
                </a:solidFill>
              </a:rPr>
              <a:t>gawn</a:t>
            </a:r>
            <a:r>
              <a:rPr lang="en-GB" dirty="0" smtClean="0">
                <a:solidFill>
                  <a:srgbClr val="00B0F0"/>
                </a:solidFill>
              </a:rPr>
              <a:t> </a:t>
            </a:r>
            <a:r>
              <a:rPr lang="en-GB" dirty="0" err="1" smtClean="0">
                <a:solidFill>
                  <a:srgbClr val="00B0F0"/>
                </a:solidFill>
              </a:rPr>
              <a:t>oot</a:t>
            </a:r>
            <a:r>
              <a:rPr lang="en-GB" dirty="0" smtClean="0">
                <a:solidFill>
                  <a:srgbClr val="00B0F0"/>
                </a:solidFill>
              </a:rPr>
              <a:t> tae play </a:t>
            </a:r>
            <a:r>
              <a:rPr lang="en-GB" dirty="0" err="1" smtClean="0">
                <a:solidFill>
                  <a:srgbClr val="00B0F0"/>
                </a:solidFill>
              </a:rPr>
              <a:t>onymair</a:t>
            </a:r>
            <a:r>
              <a:rPr lang="en-GB" dirty="0" smtClean="0">
                <a:solidFill>
                  <a:srgbClr val="00B0F0"/>
                </a:solidFill>
              </a:rPr>
              <a:t> </a:t>
            </a:r>
          </a:p>
          <a:p>
            <a:pPr marL="109728" indent="0">
              <a:buNone/>
            </a:pPr>
            <a:r>
              <a:rPr lang="en-GB" dirty="0" smtClean="0">
                <a:solidFill>
                  <a:srgbClr val="00B0F0"/>
                </a:solidFill>
              </a:rPr>
              <a:t>Cause since ah moved tae </a:t>
            </a:r>
            <a:r>
              <a:rPr lang="en-GB" dirty="0" err="1" smtClean="0">
                <a:solidFill>
                  <a:srgbClr val="00B0F0"/>
                </a:solidFill>
              </a:rPr>
              <a:t>castlemilk</a:t>
            </a:r>
            <a:r>
              <a:rPr lang="en-GB" dirty="0" smtClean="0">
                <a:solidFill>
                  <a:srgbClr val="00B0F0"/>
                </a:solidFill>
              </a:rPr>
              <a:t> I’m </a:t>
            </a:r>
            <a:r>
              <a:rPr lang="en-GB" dirty="0" err="1" smtClean="0">
                <a:solidFill>
                  <a:srgbClr val="00B0F0"/>
                </a:solidFill>
              </a:rPr>
              <a:t>waistin</a:t>
            </a:r>
            <a:r>
              <a:rPr lang="en-GB" dirty="0" smtClean="0">
                <a:solidFill>
                  <a:srgbClr val="00B0F0"/>
                </a:solidFill>
              </a:rPr>
              <a:t> away </a:t>
            </a:r>
          </a:p>
          <a:p>
            <a:pPr marL="109728" indent="0">
              <a:buNone/>
            </a:pPr>
            <a:r>
              <a:rPr lang="en-GB" dirty="0" smtClean="0">
                <a:solidFill>
                  <a:srgbClr val="00B0F0"/>
                </a:solidFill>
              </a:rPr>
              <a:t>Cause am getting wan meal less every day </a:t>
            </a:r>
          </a:p>
          <a:p>
            <a:pPr marL="109728" indent="0">
              <a:buNone/>
            </a:pPr>
            <a:endParaRPr lang="en-GB" dirty="0" smtClean="0"/>
          </a:p>
          <a:p>
            <a:pPr marL="109728" indent="0">
              <a:buNone/>
            </a:pPr>
            <a:r>
              <a:rPr lang="en-GB" dirty="0">
                <a:solidFill>
                  <a:srgbClr val="FF0000"/>
                </a:solidFill>
              </a:rPr>
              <a:t>Oh ye </a:t>
            </a:r>
            <a:r>
              <a:rPr lang="en-GB" dirty="0" err="1">
                <a:solidFill>
                  <a:srgbClr val="FF0000"/>
                </a:solidFill>
              </a:rPr>
              <a:t>cannae</a:t>
            </a:r>
            <a:r>
              <a:rPr lang="en-GB" dirty="0">
                <a:solidFill>
                  <a:srgbClr val="FF0000"/>
                </a:solidFill>
              </a:rPr>
              <a:t> fling pieces </a:t>
            </a:r>
            <a:r>
              <a:rPr lang="en-GB" dirty="0" err="1">
                <a:solidFill>
                  <a:srgbClr val="FF0000"/>
                </a:solidFill>
              </a:rPr>
              <a:t>oot</a:t>
            </a:r>
            <a:r>
              <a:rPr lang="en-GB" dirty="0">
                <a:solidFill>
                  <a:srgbClr val="FF0000"/>
                </a:solidFill>
              </a:rPr>
              <a:t> a twenty storey flat, </a:t>
            </a:r>
            <a:br>
              <a:rPr lang="en-GB" dirty="0">
                <a:solidFill>
                  <a:srgbClr val="FF0000"/>
                </a:solidFill>
              </a:rPr>
            </a:br>
            <a:r>
              <a:rPr lang="en-GB" dirty="0">
                <a:solidFill>
                  <a:srgbClr val="FF0000"/>
                </a:solidFill>
              </a:rPr>
              <a:t>Seven hundred hungry </a:t>
            </a:r>
            <a:r>
              <a:rPr lang="en-GB" dirty="0" err="1">
                <a:solidFill>
                  <a:srgbClr val="FF0000"/>
                </a:solidFill>
              </a:rPr>
              <a:t>weans'll</a:t>
            </a:r>
            <a:r>
              <a:rPr lang="en-GB" dirty="0">
                <a:solidFill>
                  <a:srgbClr val="FF0000"/>
                </a:solidFill>
              </a:rPr>
              <a:t> testify, to that. </a:t>
            </a:r>
            <a:br>
              <a:rPr lang="en-GB" dirty="0">
                <a:solidFill>
                  <a:srgbClr val="FF0000"/>
                </a:solidFill>
              </a:rPr>
            </a:br>
            <a:r>
              <a:rPr lang="en-GB" dirty="0">
                <a:solidFill>
                  <a:srgbClr val="FF0000"/>
                </a:solidFill>
              </a:rPr>
              <a:t>If it's butter, cheese or </a:t>
            </a:r>
            <a:r>
              <a:rPr lang="en-GB" dirty="0" err="1">
                <a:solidFill>
                  <a:srgbClr val="FF0000"/>
                </a:solidFill>
              </a:rPr>
              <a:t>jeely</a:t>
            </a:r>
            <a:r>
              <a:rPr lang="en-GB" dirty="0">
                <a:solidFill>
                  <a:srgbClr val="FF0000"/>
                </a:solidFill>
              </a:rPr>
              <a:t>, if the </a:t>
            </a:r>
            <a:r>
              <a:rPr lang="en-GB" dirty="0" err="1">
                <a:solidFill>
                  <a:srgbClr val="FF0000"/>
                </a:solidFill>
              </a:rPr>
              <a:t>breid</a:t>
            </a:r>
            <a:r>
              <a:rPr lang="en-GB" dirty="0">
                <a:solidFill>
                  <a:srgbClr val="FF0000"/>
                </a:solidFill>
              </a:rPr>
              <a:t> be plain or pan, </a:t>
            </a:r>
            <a:br>
              <a:rPr lang="en-GB" dirty="0">
                <a:solidFill>
                  <a:srgbClr val="FF0000"/>
                </a:solidFill>
              </a:rPr>
            </a:br>
            <a:r>
              <a:rPr lang="en-GB" dirty="0">
                <a:solidFill>
                  <a:srgbClr val="FF0000"/>
                </a:solidFill>
              </a:rPr>
              <a:t>The odds against it reaching earth are ninety-nine tae wan</a:t>
            </a:r>
            <a:endParaRPr lang="en-GB" dirty="0" smtClean="0">
              <a:solidFill>
                <a:srgbClr val="FF0000"/>
              </a:solidFill>
            </a:endParaRPr>
          </a:p>
          <a:p>
            <a:pPr marL="109728" indent="0">
              <a:buNone/>
            </a:pPr>
            <a:endParaRPr lang="en-GB" dirty="0" smtClean="0"/>
          </a:p>
          <a:p>
            <a:pPr marL="109728" indent="0">
              <a:buNone/>
            </a:pPr>
            <a:endParaRPr lang="en-GB" dirty="0"/>
          </a:p>
        </p:txBody>
      </p:sp>
      <p:sp>
        <p:nvSpPr>
          <p:cNvPr id="3" name="Title 2"/>
          <p:cNvSpPr>
            <a:spLocks noGrp="1"/>
          </p:cNvSpPr>
          <p:nvPr>
            <p:ph type="title"/>
          </p:nvPr>
        </p:nvSpPr>
        <p:spPr/>
        <p:txBody>
          <a:bodyPr/>
          <a:lstStyle/>
          <a:p>
            <a:r>
              <a:rPr lang="en-GB" dirty="0" err="1" smtClean="0"/>
              <a:t>Jeely</a:t>
            </a:r>
            <a:r>
              <a:rPr lang="en-GB" dirty="0" smtClean="0"/>
              <a:t> Piece song </a:t>
            </a:r>
            <a:endParaRPr lang="en-GB" dirty="0"/>
          </a:p>
        </p:txBody>
      </p:sp>
      <p:pic>
        <p:nvPicPr>
          <p:cNvPr id="1026" name="Picture 2" descr="C:\Users\sm5018c\AppData\Local\Microsoft\Windows\Temporary Internet Files\Content.IE5\COYS64I4\600px-Simple_Music.svg[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0"/>
            <a:ext cx="1588740" cy="158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827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GB" sz="2400" u="sng" dirty="0" smtClean="0"/>
              <a:t>Council Houses</a:t>
            </a:r>
          </a:p>
          <a:p>
            <a:r>
              <a:rPr lang="en-GB" sz="2400" dirty="0" smtClean="0"/>
              <a:t>Council estates on the edge of Glasgow such as </a:t>
            </a:r>
            <a:r>
              <a:rPr lang="en-GB" sz="2400" dirty="0" err="1" smtClean="0">
                <a:solidFill>
                  <a:srgbClr val="FF0000"/>
                </a:solidFill>
              </a:rPr>
              <a:t>Easterhouse</a:t>
            </a:r>
            <a:r>
              <a:rPr lang="en-GB" sz="2400" dirty="0" smtClean="0"/>
              <a:t> were built without amenities such as shops, leisure centres, post offices and there were very poor bus links to the city centre. People felt isolated and unhappy </a:t>
            </a:r>
            <a:r>
              <a:rPr lang="en-GB" sz="2400" dirty="0" smtClean="0">
                <a:sym typeface="Wingdings"/>
              </a:rPr>
              <a:t></a:t>
            </a:r>
            <a:endParaRPr lang="en-GB" sz="2400" dirty="0" smtClean="0"/>
          </a:p>
          <a:p>
            <a:r>
              <a:rPr lang="en-GB" sz="2400" dirty="0" smtClean="0"/>
              <a:t>There was high unemployment amongst the residents and crime rates began to rise. Those who could move away left, leaving the area to fall into disrepair </a:t>
            </a:r>
            <a:r>
              <a:rPr lang="en-GB" sz="2400" dirty="0">
                <a:sym typeface="Wingdings"/>
              </a:rPr>
              <a:t></a:t>
            </a:r>
            <a:endParaRPr lang="en-GB" sz="2400" dirty="0"/>
          </a:p>
          <a:p>
            <a:endParaRPr lang="en-GB" sz="2400" dirty="0"/>
          </a:p>
        </p:txBody>
      </p:sp>
      <p:sp>
        <p:nvSpPr>
          <p:cNvPr id="3" name="Title 2"/>
          <p:cNvSpPr>
            <a:spLocks noGrp="1"/>
          </p:cNvSpPr>
          <p:nvPr>
            <p:ph type="title"/>
          </p:nvPr>
        </p:nvSpPr>
        <p:spPr/>
        <p:txBody>
          <a:bodyPr>
            <a:normAutofit fontScale="90000"/>
          </a:bodyPr>
          <a:lstStyle/>
          <a:p>
            <a:r>
              <a:rPr lang="en-GB" dirty="0" smtClean="0"/>
              <a:t>Why was there a need for housing management? </a:t>
            </a:r>
            <a:endParaRPr lang="en-GB" dirty="0"/>
          </a:p>
        </p:txBody>
      </p:sp>
    </p:spTree>
    <p:extLst>
      <p:ext uri="{BB962C8B-B14F-4D97-AF65-F5344CB8AC3E}">
        <p14:creationId xmlns:p14="http://schemas.microsoft.com/office/powerpoint/2010/main" val="2046770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8520" y="-3313"/>
            <a:ext cx="9252520" cy="3931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47720"/>
            <a:ext cx="9144000" cy="351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96337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GB" sz="2800" b="1" dirty="0" smtClean="0">
                <a:solidFill>
                  <a:srgbClr val="FF0000"/>
                </a:solidFill>
              </a:rPr>
              <a:t>Explain</a:t>
            </a:r>
            <a:r>
              <a:rPr lang="en-GB" sz="2800" dirty="0" smtClean="0"/>
              <a:t> why there was a need for housing management in a developed world city you have studied. </a:t>
            </a:r>
          </a:p>
          <a:p>
            <a:pPr marL="109728" indent="0">
              <a:buNone/>
            </a:pPr>
            <a:r>
              <a:rPr lang="en-GB" sz="2800" dirty="0"/>
              <a:t>	</a:t>
            </a:r>
            <a:r>
              <a:rPr lang="en-GB" sz="2800" dirty="0" smtClean="0"/>
              <a:t>					</a:t>
            </a:r>
            <a:r>
              <a:rPr lang="en-GB" sz="2800" dirty="0" smtClean="0"/>
              <a:t>8 </a:t>
            </a:r>
            <a:r>
              <a:rPr lang="en-GB" sz="2800" dirty="0" smtClean="0"/>
              <a:t>marks</a:t>
            </a:r>
          </a:p>
          <a:p>
            <a:endParaRPr lang="en-GB" i="1" dirty="0" smtClean="0"/>
          </a:p>
          <a:p>
            <a:pPr marL="109728" indent="0">
              <a:buNone/>
            </a:pPr>
            <a:r>
              <a:rPr lang="en-GB" i="1" dirty="0" smtClean="0"/>
              <a:t>A developed world city I have studied is… </a:t>
            </a:r>
            <a:endParaRPr lang="en-GB" i="1" dirty="0"/>
          </a:p>
        </p:txBody>
      </p:sp>
      <p:sp>
        <p:nvSpPr>
          <p:cNvPr id="3" name="Title 2"/>
          <p:cNvSpPr>
            <a:spLocks noGrp="1"/>
          </p:cNvSpPr>
          <p:nvPr>
            <p:ph type="title"/>
          </p:nvPr>
        </p:nvSpPr>
        <p:spPr/>
        <p:txBody>
          <a:bodyPr/>
          <a:lstStyle/>
          <a:p>
            <a:r>
              <a:rPr lang="en-GB" dirty="0" smtClean="0"/>
              <a:t>Past Paper Question</a:t>
            </a:r>
            <a:endParaRPr lang="en-GB" dirty="0"/>
          </a:p>
        </p:txBody>
      </p:sp>
    </p:spTree>
    <p:extLst>
      <p:ext uri="{BB962C8B-B14F-4D97-AF65-F5344CB8AC3E}">
        <p14:creationId xmlns:p14="http://schemas.microsoft.com/office/powerpoint/2010/main" val="1589494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12159" y="332656"/>
            <a:ext cx="1458013" cy="1512168"/>
          </a:xfrm>
        </p:spPr>
      </p:pic>
      <p:sp>
        <p:nvSpPr>
          <p:cNvPr id="3" name="Title 2"/>
          <p:cNvSpPr>
            <a:spLocks noGrp="1"/>
          </p:cNvSpPr>
          <p:nvPr>
            <p:ph type="title"/>
          </p:nvPr>
        </p:nvSpPr>
        <p:spPr/>
        <p:txBody>
          <a:bodyPr/>
          <a:lstStyle/>
          <a:p>
            <a:r>
              <a:rPr lang="en-GB" dirty="0" smtClean="0"/>
              <a:t>Peer Assessment </a:t>
            </a:r>
            <a:endParaRPr lang="en-GB" dirty="0"/>
          </a:p>
        </p:txBody>
      </p:sp>
      <p:sp>
        <p:nvSpPr>
          <p:cNvPr id="5" name="Content Placeholder 1"/>
          <p:cNvSpPr txBox="1">
            <a:spLocks/>
          </p:cNvSpPr>
          <p:nvPr/>
        </p:nvSpPr>
        <p:spPr>
          <a:xfrm>
            <a:off x="251520" y="1988840"/>
            <a:ext cx="8424936" cy="295232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GB" dirty="0" smtClean="0"/>
              <a:t>You should mark your shoulder partners answer using the marking scheme on the next slide </a:t>
            </a:r>
          </a:p>
          <a:p>
            <a:r>
              <a:rPr lang="en-GB" dirty="0" smtClean="0"/>
              <a:t>One mark should be awarded for each point made.</a:t>
            </a:r>
            <a:endParaRPr lang="en-GB" dirty="0" smtClean="0"/>
          </a:p>
          <a:p>
            <a:r>
              <a:rPr lang="en-GB" dirty="0" smtClean="0"/>
              <a:t>You should give your partner a </a:t>
            </a:r>
            <a:r>
              <a:rPr lang="en-GB" dirty="0" smtClean="0">
                <a:solidFill>
                  <a:srgbClr val="FF0000"/>
                </a:solidFill>
              </a:rPr>
              <a:t>RED BOX</a:t>
            </a:r>
          </a:p>
          <a:p>
            <a:endParaRPr lang="en-GB" dirty="0">
              <a:solidFill>
                <a:srgbClr val="FF0000"/>
              </a:solidFill>
            </a:endParaRPr>
          </a:p>
          <a:p>
            <a:endParaRPr lang="en-GB" dirty="0" smtClean="0">
              <a:solidFill>
                <a:srgbClr val="FF0000"/>
              </a:solidFill>
            </a:endParaRPr>
          </a:p>
          <a:p>
            <a:endParaRPr lang="en-GB" dirty="0"/>
          </a:p>
        </p:txBody>
      </p:sp>
      <p:sp>
        <p:nvSpPr>
          <p:cNvPr id="6" name="TextBox 5"/>
          <p:cNvSpPr txBox="1"/>
          <p:nvPr/>
        </p:nvSpPr>
        <p:spPr>
          <a:xfrm>
            <a:off x="611560" y="4941169"/>
            <a:ext cx="7920880" cy="1231106"/>
          </a:xfrm>
          <a:prstGeom prst="rect">
            <a:avLst/>
          </a:prstGeom>
          <a:noFill/>
          <a:ln w="76200">
            <a:solidFill>
              <a:srgbClr val="FF0000"/>
            </a:solidFill>
          </a:ln>
        </p:spPr>
        <p:txBody>
          <a:bodyPr wrap="square" rtlCol="0">
            <a:spAutoFit/>
          </a:bodyPr>
          <a:lstStyle/>
          <a:p>
            <a:r>
              <a:rPr lang="en-GB" sz="2000" b="1" dirty="0" smtClean="0">
                <a:latin typeface="Bradley Hand ITC" panose="03070402050302030203" pitchFamily="66" charset="0"/>
              </a:rPr>
              <a:t>You </a:t>
            </a:r>
            <a:r>
              <a:rPr lang="en-GB" sz="2000" b="1" dirty="0" smtClean="0">
                <a:latin typeface="Bradley Hand ITC" panose="03070402050302030203" pitchFamily="66" charset="0"/>
              </a:rPr>
              <a:t>could have added…</a:t>
            </a:r>
            <a:endParaRPr lang="en-GB" sz="2000" b="1" dirty="0" smtClean="0">
              <a:latin typeface="Bradley Hand ITC" panose="03070402050302030203" pitchFamily="66" charset="0"/>
            </a:endParaRPr>
          </a:p>
          <a:p>
            <a:endParaRPr lang="en-GB" dirty="0"/>
          </a:p>
          <a:p>
            <a:endParaRPr lang="en-GB" dirty="0" smtClean="0"/>
          </a:p>
          <a:p>
            <a:endParaRPr lang="en-GB" dirty="0"/>
          </a:p>
        </p:txBody>
      </p:sp>
    </p:spTree>
    <p:extLst>
      <p:ext uri="{BB962C8B-B14F-4D97-AF65-F5344CB8AC3E}">
        <p14:creationId xmlns:p14="http://schemas.microsoft.com/office/powerpoint/2010/main" val="23958792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124744"/>
            <a:ext cx="8892480" cy="5328592"/>
          </a:xfrm>
        </p:spPr>
        <p:txBody>
          <a:bodyPr>
            <a:normAutofit fontScale="70000" lnSpcReduction="20000"/>
          </a:bodyPr>
          <a:lstStyle/>
          <a:p>
            <a:r>
              <a:rPr lang="en-GB" sz="2800" dirty="0"/>
              <a:t>There was a need for housing management in Glasgow for many reasons.  Firstly, the tenements were in close proximity to the factories where most of the residents worked and were therefore exposed to smoke and chemicals</a:t>
            </a:r>
            <a:r>
              <a:rPr lang="en-GB" sz="2800" dirty="0" smtClean="0"/>
              <a:t>.</a:t>
            </a:r>
            <a:r>
              <a:rPr lang="en-GB" sz="2800" dirty="0">
                <a:solidFill>
                  <a:srgbClr val="FF0000"/>
                </a:solidFill>
                <a:sym typeface="Wingdings"/>
              </a:rPr>
              <a:t> </a:t>
            </a:r>
            <a:r>
              <a:rPr lang="en-GB" sz="2800" dirty="0" smtClean="0"/>
              <a:t>  </a:t>
            </a:r>
            <a:r>
              <a:rPr lang="en-GB" sz="2800" dirty="0">
                <a:solidFill>
                  <a:srgbClr val="FF0000"/>
                </a:solidFill>
              </a:rPr>
              <a:t>This resulted in </a:t>
            </a:r>
            <a:r>
              <a:rPr lang="en-GB" sz="2800" dirty="0"/>
              <a:t>diseases like asthma. </a:t>
            </a:r>
            <a:r>
              <a:rPr lang="en-GB" sz="2800" dirty="0">
                <a:solidFill>
                  <a:srgbClr val="FF0000"/>
                </a:solidFill>
                <a:sym typeface="Wingdings"/>
              </a:rPr>
              <a:t></a:t>
            </a:r>
            <a:endParaRPr lang="en-GB" sz="2800" dirty="0">
              <a:solidFill>
                <a:srgbClr val="FF0000"/>
              </a:solidFill>
            </a:endParaRPr>
          </a:p>
          <a:p>
            <a:r>
              <a:rPr lang="en-GB" sz="2800" dirty="0"/>
              <a:t>In addition to this overcrowding and poor conditions caused further diseases and lowered life expectancy</a:t>
            </a:r>
            <a:r>
              <a:rPr lang="en-GB" sz="2800" dirty="0" smtClean="0"/>
              <a:t>.</a:t>
            </a:r>
            <a:r>
              <a:rPr lang="en-GB" sz="2800" dirty="0">
                <a:solidFill>
                  <a:srgbClr val="FF0000"/>
                </a:solidFill>
                <a:sym typeface="Wingdings"/>
              </a:rPr>
              <a:t> </a:t>
            </a:r>
            <a:r>
              <a:rPr lang="en-GB" sz="2800" dirty="0" smtClean="0"/>
              <a:t>  </a:t>
            </a:r>
            <a:r>
              <a:rPr lang="en-GB" sz="2800" dirty="0">
                <a:solidFill>
                  <a:srgbClr val="FF0000"/>
                </a:solidFill>
              </a:rPr>
              <a:t>Diseases</a:t>
            </a:r>
            <a:r>
              <a:rPr lang="en-GB" sz="2800" dirty="0"/>
              <a:t> such as bronchitis and TB spread quickly due to large families living in small flats. </a:t>
            </a:r>
            <a:r>
              <a:rPr lang="en-GB" sz="2800" dirty="0">
                <a:solidFill>
                  <a:srgbClr val="FF0000"/>
                </a:solidFill>
                <a:sym typeface="Wingdings"/>
              </a:rPr>
              <a:t></a:t>
            </a:r>
            <a:endParaRPr lang="en-GB" sz="2800" dirty="0"/>
          </a:p>
          <a:p>
            <a:r>
              <a:rPr lang="en-GB" sz="2800" dirty="0"/>
              <a:t>People who moved from tenements to high rise flats were annoyed that communities were destroyed</a:t>
            </a:r>
            <a:r>
              <a:rPr lang="en-GB" sz="2800" dirty="0" smtClean="0"/>
              <a:t>.</a:t>
            </a:r>
            <a:r>
              <a:rPr lang="en-GB" sz="2800" dirty="0">
                <a:solidFill>
                  <a:srgbClr val="FF0000"/>
                </a:solidFill>
                <a:sym typeface="Wingdings"/>
              </a:rPr>
              <a:t> </a:t>
            </a:r>
            <a:r>
              <a:rPr lang="en-GB" sz="2800" dirty="0" smtClean="0"/>
              <a:t>  </a:t>
            </a:r>
            <a:r>
              <a:rPr lang="en-GB" sz="2800" dirty="0"/>
              <a:t>These residents ended up moving which </a:t>
            </a:r>
            <a:r>
              <a:rPr lang="en-GB" sz="2800" dirty="0">
                <a:solidFill>
                  <a:srgbClr val="FF0000"/>
                </a:solidFill>
              </a:rPr>
              <a:t>resulted in</a:t>
            </a:r>
            <a:r>
              <a:rPr lang="en-GB" sz="2800" dirty="0"/>
              <a:t> these areas becoming empty and filled with crime.</a:t>
            </a:r>
            <a:r>
              <a:rPr lang="en-GB" sz="2800" dirty="0">
                <a:solidFill>
                  <a:srgbClr val="FF0000"/>
                </a:solidFill>
                <a:sym typeface="Wingdings"/>
              </a:rPr>
              <a:t> </a:t>
            </a:r>
            <a:endParaRPr lang="en-GB" sz="2800" dirty="0">
              <a:solidFill>
                <a:srgbClr val="FF0000"/>
              </a:solidFill>
            </a:endParaRPr>
          </a:p>
          <a:p>
            <a:r>
              <a:rPr lang="en-GB" dirty="0" smtClean="0"/>
              <a:t>In addition to this, people were isolated in council estates such as </a:t>
            </a:r>
            <a:r>
              <a:rPr lang="en-GB" dirty="0" err="1" smtClean="0"/>
              <a:t>Easterhouse</a:t>
            </a:r>
            <a:r>
              <a:rPr lang="en-GB" dirty="0" smtClean="0"/>
              <a:t> as there was no </a:t>
            </a:r>
            <a:r>
              <a:rPr lang="en-GB" dirty="0" smtClean="0"/>
              <a:t>community</a:t>
            </a:r>
            <a:r>
              <a:rPr lang="en-GB" sz="2400" dirty="0">
                <a:solidFill>
                  <a:srgbClr val="FF0000"/>
                </a:solidFill>
                <a:sym typeface="Wingdings"/>
              </a:rPr>
              <a:t> </a:t>
            </a:r>
            <a:r>
              <a:rPr lang="en-GB" dirty="0" smtClean="0"/>
              <a:t> </a:t>
            </a:r>
            <a:r>
              <a:rPr lang="en-GB" dirty="0" smtClean="0">
                <a:solidFill>
                  <a:srgbClr val="FF0000"/>
                </a:solidFill>
              </a:rPr>
              <a:t>so</a:t>
            </a:r>
            <a:r>
              <a:rPr lang="en-GB" dirty="0" smtClean="0"/>
              <a:t> the area became rundown and derelict. </a:t>
            </a:r>
            <a:r>
              <a:rPr lang="en-GB" sz="2800" dirty="0" smtClean="0">
                <a:solidFill>
                  <a:srgbClr val="FF0000"/>
                </a:solidFill>
                <a:sym typeface="Wingdings"/>
              </a:rPr>
              <a:t></a:t>
            </a:r>
            <a:endParaRPr lang="en-GB" dirty="0" smtClean="0"/>
          </a:p>
          <a:p>
            <a:r>
              <a:rPr lang="en-GB" dirty="0" smtClean="0"/>
              <a:t>Lastly, in council estates there were no local amenities like shops, pubs and cinemas, as well as bus service which only came once an hour. </a:t>
            </a:r>
            <a:r>
              <a:rPr lang="en-GB" sz="2400" dirty="0">
                <a:solidFill>
                  <a:srgbClr val="FF0000"/>
                </a:solidFill>
                <a:sym typeface="Wingdings"/>
              </a:rPr>
              <a:t></a:t>
            </a:r>
            <a:r>
              <a:rPr lang="en-GB" dirty="0" smtClean="0"/>
              <a:t> </a:t>
            </a:r>
            <a:r>
              <a:rPr lang="en-GB" dirty="0" smtClean="0">
                <a:solidFill>
                  <a:srgbClr val="FF0000"/>
                </a:solidFill>
              </a:rPr>
              <a:t>This meant that </a:t>
            </a:r>
            <a:r>
              <a:rPr lang="en-GB" dirty="0" smtClean="0"/>
              <a:t>those without a car found it difficult to travel outside the area for amenities.</a:t>
            </a:r>
            <a:r>
              <a:rPr lang="en-GB" sz="2800" dirty="0">
                <a:solidFill>
                  <a:srgbClr val="FF0000"/>
                </a:solidFill>
                <a:sym typeface="Wingdings"/>
              </a:rPr>
              <a:t> </a:t>
            </a:r>
            <a:endParaRPr lang="en-GB" sz="2800" dirty="0">
              <a:solidFill>
                <a:srgbClr val="FF0000"/>
              </a:solidFill>
            </a:endParaRPr>
          </a:p>
          <a:p>
            <a:endParaRPr lang="en-GB" dirty="0"/>
          </a:p>
        </p:txBody>
      </p:sp>
      <p:sp>
        <p:nvSpPr>
          <p:cNvPr id="3" name="Title 2"/>
          <p:cNvSpPr>
            <a:spLocks noGrp="1"/>
          </p:cNvSpPr>
          <p:nvPr>
            <p:ph type="title"/>
          </p:nvPr>
        </p:nvSpPr>
        <p:spPr>
          <a:xfrm>
            <a:off x="323528" y="0"/>
            <a:ext cx="8229600" cy="1143000"/>
          </a:xfrm>
        </p:spPr>
        <p:txBody>
          <a:bodyPr/>
          <a:lstStyle/>
          <a:p>
            <a:r>
              <a:rPr lang="en-GB" dirty="0" smtClean="0"/>
              <a:t>Perfect Answer</a:t>
            </a:r>
            <a:endParaRPr lang="en-GB" dirty="0"/>
          </a:p>
        </p:txBody>
      </p:sp>
    </p:spTree>
    <p:extLst>
      <p:ext uri="{BB962C8B-B14F-4D97-AF65-F5344CB8AC3E}">
        <p14:creationId xmlns:p14="http://schemas.microsoft.com/office/powerpoint/2010/main" val="40044305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19256" cy="4539960"/>
          </a:xfrm>
        </p:spPr>
        <p:txBody>
          <a:bodyPr>
            <a:normAutofit/>
          </a:bodyPr>
          <a:lstStyle/>
          <a:p>
            <a:r>
              <a:rPr lang="en-GB" sz="3200" b="1" dirty="0" smtClean="0"/>
              <a:t>Explain</a:t>
            </a:r>
            <a:r>
              <a:rPr lang="en-GB" sz="3200" dirty="0" smtClean="0"/>
              <a:t> the reasons there is a need for housing management in Glasgow. </a:t>
            </a:r>
          </a:p>
          <a:p>
            <a:endParaRPr lang="en-GB" sz="3200" dirty="0"/>
          </a:p>
          <a:p>
            <a:endParaRPr lang="en-GB" sz="3200" dirty="0" smtClean="0"/>
          </a:p>
          <a:p>
            <a:pPr>
              <a:buFont typeface="Wingdings" pitchFamily="2" charset="2"/>
              <a:buChar char="ü"/>
            </a:pPr>
            <a:r>
              <a:rPr lang="en-GB" sz="3200" dirty="0">
                <a:solidFill>
                  <a:srgbClr val="FF0000"/>
                </a:solidFill>
                <a:latin typeface="Comic Sans MS" panose="030F0702030302020204" pitchFamily="66" charset="0"/>
              </a:rPr>
              <a:t>SC – I can give at least two developed explanations about a process/interaction in the context of an urban environment.</a:t>
            </a:r>
          </a:p>
          <a:p>
            <a:pPr marL="109728" indent="0">
              <a:buNone/>
            </a:pPr>
            <a:endParaRPr lang="en-GB" sz="3200" dirty="0"/>
          </a:p>
        </p:txBody>
      </p:sp>
      <p:sp>
        <p:nvSpPr>
          <p:cNvPr id="3" name="Title 2"/>
          <p:cNvSpPr>
            <a:spLocks noGrp="1"/>
          </p:cNvSpPr>
          <p:nvPr>
            <p:ph type="title"/>
          </p:nvPr>
        </p:nvSpPr>
        <p:spPr/>
        <p:txBody>
          <a:bodyPr/>
          <a:lstStyle/>
          <a:p>
            <a:r>
              <a:rPr lang="en-GB" dirty="0" smtClean="0"/>
              <a:t>Human AS 2.1 </a:t>
            </a:r>
            <a:endParaRPr lang="en-GB" dirty="0"/>
          </a:p>
        </p:txBody>
      </p:sp>
      <p:pic>
        <p:nvPicPr>
          <p:cNvPr id="4" name="Picture 2" descr="C:\Users\aq4049b\AppData\Local\Microsoft\Windows\Temporary Internet Files\Content.IE5\954VSQ9V\target[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65" r="11365" b="13390"/>
          <a:stretch/>
        </p:blipFill>
        <p:spPr bwMode="auto">
          <a:xfrm>
            <a:off x="7348858" y="5301208"/>
            <a:ext cx="1323901" cy="146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885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Burgess Model </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3508"/>
          <a:stretch/>
        </p:blipFill>
        <p:spPr>
          <a:xfrm>
            <a:off x="744570" y="1513262"/>
            <a:ext cx="4133813" cy="4328867"/>
          </a:xfrm>
          <a:prstGeom prst="rect">
            <a:avLst/>
          </a:prstGeom>
        </p:spPr>
      </p:pic>
      <p:sp>
        <p:nvSpPr>
          <p:cNvPr id="5" name="Oval 4"/>
          <p:cNvSpPr/>
          <p:nvPr/>
        </p:nvSpPr>
        <p:spPr>
          <a:xfrm>
            <a:off x="5604162" y="5330536"/>
            <a:ext cx="623455" cy="5611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5604161" y="4597693"/>
            <a:ext cx="623455" cy="561109"/>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604162" y="3814913"/>
            <a:ext cx="623455" cy="561109"/>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604162" y="2980175"/>
            <a:ext cx="623455" cy="561109"/>
          </a:xfrm>
          <a:prstGeom prst="ellipse">
            <a:avLst/>
          </a:prstGeom>
          <a:solidFill>
            <a:srgbClr val="BC7A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604160" y="2187004"/>
            <a:ext cx="623455" cy="561109"/>
          </a:xfrm>
          <a:prstGeom prst="ellipse">
            <a:avLst/>
          </a:prstGeom>
          <a:solidFill>
            <a:srgbClr val="F26C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407727" y="2187004"/>
            <a:ext cx="235527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CBD</a:t>
            </a:r>
            <a:endParaRPr lang="en-GB" dirty="0"/>
          </a:p>
        </p:txBody>
      </p:sp>
      <p:sp>
        <p:nvSpPr>
          <p:cNvPr id="11" name="TextBox 10"/>
          <p:cNvSpPr txBox="1"/>
          <p:nvPr/>
        </p:nvSpPr>
        <p:spPr>
          <a:xfrm>
            <a:off x="6407727" y="2980175"/>
            <a:ext cx="250767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INNER CITY</a:t>
            </a:r>
            <a:endParaRPr lang="en-GB" dirty="0"/>
          </a:p>
        </p:txBody>
      </p:sp>
      <p:sp>
        <p:nvSpPr>
          <p:cNvPr id="12" name="TextBox 11"/>
          <p:cNvSpPr txBox="1"/>
          <p:nvPr/>
        </p:nvSpPr>
        <p:spPr>
          <a:xfrm>
            <a:off x="6407727" y="3814913"/>
            <a:ext cx="243147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SUBURBS (OLD)</a:t>
            </a:r>
            <a:endParaRPr lang="en-GB" dirty="0"/>
          </a:p>
        </p:txBody>
      </p:sp>
      <p:sp>
        <p:nvSpPr>
          <p:cNvPr id="13" name="TextBox 12"/>
          <p:cNvSpPr txBox="1"/>
          <p:nvPr/>
        </p:nvSpPr>
        <p:spPr>
          <a:xfrm>
            <a:off x="6407727" y="4697137"/>
            <a:ext cx="266007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SUBURBS (NEW)</a:t>
            </a:r>
            <a:endParaRPr lang="en-GB" dirty="0"/>
          </a:p>
        </p:txBody>
      </p:sp>
      <p:sp>
        <p:nvSpPr>
          <p:cNvPr id="14" name="TextBox 13"/>
          <p:cNvSpPr txBox="1"/>
          <p:nvPr/>
        </p:nvSpPr>
        <p:spPr>
          <a:xfrm>
            <a:off x="6407727" y="5434443"/>
            <a:ext cx="266007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URBAN/RURAL FRINGE</a:t>
            </a:r>
            <a:endParaRPr lang="en-GB" dirty="0"/>
          </a:p>
        </p:txBody>
      </p:sp>
    </p:spTree>
    <p:extLst>
      <p:ext uri="{BB962C8B-B14F-4D97-AF65-F5344CB8AC3E}">
        <p14:creationId xmlns:p14="http://schemas.microsoft.com/office/powerpoint/2010/main" val="6276791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Write down one area in Glasgow which has:</a:t>
            </a:r>
          </a:p>
          <a:p>
            <a:endParaRPr lang="en-GB" dirty="0"/>
          </a:p>
          <a:p>
            <a:pPr marL="624078" indent="-514350">
              <a:buFont typeface="+mj-lt"/>
              <a:buAutoNum type="alphaLcParenR"/>
            </a:pPr>
            <a:r>
              <a:rPr lang="en-GB" dirty="0" smtClean="0"/>
              <a:t>High rise flats</a:t>
            </a:r>
          </a:p>
          <a:p>
            <a:pPr marL="624078" indent="-514350">
              <a:buFont typeface="+mj-lt"/>
              <a:buAutoNum type="alphaLcParenR"/>
            </a:pPr>
            <a:r>
              <a:rPr lang="en-GB" dirty="0" smtClean="0"/>
              <a:t>Tenement flats</a:t>
            </a:r>
          </a:p>
          <a:p>
            <a:pPr marL="624078" indent="-514350">
              <a:buFont typeface="+mj-lt"/>
              <a:buAutoNum type="alphaLcParenR"/>
            </a:pPr>
            <a:r>
              <a:rPr lang="en-GB" dirty="0" smtClean="0"/>
              <a:t>Council estates</a:t>
            </a:r>
          </a:p>
          <a:p>
            <a:pPr marL="624078" indent="-514350">
              <a:buFont typeface="+mj-lt"/>
              <a:buAutoNum type="alphaLcParenR"/>
            </a:pPr>
            <a:endParaRPr lang="en-GB" dirty="0"/>
          </a:p>
        </p:txBody>
      </p:sp>
      <p:sp>
        <p:nvSpPr>
          <p:cNvPr id="3" name="Title 2"/>
          <p:cNvSpPr>
            <a:spLocks noGrp="1"/>
          </p:cNvSpPr>
          <p:nvPr>
            <p:ph type="title"/>
          </p:nvPr>
        </p:nvSpPr>
        <p:spPr/>
        <p:txBody>
          <a:bodyPr/>
          <a:lstStyle/>
          <a:p>
            <a:r>
              <a:rPr lang="en-GB" dirty="0" smtClean="0"/>
              <a:t>Plenary</a:t>
            </a:r>
            <a:endParaRPr lang="en-GB" dirty="0"/>
          </a:p>
        </p:txBody>
      </p:sp>
    </p:spTree>
    <p:extLst>
      <p:ext uri="{BB962C8B-B14F-4D97-AF65-F5344CB8AC3E}">
        <p14:creationId xmlns:p14="http://schemas.microsoft.com/office/powerpoint/2010/main" val="2770094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GB" u="sng" dirty="0" smtClean="0"/>
              <a:t>Learning Intentions</a:t>
            </a:r>
          </a:p>
          <a:p>
            <a:pPr marL="109728" indent="0">
              <a:buNone/>
            </a:pPr>
            <a:r>
              <a:rPr lang="en-GB" dirty="0" smtClean="0"/>
              <a:t> We are learning the strategies put in place to improve the living conditions in Glasgow</a:t>
            </a:r>
          </a:p>
          <a:p>
            <a:pPr marL="109728" indent="0">
              <a:buNone/>
            </a:pPr>
            <a:endParaRPr lang="en-GB" dirty="0"/>
          </a:p>
          <a:p>
            <a:pPr marL="109728" indent="0">
              <a:buNone/>
            </a:pPr>
            <a:r>
              <a:rPr lang="en-GB" u="sng" dirty="0" smtClean="0"/>
              <a:t>Success Criteria</a:t>
            </a:r>
          </a:p>
          <a:p>
            <a:pPr marL="624078" indent="-514350">
              <a:buFont typeface="+mj-lt"/>
              <a:buAutoNum type="arabicPeriod"/>
            </a:pPr>
            <a:r>
              <a:rPr lang="en-GB" dirty="0" smtClean="0"/>
              <a:t>I can explain the strategies which were introduced to improve the living conditions of Glasgow residents</a:t>
            </a:r>
            <a:r>
              <a:rPr lang="en-GB" u="sng" dirty="0" smtClean="0"/>
              <a:t> </a:t>
            </a:r>
          </a:p>
        </p:txBody>
      </p:sp>
      <p:sp>
        <p:nvSpPr>
          <p:cNvPr id="3" name="Title 2"/>
          <p:cNvSpPr>
            <a:spLocks noGrp="1"/>
          </p:cNvSpPr>
          <p:nvPr>
            <p:ph type="title"/>
          </p:nvPr>
        </p:nvSpPr>
        <p:spPr/>
        <p:txBody>
          <a:bodyPr>
            <a:normAutofit fontScale="90000"/>
          </a:bodyPr>
          <a:lstStyle/>
          <a:p>
            <a:r>
              <a:rPr lang="en-GB" dirty="0" smtClean="0"/>
              <a:t>Lesson </a:t>
            </a:r>
            <a:r>
              <a:rPr lang="en-GB" dirty="0"/>
              <a:t>3</a:t>
            </a:r>
            <a:r>
              <a:rPr lang="en-GB" dirty="0" smtClean="0"/>
              <a:t>: Strategies to improve housing in Glasgow</a:t>
            </a:r>
            <a:endParaRPr lang="en-GB" dirty="0"/>
          </a:p>
        </p:txBody>
      </p:sp>
    </p:spTree>
    <p:extLst>
      <p:ext uri="{BB962C8B-B14F-4D97-AF65-F5344CB8AC3E}">
        <p14:creationId xmlns:p14="http://schemas.microsoft.com/office/powerpoint/2010/main" val="24769008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96752"/>
            <a:ext cx="8229600" cy="4525963"/>
          </a:xfrm>
        </p:spPr>
        <p:txBody>
          <a:bodyPr/>
          <a:lstStyle/>
          <a:p>
            <a:pPr marL="109728" indent="0">
              <a:buNone/>
            </a:pPr>
            <a:r>
              <a:rPr lang="en-GB" dirty="0" smtClean="0"/>
              <a:t>Name 2 areas in Glasgow which has recently experienced regeneration (been ‘done-up’)</a:t>
            </a:r>
            <a:endParaRPr lang="en-GB" dirty="0"/>
          </a:p>
        </p:txBody>
      </p:sp>
      <p:sp>
        <p:nvSpPr>
          <p:cNvPr id="3" name="Title 2"/>
          <p:cNvSpPr>
            <a:spLocks noGrp="1"/>
          </p:cNvSpPr>
          <p:nvPr>
            <p:ph type="title"/>
          </p:nvPr>
        </p:nvSpPr>
        <p:spPr/>
        <p:txBody>
          <a:bodyPr/>
          <a:lstStyle/>
          <a:p>
            <a:r>
              <a:rPr lang="en-GB" dirty="0" smtClean="0"/>
              <a:t>Starter</a:t>
            </a:r>
            <a:endParaRPr lang="en-GB" dirty="0"/>
          </a:p>
        </p:txBody>
      </p:sp>
    </p:spTree>
    <p:extLst>
      <p:ext uri="{BB962C8B-B14F-4D97-AF65-F5344CB8AC3E}">
        <p14:creationId xmlns:p14="http://schemas.microsoft.com/office/powerpoint/2010/main" val="1424262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To deal with the tenements:</a:t>
            </a:r>
          </a:p>
          <a:p>
            <a:pPr lvl="1"/>
            <a:r>
              <a:rPr lang="en-GB" dirty="0" smtClean="0"/>
              <a:t>Comprehensive redevelopment</a:t>
            </a:r>
          </a:p>
          <a:p>
            <a:pPr lvl="1"/>
            <a:r>
              <a:rPr lang="en-GB" dirty="0" smtClean="0"/>
              <a:t>Tenement redevelopment</a:t>
            </a:r>
          </a:p>
          <a:p>
            <a:endParaRPr lang="en-GB" dirty="0"/>
          </a:p>
          <a:p>
            <a:r>
              <a:rPr lang="en-GB" dirty="0" smtClean="0"/>
              <a:t>Other solutions to housing problems</a:t>
            </a:r>
          </a:p>
          <a:p>
            <a:pPr lvl="1"/>
            <a:r>
              <a:rPr lang="en-GB" dirty="0" smtClean="0"/>
              <a:t>New Towns</a:t>
            </a:r>
          </a:p>
          <a:p>
            <a:pPr lvl="1"/>
            <a:r>
              <a:rPr lang="en-GB" dirty="0" err="1" smtClean="0"/>
              <a:t>Gorbals</a:t>
            </a:r>
            <a:r>
              <a:rPr lang="en-GB" dirty="0" smtClean="0"/>
              <a:t> regeneration</a:t>
            </a:r>
          </a:p>
          <a:p>
            <a:pPr lvl="1"/>
            <a:r>
              <a:rPr lang="en-GB" dirty="0" smtClean="0"/>
              <a:t>Athletes village</a:t>
            </a:r>
          </a:p>
          <a:p>
            <a:pPr lvl="1"/>
            <a:endParaRPr lang="en-GB" dirty="0"/>
          </a:p>
        </p:txBody>
      </p:sp>
      <p:sp>
        <p:nvSpPr>
          <p:cNvPr id="3" name="Title 2"/>
          <p:cNvSpPr>
            <a:spLocks noGrp="1"/>
          </p:cNvSpPr>
          <p:nvPr>
            <p:ph type="title"/>
          </p:nvPr>
        </p:nvSpPr>
        <p:spPr/>
        <p:txBody>
          <a:bodyPr/>
          <a:lstStyle/>
          <a:p>
            <a:r>
              <a:rPr lang="en-GB" dirty="0" smtClean="0"/>
              <a:t>Housing strategies</a:t>
            </a:r>
            <a:endParaRPr lang="en-GB" dirty="0"/>
          </a:p>
        </p:txBody>
      </p:sp>
    </p:spTree>
    <p:extLst>
      <p:ext uri="{BB962C8B-B14F-4D97-AF65-F5344CB8AC3E}">
        <p14:creationId xmlns:p14="http://schemas.microsoft.com/office/powerpoint/2010/main" val="17988173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88640"/>
            <a:ext cx="8424936" cy="1872208"/>
          </a:xfrm>
        </p:spPr>
        <p:txBody>
          <a:bodyPr>
            <a:normAutofit/>
          </a:bodyPr>
          <a:lstStyle/>
          <a:p>
            <a:r>
              <a:rPr lang="en-GB" dirty="0" smtClean="0"/>
              <a:t>What housing management strategies were put in place?</a:t>
            </a:r>
            <a:endParaRPr lang="en-GB" dirty="0"/>
          </a:p>
        </p:txBody>
      </p:sp>
      <p:sp>
        <p:nvSpPr>
          <p:cNvPr id="4" name="Content Placeholder 1"/>
          <p:cNvSpPr>
            <a:spLocks noGrp="1"/>
          </p:cNvSpPr>
          <p:nvPr>
            <p:ph idx="1"/>
          </p:nvPr>
        </p:nvSpPr>
        <p:spPr>
          <a:xfrm>
            <a:off x="179512" y="1988840"/>
            <a:ext cx="8856984" cy="4525963"/>
          </a:xfrm>
        </p:spPr>
        <p:txBody>
          <a:bodyPr>
            <a:normAutofit/>
          </a:bodyPr>
          <a:lstStyle/>
          <a:p>
            <a:pPr marL="109728" lvl="0" indent="0">
              <a:buNone/>
            </a:pPr>
            <a:r>
              <a:rPr lang="en-GB" sz="2400" u="sng" dirty="0" smtClean="0"/>
              <a:t>Comprehensive Redevelopment</a:t>
            </a:r>
          </a:p>
          <a:p>
            <a:pPr lvl="0">
              <a:buFont typeface="Wingdings" pitchFamily="2" charset="2"/>
              <a:buChar char="Ø"/>
            </a:pPr>
            <a:r>
              <a:rPr lang="en-GB" sz="2400" dirty="0" smtClean="0"/>
              <a:t>Glasgow </a:t>
            </a:r>
            <a:r>
              <a:rPr lang="en-GB" sz="2400" dirty="0"/>
              <a:t>City council designated 29 'slum' areas as 'Comprehensive Development Areas' </a:t>
            </a:r>
            <a:r>
              <a:rPr lang="en-GB" sz="2400" dirty="0" smtClean="0"/>
              <a:t>e.g. Springburn and the </a:t>
            </a:r>
            <a:r>
              <a:rPr lang="en-GB" sz="2400" dirty="0" err="1" smtClean="0"/>
              <a:t>Gorbals</a:t>
            </a:r>
            <a:r>
              <a:rPr lang="en-GB" sz="2400" dirty="0" smtClean="0"/>
              <a:t>. The tenement </a:t>
            </a:r>
            <a:r>
              <a:rPr lang="en-GB" sz="2400" dirty="0"/>
              <a:t>buildings </a:t>
            </a:r>
            <a:r>
              <a:rPr lang="en-GB" sz="2400" dirty="0" smtClean="0"/>
              <a:t>were knocked down and were </a:t>
            </a:r>
            <a:r>
              <a:rPr lang="en-GB" sz="2400" dirty="0"/>
              <a:t>replaced with high rise flats </a:t>
            </a:r>
            <a:r>
              <a:rPr lang="en-GB" sz="2400" dirty="0" smtClean="0">
                <a:sym typeface="Wingdings"/>
              </a:rPr>
              <a:t></a:t>
            </a:r>
          </a:p>
          <a:p>
            <a:pPr>
              <a:buFont typeface="Wingdings" pitchFamily="2" charset="2"/>
              <a:buChar char="Ø"/>
            </a:pPr>
            <a:endParaRPr lang="en-GB" sz="2400" dirty="0"/>
          </a:p>
          <a:p>
            <a:pPr lvl="0">
              <a:buFont typeface="Wingdings" pitchFamily="2" charset="2"/>
              <a:buChar char="Ø"/>
            </a:pPr>
            <a:endParaRPr lang="en-GB" sz="2400" dirty="0"/>
          </a:p>
          <a:p>
            <a:endParaRPr lang="en-GB" sz="2400" dirty="0"/>
          </a:p>
        </p:txBody>
      </p:sp>
    </p:spTree>
    <p:extLst>
      <p:ext uri="{BB962C8B-B14F-4D97-AF65-F5344CB8AC3E}">
        <p14:creationId xmlns:p14="http://schemas.microsoft.com/office/powerpoint/2010/main" val="3622988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p:txBody>
      </p:sp>
      <p:sp>
        <p:nvSpPr>
          <p:cNvPr id="3" name="Title 2"/>
          <p:cNvSpPr>
            <a:spLocks noGrp="1"/>
          </p:cNvSpPr>
          <p:nvPr>
            <p:ph type="title"/>
          </p:nvPr>
        </p:nvSpPr>
        <p:spPr/>
        <p:txBody>
          <a:bodyPr/>
          <a:lstStyle/>
          <a:p>
            <a:endParaRPr lang="en-GB"/>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94" t="17740" r="31460" b="17349"/>
          <a:stretch/>
        </p:blipFill>
        <p:spPr bwMode="auto">
          <a:xfrm>
            <a:off x="323528" y="164629"/>
            <a:ext cx="8352928" cy="6504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900693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0" y="0"/>
            <a:ext cx="9137463" cy="6858000"/>
          </a:xfrm>
          <a:prstGeom prst="rect">
            <a:avLst/>
          </a:prstGeom>
        </p:spPr>
      </p:pic>
      <p:sp>
        <p:nvSpPr>
          <p:cNvPr id="2" name="TextBox 1"/>
          <p:cNvSpPr txBox="1"/>
          <p:nvPr/>
        </p:nvSpPr>
        <p:spPr>
          <a:xfrm>
            <a:off x="179512" y="260648"/>
            <a:ext cx="4536504"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dirty="0" smtClean="0"/>
              <a:t>The Red Road Flats, Springburn</a:t>
            </a:r>
            <a:endParaRPr lang="en-GB" sz="3600" dirty="0"/>
          </a:p>
        </p:txBody>
      </p:sp>
    </p:spTree>
    <p:extLst>
      <p:ext uri="{BB962C8B-B14F-4D97-AF65-F5344CB8AC3E}">
        <p14:creationId xmlns:p14="http://schemas.microsoft.com/office/powerpoint/2010/main" val="40030160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88640"/>
            <a:ext cx="8424936" cy="1872208"/>
          </a:xfrm>
        </p:spPr>
        <p:txBody>
          <a:bodyPr>
            <a:normAutofit fontScale="90000"/>
          </a:bodyPr>
          <a:lstStyle/>
          <a:p>
            <a:r>
              <a:rPr lang="en-GB" dirty="0" smtClean="0"/>
              <a:t>What housing management strategies were put in place and how effective were they?</a:t>
            </a:r>
            <a:endParaRPr lang="en-GB" dirty="0"/>
          </a:p>
        </p:txBody>
      </p:sp>
      <p:sp>
        <p:nvSpPr>
          <p:cNvPr id="4" name="Content Placeholder 1"/>
          <p:cNvSpPr>
            <a:spLocks noGrp="1"/>
          </p:cNvSpPr>
          <p:nvPr>
            <p:ph idx="1"/>
          </p:nvPr>
        </p:nvSpPr>
        <p:spPr>
          <a:xfrm>
            <a:off x="179512" y="1988840"/>
            <a:ext cx="8640960" cy="4525963"/>
          </a:xfrm>
        </p:spPr>
        <p:txBody>
          <a:bodyPr>
            <a:normAutofit/>
          </a:bodyPr>
          <a:lstStyle/>
          <a:p>
            <a:pPr marL="109728" indent="0">
              <a:buNone/>
            </a:pPr>
            <a:r>
              <a:rPr lang="en-GB" sz="2400" u="sng" dirty="0" smtClean="0"/>
              <a:t>Tenement renovation</a:t>
            </a:r>
          </a:p>
          <a:p>
            <a:pPr>
              <a:buFont typeface="Wingdings" pitchFamily="2" charset="2"/>
              <a:buChar char="Ø"/>
            </a:pPr>
            <a:r>
              <a:rPr lang="en-GB" sz="2400" dirty="0" smtClean="0"/>
              <a:t>In </a:t>
            </a:r>
            <a:r>
              <a:rPr lang="en-GB" sz="2400" dirty="0"/>
              <a:t>CDA areas such as </a:t>
            </a:r>
            <a:r>
              <a:rPr lang="en-GB" sz="2400" dirty="0" err="1"/>
              <a:t>Partick</a:t>
            </a:r>
            <a:r>
              <a:rPr lang="en-GB" sz="2400" dirty="0"/>
              <a:t>, </a:t>
            </a:r>
            <a:r>
              <a:rPr lang="en-GB" sz="2400" dirty="0" smtClean="0"/>
              <a:t>some tenements </a:t>
            </a:r>
            <a:r>
              <a:rPr lang="en-GB" sz="2400" dirty="0"/>
              <a:t>were </a:t>
            </a:r>
            <a:r>
              <a:rPr lang="en-GB" sz="2400" dirty="0" smtClean="0"/>
              <a:t>regenerated. The </a:t>
            </a:r>
            <a:r>
              <a:rPr lang="en-GB" sz="2400" dirty="0"/>
              <a:t>exterior of the flats were sandblasted to remove the soot </a:t>
            </a:r>
            <a:r>
              <a:rPr lang="en-GB" sz="2400" dirty="0" smtClean="0"/>
              <a:t>and </a:t>
            </a:r>
            <a:r>
              <a:rPr lang="en-GB" sz="2400" dirty="0"/>
              <a:t>interior walls were knocked down to </a:t>
            </a:r>
            <a:r>
              <a:rPr lang="en-GB" sz="2400" dirty="0" smtClean="0"/>
              <a:t>increase flat sizes </a:t>
            </a:r>
            <a:r>
              <a:rPr lang="en-GB" sz="2400" dirty="0" smtClean="0">
                <a:sym typeface="Wingdings"/>
              </a:rPr>
              <a:t></a:t>
            </a:r>
          </a:p>
          <a:p>
            <a:pPr>
              <a:buFont typeface="Wingdings" pitchFamily="2" charset="2"/>
              <a:buChar char="Ø"/>
            </a:pPr>
            <a:r>
              <a:rPr lang="en-GB" sz="2400" dirty="0"/>
              <a:t>Electricity, running </a:t>
            </a:r>
            <a:r>
              <a:rPr lang="en-GB" sz="2400" dirty="0" smtClean="0"/>
              <a:t>water, </a:t>
            </a:r>
            <a:r>
              <a:rPr lang="en-GB" sz="2400" dirty="0"/>
              <a:t>double glazing and internal bathrooms </a:t>
            </a:r>
            <a:r>
              <a:rPr lang="en-GB" sz="2400" dirty="0" smtClean="0"/>
              <a:t>were added </a:t>
            </a:r>
            <a:r>
              <a:rPr lang="en-GB" sz="2400" dirty="0"/>
              <a:t>and streets including Woodlands Drive </a:t>
            </a:r>
            <a:r>
              <a:rPr lang="en-GB" sz="2400" dirty="0" smtClean="0"/>
              <a:t>had </a:t>
            </a:r>
            <a:r>
              <a:rPr lang="en-GB" sz="2400" dirty="0"/>
              <a:t>bollards installed </a:t>
            </a:r>
            <a:r>
              <a:rPr lang="en-GB" sz="2400" dirty="0" smtClean="0"/>
              <a:t>to </a:t>
            </a:r>
            <a:r>
              <a:rPr lang="en-GB" sz="2400" dirty="0"/>
              <a:t>reduce traffic flow and make them safer for </a:t>
            </a:r>
            <a:r>
              <a:rPr lang="en-GB" sz="2400" dirty="0" smtClean="0"/>
              <a:t>families. </a:t>
            </a:r>
            <a:r>
              <a:rPr lang="en-GB" sz="2400" dirty="0">
                <a:sym typeface="Wingdings"/>
              </a:rPr>
              <a:t></a:t>
            </a:r>
          </a:p>
          <a:p>
            <a:pPr lvl="0">
              <a:buFont typeface="Wingdings" pitchFamily="2" charset="2"/>
              <a:buChar char="Ø"/>
            </a:pPr>
            <a:endParaRPr lang="en-GB" sz="2400" dirty="0"/>
          </a:p>
          <a:p>
            <a:pPr>
              <a:buFont typeface="Wingdings" pitchFamily="2" charset="2"/>
              <a:buChar char="Ø"/>
            </a:pPr>
            <a:endParaRPr lang="en-GB" sz="2400" dirty="0">
              <a:sym typeface="Wingdings"/>
            </a:endParaRPr>
          </a:p>
          <a:p>
            <a:pPr>
              <a:buFont typeface="Wingdings" pitchFamily="2" charset="2"/>
              <a:buChar char="Ø"/>
            </a:pPr>
            <a:endParaRPr lang="en-GB" sz="2400" dirty="0"/>
          </a:p>
          <a:p>
            <a:pPr lvl="0">
              <a:buFont typeface="Wingdings" pitchFamily="2" charset="2"/>
              <a:buChar char="Ø"/>
            </a:pPr>
            <a:endParaRPr lang="en-GB" sz="2400" dirty="0"/>
          </a:p>
          <a:p>
            <a:endParaRPr lang="en-GB" sz="2400" dirty="0"/>
          </a:p>
        </p:txBody>
      </p:sp>
    </p:spTree>
    <p:extLst>
      <p:ext uri="{BB962C8B-B14F-4D97-AF65-F5344CB8AC3E}">
        <p14:creationId xmlns:p14="http://schemas.microsoft.com/office/powerpoint/2010/main" val="17467180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9799"/>
            <a:ext cx="9174155" cy="6975141"/>
          </a:xfrm>
        </p:spPr>
      </p:pic>
    </p:spTree>
    <p:extLst>
      <p:ext uri="{BB962C8B-B14F-4D97-AF65-F5344CB8AC3E}">
        <p14:creationId xmlns:p14="http://schemas.microsoft.com/office/powerpoint/2010/main" val="1535697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88640"/>
            <a:ext cx="8424936" cy="1872208"/>
          </a:xfrm>
        </p:spPr>
        <p:txBody>
          <a:bodyPr>
            <a:normAutofit/>
          </a:bodyPr>
          <a:lstStyle/>
          <a:p>
            <a:r>
              <a:rPr lang="en-GB" dirty="0" smtClean="0"/>
              <a:t>What housing management strategies were put in place?</a:t>
            </a:r>
            <a:endParaRPr lang="en-GB" dirty="0"/>
          </a:p>
        </p:txBody>
      </p:sp>
      <p:sp>
        <p:nvSpPr>
          <p:cNvPr id="4" name="Content Placeholder 1"/>
          <p:cNvSpPr>
            <a:spLocks noGrp="1"/>
          </p:cNvSpPr>
          <p:nvPr>
            <p:ph idx="1"/>
          </p:nvPr>
        </p:nvSpPr>
        <p:spPr>
          <a:xfrm>
            <a:off x="30223" y="1774648"/>
            <a:ext cx="4752528" cy="4525963"/>
          </a:xfrm>
        </p:spPr>
        <p:txBody>
          <a:bodyPr>
            <a:normAutofit lnSpcReduction="10000"/>
          </a:bodyPr>
          <a:lstStyle/>
          <a:p>
            <a:pPr marL="109728" lvl="0" indent="0">
              <a:buNone/>
            </a:pPr>
            <a:r>
              <a:rPr lang="en-GB" sz="2400" u="sng" dirty="0" smtClean="0"/>
              <a:t>New Towns</a:t>
            </a:r>
          </a:p>
          <a:p>
            <a:pPr lvl="0">
              <a:buFont typeface="Wingdings" pitchFamily="2" charset="2"/>
              <a:buChar char="Ø"/>
            </a:pPr>
            <a:r>
              <a:rPr lang="en-GB" sz="2400" dirty="0" smtClean="0"/>
              <a:t>In </a:t>
            </a:r>
            <a:r>
              <a:rPr lang="en-GB" sz="2400" dirty="0"/>
              <a:t>the 1950's and 1960's, new towns such as East Kilbride were built from scratch to accommodate the 'Glasgow overspill'. </a:t>
            </a:r>
            <a:r>
              <a:rPr lang="en-GB" sz="2400" dirty="0">
                <a:sym typeface="Wingdings"/>
              </a:rPr>
              <a:t></a:t>
            </a:r>
          </a:p>
          <a:p>
            <a:pPr>
              <a:buFont typeface="Wingdings" pitchFamily="2" charset="2"/>
              <a:buChar char="Ø"/>
            </a:pPr>
            <a:r>
              <a:rPr lang="en-GB" sz="2400" dirty="0" smtClean="0"/>
              <a:t>These </a:t>
            </a:r>
            <a:r>
              <a:rPr lang="en-GB" sz="2400" dirty="0"/>
              <a:t>were well planned settlements designed to incorporate </a:t>
            </a:r>
            <a:r>
              <a:rPr lang="en-GB" sz="2400" dirty="0" smtClean="0"/>
              <a:t>many services for example high </a:t>
            </a:r>
            <a:r>
              <a:rPr lang="en-GB" sz="2400" dirty="0"/>
              <a:t>quality housing, workplaces, schools, </a:t>
            </a:r>
            <a:r>
              <a:rPr lang="en-GB" sz="2400" dirty="0" smtClean="0"/>
              <a:t>shops and </a:t>
            </a:r>
            <a:r>
              <a:rPr lang="en-GB" sz="2400" dirty="0"/>
              <a:t>leisure activities</a:t>
            </a:r>
            <a:r>
              <a:rPr lang="en-GB" sz="2400" dirty="0" smtClean="0"/>
              <a:t>. </a:t>
            </a:r>
            <a:r>
              <a:rPr lang="en-GB" sz="2400" dirty="0" smtClean="0">
                <a:sym typeface="Wingdings"/>
              </a:rPr>
              <a:t></a:t>
            </a:r>
            <a:endParaRPr lang="en-GB" sz="2400" dirty="0"/>
          </a:p>
          <a:p>
            <a:pPr marL="109728" indent="0">
              <a:buNone/>
            </a:pPr>
            <a:endParaRPr lang="en-GB" sz="2400" dirty="0"/>
          </a:p>
          <a:p>
            <a:pPr lvl="0">
              <a:buFont typeface="Wingdings" pitchFamily="2" charset="2"/>
              <a:buChar char="Ø"/>
            </a:pPr>
            <a:endParaRPr lang="en-GB" sz="2400" dirty="0"/>
          </a:p>
          <a:p>
            <a:endParaRPr lang="en-GB"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2315411"/>
            <a:ext cx="3945508" cy="3444438"/>
          </a:xfrm>
          <a:prstGeom prst="rect">
            <a:avLst/>
          </a:prstGeom>
        </p:spPr>
      </p:pic>
    </p:spTree>
    <p:extLst>
      <p:ext uri="{BB962C8B-B14F-4D97-AF65-F5344CB8AC3E}">
        <p14:creationId xmlns:p14="http://schemas.microsoft.com/office/powerpoint/2010/main" val="578972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3610744" cy="4525963"/>
          </a:xfrm>
        </p:spPr>
        <p:txBody>
          <a:bodyPr/>
          <a:lstStyle/>
          <a:p>
            <a:r>
              <a:rPr lang="en-GB" dirty="0" smtClean="0"/>
              <a:t>The </a:t>
            </a:r>
            <a:r>
              <a:rPr lang="en-GB" b="1" dirty="0" smtClean="0">
                <a:solidFill>
                  <a:srgbClr val="FF0000"/>
                </a:solidFill>
              </a:rPr>
              <a:t>Central Business District </a:t>
            </a:r>
            <a:r>
              <a:rPr lang="en-GB" dirty="0" smtClean="0"/>
              <a:t>is the oldest and busiest part of the city</a:t>
            </a:r>
          </a:p>
          <a:p>
            <a:r>
              <a:rPr lang="en-GB" dirty="0" smtClean="0"/>
              <a:t>It is the centre of shopping and entertainment </a:t>
            </a:r>
            <a:endParaRPr lang="en-GB" dirty="0"/>
          </a:p>
        </p:txBody>
      </p:sp>
      <p:sp>
        <p:nvSpPr>
          <p:cNvPr id="3" name="Title 2"/>
          <p:cNvSpPr>
            <a:spLocks noGrp="1"/>
          </p:cNvSpPr>
          <p:nvPr>
            <p:ph type="title"/>
          </p:nvPr>
        </p:nvSpPr>
        <p:spPr/>
        <p:txBody>
          <a:bodyPr/>
          <a:lstStyle/>
          <a:p>
            <a:r>
              <a:rPr lang="en-GB" dirty="0" smtClean="0"/>
              <a:t>Characteristics of the CBD</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052" y="1340768"/>
            <a:ext cx="4827444" cy="4968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11627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88640"/>
            <a:ext cx="8424936" cy="1872208"/>
          </a:xfrm>
        </p:spPr>
        <p:txBody>
          <a:bodyPr>
            <a:normAutofit/>
          </a:bodyPr>
          <a:lstStyle/>
          <a:p>
            <a:r>
              <a:rPr lang="en-GB" dirty="0" smtClean="0"/>
              <a:t>What housing management strategies were put in place?</a:t>
            </a:r>
            <a:endParaRPr lang="en-GB" dirty="0"/>
          </a:p>
        </p:txBody>
      </p:sp>
      <p:sp>
        <p:nvSpPr>
          <p:cNvPr id="4" name="Content Placeholder 1"/>
          <p:cNvSpPr>
            <a:spLocks noGrp="1"/>
          </p:cNvSpPr>
          <p:nvPr>
            <p:ph idx="1"/>
          </p:nvPr>
        </p:nvSpPr>
        <p:spPr>
          <a:xfrm>
            <a:off x="179512" y="1988840"/>
            <a:ext cx="8640960" cy="4525963"/>
          </a:xfrm>
        </p:spPr>
        <p:txBody>
          <a:bodyPr>
            <a:normAutofit/>
          </a:bodyPr>
          <a:lstStyle/>
          <a:p>
            <a:pPr marL="109728" lvl="0" indent="0">
              <a:buNone/>
            </a:pPr>
            <a:r>
              <a:rPr lang="en-GB" sz="2400" u="sng" dirty="0" smtClean="0"/>
              <a:t>The </a:t>
            </a:r>
            <a:r>
              <a:rPr lang="en-GB" sz="2400" u="sng" dirty="0" err="1" smtClean="0"/>
              <a:t>Gorbals</a:t>
            </a:r>
            <a:r>
              <a:rPr lang="en-GB" sz="2400" u="sng" dirty="0" smtClean="0"/>
              <a:t> regeneration</a:t>
            </a:r>
          </a:p>
          <a:p>
            <a:pPr lvl="0"/>
            <a:r>
              <a:rPr lang="en-GB" sz="2400" dirty="0" smtClean="0"/>
              <a:t>In </a:t>
            </a:r>
            <a:r>
              <a:rPr lang="en-GB" sz="2400" dirty="0"/>
              <a:t>the 1990's, the Crown Street regeneration project saw high quality, expensive and largely owner occupied new 'tenement style' properties built in the </a:t>
            </a:r>
            <a:r>
              <a:rPr lang="en-GB" sz="2400" dirty="0" err="1"/>
              <a:t>Gorbals</a:t>
            </a:r>
            <a:r>
              <a:rPr lang="en-GB" sz="2400" dirty="0"/>
              <a:t>. </a:t>
            </a:r>
            <a:r>
              <a:rPr lang="en-GB" sz="2400" dirty="0" smtClean="0">
                <a:sym typeface="Wingdings"/>
              </a:rPr>
              <a:t></a:t>
            </a:r>
            <a:endParaRPr lang="en-GB" sz="2400" dirty="0">
              <a:sym typeface="Wingdings"/>
            </a:endParaRPr>
          </a:p>
          <a:p>
            <a:endParaRPr lang="en-GB" sz="2400" dirty="0"/>
          </a:p>
          <a:p>
            <a:pPr lvl="0"/>
            <a:r>
              <a:rPr lang="en-GB" sz="2400" dirty="0" smtClean="0"/>
              <a:t>Crown </a:t>
            </a:r>
            <a:r>
              <a:rPr lang="en-GB" sz="2400" dirty="0"/>
              <a:t>street was well planned and had plentiful private parking as well as numerous green spaces, including </a:t>
            </a:r>
            <a:r>
              <a:rPr lang="en-GB" sz="2400" dirty="0" err="1"/>
              <a:t>Gorbals</a:t>
            </a:r>
            <a:r>
              <a:rPr lang="en-GB" sz="2400" dirty="0"/>
              <a:t> New park. The flats also incorporated private gardens for </a:t>
            </a:r>
            <a:r>
              <a:rPr lang="en-GB" sz="2400" dirty="0" smtClean="0"/>
              <a:t>residents</a:t>
            </a:r>
            <a:r>
              <a:rPr lang="en-GB" sz="2400" dirty="0"/>
              <a:t> </a:t>
            </a:r>
            <a:r>
              <a:rPr lang="en-GB" sz="2400" dirty="0" smtClean="0">
                <a:sym typeface="Wingdings"/>
              </a:rPr>
              <a:t></a:t>
            </a:r>
            <a:endParaRPr lang="en-GB" sz="2400" dirty="0">
              <a:sym typeface="Wingdings"/>
            </a:endParaRPr>
          </a:p>
          <a:p>
            <a:pPr lvl="0">
              <a:buFont typeface="Wingdings" pitchFamily="2" charset="2"/>
              <a:buChar char="Ø"/>
            </a:pPr>
            <a:endParaRPr lang="en-GB" sz="2400" dirty="0"/>
          </a:p>
          <a:p>
            <a:pPr>
              <a:buFont typeface="Wingdings" pitchFamily="2" charset="2"/>
              <a:buChar char="Ø"/>
            </a:pPr>
            <a:endParaRPr lang="en-GB" sz="2400" dirty="0">
              <a:sym typeface="Wingdings"/>
            </a:endParaRPr>
          </a:p>
          <a:p>
            <a:pPr>
              <a:buFont typeface="Wingdings" pitchFamily="2" charset="2"/>
              <a:buChar char="Ø"/>
            </a:pPr>
            <a:endParaRPr lang="en-GB" sz="2400" dirty="0"/>
          </a:p>
          <a:p>
            <a:pPr lvl="0">
              <a:buFont typeface="Wingdings" pitchFamily="2" charset="2"/>
              <a:buChar char="Ø"/>
            </a:pPr>
            <a:endParaRPr lang="en-GB" sz="2400" dirty="0"/>
          </a:p>
          <a:p>
            <a:endParaRPr lang="en-GB" sz="2400" dirty="0"/>
          </a:p>
        </p:txBody>
      </p:sp>
    </p:spTree>
    <p:extLst>
      <p:ext uri="{BB962C8B-B14F-4D97-AF65-F5344CB8AC3E}">
        <p14:creationId xmlns:p14="http://schemas.microsoft.com/office/powerpoint/2010/main" val="16492960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72878"/>
          </a:xfrm>
          <a:prstGeom prst="rect">
            <a:avLst/>
          </a:prstGeom>
        </p:spPr>
      </p:pic>
    </p:spTree>
    <p:extLst>
      <p:ext uri="{BB962C8B-B14F-4D97-AF65-F5344CB8AC3E}">
        <p14:creationId xmlns:p14="http://schemas.microsoft.com/office/powerpoint/2010/main" val="2336480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88640"/>
            <a:ext cx="8424936" cy="1872208"/>
          </a:xfrm>
        </p:spPr>
        <p:txBody>
          <a:bodyPr>
            <a:normAutofit/>
          </a:bodyPr>
          <a:lstStyle/>
          <a:p>
            <a:r>
              <a:rPr lang="en-GB" dirty="0" smtClean="0"/>
              <a:t>What housing management strategies were put in place?</a:t>
            </a:r>
            <a:endParaRPr lang="en-GB" dirty="0"/>
          </a:p>
        </p:txBody>
      </p:sp>
      <p:sp>
        <p:nvSpPr>
          <p:cNvPr id="4" name="Content Placeholder 1"/>
          <p:cNvSpPr>
            <a:spLocks noGrp="1"/>
          </p:cNvSpPr>
          <p:nvPr>
            <p:ph idx="1"/>
          </p:nvPr>
        </p:nvSpPr>
        <p:spPr>
          <a:xfrm>
            <a:off x="179512" y="1988840"/>
            <a:ext cx="8784976" cy="4525963"/>
          </a:xfrm>
        </p:spPr>
        <p:txBody>
          <a:bodyPr>
            <a:normAutofit/>
          </a:bodyPr>
          <a:lstStyle/>
          <a:p>
            <a:pPr marL="109728" lvl="0" indent="0">
              <a:buNone/>
            </a:pPr>
            <a:r>
              <a:rPr lang="en-GB" sz="2400" u="sng" dirty="0" smtClean="0"/>
              <a:t>The Athlete’s Village</a:t>
            </a:r>
          </a:p>
          <a:p>
            <a:r>
              <a:rPr lang="en-GB" sz="2400" dirty="0"/>
              <a:t>As part of the Commonwealth </a:t>
            </a:r>
            <a:r>
              <a:rPr lang="en-GB" sz="2400" dirty="0" smtClean="0"/>
              <a:t>Games </a:t>
            </a:r>
            <a:r>
              <a:rPr lang="en-GB" sz="2400" dirty="0"/>
              <a:t>regeneration, a 33 acre site in Dalmarnock was developed as the </a:t>
            </a:r>
            <a:r>
              <a:rPr lang="en-GB" sz="2400" dirty="0" smtClean="0"/>
              <a:t>‘Athlete's </a:t>
            </a:r>
            <a:r>
              <a:rPr lang="en-GB" sz="2400" dirty="0"/>
              <a:t>V</a:t>
            </a:r>
            <a:r>
              <a:rPr lang="en-GB" sz="2400" dirty="0" smtClean="0"/>
              <a:t>illage</a:t>
            </a:r>
            <a:r>
              <a:rPr lang="en-GB" sz="2400" dirty="0"/>
              <a:t>'. </a:t>
            </a:r>
            <a:r>
              <a:rPr lang="en-GB" sz="2400" dirty="0" smtClean="0"/>
              <a:t>A total of 700 high </a:t>
            </a:r>
            <a:r>
              <a:rPr lang="en-GB" sz="2400" dirty="0"/>
              <a:t>quality two, three and four bedroom houses </a:t>
            </a:r>
            <a:r>
              <a:rPr lang="en-GB" sz="2400" dirty="0" smtClean="0"/>
              <a:t>were built, </a:t>
            </a:r>
            <a:r>
              <a:rPr lang="en-GB" sz="2400" dirty="0"/>
              <a:t>300 were sold to private owners and 400 for </a:t>
            </a:r>
            <a:r>
              <a:rPr lang="en-GB" sz="2400" dirty="0" smtClean="0"/>
              <a:t>social housing. </a:t>
            </a:r>
            <a:r>
              <a:rPr lang="en-GB" sz="2400" dirty="0" smtClean="0">
                <a:sym typeface="Wingdings"/>
              </a:rPr>
              <a:t></a:t>
            </a:r>
          </a:p>
          <a:p>
            <a:r>
              <a:rPr lang="en-GB" sz="2400" dirty="0" smtClean="0">
                <a:sym typeface="Wingdings"/>
              </a:rPr>
              <a:t>All homes were provided with front and back gardens as well as areas of private parking. The homes were sustainably built and give out 60% less carbon emissions. </a:t>
            </a:r>
            <a:r>
              <a:rPr lang="en-GB" sz="2400" dirty="0">
                <a:sym typeface="Wingdings"/>
              </a:rPr>
              <a:t></a:t>
            </a:r>
          </a:p>
          <a:p>
            <a:endParaRPr lang="en-GB" sz="2400" dirty="0" smtClean="0">
              <a:sym typeface="Wingdings"/>
            </a:endParaRPr>
          </a:p>
          <a:p>
            <a:pPr lvl="0">
              <a:buFont typeface="Wingdings" pitchFamily="2" charset="2"/>
              <a:buChar char="Ø"/>
            </a:pPr>
            <a:endParaRPr lang="en-GB" sz="2400" dirty="0"/>
          </a:p>
          <a:p>
            <a:pPr>
              <a:buFont typeface="Wingdings" pitchFamily="2" charset="2"/>
              <a:buChar char="Ø"/>
            </a:pPr>
            <a:endParaRPr lang="en-GB" sz="2400" dirty="0">
              <a:sym typeface="Wingdings"/>
            </a:endParaRPr>
          </a:p>
          <a:p>
            <a:pPr>
              <a:buFont typeface="Wingdings" pitchFamily="2" charset="2"/>
              <a:buChar char="Ø"/>
            </a:pPr>
            <a:endParaRPr lang="en-GB" sz="2400" dirty="0"/>
          </a:p>
          <a:p>
            <a:pPr lvl="0">
              <a:buFont typeface="Wingdings" pitchFamily="2" charset="2"/>
              <a:buChar char="Ø"/>
            </a:pPr>
            <a:endParaRPr lang="en-GB" sz="2400" dirty="0"/>
          </a:p>
          <a:p>
            <a:endParaRPr lang="en-GB" sz="2400" dirty="0"/>
          </a:p>
        </p:txBody>
      </p:sp>
    </p:spTree>
    <p:extLst>
      <p:ext uri="{BB962C8B-B14F-4D97-AF65-F5344CB8AC3E}">
        <p14:creationId xmlns:p14="http://schemas.microsoft.com/office/powerpoint/2010/main" val="1802370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1" y="0"/>
            <a:ext cx="9162291" cy="6858000"/>
          </a:xfrm>
        </p:spPr>
      </p:pic>
    </p:spTree>
    <p:extLst>
      <p:ext uri="{BB962C8B-B14F-4D97-AF65-F5344CB8AC3E}">
        <p14:creationId xmlns:p14="http://schemas.microsoft.com/office/powerpoint/2010/main" val="15353051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026"/>
            <a:ext cx="9144000" cy="6936365"/>
          </a:xfrm>
        </p:spPr>
      </p:pic>
    </p:spTree>
    <p:extLst>
      <p:ext uri="{BB962C8B-B14F-4D97-AF65-F5344CB8AC3E}">
        <p14:creationId xmlns:p14="http://schemas.microsoft.com/office/powerpoint/2010/main" val="3402697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43429154"/>
              </p:ext>
            </p:extLst>
          </p:nvPr>
        </p:nvGraphicFramePr>
        <p:xfrm>
          <a:off x="0" y="706556"/>
          <a:ext cx="9036496" cy="6120679"/>
        </p:xfrm>
        <a:graphic>
          <a:graphicData uri="http://schemas.openxmlformats.org/drawingml/2006/table">
            <a:tbl>
              <a:tblPr firstRow="1" bandRow="1">
                <a:tableStyleId>{5C22544A-7EE6-4342-B048-85BDC9FD1C3A}</a:tableStyleId>
              </a:tblPr>
              <a:tblGrid>
                <a:gridCol w="3008258"/>
                <a:gridCol w="6028238"/>
              </a:tblGrid>
              <a:tr h="1209411">
                <a:tc>
                  <a:txBody>
                    <a:bodyPr/>
                    <a:lstStyle/>
                    <a:p>
                      <a:pPr algn="ctr"/>
                      <a:r>
                        <a:rPr lang="en-GB" sz="2400" dirty="0" smtClean="0"/>
                        <a:t>Management strategy</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smtClean="0"/>
                        <a:t>Explanation</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27817">
                <a:tc>
                  <a:txBody>
                    <a:bodyPr/>
                    <a:lstStyle/>
                    <a:p>
                      <a:r>
                        <a:rPr lang="en-GB" dirty="0" smtClean="0"/>
                        <a:t>Athletes</a:t>
                      </a:r>
                      <a:r>
                        <a:rPr lang="en-GB" baseline="0" dirty="0" smtClean="0"/>
                        <a:t> Village e.g.</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27817">
                <a:tc>
                  <a:txBody>
                    <a:bodyPr/>
                    <a:lstStyle/>
                    <a:p>
                      <a:r>
                        <a:rPr lang="en-GB" dirty="0" smtClean="0"/>
                        <a:t>New Towns e.g.</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27817">
                <a:tc>
                  <a:txBody>
                    <a:bodyPr/>
                    <a:lstStyle/>
                    <a:p>
                      <a:r>
                        <a:rPr lang="en-GB" dirty="0" smtClean="0"/>
                        <a:t>Tenement Regeneration e.g.</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27817">
                <a:tc>
                  <a:txBody>
                    <a:bodyPr/>
                    <a:lstStyle/>
                    <a:p>
                      <a:r>
                        <a:rPr lang="en-GB" dirty="0" err="1" smtClean="0"/>
                        <a:t>Gorbals</a:t>
                      </a:r>
                      <a:r>
                        <a:rPr lang="en-GB" dirty="0" smtClean="0"/>
                        <a:t> redevelopment e.g.</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323528" y="116632"/>
            <a:ext cx="8352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t>COPY &amp; COMPLETE THE TABLE, USING PAGES – IN YOUR BOOKLET</a:t>
            </a:r>
            <a:endParaRPr lang="en-GB" dirty="0"/>
          </a:p>
        </p:txBody>
      </p:sp>
    </p:spTree>
    <p:extLst>
      <p:ext uri="{BB962C8B-B14F-4D97-AF65-F5344CB8AC3E}">
        <p14:creationId xmlns:p14="http://schemas.microsoft.com/office/powerpoint/2010/main" val="12126244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Where are each of these photo’s taken? </a:t>
            </a:r>
            <a:endParaRPr lang="en-GB" dirty="0"/>
          </a:p>
        </p:txBody>
      </p:sp>
      <p:sp>
        <p:nvSpPr>
          <p:cNvPr id="3" name="Title 2"/>
          <p:cNvSpPr>
            <a:spLocks noGrp="1"/>
          </p:cNvSpPr>
          <p:nvPr>
            <p:ph type="title"/>
          </p:nvPr>
        </p:nvSpPr>
        <p:spPr/>
        <p:txBody>
          <a:bodyPr/>
          <a:lstStyle/>
          <a:p>
            <a:r>
              <a:rPr lang="en-GB" dirty="0" smtClean="0"/>
              <a:t>Plenary</a:t>
            </a:r>
            <a:endParaRPr lang="en-GB"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26" t="17740" r="9034" b="32670"/>
          <a:stretch/>
        </p:blipFill>
        <p:spPr bwMode="auto">
          <a:xfrm>
            <a:off x="107504" y="2060848"/>
            <a:ext cx="3456384" cy="2845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797" t="17799" r="25995" b="20515"/>
          <a:stretch/>
        </p:blipFill>
        <p:spPr bwMode="auto">
          <a:xfrm>
            <a:off x="5445649" y="2060848"/>
            <a:ext cx="3691657" cy="2701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4612" t="16315" r="10044" b="23612"/>
          <a:stretch/>
        </p:blipFill>
        <p:spPr bwMode="auto">
          <a:xfrm>
            <a:off x="2195736" y="4205875"/>
            <a:ext cx="4696564" cy="2636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247593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916832"/>
            <a:ext cx="8229600" cy="4306483"/>
          </a:xfrm>
        </p:spPr>
        <p:txBody>
          <a:bodyPr/>
          <a:lstStyle/>
          <a:p>
            <a:pPr marL="109728" indent="0">
              <a:buNone/>
            </a:pPr>
            <a:r>
              <a:rPr lang="en-GB" u="sng" dirty="0" smtClean="0"/>
              <a:t>Learning Intentions</a:t>
            </a:r>
          </a:p>
          <a:p>
            <a:pPr marL="109728" indent="0">
              <a:buNone/>
            </a:pPr>
            <a:r>
              <a:rPr lang="en-GB" dirty="0" smtClean="0"/>
              <a:t> We are learning about how effective the strategies to improve Glasgow’s housing were</a:t>
            </a:r>
          </a:p>
          <a:p>
            <a:pPr marL="109728" indent="0">
              <a:buNone/>
            </a:pPr>
            <a:endParaRPr lang="en-GB" dirty="0"/>
          </a:p>
          <a:p>
            <a:pPr marL="109728" indent="0">
              <a:buNone/>
            </a:pPr>
            <a:r>
              <a:rPr lang="en-GB" u="sng" dirty="0" smtClean="0"/>
              <a:t>Success Criteria </a:t>
            </a:r>
          </a:p>
          <a:p>
            <a:pPr marL="624078" indent="-514350">
              <a:buFont typeface="+mj-lt"/>
              <a:buAutoNum type="arabicPeriod"/>
            </a:pPr>
            <a:r>
              <a:rPr lang="en-GB" dirty="0" smtClean="0"/>
              <a:t>I can evaluate how effective each strategy was at improving living conditions for people in Glasgow</a:t>
            </a:r>
          </a:p>
          <a:p>
            <a:pPr marL="109728" indent="0">
              <a:buNone/>
            </a:pPr>
            <a:endParaRPr lang="en-GB" u="sng" dirty="0" smtClean="0"/>
          </a:p>
        </p:txBody>
      </p:sp>
      <p:sp>
        <p:nvSpPr>
          <p:cNvPr id="3" name="Title 2"/>
          <p:cNvSpPr>
            <a:spLocks noGrp="1"/>
          </p:cNvSpPr>
          <p:nvPr>
            <p:ph type="title"/>
          </p:nvPr>
        </p:nvSpPr>
        <p:spPr>
          <a:xfrm>
            <a:off x="323528" y="476672"/>
            <a:ext cx="8229600" cy="1143000"/>
          </a:xfrm>
        </p:spPr>
        <p:txBody>
          <a:bodyPr>
            <a:normAutofit fontScale="90000"/>
          </a:bodyPr>
          <a:lstStyle/>
          <a:p>
            <a:r>
              <a:rPr lang="en-GB" dirty="0" smtClean="0"/>
              <a:t>Lesson 4: Effectiveness of strategies to improve housing in Glasgow</a:t>
            </a:r>
            <a:endParaRPr lang="en-GB" dirty="0"/>
          </a:p>
        </p:txBody>
      </p:sp>
    </p:spTree>
    <p:extLst>
      <p:ext uri="{BB962C8B-B14F-4D97-AF65-F5344CB8AC3E}">
        <p14:creationId xmlns:p14="http://schemas.microsoft.com/office/powerpoint/2010/main" val="29811330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556792"/>
            <a:ext cx="8712968" cy="4827992"/>
          </a:xfrm>
        </p:spPr>
        <p:txBody>
          <a:bodyPr>
            <a:normAutofit/>
          </a:bodyPr>
          <a:lstStyle/>
          <a:p>
            <a:pPr marL="109728" lvl="0" indent="0">
              <a:buNone/>
            </a:pPr>
            <a:r>
              <a:rPr lang="en-GB" u="sng" dirty="0" smtClean="0"/>
              <a:t>Comprehensive Redevelopment</a:t>
            </a:r>
          </a:p>
          <a:p>
            <a:r>
              <a:rPr lang="en-GB" dirty="0" smtClean="0"/>
              <a:t>This was not successful as many high rise flats fell into disrepair. The flats suffered social problems as residents felt isolated and crime was rife. Over 100 high rise flats in Glasgow have been demolished, including the Red Road flats. </a:t>
            </a:r>
            <a:r>
              <a:rPr lang="en-GB" sz="2800" dirty="0" smtClean="0">
                <a:sym typeface="Wingdings"/>
              </a:rPr>
              <a:t></a:t>
            </a:r>
            <a:endParaRPr lang="en-GB" sz="2800" dirty="0" smtClean="0"/>
          </a:p>
          <a:p>
            <a:pPr marL="109728" lvl="0" indent="0">
              <a:buNone/>
            </a:pPr>
            <a:r>
              <a:rPr lang="en-GB" dirty="0" smtClean="0"/>
              <a:t> </a:t>
            </a:r>
          </a:p>
          <a:p>
            <a:endParaRPr lang="en-GB" dirty="0"/>
          </a:p>
          <a:p>
            <a:endParaRPr lang="en-GB" dirty="0"/>
          </a:p>
        </p:txBody>
      </p:sp>
      <p:sp>
        <p:nvSpPr>
          <p:cNvPr id="3" name="Title 2"/>
          <p:cNvSpPr>
            <a:spLocks noGrp="1"/>
          </p:cNvSpPr>
          <p:nvPr>
            <p:ph type="title"/>
          </p:nvPr>
        </p:nvSpPr>
        <p:spPr/>
        <p:txBody>
          <a:bodyPr>
            <a:normAutofit fontScale="90000"/>
          </a:bodyPr>
          <a:lstStyle/>
          <a:p>
            <a:r>
              <a:rPr lang="en-GB" dirty="0" smtClean="0"/>
              <a:t>Effectiveness of management strategies</a:t>
            </a:r>
            <a:endParaRPr lang="en-GB" dirty="0"/>
          </a:p>
        </p:txBody>
      </p:sp>
    </p:spTree>
    <p:extLst>
      <p:ext uri="{BB962C8B-B14F-4D97-AF65-F5344CB8AC3E}">
        <p14:creationId xmlns:p14="http://schemas.microsoft.com/office/powerpoint/2010/main" val="42246010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836712"/>
            <a:ext cx="8229600" cy="4525963"/>
          </a:xfrm>
        </p:spPr>
        <p:txBody>
          <a:bodyPr/>
          <a:lstStyle/>
          <a:p>
            <a:pPr marL="109728" indent="0">
              <a:buNone/>
            </a:pPr>
            <a:r>
              <a:rPr lang="en-GB" b="1" i="1" dirty="0">
                <a:effectLst>
                  <a:outerShdw blurRad="38100" dist="38100" dir="2700000" algn="tl">
                    <a:srgbClr val="000000">
                      <a:alpha val="43137"/>
                    </a:srgbClr>
                  </a:outerShdw>
                </a:effectLst>
              </a:rPr>
              <a:t>“The skyline of Glasgow is set to be radically transformed, as swatches of high-rise tower blocks make way for thousands of new homes across the city. Glasgow is enjoying a real renaissance. We’re delivering on better housing and we have regained our sense of ambition. This is an announcement that looks to the future and we are determined we will not repeat the mistakes of the past” </a:t>
            </a:r>
            <a:endParaRPr lang="en-GB" b="1" i="1" dirty="0" smtClean="0">
              <a:effectLst>
                <a:outerShdw blurRad="38100" dist="38100" dir="2700000" algn="tl">
                  <a:srgbClr val="000000">
                    <a:alpha val="43137"/>
                  </a:srgbClr>
                </a:outerShdw>
              </a:effectLst>
            </a:endParaRPr>
          </a:p>
          <a:p>
            <a:pPr marL="109728" indent="0">
              <a:buNone/>
            </a:pPr>
            <a:r>
              <a:rPr lang="en-GB" i="1" dirty="0"/>
              <a:t>	</a:t>
            </a:r>
            <a:r>
              <a:rPr lang="en-GB" i="1" dirty="0" smtClean="0"/>
              <a:t>		– </a:t>
            </a:r>
            <a:r>
              <a:rPr lang="en-GB" b="1" dirty="0">
                <a:solidFill>
                  <a:srgbClr val="FF0000"/>
                </a:solidFill>
              </a:rPr>
              <a:t>Glasgow City Council (2006)</a:t>
            </a:r>
          </a:p>
        </p:txBody>
      </p:sp>
    </p:spTree>
    <p:extLst>
      <p:ext uri="{BB962C8B-B14F-4D97-AF65-F5344CB8AC3E}">
        <p14:creationId xmlns:p14="http://schemas.microsoft.com/office/powerpoint/2010/main" val="1470117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3200" dirty="0" smtClean="0"/>
              <a:t>Give map evidence to show that the area below is Glasgow’s CBD</a:t>
            </a:r>
            <a:endParaRPr lang="en-GB" sz="3200" dirty="0"/>
          </a:p>
        </p:txBody>
      </p:sp>
      <p:sp>
        <p:nvSpPr>
          <p:cNvPr id="3" name="Title 2"/>
          <p:cNvSpPr>
            <a:spLocks noGrp="1"/>
          </p:cNvSpPr>
          <p:nvPr>
            <p:ph type="title"/>
          </p:nvPr>
        </p:nvSpPr>
        <p:spPr/>
        <p:txBody>
          <a:bodyPr/>
          <a:lstStyle/>
          <a:p>
            <a:r>
              <a:rPr lang="en-GB" dirty="0" smtClean="0"/>
              <a:t>National 5 Re-cap</a:t>
            </a:r>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64" t="16920" r="36235" b="19378"/>
          <a:stretch/>
        </p:blipFill>
        <p:spPr bwMode="auto">
          <a:xfrm>
            <a:off x="467544" y="2492896"/>
            <a:ext cx="7992888" cy="426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03648" y="2924510"/>
            <a:ext cx="3420380" cy="3384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72173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4" y="2204864"/>
            <a:ext cx="9133926" cy="4653136"/>
          </a:xfrm>
        </p:spPr>
      </p:pic>
      <p:sp>
        <p:nvSpPr>
          <p:cNvPr id="3" name="Title 2"/>
          <p:cNvSpPr>
            <a:spLocks noGrp="1"/>
          </p:cNvSpPr>
          <p:nvPr>
            <p:ph type="title"/>
          </p:nvPr>
        </p:nvSpPr>
        <p:spPr>
          <a:xfrm>
            <a:off x="457200" y="1052736"/>
            <a:ext cx="8229600" cy="364902"/>
          </a:xfrm>
        </p:spPr>
        <p:txBody>
          <a:bodyPr>
            <a:noAutofit/>
          </a:bodyPr>
          <a:lstStyle/>
          <a:p>
            <a:pPr algn="ctr"/>
            <a:r>
              <a:rPr lang="en-GB" sz="4800" dirty="0" smtClean="0">
                <a:hlinkClick r:id="rId3"/>
              </a:rPr>
              <a:t>Demolition of the Red Road Flats</a:t>
            </a:r>
            <a:r>
              <a:rPr lang="en-GB" sz="4800" dirty="0" smtClean="0"/>
              <a:t> - Video</a:t>
            </a:r>
            <a:endParaRPr lang="en-GB" sz="4800" dirty="0"/>
          </a:p>
        </p:txBody>
      </p:sp>
    </p:spTree>
    <p:extLst>
      <p:ext uri="{BB962C8B-B14F-4D97-AF65-F5344CB8AC3E}">
        <p14:creationId xmlns:p14="http://schemas.microsoft.com/office/powerpoint/2010/main" val="8656909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3869"/>
          </a:xfrm>
          <a:prstGeom prst="rect">
            <a:avLst/>
          </a:prstGeom>
        </p:spPr>
      </p:pic>
      <p:sp>
        <p:nvSpPr>
          <p:cNvPr id="3" name="Title 2"/>
          <p:cNvSpPr>
            <a:spLocks noGrp="1"/>
          </p:cNvSpPr>
          <p:nvPr>
            <p:ph type="title"/>
          </p:nvPr>
        </p:nvSpPr>
        <p:spPr>
          <a:xfrm>
            <a:off x="107504" y="692696"/>
            <a:ext cx="4330824" cy="1143000"/>
          </a:xfrm>
        </p:spPr>
        <p:txBody>
          <a:bodyPr>
            <a:noAutofit/>
          </a:bodyPr>
          <a:lstStyle/>
          <a:p>
            <a:r>
              <a:rPr lang="en-GB" sz="4000" dirty="0" err="1" smtClean="0">
                <a:solidFill>
                  <a:schemeClr val="bg1"/>
                </a:solidFill>
              </a:rPr>
              <a:t>Plean</a:t>
            </a:r>
            <a:r>
              <a:rPr lang="en-GB" sz="4000" dirty="0" smtClean="0">
                <a:solidFill>
                  <a:schemeClr val="bg1"/>
                </a:solidFill>
              </a:rPr>
              <a:t> St, </a:t>
            </a:r>
            <a:r>
              <a:rPr lang="en-GB" sz="4000" dirty="0" err="1" smtClean="0">
                <a:solidFill>
                  <a:schemeClr val="bg1"/>
                </a:solidFill>
              </a:rPr>
              <a:t>Yoker</a:t>
            </a:r>
            <a:r>
              <a:rPr lang="en-GB" sz="4000" dirty="0" smtClean="0">
                <a:solidFill>
                  <a:schemeClr val="bg1"/>
                </a:solidFill>
              </a:rPr>
              <a:t/>
            </a:r>
            <a:br>
              <a:rPr lang="en-GB" sz="4000" dirty="0" smtClean="0">
                <a:solidFill>
                  <a:schemeClr val="bg1"/>
                </a:solidFill>
              </a:rPr>
            </a:br>
            <a:r>
              <a:rPr lang="en-GB" sz="4000" dirty="0" smtClean="0">
                <a:solidFill>
                  <a:schemeClr val="bg1"/>
                </a:solidFill>
              </a:rPr>
              <a:t>“</a:t>
            </a:r>
            <a:r>
              <a:rPr lang="en-GB" sz="4000" i="1" dirty="0" smtClean="0">
                <a:solidFill>
                  <a:schemeClr val="bg1"/>
                </a:solidFill>
              </a:rPr>
              <a:t>Towers of Terror</a:t>
            </a:r>
            <a:r>
              <a:rPr lang="en-GB" sz="4000" dirty="0" smtClean="0">
                <a:solidFill>
                  <a:schemeClr val="bg1"/>
                </a:solidFill>
              </a:rPr>
              <a:t>”</a:t>
            </a:r>
            <a:endParaRPr lang="en-GB" sz="4000" dirty="0">
              <a:solidFill>
                <a:schemeClr val="bg1"/>
              </a:solidFill>
            </a:endParaRPr>
          </a:p>
        </p:txBody>
      </p:sp>
      <p:sp>
        <p:nvSpPr>
          <p:cNvPr id="5" name="TextBox 4"/>
          <p:cNvSpPr txBox="1"/>
          <p:nvPr/>
        </p:nvSpPr>
        <p:spPr>
          <a:xfrm>
            <a:off x="323528" y="5733256"/>
            <a:ext cx="864096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i="1" dirty="0">
                <a:ln>
                  <a:solidFill>
                    <a:schemeClr val="tx1"/>
                  </a:solidFill>
                </a:ln>
                <a:solidFill>
                  <a:schemeClr val="tx1"/>
                </a:solidFill>
              </a:rPr>
              <a:t>“You were embarrassed to say you came from </a:t>
            </a:r>
            <a:r>
              <a:rPr lang="en-GB" sz="2400" i="1" dirty="0" err="1">
                <a:ln>
                  <a:solidFill>
                    <a:schemeClr val="tx1"/>
                  </a:solidFill>
                </a:ln>
                <a:solidFill>
                  <a:schemeClr val="tx1"/>
                </a:solidFill>
              </a:rPr>
              <a:t>Plean</a:t>
            </a:r>
            <a:r>
              <a:rPr lang="en-GB" sz="2400" i="1" dirty="0">
                <a:ln>
                  <a:solidFill>
                    <a:schemeClr val="tx1"/>
                  </a:solidFill>
                </a:ln>
                <a:solidFill>
                  <a:schemeClr val="tx1"/>
                </a:solidFill>
              </a:rPr>
              <a:t> Street – we were all classed as </a:t>
            </a:r>
            <a:r>
              <a:rPr lang="en-GB" sz="2400" i="1" dirty="0" smtClean="0">
                <a:ln>
                  <a:solidFill>
                    <a:schemeClr val="tx1"/>
                  </a:solidFill>
                </a:ln>
                <a:solidFill>
                  <a:schemeClr val="tx1"/>
                </a:solidFill>
              </a:rPr>
              <a:t>junkies”</a:t>
            </a:r>
            <a:endParaRPr lang="en-GB" sz="2400" i="1" dirty="0">
              <a:ln>
                <a:solidFill>
                  <a:schemeClr val="tx1"/>
                </a:solidFill>
              </a:ln>
              <a:solidFill>
                <a:schemeClr val="tx1"/>
              </a:solidFill>
            </a:endParaRPr>
          </a:p>
        </p:txBody>
      </p:sp>
    </p:spTree>
    <p:extLst>
      <p:ext uri="{BB962C8B-B14F-4D97-AF65-F5344CB8AC3E}">
        <p14:creationId xmlns:p14="http://schemas.microsoft.com/office/powerpoint/2010/main" val="24745324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426" t="22174" r="23397" b="19768"/>
          <a:stretch/>
        </p:blipFill>
        <p:spPr bwMode="auto">
          <a:xfrm>
            <a:off x="3178" y="0"/>
            <a:ext cx="914082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noAutofit/>
          </a:bodyPr>
          <a:lstStyle/>
          <a:p>
            <a:pPr algn="ctr"/>
            <a:r>
              <a:rPr lang="en-GB" sz="4000" dirty="0" err="1" smtClean="0">
                <a:solidFill>
                  <a:schemeClr val="bg1"/>
                </a:solidFill>
              </a:rPr>
              <a:t>Whitevale</a:t>
            </a:r>
            <a:r>
              <a:rPr lang="en-GB" sz="4000" dirty="0" smtClean="0">
                <a:solidFill>
                  <a:schemeClr val="bg1"/>
                </a:solidFill>
              </a:rPr>
              <a:t> &amp; </a:t>
            </a:r>
            <a:r>
              <a:rPr lang="en-GB" sz="4000" dirty="0" err="1" smtClean="0">
                <a:solidFill>
                  <a:schemeClr val="bg1"/>
                </a:solidFill>
              </a:rPr>
              <a:t>Bluevale</a:t>
            </a:r>
            <a:r>
              <a:rPr lang="en-GB" sz="4000" dirty="0" smtClean="0">
                <a:solidFill>
                  <a:schemeClr val="bg1"/>
                </a:solidFill>
              </a:rPr>
              <a:t> </a:t>
            </a:r>
            <a:br>
              <a:rPr lang="en-GB" sz="4000" dirty="0" smtClean="0">
                <a:solidFill>
                  <a:schemeClr val="bg1"/>
                </a:solidFill>
              </a:rPr>
            </a:br>
            <a:r>
              <a:rPr lang="en-GB" sz="4000" i="1" dirty="0" smtClean="0">
                <a:solidFill>
                  <a:schemeClr val="bg1"/>
                </a:solidFill>
              </a:rPr>
              <a:t>The highest flats in Scotland</a:t>
            </a:r>
            <a:endParaRPr lang="en-GB" sz="4000" i="1" dirty="0">
              <a:solidFill>
                <a:schemeClr val="bg1"/>
              </a:solidFill>
            </a:endParaRPr>
          </a:p>
        </p:txBody>
      </p:sp>
      <p:sp>
        <p:nvSpPr>
          <p:cNvPr id="6" name="TextBox 5"/>
          <p:cNvSpPr txBox="1"/>
          <p:nvPr/>
        </p:nvSpPr>
        <p:spPr>
          <a:xfrm>
            <a:off x="405610" y="1484784"/>
            <a:ext cx="8280920" cy="2246769"/>
          </a:xfrm>
          <a:prstGeom prst="rect">
            <a:avLst/>
          </a:prstGeom>
          <a:noFill/>
        </p:spPr>
        <p:txBody>
          <a:bodyPr wrap="square" rtlCol="0">
            <a:spAutoFit/>
          </a:bodyPr>
          <a:lstStyle/>
          <a:p>
            <a:r>
              <a:rPr lang="en-GB" sz="2000" dirty="0" smtClean="0">
                <a:solidFill>
                  <a:schemeClr val="bg1"/>
                </a:solidFill>
                <a:effectLst>
                  <a:outerShdw blurRad="38100" dist="38100" dir="2700000" algn="tl">
                    <a:srgbClr val="000000">
                      <a:alpha val="43137"/>
                    </a:srgbClr>
                  </a:outerShdw>
                </a:effectLst>
              </a:rPr>
              <a:t>On construction in 1969 they were dubbed “Mansions in the sky” however this soon changed. Billy who lived on the 20</a:t>
            </a:r>
            <a:r>
              <a:rPr lang="en-GB" sz="2000" baseline="30000" dirty="0" smtClean="0">
                <a:solidFill>
                  <a:schemeClr val="bg1"/>
                </a:solidFill>
                <a:effectLst>
                  <a:outerShdw blurRad="38100" dist="38100" dir="2700000" algn="tl">
                    <a:srgbClr val="000000">
                      <a:alpha val="43137"/>
                    </a:srgbClr>
                  </a:outerShdw>
                </a:effectLst>
              </a:rPr>
              <a:t>th</a:t>
            </a:r>
            <a:r>
              <a:rPr lang="en-GB" sz="2000" dirty="0" smtClean="0">
                <a:solidFill>
                  <a:schemeClr val="bg1"/>
                </a:solidFill>
                <a:effectLst>
                  <a:outerShdw blurRad="38100" dist="38100" dir="2700000" algn="tl">
                    <a:srgbClr val="000000">
                      <a:alpha val="43137"/>
                    </a:srgbClr>
                  </a:outerShdw>
                </a:effectLst>
              </a:rPr>
              <a:t> floor  states “</a:t>
            </a:r>
            <a:r>
              <a:rPr lang="en-GB" sz="2000" i="1" dirty="0">
                <a:solidFill>
                  <a:schemeClr val="bg1"/>
                </a:solidFill>
                <a:effectLst>
                  <a:outerShdw blurRad="38100" dist="38100" dir="2700000" algn="tl">
                    <a:srgbClr val="000000">
                      <a:alpha val="43137"/>
                    </a:srgbClr>
                  </a:outerShdw>
                </a:effectLst>
              </a:rPr>
              <a:t>As soon as one dealer moved in that was the start of the end. With no concierge, people were free to come and go as they pleased. They were shooting up on the stairs, the families living here all wanted out and when other dealers moved in, it was beyond anyone’s </a:t>
            </a:r>
            <a:r>
              <a:rPr lang="en-GB" sz="2000" i="1" dirty="0" smtClean="0">
                <a:solidFill>
                  <a:schemeClr val="bg1"/>
                </a:solidFill>
                <a:effectLst>
                  <a:outerShdw blurRad="38100" dist="38100" dir="2700000" algn="tl">
                    <a:srgbClr val="000000">
                      <a:alpha val="43137"/>
                    </a:srgbClr>
                  </a:outerShdw>
                </a:effectLst>
              </a:rPr>
              <a:t>control”</a:t>
            </a:r>
            <a:endParaRPr lang="en-GB"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10009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340768"/>
            <a:ext cx="8712968" cy="5044016"/>
          </a:xfrm>
        </p:spPr>
        <p:txBody>
          <a:bodyPr>
            <a:normAutofit/>
          </a:bodyPr>
          <a:lstStyle/>
          <a:p>
            <a:pPr marL="109728" lvl="0" indent="0">
              <a:buNone/>
            </a:pPr>
            <a:r>
              <a:rPr lang="en-GB" u="sng" dirty="0" smtClean="0"/>
              <a:t>New Towns</a:t>
            </a:r>
          </a:p>
          <a:p>
            <a:r>
              <a:rPr lang="en-GB" dirty="0" smtClean="0"/>
              <a:t>New towns such as East Kilbride have grown since the 1960’s as it offers quieter, less hectic environment but is also an excellent location for commuters as its 25 minutes from Glasgow’s CBD. </a:t>
            </a:r>
            <a:r>
              <a:rPr lang="en-GB" sz="2800" dirty="0">
                <a:sym typeface="Wingdings"/>
              </a:rPr>
              <a:t></a:t>
            </a:r>
            <a:endParaRPr lang="en-GB" sz="2800" dirty="0"/>
          </a:p>
          <a:p>
            <a:r>
              <a:rPr lang="en-GB" dirty="0" smtClean="0"/>
              <a:t>Due </a:t>
            </a:r>
            <a:r>
              <a:rPr lang="en-GB" dirty="0"/>
              <a:t>to the greenbelt land around the town and the financial incentives given, many foreign companies set up in business parks on the outskirts, which provided well paid employment for </a:t>
            </a:r>
            <a:r>
              <a:rPr lang="en-GB" dirty="0" smtClean="0"/>
              <a:t>residents. </a:t>
            </a:r>
            <a:r>
              <a:rPr lang="en-GB" sz="2800" dirty="0">
                <a:sym typeface="Wingdings"/>
              </a:rPr>
              <a:t></a:t>
            </a:r>
            <a:endParaRPr lang="en-GB" sz="2800" dirty="0"/>
          </a:p>
          <a:p>
            <a:endParaRPr lang="en-GB" dirty="0"/>
          </a:p>
          <a:p>
            <a:endParaRPr lang="en-GB" dirty="0"/>
          </a:p>
        </p:txBody>
      </p:sp>
      <p:sp>
        <p:nvSpPr>
          <p:cNvPr id="3" name="Title 2"/>
          <p:cNvSpPr>
            <a:spLocks noGrp="1"/>
          </p:cNvSpPr>
          <p:nvPr>
            <p:ph type="title"/>
          </p:nvPr>
        </p:nvSpPr>
        <p:spPr/>
        <p:txBody>
          <a:bodyPr>
            <a:normAutofit fontScale="90000"/>
          </a:bodyPr>
          <a:lstStyle/>
          <a:p>
            <a:r>
              <a:rPr lang="en-GB" dirty="0" smtClean="0"/>
              <a:t>Effectiveness of management strategies</a:t>
            </a:r>
            <a:endParaRPr lang="en-GB" dirty="0"/>
          </a:p>
        </p:txBody>
      </p:sp>
    </p:spTree>
    <p:extLst>
      <p:ext uri="{BB962C8B-B14F-4D97-AF65-F5344CB8AC3E}">
        <p14:creationId xmlns:p14="http://schemas.microsoft.com/office/powerpoint/2010/main" val="12130120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89" y="52387"/>
            <a:ext cx="9116211" cy="6805613"/>
          </a:xfrm>
        </p:spPr>
      </p:pic>
    </p:spTree>
    <p:extLst>
      <p:ext uri="{BB962C8B-B14F-4D97-AF65-F5344CB8AC3E}">
        <p14:creationId xmlns:p14="http://schemas.microsoft.com/office/powerpoint/2010/main" val="11962207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62"/>
            <a:ext cx="9036496" cy="6777372"/>
          </a:xfrm>
          <a:prstGeom prst="rect">
            <a:avLst/>
          </a:prstGeom>
        </p:spPr>
      </p:pic>
    </p:spTree>
    <p:extLst>
      <p:ext uri="{BB962C8B-B14F-4D97-AF65-F5344CB8AC3E}">
        <p14:creationId xmlns:p14="http://schemas.microsoft.com/office/powerpoint/2010/main" val="17489373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484784"/>
            <a:ext cx="8640960" cy="4680520"/>
          </a:xfrm>
        </p:spPr>
        <p:txBody>
          <a:bodyPr>
            <a:normAutofit/>
          </a:bodyPr>
          <a:lstStyle/>
          <a:p>
            <a:pPr marL="109728" lvl="0" indent="0">
              <a:buNone/>
            </a:pPr>
            <a:r>
              <a:rPr lang="en-GB" sz="2400" u="sng" dirty="0" smtClean="0"/>
              <a:t>Tenement Renovations </a:t>
            </a:r>
          </a:p>
          <a:p>
            <a:r>
              <a:rPr lang="en-GB" sz="2400" dirty="0" smtClean="0"/>
              <a:t>This strategy was successful as communities were kept together increasing community spirit. Tenement areas in </a:t>
            </a:r>
            <a:r>
              <a:rPr lang="en-GB" sz="2400" dirty="0" err="1" smtClean="0"/>
              <a:t>Partick</a:t>
            </a:r>
            <a:r>
              <a:rPr lang="en-GB" sz="2400" dirty="0" smtClean="0"/>
              <a:t> and </a:t>
            </a:r>
            <a:r>
              <a:rPr lang="en-GB" sz="2400" dirty="0" err="1" smtClean="0"/>
              <a:t>Denniston</a:t>
            </a:r>
            <a:r>
              <a:rPr lang="en-GB" sz="2400" dirty="0" smtClean="0"/>
              <a:t> are now popular with students and young professionals and are seen as desirable places to live. </a:t>
            </a:r>
            <a:r>
              <a:rPr lang="en-GB" sz="2400" dirty="0" smtClean="0">
                <a:sym typeface="Wingdings"/>
              </a:rPr>
              <a:t></a:t>
            </a:r>
          </a:p>
          <a:p>
            <a:endParaRPr lang="en-GB" sz="2400" dirty="0" smtClean="0">
              <a:sym typeface="Wingdings"/>
            </a:endParaRPr>
          </a:p>
          <a:p>
            <a:r>
              <a:rPr lang="en-GB" sz="2400" dirty="0" smtClean="0">
                <a:sym typeface="Wingdings"/>
              </a:rPr>
              <a:t>However, some areas such as The </a:t>
            </a:r>
            <a:r>
              <a:rPr lang="en-GB" sz="2400" dirty="0" err="1" smtClean="0">
                <a:sym typeface="Wingdings"/>
              </a:rPr>
              <a:t>Oatlands</a:t>
            </a:r>
            <a:r>
              <a:rPr lang="en-GB" sz="2400" dirty="0" smtClean="0">
                <a:sym typeface="Wingdings"/>
              </a:rPr>
              <a:t> and </a:t>
            </a:r>
            <a:r>
              <a:rPr lang="en-GB" sz="2400" dirty="0" err="1" smtClean="0">
                <a:sym typeface="Wingdings"/>
              </a:rPr>
              <a:t>Dalmarnock</a:t>
            </a:r>
            <a:r>
              <a:rPr lang="en-GB" sz="2400" dirty="0" smtClean="0">
                <a:sym typeface="Wingdings"/>
              </a:rPr>
              <a:t> failed after refurbishment. The areas were rife with drugs and crime. Some tenements were demolished and the land was sold to private house builders in 2005 for £1. </a:t>
            </a:r>
            <a:r>
              <a:rPr lang="en-GB" sz="2400" dirty="0">
                <a:sym typeface="Wingdings"/>
              </a:rPr>
              <a:t></a:t>
            </a:r>
          </a:p>
          <a:p>
            <a:pPr marL="109728" indent="0">
              <a:buNone/>
            </a:pPr>
            <a:endParaRPr lang="en-GB" sz="2400" dirty="0"/>
          </a:p>
          <a:p>
            <a:endParaRPr lang="en-GB" sz="2400" dirty="0" smtClean="0"/>
          </a:p>
          <a:p>
            <a:pPr marL="109728" indent="0">
              <a:buNone/>
            </a:pPr>
            <a:endParaRPr lang="en-GB" sz="2400" dirty="0"/>
          </a:p>
          <a:p>
            <a:pPr marL="109728" lvl="0" indent="0">
              <a:buNone/>
            </a:pPr>
            <a:endParaRPr lang="en-GB" u="sng" dirty="0" smtClean="0"/>
          </a:p>
          <a:p>
            <a:endParaRPr lang="en-GB" dirty="0"/>
          </a:p>
        </p:txBody>
      </p:sp>
      <p:sp>
        <p:nvSpPr>
          <p:cNvPr id="3" name="Title 2"/>
          <p:cNvSpPr>
            <a:spLocks noGrp="1"/>
          </p:cNvSpPr>
          <p:nvPr>
            <p:ph type="title"/>
          </p:nvPr>
        </p:nvSpPr>
        <p:spPr/>
        <p:txBody>
          <a:bodyPr>
            <a:normAutofit fontScale="90000"/>
          </a:bodyPr>
          <a:lstStyle/>
          <a:p>
            <a:r>
              <a:rPr lang="en-GB" dirty="0" smtClean="0"/>
              <a:t>Effectiveness of management strategies</a:t>
            </a:r>
            <a:endParaRPr lang="en-GB" dirty="0"/>
          </a:p>
        </p:txBody>
      </p:sp>
    </p:spTree>
    <p:extLst>
      <p:ext uri="{BB962C8B-B14F-4D97-AF65-F5344CB8AC3E}">
        <p14:creationId xmlns:p14="http://schemas.microsoft.com/office/powerpoint/2010/main" val="13084865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06" y="0"/>
            <a:ext cx="9133993" cy="6858000"/>
          </a:xfrm>
        </p:spPr>
      </p:pic>
    </p:spTree>
    <p:extLst>
      <p:ext uri="{BB962C8B-B14F-4D97-AF65-F5344CB8AC3E}">
        <p14:creationId xmlns:p14="http://schemas.microsoft.com/office/powerpoint/2010/main" val="17922090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p:txBody>
      </p:sp>
      <p:sp>
        <p:nvSpPr>
          <p:cNvPr id="3" name="Title 2"/>
          <p:cNvSpPr>
            <a:spLocks noGrp="1"/>
          </p:cNvSpPr>
          <p:nvPr>
            <p:ph type="title"/>
          </p:nvPr>
        </p:nvSpPr>
        <p:spPr/>
        <p:txBody>
          <a:bodyPr/>
          <a:lstStyle/>
          <a:p>
            <a:endParaRPr lang="en-GB"/>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34" t="20159" r="24405" b="20562"/>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8214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678" t="22174" r="22641" b="20171"/>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612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109728" indent="0">
              <a:buNone/>
            </a:pPr>
            <a:r>
              <a:rPr lang="en-GB" dirty="0" smtClean="0"/>
              <a:t>Old, historical buildings such as Glasgow Cathedral and many churches </a:t>
            </a:r>
            <a:r>
              <a:rPr lang="en-GB" dirty="0" smtClean="0">
                <a:sym typeface="Wingdings"/>
              </a:rPr>
              <a:t></a:t>
            </a:r>
            <a:endParaRPr lang="en-GB" dirty="0" smtClean="0"/>
          </a:p>
          <a:p>
            <a:pPr marL="109728" indent="0">
              <a:buNone/>
            </a:pPr>
            <a:r>
              <a:rPr lang="en-GB" dirty="0" smtClean="0"/>
              <a:t>Glasgow’s town hall – The City Chambers – is found in the CBD </a:t>
            </a:r>
            <a:r>
              <a:rPr lang="en-GB" dirty="0" smtClean="0">
                <a:sym typeface="Wingdings"/>
              </a:rPr>
              <a:t></a:t>
            </a:r>
            <a:endParaRPr lang="en-GB" dirty="0" smtClean="0"/>
          </a:p>
          <a:p>
            <a:pPr marL="109728" indent="0">
              <a:buNone/>
            </a:pPr>
            <a:r>
              <a:rPr lang="en-GB" dirty="0" smtClean="0"/>
              <a:t>There are many transport hubs such as Central station and Buchanan bus station </a:t>
            </a:r>
            <a:r>
              <a:rPr lang="en-GB" dirty="0" smtClean="0">
                <a:sym typeface="Wingdings"/>
              </a:rPr>
              <a:t></a:t>
            </a:r>
            <a:endParaRPr lang="en-GB" dirty="0" smtClean="0"/>
          </a:p>
          <a:p>
            <a:pPr marL="109728" indent="0">
              <a:buNone/>
            </a:pPr>
            <a:r>
              <a:rPr lang="en-GB" dirty="0" smtClean="0"/>
              <a:t>Many main roads lead into the area such as the M8 motorway </a:t>
            </a:r>
            <a:r>
              <a:rPr lang="en-GB" dirty="0" smtClean="0">
                <a:sym typeface="Wingdings"/>
              </a:rPr>
              <a:t></a:t>
            </a:r>
            <a:endParaRPr lang="en-GB" dirty="0" smtClean="0"/>
          </a:p>
          <a:p>
            <a:pPr marL="109728" indent="0">
              <a:buNone/>
            </a:pPr>
            <a:r>
              <a:rPr lang="en-GB" dirty="0" smtClean="0"/>
              <a:t>The buildings are tightly packed with very little open space shown by the grid iron street pattern </a:t>
            </a:r>
            <a:r>
              <a:rPr lang="en-GB" dirty="0">
                <a:sym typeface="Wingdings"/>
              </a:rPr>
              <a:t></a:t>
            </a:r>
            <a:endParaRPr lang="en-GB" dirty="0"/>
          </a:p>
          <a:p>
            <a:pPr marL="109728" indent="0">
              <a:buNone/>
            </a:pPr>
            <a:endParaRPr lang="en-GB" dirty="0" smtClean="0"/>
          </a:p>
          <a:p>
            <a:endParaRPr lang="en-GB" dirty="0"/>
          </a:p>
        </p:txBody>
      </p:sp>
      <p:sp>
        <p:nvSpPr>
          <p:cNvPr id="3" name="Title 2"/>
          <p:cNvSpPr>
            <a:spLocks noGrp="1"/>
          </p:cNvSpPr>
          <p:nvPr>
            <p:ph type="title"/>
          </p:nvPr>
        </p:nvSpPr>
        <p:spPr/>
        <p:txBody>
          <a:bodyPr/>
          <a:lstStyle/>
          <a:p>
            <a:r>
              <a:rPr lang="en-GB" dirty="0" smtClean="0"/>
              <a:t>Characteristics of the CBD</a:t>
            </a:r>
            <a:endParaRPr lang="en-GB" dirty="0"/>
          </a:p>
        </p:txBody>
      </p:sp>
    </p:spTree>
    <p:extLst>
      <p:ext uri="{BB962C8B-B14F-4D97-AF65-F5344CB8AC3E}">
        <p14:creationId xmlns:p14="http://schemas.microsoft.com/office/powerpoint/2010/main" val="16183951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81" t="21923" r="24247" b="20121"/>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5342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258816" cy="5044016"/>
          </a:xfrm>
        </p:spPr>
        <p:txBody>
          <a:bodyPr>
            <a:normAutofit/>
          </a:bodyPr>
          <a:lstStyle/>
          <a:p>
            <a:pPr marL="109728" lvl="0" indent="0">
              <a:buNone/>
            </a:pPr>
            <a:r>
              <a:rPr lang="en-GB" sz="2400" u="sng" dirty="0" smtClean="0"/>
              <a:t>Crown St. Regeneration (</a:t>
            </a:r>
            <a:r>
              <a:rPr lang="en-GB" sz="2400" u="sng" dirty="0" err="1" smtClean="0"/>
              <a:t>Gorbals</a:t>
            </a:r>
            <a:r>
              <a:rPr lang="en-GB" sz="2400" u="sng" dirty="0" smtClean="0"/>
              <a:t>)</a:t>
            </a:r>
          </a:p>
          <a:p>
            <a:r>
              <a:rPr lang="en-GB" sz="2400" dirty="0" smtClean="0"/>
              <a:t>Crown Street was seen as a success as the council and developers worked with the local people which gave them a sense of ownership of the area. Murals and artwork on buildings depicting local history were by local artists. </a:t>
            </a:r>
            <a:r>
              <a:rPr lang="en-GB" sz="2400" dirty="0" smtClean="0">
                <a:sym typeface="Wingdings"/>
              </a:rPr>
              <a:t></a:t>
            </a:r>
            <a:endParaRPr lang="en-GB" sz="2400" dirty="0" smtClean="0"/>
          </a:p>
          <a:p>
            <a:endParaRPr lang="en-GB" sz="2400" dirty="0" smtClean="0"/>
          </a:p>
          <a:p>
            <a:pPr marL="109728" indent="0">
              <a:buNone/>
            </a:pPr>
            <a:endParaRPr lang="en-GB" sz="2400" dirty="0"/>
          </a:p>
          <a:p>
            <a:pPr marL="109728" lvl="0" indent="0">
              <a:buNone/>
            </a:pPr>
            <a:endParaRPr lang="en-GB" u="sng" dirty="0" smtClean="0"/>
          </a:p>
          <a:p>
            <a:endParaRPr lang="en-GB" dirty="0"/>
          </a:p>
        </p:txBody>
      </p:sp>
      <p:sp>
        <p:nvSpPr>
          <p:cNvPr id="3" name="Title 2"/>
          <p:cNvSpPr>
            <a:spLocks noGrp="1"/>
          </p:cNvSpPr>
          <p:nvPr>
            <p:ph type="title"/>
          </p:nvPr>
        </p:nvSpPr>
        <p:spPr/>
        <p:txBody>
          <a:bodyPr>
            <a:normAutofit fontScale="90000"/>
          </a:bodyPr>
          <a:lstStyle/>
          <a:p>
            <a:r>
              <a:rPr lang="en-GB" dirty="0" smtClean="0"/>
              <a:t>Effectiveness of management strategies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676400"/>
            <a:ext cx="4032448" cy="4776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141372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481328"/>
            <a:ext cx="4248472" cy="5044016"/>
          </a:xfrm>
        </p:spPr>
        <p:txBody>
          <a:bodyPr>
            <a:normAutofit/>
          </a:bodyPr>
          <a:lstStyle/>
          <a:p>
            <a:pPr marL="109728" lvl="0" indent="0">
              <a:buNone/>
            </a:pPr>
            <a:r>
              <a:rPr lang="en-GB" sz="2400" u="sng" dirty="0" smtClean="0"/>
              <a:t>Athlete’s Village </a:t>
            </a:r>
          </a:p>
          <a:p>
            <a:r>
              <a:rPr lang="en-GB" sz="2400" dirty="0" smtClean="0">
                <a:sym typeface="Wingdings"/>
              </a:rPr>
              <a:t>It is anticipated that the quality of life of residents will improve as houses are modern and have outdoor space. Also, leisure facilities such as the Emirates Arena are close-by, encouraging people to live a healthy lifestyle </a:t>
            </a:r>
            <a:endParaRPr lang="en-GB" sz="2400" dirty="0"/>
          </a:p>
          <a:p>
            <a:endParaRPr lang="en-GB" sz="2400" dirty="0" smtClean="0"/>
          </a:p>
          <a:p>
            <a:pPr marL="109728" indent="0">
              <a:buNone/>
            </a:pPr>
            <a:endParaRPr lang="en-GB" sz="2400" dirty="0"/>
          </a:p>
          <a:p>
            <a:pPr marL="109728" lvl="0" indent="0">
              <a:buNone/>
            </a:pPr>
            <a:endParaRPr lang="en-GB" u="sng" dirty="0" smtClean="0"/>
          </a:p>
          <a:p>
            <a:endParaRPr lang="en-GB" dirty="0"/>
          </a:p>
        </p:txBody>
      </p:sp>
      <p:sp>
        <p:nvSpPr>
          <p:cNvPr id="3" name="Title 2"/>
          <p:cNvSpPr>
            <a:spLocks noGrp="1"/>
          </p:cNvSpPr>
          <p:nvPr>
            <p:ph type="title"/>
          </p:nvPr>
        </p:nvSpPr>
        <p:spPr/>
        <p:txBody>
          <a:bodyPr>
            <a:normAutofit fontScale="90000"/>
          </a:bodyPr>
          <a:lstStyle/>
          <a:p>
            <a:r>
              <a:rPr lang="en-GB" dirty="0" smtClean="0"/>
              <a:t>Effectiveness of management strategies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268760"/>
            <a:ext cx="4400550"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28754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GB" sz="3200" dirty="0" smtClean="0"/>
              <a:t>For a developed world city you have studied, </a:t>
            </a:r>
            <a:r>
              <a:rPr lang="en-GB" sz="3200" b="1" dirty="0" smtClean="0">
                <a:solidFill>
                  <a:srgbClr val="FF0000"/>
                </a:solidFill>
              </a:rPr>
              <a:t>evaluate</a:t>
            </a:r>
            <a:r>
              <a:rPr lang="en-GB" sz="3200" b="1" dirty="0" smtClean="0"/>
              <a:t> </a:t>
            </a:r>
            <a:r>
              <a:rPr lang="en-GB" sz="3200" dirty="0" smtClean="0"/>
              <a:t>the effectiveness of recent housing management strategies</a:t>
            </a:r>
          </a:p>
          <a:p>
            <a:pPr marL="109728" indent="0">
              <a:buNone/>
            </a:pPr>
            <a:endParaRPr lang="en-GB" sz="3200" dirty="0"/>
          </a:p>
          <a:p>
            <a:pPr marL="109728" indent="0">
              <a:buNone/>
            </a:pPr>
            <a:r>
              <a:rPr lang="en-GB" sz="3200" dirty="0" smtClean="0"/>
              <a:t>						5 marks</a:t>
            </a:r>
            <a:endParaRPr lang="en-GB" sz="3200" dirty="0"/>
          </a:p>
        </p:txBody>
      </p:sp>
      <p:sp>
        <p:nvSpPr>
          <p:cNvPr id="3" name="Title 2"/>
          <p:cNvSpPr>
            <a:spLocks noGrp="1"/>
          </p:cNvSpPr>
          <p:nvPr>
            <p:ph type="title"/>
          </p:nvPr>
        </p:nvSpPr>
        <p:spPr/>
        <p:txBody>
          <a:bodyPr>
            <a:normAutofit/>
          </a:bodyPr>
          <a:lstStyle/>
          <a:p>
            <a:r>
              <a:rPr lang="en-GB" sz="4400" dirty="0" smtClean="0">
                <a:solidFill>
                  <a:schemeClr val="tx1"/>
                </a:solidFill>
              </a:rPr>
              <a:t>Past Paper Question</a:t>
            </a:r>
            <a:endParaRPr lang="en-GB" sz="4400" dirty="0">
              <a:solidFill>
                <a:schemeClr val="tx1"/>
              </a:solidFill>
            </a:endParaRPr>
          </a:p>
        </p:txBody>
      </p:sp>
    </p:spTree>
    <p:extLst>
      <p:ext uri="{BB962C8B-B14F-4D97-AF65-F5344CB8AC3E}">
        <p14:creationId xmlns:p14="http://schemas.microsoft.com/office/powerpoint/2010/main" val="18067965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605" t="12994" r="14048" b="11625"/>
          <a:stretch/>
        </p:blipFill>
        <p:spPr>
          <a:xfrm>
            <a:off x="1835696" y="980728"/>
            <a:ext cx="5328592" cy="5381613"/>
          </a:xfrm>
          <a:prstGeom prst="rect">
            <a:avLst/>
          </a:prstGeom>
        </p:spPr>
      </p:pic>
      <p:sp>
        <p:nvSpPr>
          <p:cNvPr id="2" name="Content Placeholder 1"/>
          <p:cNvSpPr>
            <a:spLocks noGrp="1"/>
          </p:cNvSpPr>
          <p:nvPr>
            <p:ph idx="1"/>
          </p:nvPr>
        </p:nvSpPr>
        <p:spPr>
          <a:xfrm>
            <a:off x="2195736" y="2204864"/>
            <a:ext cx="5112568" cy="3168352"/>
          </a:xfrm>
        </p:spPr>
        <p:txBody>
          <a:bodyPr>
            <a:normAutofit/>
          </a:bodyPr>
          <a:lstStyle/>
          <a:p>
            <a:pPr marL="109728" indent="0">
              <a:buNone/>
            </a:pPr>
            <a:r>
              <a:rPr lang="en-GB" sz="2800" dirty="0" smtClean="0"/>
              <a:t>Without looking at your notes write a </a:t>
            </a:r>
            <a:r>
              <a:rPr lang="en-GB" sz="2800" u="sng" dirty="0" smtClean="0"/>
              <a:t>developed point</a:t>
            </a:r>
            <a:r>
              <a:rPr lang="en-GB" sz="2800" dirty="0" smtClean="0"/>
              <a:t>, evaluating the effectiveness of either: </a:t>
            </a:r>
          </a:p>
          <a:p>
            <a:pPr lvl="1"/>
            <a:r>
              <a:rPr lang="en-GB" sz="2400" dirty="0" smtClean="0"/>
              <a:t>The Athlete’s Village </a:t>
            </a:r>
          </a:p>
          <a:p>
            <a:pPr lvl="1"/>
            <a:r>
              <a:rPr lang="en-GB" sz="2400" dirty="0" smtClean="0"/>
              <a:t>Tenement renovations </a:t>
            </a:r>
            <a:endParaRPr lang="en-GB" sz="2400" dirty="0"/>
          </a:p>
        </p:txBody>
      </p:sp>
      <p:sp>
        <p:nvSpPr>
          <p:cNvPr id="3" name="Title 2"/>
          <p:cNvSpPr>
            <a:spLocks noGrp="1"/>
          </p:cNvSpPr>
          <p:nvPr>
            <p:ph type="title"/>
          </p:nvPr>
        </p:nvSpPr>
        <p:spPr/>
        <p:txBody>
          <a:bodyPr/>
          <a:lstStyle/>
          <a:p>
            <a:r>
              <a:rPr lang="en-GB" dirty="0" smtClean="0"/>
              <a:t>Plenary</a:t>
            </a:r>
            <a:endParaRPr lang="en-GB" dirty="0"/>
          </a:p>
        </p:txBody>
      </p:sp>
    </p:spTree>
    <p:extLst>
      <p:ext uri="{BB962C8B-B14F-4D97-AF65-F5344CB8AC3E}">
        <p14:creationId xmlns:p14="http://schemas.microsoft.com/office/powerpoint/2010/main" val="32932848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476672"/>
            <a:ext cx="8229600" cy="1143000"/>
          </a:xfrm>
        </p:spPr>
        <p:txBody>
          <a:bodyPr>
            <a:normAutofit/>
          </a:bodyPr>
          <a:lstStyle/>
          <a:p>
            <a:pPr algn="ctr"/>
            <a:r>
              <a:rPr lang="en-GB" sz="4800" dirty="0" smtClean="0"/>
              <a:t>Videos/Documentaries</a:t>
            </a:r>
            <a:endParaRPr lang="en-GB" sz="4800" dirty="0"/>
          </a:p>
        </p:txBody>
      </p:sp>
      <p:sp>
        <p:nvSpPr>
          <p:cNvPr id="5" name="TextBox 4">
            <a:hlinkClick r:id="rId2"/>
          </p:cNvPr>
          <p:cNvSpPr txBox="1"/>
          <p:nvPr/>
        </p:nvSpPr>
        <p:spPr>
          <a:xfrm>
            <a:off x="570519" y="1769469"/>
            <a:ext cx="4032448"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400" b="1" dirty="0" smtClean="0">
                <a:solidFill>
                  <a:srgbClr val="00B0F0"/>
                </a:solidFill>
              </a:rPr>
              <a:t>Commonwealth City: Episode 1</a:t>
            </a:r>
            <a:endParaRPr lang="en-GB" sz="2400" b="1" dirty="0">
              <a:solidFill>
                <a:srgbClr val="00B0F0"/>
              </a:solidFill>
            </a:endParaRPr>
          </a:p>
        </p:txBody>
      </p:sp>
      <p:sp>
        <p:nvSpPr>
          <p:cNvPr id="6" name="TextBox 5">
            <a:hlinkClick r:id="rId2"/>
          </p:cNvPr>
          <p:cNvSpPr txBox="1"/>
          <p:nvPr/>
        </p:nvSpPr>
        <p:spPr>
          <a:xfrm>
            <a:off x="4817673" y="1794249"/>
            <a:ext cx="1800200"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400" b="1" dirty="0" smtClean="0">
                <a:solidFill>
                  <a:srgbClr val="00B0F0"/>
                </a:solidFill>
              </a:rPr>
              <a:t>Episode 2 </a:t>
            </a:r>
            <a:endParaRPr lang="en-GB" sz="2400" b="1" dirty="0">
              <a:solidFill>
                <a:srgbClr val="00B0F0"/>
              </a:solidFill>
            </a:endParaRPr>
          </a:p>
        </p:txBody>
      </p:sp>
      <p:sp>
        <p:nvSpPr>
          <p:cNvPr id="7" name="TextBox 6">
            <a:hlinkClick r:id="rId2"/>
          </p:cNvPr>
          <p:cNvSpPr txBox="1"/>
          <p:nvPr/>
        </p:nvSpPr>
        <p:spPr>
          <a:xfrm>
            <a:off x="6857425" y="1794249"/>
            <a:ext cx="169053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400" b="1" dirty="0" smtClean="0">
                <a:solidFill>
                  <a:srgbClr val="00B0F0"/>
                </a:solidFill>
              </a:rPr>
              <a:t>Episode 3 </a:t>
            </a:r>
            <a:endParaRPr lang="en-GB" sz="2400" b="1" dirty="0">
              <a:solidFill>
                <a:srgbClr val="00B0F0"/>
              </a:solidFill>
            </a:endParaRPr>
          </a:p>
        </p:txBody>
      </p:sp>
      <p:sp>
        <p:nvSpPr>
          <p:cNvPr id="8" name="TextBox 7">
            <a:hlinkClick r:id="rId3"/>
          </p:cNvPr>
          <p:cNvSpPr txBox="1"/>
          <p:nvPr/>
        </p:nvSpPr>
        <p:spPr>
          <a:xfrm>
            <a:off x="539552" y="3213858"/>
            <a:ext cx="307305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400" b="1" dirty="0" err="1" smtClean="0">
                <a:solidFill>
                  <a:srgbClr val="00B0F0"/>
                </a:solidFill>
              </a:rPr>
              <a:t>Jaconelli</a:t>
            </a:r>
            <a:r>
              <a:rPr lang="en-GB" sz="2400" b="1" dirty="0" smtClean="0">
                <a:solidFill>
                  <a:srgbClr val="00B0F0"/>
                </a:solidFill>
              </a:rPr>
              <a:t> Eviction</a:t>
            </a:r>
            <a:endParaRPr lang="en-GB" sz="2400" b="1" dirty="0">
              <a:solidFill>
                <a:srgbClr val="00B0F0"/>
              </a:solidFill>
            </a:endParaRPr>
          </a:p>
        </p:txBody>
      </p:sp>
      <p:sp>
        <p:nvSpPr>
          <p:cNvPr id="9" name="TextBox 8">
            <a:hlinkClick r:id="rId4"/>
          </p:cNvPr>
          <p:cNvSpPr txBox="1"/>
          <p:nvPr/>
        </p:nvSpPr>
        <p:spPr>
          <a:xfrm>
            <a:off x="4487282" y="3140968"/>
            <a:ext cx="4261182"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400" b="1" dirty="0" smtClean="0">
                <a:solidFill>
                  <a:srgbClr val="00B0F0"/>
                </a:solidFill>
              </a:rPr>
              <a:t>The </a:t>
            </a:r>
            <a:r>
              <a:rPr lang="en-GB" sz="2400" b="1" dirty="0" err="1" smtClean="0">
                <a:solidFill>
                  <a:srgbClr val="00B0F0"/>
                </a:solidFill>
              </a:rPr>
              <a:t>Jaconelli’s</a:t>
            </a:r>
            <a:r>
              <a:rPr lang="en-GB" sz="2400" b="1" dirty="0" smtClean="0">
                <a:solidFill>
                  <a:srgbClr val="00B0F0"/>
                </a:solidFill>
              </a:rPr>
              <a:t> 18 months later</a:t>
            </a:r>
            <a:endParaRPr lang="en-GB" sz="2400" b="1" dirty="0">
              <a:solidFill>
                <a:srgbClr val="00B0F0"/>
              </a:solidFill>
            </a:endParaRPr>
          </a:p>
        </p:txBody>
      </p:sp>
      <p:sp>
        <p:nvSpPr>
          <p:cNvPr id="10" name="TextBox 9">
            <a:hlinkClick r:id="rId5"/>
          </p:cNvPr>
          <p:cNvSpPr txBox="1"/>
          <p:nvPr/>
        </p:nvSpPr>
        <p:spPr>
          <a:xfrm>
            <a:off x="2771800" y="4341003"/>
            <a:ext cx="2842659"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400" b="1" dirty="0" smtClean="0">
                <a:solidFill>
                  <a:srgbClr val="00B0F0"/>
                </a:solidFill>
              </a:rPr>
              <a:t>Memories of the </a:t>
            </a:r>
            <a:r>
              <a:rPr lang="en-GB" sz="2400" b="1" dirty="0" err="1" smtClean="0">
                <a:solidFill>
                  <a:srgbClr val="00B0F0"/>
                </a:solidFill>
              </a:rPr>
              <a:t>Oatlands</a:t>
            </a:r>
            <a:r>
              <a:rPr lang="en-GB" sz="2400" b="1" dirty="0" smtClean="0">
                <a:solidFill>
                  <a:srgbClr val="00B0F0"/>
                </a:solidFill>
              </a:rPr>
              <a:t>: A Short film</a:t>
            </a:r>
            <a:endParaRPr lang="en-GB" sz="2400" b="1" dirty="0">
              <a:solidFill>
                <a:srgbClr val="00B0F0"/>
              </a:solidFill>
            </a:endParaRPr>
          </a:p>
        </p:txBody>
      </p:sp>
    </p:spTree>
    <p:extLst>
      <p:ext uri="{BB962C8B-B14F-4D97-AF65-F5344CB8AC3E}">
        <p14:creationId xmlns:p14="http://schemas.microsoft.com/office/powerpoint/2010/main" val="2914187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3610744" cy="4525963"/>
          </a:xfrm>
        </p:spPr>
        <p:txBody>
          <a:bodyPr>
            <a:normAutofit fontScale="92500"/>
          </a:bodyPr>
          <a:lstStyle/>
          <a:p>
            <a:r>
              <a:rPr lang="en-GB" dirty="0" smtClean="0"/>
              <a:t>The </a:t>
            </a:r>
            <a:r>
              <a:rPr lang="en-GB" b="1" dirty="0" smtClean="0">
                <a:solidFill>
                  <a:srgbClr val="FF0000"/>
                </a:solidFill>
              </a:rPr>
              <a:t>Inner City </a:t>
            </a:r>
            <a:r>
              <a:rPr lang="en-GB" dirty="0" smtClean="0"/>
              <a:t>is the 2</a:t>
            </a:r>
            <a:r>
              <a:rPr lang="en-GB" baseline="30000" dirty="0" smtClean="0"/>
              <a:t>nd</a:t>
            </a:r>
            <a:r>
              <a:rPr lang="en-GB" dirty="0" smtClean="0"/>
              <a:t> oldest part of the city</a:t>
            </a:r>
          </a:p>
          <a:p>
            <a:r>
              <a:rPr lang="en-GB" dirty="0" smtClean="0"/>
              <a:t>It surrounds the CBD and usually has high density buildings e.g. tenement flats</a:t>
            </a:r>
          </a:p>
          <a:p>
            <a:r>
              <a:rPr lang="en-GB" dirty="0" smtClean="0"/>
              <a:t>Many areas have recently undergone regeneration</a:t>
            </a:r>
            <a:endParaRPr lang="en-GB" dirty="0"/>
          </a:p>
        </p:txBody>
      </p:sp>
      <p:sp>
        <p:nvSpPr>
          <p:cNvPr id="3" name="Title 2"/>
          <p:cNvSpPr>
            <a:spLocks noGrp="1"/>
          </p:cNvSpPr>
          <p:nvPr>
            <p:ph type="title"/>
          </p:nvPr>
        </p:nvSpPr>
        <p:spPr/>
        <p:txBody>
          <a:bodyPr/>
          <a:lstStyle/>
          <a:p>
            <a:r>
              <a:rPr lang="en-GB" dirty="0" smtClean="0"/>
              <a:t>Characteristics of the Inner City</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340768"/>
            <a:ext cx="4427984" cy="5001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7135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670074"/>
            <a:ext cx="4118046" cy="4525963"/>
          </a:xfrm>
        </p:spPr>
        <p:txBody>
          <a:bodyPr>
            <a:normAutofit/>
          </a:bodyPr>
          <a:lstStyle/>
          <a:p>
            <a:r>
              <a:rPr lang="en-GB" dirty="0" smtClean="0"/>
              <a:t>The </a:t>
            </a:r>
            <a:r>
              <a:rPr lang="en-GB" b="1" dirty="0" smtClean="0">
                <a:solidFill>
                  <a:srgbClr val="FF0000"/>
                </a:solidFill>
              </a:rPr>
              <a:t>Suburbs </a:t>
            </a:r>
            <a:r>
              <a:rPr lang="en-GB" dirty="0" smtClean="0"/>
              <a:t> are new, more modern areas of the city</a:t>
            </a:r>
          </a:p>
          <a:p>
            <a:r>
              <a:rPr lang="en-GB" dirty="0" smtClean="0"/>
              <a:t>Some suburb areas date back to just after WW2</a:t>
            </a:r>
          </a:p>
          <a:p>
            <a:r>
              <a:rPr lang="en-GB" dirty="0" smtClean="0"/>
              <a:t>Some areas are newly built</a:t>
            </a:r>
            <a:endParaRPr lang="en-GB" dirty="0"/>
          </a:p>
        </p:txBody>
      </p:sp>
      <p:sp>
        <p:nvSpPr>
          <p:cNvPr id="3" name="Title 2"/>
          <p:cNvSpPr>
            <a:spLocks noGrp="1"/>
          </p:cNvSpPr>
          <p:nvPr>
            <p:ph type="title"/>
          </p:nvPr>
        </p:nvSpPr>
        <p:spPr/>
        <p:txBody>
          <a:bodyPr/>
          <a:lstStyle/>
          <a:p>
            <a:r>
              <a:rPr lang="en-GB" dirty="0" smtClean="0"/>
              <a:t>Characteristics of the Suburbs</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900"/>
          <a:stretch/>
        </p:blipFill>
        <p:spPr>
          <a:xfrm>
            <a:off x="4497355" y="1268760"/>
            <a:ext cx="3964834" cy="26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355" y="3933056"/>
            <a:ext cx="3964834" cy="2783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9801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06" y="1497158"/>
            <a:ext cx="3610744" cy="4525963"/>
          </a:xfrm>
        </p:spPr>
        <p:txBody>
          <a:bodyPr>
            <a:normAutofit lnSpcReduction="10000"/>
          </a:bodyPr>
          <a:lstStyle/>
          <a:p>
            <a:r>
              <a:rPr lang="en-GB" dirty="0" smtClean="0"/>
              <a:t>The </a:t>
            </a:r>
            <a:r>
              <a:rPr lang="en-GB" b="1" dirty="0" smtClean="0">
                <a:solidFill>
                  <a:srgbClr val="FF0000"/>
                </a:solidFill>
              </a:rPr>
              <a:t>New Business Zone </a:t>
            </a:r>
            <a:r>
              <a:rPr lang="en-GB" dirty="0" smtClean="0"/>
              <a:t>is an area where new shopping and business parks are being built</a:t>
            </a:r>
          </a:p>
          <a:p>
            <a:r>
              <a:rPr lang="en-GB" dirty="0" smtClean="0"/>
              <a:t>These are close to residential areas</a:t>
            </a:r>
          </a:p>
          <a:p>
            <a:r>
              <a:rPr lang="en-GB" dirty="0" smtClean="0"/>
              <a:t>They have large car parks and space to expand</a:t>
            </a:r>
            <a:endParaRPr lang="en-GB" dirty="0"/>
          </a:p>
        </p:txBody>
      </p:sp>
      <p:sp>
        <p:nvSpPr>
          <p:cNvPr id="3" name="Title 2"/>
          <p:cNvSpPr>
            <a:spLocks noGrp="1"/>
          </p:cNvSpPr>
          <p:nvPr>
            <p:ph type="title"/>
          </p:nvPr>
        </p:nvSpPr>
        <p:spPr>
          <a:xfrm>
            <a:off x="457200" y="274638"/>
            <a:ext cx="8363272" cy="1143000"/>
          </a:xfrm>
        </p:spPr>
        <p:txBody>
          <a:bodyPr>
            <a:noAutofit/>
          </a:bodyPr>
          <a:lstStyle/>
          <a:p>
            <a:r>
              <a:rPr lang="en-GB" sz="3200" dirty="0" smtClean="0"/>
              <a:t>Characteristics of the New business zone</a:t>
            </a:r>
            <a:endParaRPr lang="en-GB" sz="32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39869"/>
          <a:stretch/>
        </p:blipFill>
        <p:spPr>
          <a:xfrm>
            <a:off x="4716016" y="1340768"/>
            <a:ext cx="3816424" cy="17211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5" y="3284984"/>
            <a:ext cx="4426279" cy="295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98627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775</TotalTime>
  <Words>2284</Words>
  <Application>Microsoft Office PowerPoint</Application>
  <PresentationFormat>On-screen Show (4:3)</PresentationFormat>
  <Paragraphs>245</Paragraphs>
  <Slides>65</Slides>
  <Notes>7</Notes>
  <HiddenSlides>1</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Concourse</vt:lpstr>
      <vt:lpstr>Higher Urban</vt:lpstr>
      <vt:lpstr>Lesson 1: Introduction to Urban</vt:lpstr>
      <vt:lpstr>Burgess Model </vt:lpstr>
      <vt:lpstr>Characteristics of the CBD</vt:lpstr>
      <vt:lpstr>National 5 Re-cap</vt:lpstr>
      <vt:lpstr>Characteristics of the CBD</vt:lpstr>
      <vt:lpstr>Characteristics of the Inner City</vt:lpstr>
      <vt:lpstr>Characteristics of the Suburbs</vt:lpstr>
      <vt:lpstr>Characteristics of the New business zone</vt:lpstr>
      <vt:lpstr>Characteristics of the Urban/Rural fringe</vt:lpstr>
      <vt:lpstr>Urban Transect</vt:lpstr>
      <vt:lpstr>Plenary</vt:lpstr>
      <vt:lpstr>Lesson 2: Need for housing management - Glasgow</vt:lpstr>
      <vt:lpstr>Starter</vt:lpstr>
      <vt:lpstr>The “single end”  “Room &amp; kitchen”</vt:lpstr>
      <vt:lpstr>Large families sharing 1 room</vt:lpstr>
      <vt:lpstr>No electricity – dark &amp; damp</vt:lpstr>
      <vt:lpstr>No green space/places to play</vt:lpstr>
      <vt:lpstr>Rubbish &amp; rats spread disease</vt:lpstr>
      <vt:lpstr>Why was there a need for housing management in Glasgow? </vt:lpstr>
      <vt:lpstr>Why was there a need for housing management in Glasgow?</vt:lpstr>
      <vt:lpstr>Why was there a need for housing management in Glasgow? </vt:lpstr>
      <vt:lpstr>Jeely Piece song </vt:lpstr>
      <vt:lpstr>Why was there a need for housing management? </vt:lpstr>
      <vt:lpstr>PowerPoint Presentation</vt:lpstr>
      <vt:lpstr>Past Paper Question</vt:lpstr>
      <vt:lpstr>Peer Assessment </vt:lpstr>
      <vt:lpstr>Perfect Answer</vt:lpstr>
      <vt:lpstr>Human AS 2.1 </vt:lpstr>
      <vt:lpstr>Plenary</vt:lpstr>
      <vt:lpstr>Lesson 3: Strategies to improve housing in Glasgow</vt:lpstr>
      <vt:lpstr>Starter</vt:lpstr>
      <vt:lpstr>Housing strategies</vt:lpstr>
      <vt:lpstr>What housing management strategies were put in place?</vt:lpstr>
      <vt:lpstr>PowerPoint Presentation</vt:lpstr>
      <vt:lpstr>PowerPoint Presentation</vt:lpstr>
      <vt:lpstr>What housing management strategies were put in place and how effective were they?</vt:lpstr>
      <vt:lpstr>PowerPoint Presentation</vt:lpstr>
      <vt:lpstr>What housing management strategies were put in place?</vt:lpstr>
      <vt:lpstr>What housing management strategies were put in place?</vt:lpstr>
      <vt:lpstr>PowerPoint Presentation</vt:lpstr>
      <vt:lpstr>What housing management strategies were put in place?</vt:lpstr>
      <vt:lpstr>PowerPoint Presentation</vt:lpstr>
      <vt:lpstr>PowerPoint Presentation</vt:lpstr>
      <vt:lpstr>PowerPoint Presentation</vt:lpstr>
      <vt:lpstr>Plenary</vt:lpstr>
      <vt:lpstr>Lesson 4: Effectiveness of strategies to improve housing in Glasgow</vt:lpstr>
      <vt:lpstr>Effectiveness of management strategies</vt:lpstr>
      <vt:lpstr>PowerPoint Presentation</vt:lpstr>
      <vt:lpstr>Demolition of the Red Road Flats - Video</vt:lpstr>
      <vt:lpstr>Plean St, Yoker “Towers of Terror”</vt:lpstr>
      <vt:lpstr>Whitevale &amp; Bluevale  The highest flats in Scotland</vt:lpstr>
      <vt:lpstr>Effectiveness of management strategies</vt:lpstr>
      <vt:lpstr>PowerPoint Presentation</vt:lpstr>
      <vt:lpstr>PowerPoint Presentation</vt:lpstr>
      <vt:lpstr>Effectiveness of management strategies</vt:lpstr>
      <vt:lpstr>PowerPoint Presentation</vt:lpstr>
      <vt:lpstr>PowerPoint Presentation</vt:lpstr>
      <vt:lpstr>PowerPoint Presentation</vt:lpstr>
      <vt:lpstr>PowerPoint Presentation</vt:lpstr>
      <vt:lpstr>Effectiveness of management strategies</vt:lpstr>
      <vt:lpstr>Effectiveness of management strategies</vt:lpstr>
      <vt:lpstr>Past Paper Question</vt:lpstr>
      <vt:lpstr>Plenary</vt:lpstr>
      <vt:lpstr>Videos/Documentaries</vt:lpstr>
    </vt:vector>
  </TitlesOfParts>
  <Company>Glasgow City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Urban</dc:title>
  <dc:creator>SMcGinlay</dc:creator>
  <cp:lastModifiedBy>Karen Fulton</cp:lastModifiedBy>
  <cp:revision>79</cp:revision>
  <dcterms:created xsi:type="dcterms:W3CDTF">2016-05-20T08:19:42Z</dcterms:created>
  <dcterms:modified xsi:type="dcterms:W3CDTF">2018-10-09T10:40:22Z</dcterms:modified>
</cp:coreProperties>
</file>