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57" r:id="rId3"/>
    <p:sldId id="350" r:id="rId4"/>
    <p:sldId id="351" r:id="rId5"/>
    <p:sldId id="352" r:id="rId6"/>
    <p:sldId id="383" r:id="rId7"/>
    <p:sldId id="384" r:id="rId8"/>
    <p:sldId id="385" r:id="rId9"/>
    <p:sldId id="386" r:id="rId10"/>
    <p:sldId id="387" r:id="rId11"/>
    <p:sldId id="388" r:id="rId12"/>
    <p:sldId id="389" r:id="rId13"/>
    <p:sldId id="390" r:id="rId14"/>
    <p:sldId id="372" r:id="rId15"/>
    <p:sldId id="373" r:id="rId16"/>
    <p:sldId id="37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9" d="100"/>
          <a:sy n="69" d="100"/>
        </p:scale>
        <p:origin x="-1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B3F8B4-540B-48FC-B78E-C3D6B741440F}" type="datetimeFigureOut">
              <a:rPr lang="en-GB" smtClean="0"/>
              <a:t>28/02/2018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D04E43-C20A-48E9-9C67-967EFF7F498F}" type="slidenum">
              <a:rPr lang="en-GB" smtClean="0"/>
              <a:t>‹#›</a:t>
            </a:fld>
            <a:endParaRPr lang="en-GB"/>
          </a:p>
        </p:txBody>
      </p:sp>
    </p:spTree>
    <p:extLst>
      <p:ext uri="{BB962C8B-B14F-4D97-AF65-F5344CB8AC3E}">
        <p14:creationId xmlns:p14="http://schemas.microsoft.com/office/powerpoint/2010/main" val="2620469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61C18AC-692A-469A-BA2A-783D439299E6}" type="datetimeFigureOut">
              <a:rPr lang="en-GB" smtClean="0"/>
              <a:t>28/02/2018</a:t>
            </a:fld>
            <a:endParaRPr lang="en-GB"/>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GB"/>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EE95E408-B0B2-4207-AA77-1711B41C1B64}" type="slidenum">
              <a:rPr lang="en-GB" smtClean="0"/>
              <a:t>‹#›</a:t>
            </a:fld>
            <a:endParaRPr lang="en-GB"/>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C18AC-692A-469A-BA2A-783D439299E6}"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95E408-B0B2-4207-AA77-1711B41C1B64}"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61C18AC-692A-469A-BA2A-783D439299E6}"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95E408-B0B2-4207-AA77-1711B41C1B64}"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61C18AC-692A-469A-BA2A-783D439299E6}"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95E408-B0B2-4207-AA77-1711B41C1B64}"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61C18AC-692A-469A-BA2A-783D439299E6}" type="datetimeFigureOut">
              <a:rPr lang="en-GB" smtClean="0"/>
              <a:t>28/02/2018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E95E408-B0B2-4207-AA77-1711B41C1B64}"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61C18AC-692A-469A-BA2A-783D439299E6}" type="datetimeFigureOut">
              <a:rPr lang="en-GB" smtClean="0"/>
              <a:t>28/02/2018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E95E408-B0B2-4207-AA77-1711B41C1B64}" type="slidenum">
              <a:rPr lang="en-GB" smtClean="0"/>
              <a:t>‹#›</a:t>
            </a:fld>
            <a:endParaRPr lang="en-GB"/>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1C18AC-692A-469A-BA2A-783D439299E6}" type="datetimeFigureOut">
              <a:rPr lang="en-GB" smtClean="0"/>
              <a:t>28/02/2018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E95E408-B0B2-4207-AA77-1711B41C1B64}"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61C18AC-692A-469A-BA2A-783D439299E6}" type="datetimeFigureOut">
              <a:rPr lang="en-GB" smtClean="0"/>
              <a:t>28/02/2018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E95E408-B0B2-4207-AA77-1711B41C1B64}"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1C18AC-692A-469A-BA2A-783D439299E6}" type="datetimeFigureOut">
              <a:rPr lang="en-GB" smtClean="0"/>
              <a:t>28/02/2018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E95E408-B0B2-4207-AA77-1711B41C1B64}"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61C18AC-692A-469A-BA2A-783D439299E6}" type="datetimeFigureOut">
              <a:rPr lang="en-GB" smtClean="0"/>
              <a:t>28/02/2018</a:t>
            </a:fld>
            <a:endParaRPr lang="en-GB"/>
          </a:p>
        </p:txBody>
      </p:sp>
      <p:sp>
        <p:nvSpPr>
          <p:cNvPr id="7" name="Slide Number Placeholder 6"/>
          <p:cNvSpPr>
            <a:spLocks noGrp="1"/>
          </p:cNvSpPr>
          <p:nvPr>
            <p:ph type="sldNum" sz="quarter" idx="12"/>
          </p:nvPr>
        </p:nvSpPr>
        <p:spPr/>
        <p:txBody>
          <a:bodyPr/>
          <a:lstStyle/>
          <a:p>
            <a:fld id="{EE95E408-B0B2-4207-AA77-1711B41C1B64}" type="slidenum">
              <a:rPr lang="en-GB" smtClean="0"/>
              <a:t>‹#›</a:t>
            </a:fld>
            <a:endParaRPr lang="en-GB"/>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61C18AC-692A-469A-BA2A-783D439299E6}" type="datetimeFigureOut">
              <a:rPr lang="en-GB" smtClean="0"/>
              <a:t>28/02/2018</a:t>
            </a:fld>
            <a:endParaRPr lang="en-GB"/>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GB"/>
          </a:p>
        </p:txBody>
      </p:sp>
      <p:sp>
        <p:nvSpPr>
          <p:cNvPr id="7" name="Slide Number Placeholder 6"/>
          <p:cNvSpPr>
            <a:spLocks noGrp="1"/>
          </p:cNvSpPr>
          <p:nvPr>
            <p:ph type="sldNum" sz="quarter" idx="12"/>
          </p:nvPr>
        </p:nvSpPr>
        <p:spPr/>
        <p:txBody>
          <a:bodyPr/>
          <a:lstStyle/>
          <a:p>
            <a:fld id="{EE95E408-B0B2-4207-AA77-1711B41C1B64}"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61C18AC-692A-469A-BA2A-783D439299E6}" type="datetimeFigureOut">
              <a:rPr lang="en-GB" smtClean="0"/>
              <a:t>28/02/2018</a:t>
            </a:fld>
            <a:endParaRPr lang="en-GB"/>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EE95E408-B0B2-4207-AA77-1711B41C1B64}"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80113" y="2708920"/>
            <a:ext cx="2592287" cy="1463148"/>
          </a:xfrm>
        </p:spPr>
        <p:txBody>
          <a:bodyPr>
            <a:normAutofit fontScale="90000"/>
          </a:bodyPr>
          <a:lstStyle/>
          <a:p>
            <a:r>
              <a:rPr lang="en-GB" dirty="0" smtClean="0"/>
              <a:t>River Basin Management	</a:t>
            </a:r>
            <a:endParaRPr lang="en-GB" dirty="0"/>
          </a:p>
        </p:txBody>
      </p:sp>
      <p:sp>
        <p:nvSpPr>
          <p:cNvPr id="3" name="Subtitle 2"/>
          <p:cNvSpPr>
            <a:spLocks noGrp="1"/>
          </p:cNvSpPr>
          <p:nvPr>
            <p:ph type="subTitle" idx="1"/>
          </p:nvPr>
        </p:nvSpPr>
        <p:spPr>
          <a:xfrm>
            <a:off x="5834197" y="4293096"/>
            <a:ext cx="3309803" cy="1260629"/>
          </a:xfrm>
        </p:spPr>
        <p:txBody>
          <a:bodyPr/>
          <a:lstStyle/>
          <a:p>
            <a:r>
              <a:rPr lang="en-GB" dirty="0" smtClean="0"/>
              <a:t>Higher Geography </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556792"/>
            <a:ext cx="5246485" cy="36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39061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704856" cy="1143000"/>
          </a:xfrm>
        </p:spPr>
        <p:txBody>
          <a:bodyPr>
            <a:noAutofit/>
          </a:bodyPr>
          <a:lstStyle/>
          <a:p>
            <a:pPr algn="ctr"/>
            <a:r>
              <a:rPr lang="en-GB" sz="3200" u="sng" dirty="0" smtClean="0"/>
              <a:t>Economic</a:t>
            </a:r>
            <a:r>
              <a:rPr lang="en-GB" sz="3200" u="sng" dirty="0" smtClean="0"/>
              <a:t> Consequences – </a:t>
            </a:r>
            <a:r>
              <a:rPr lang="en-GB" sz="3200" u="sng" dirty="0" smtClean="0">
                <a:solidFill>
                  <a:srgbClr val="FF0000"/>
                </a:solidFill>
              </a:rPr>
              <a:t>Negative</a:t>
            </a:r>
            <a:r>
              <a:rPr lang="en-GB" sz="3200" u="sng" dirty="0" smtClean="0"/>
              <a:t> </a:t>
            </a:r>
            <a:endParaRPr lang="en-GB" sz="3200" u="sng" dirty="0"/>
          </a:p>
        </p:txBody>
      </p:sp>
      <p:sp>
        <p:nvSpPr>
          <p:cNvPr id="3" name="Content Placeholder 2"/>
          <p:cNvSpPr>
            <a:spLocks noGrp="1"/>
          </p:cNvSpPr>
          <p:nvPr>
            <p:ph idx="1"/>
          </p:nvPr>
        </p:nvSpPr>
        <p:spPr>
          <a:xfrm>
            <a:off x="827584" y="1772816"/>
            <a:ext cx="7272808" cy="4032448"/>
          </a:xfrm>
        </p:spPr>
        <p:txBody>
          <a:bodyPr>
            <a:noAutofit/>
          </a:bodyPr>
          <a:lstStyle/>
          <a:p>
            <a:pPr lvl="0"/>
            <a:r>
              <a:rPr lang="en-GB" i="1" dirty="0"/>
              <a:t>Silting of the reservoirs greatly reduces their capacity. It costs huge amounts of money to dredge the reservoirs so that capacity can be maintained.</a:t>
            </a:r>
            <a:endParaRPr lang="en-GB" dirty="0"/>
          </a:p>
          <a:p>
            <a:pPr lvl="0"/>
            <a:r>
              <a:rPr lang="en-GB" i="1" dirty="0"/>
              <a:t>Loss of silt downstream means that farmers now need to apply expensive fertilisers to land that was previously supplied with river deposits to keep it fertile.</a:t>
            </a:r>
            <a:endParaRPr lang="en-GB" dirty="0"/>
          </a:p>
          <a:p>
            <a:pPr marL="68580" lvl="0" indent="0">
              <a:buNone/>
            </a:pPr>
            <a:endParaRPr lang="en-GB" dirty="0"/>
          </a:p>
        </p:txBody>
      </p:sp>
    </p:spTree>
    <p:extLst>
      <p:ext uri="{BB962C8B-B14F-4D97-AF65-F5344CB8AC3E}">
        <p14:creationId xmlns:p14="http://schemas.microsoft.com/office/powerpoint/2010/main" val="38425008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704856" cy="1143000"/>
          </a:xfrm>
        </p:spPr>
        <p:txBody>
          <a:bodyPr>
            <a:noAutofit/>
          </a:bodyPr>
          <a:lstStyle/>
          <a:p>
            <a:pPr algn="ctr"/>
            <a:r>
              <a:rPr lang="en-GB" sz="3200" u="sng" dirty="0" smtClean="0"/>
              <a:t>Economic</a:t>
            </a:r>
            <a:r>
              <a:rPr lang="en-GB" sz="3200" u="sng" dirty="0" smtClean="0"/>
              <a:t> Consequences – </a:t>
            </a:r>
            <a:r>
              <a:rPr lang="en-GB" sz="3200" u="sng" dirty="0" smtClean="0">
                <a:solidFill>
                  <a:srgbClr val="FF0000"/>
                </a:solidFill>
              </a:rPr>
              <a:t>Negative</a:t>
            </a:r>
            <a:r>
              <a:rPr lang="en-GB" sz="3200" u="sng" dirty="0" smtClean="0"/>
              <a:t> </a:t>
            </a:r>
            <a:endParaRPr lang="en-GB" sz="3200" u="sng" dirty="0"/>
          </a:p>
        </p:txBody>
      </p:sp>
      <p:sp>
        <p:nvSpPr>
          <p:cNvPr id="3" name="Content Placeholder 2"/>
          <p:cNvSpPr>
            <a:spLocks noGrp="1"/>
          </p:cNvSpPr>
          <p:nvPr>
            <p:ph idx="1"/>
          </p:nvPr>
        </p:nvSpPr>
        <p:spPr>
          <a:xfrm>
            <a:off x="827584" y="1772816"/>
            <a:ext cx="7272808" cy="4032448"/>
          </a:xfrm>
        </p:spPr>
        <p:txBody>
          <a:bodyPr>
            <a:noAutofit/>
          </a:bodyPr>
          <a:lstStyle/>
          <a:p>
            <a:r>
              <a:rPr lang="en-GB" i="1" dirty="0"/>
              <a:t>High evaporation rates lead to increased salinity. This means that the HEP turbines have a shortened lifespan. The yield of crops decreases as the salinity of the land increases with evaporation bringing salts to the surface. The total cost of </a:t>
            </a:r>
            <a:r>
              <a:rPr lang="en-GB" i="1" dirty="0" err="1"/>
              <a:t>salination</a:t>
            </a:r>
            <a:r>
              <a:rPr lang="en-GB" i="1" dirty="0"/>
              <a:t> is estimated at $113 million a year.</a:t>
            </a:r>
            <a:endParaRPr lang="en-GB" dirty="0"/>
          </a:p>
          <a:p>
            <a:endParaRPr lang="en-GB" dirty="0"/>
          </a:p>
        </p:txBody>
      </p:sp>
    </p:spTree>
    <p:extLst>
      <p:ext uri="{BB962C8B-B14F-4D97-AF65-F5344CB8AC3E}">
        <p14:creationId xmlns:p14="http://schemas.microsoft.com/office/powerpoint/2010/main" val="4211433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704856" cy="1143000"/>
          </a:xfrm>
        </p:spPr>
        <p:txBody>
          <a:bodyPr>
            <a:noAutofit/>
          </a:bodyPr>
          <a:lstStyle/>
          <a:p>
            <a:pPr algn="ctr"/>
            <a:r>
              <a:rPr lang="en-GB" sz="3200" u="sng" dirty="0" smtClean="0"/>
              <a:t>Environmental</a:t>
            </a:r>
            <a:r>
              <a:rPr lang="en-GB" sz="3200" u="sng" dirty="0" smtClean="0"/>
              <a:t> Consequences –</a:t>
            </a:r>
            <a:r>
              <a:rPr lang="en-GB" sz="3200" u="sng" dirty="0" smtClean="0">
                <a:solidFill>
                  <a:srgbClr val="00B050"/>
                </a:solidFill>
              </a:rPr>
              <a:t> Positive </a:t>
            </a:r>
            <a:endParaRPr lang="en-GB" sz="3200" u="sng" dirty="0">
              <a:solidFill>
                <a:srgbClr val="00B050"/>
              </a:solidFill>
            </a:endParaRPr>
          </a:p>
        </p:txBody>
      </p:sp>
      <p:sp>
        <p:nvSpPr>
          <p:cNvPr id="3" name="Content Placeholder 2"/>
          <p:cNvSpPr>
            <a:spLocks noGrp="1"/>
          </p:cNvSpPr>
          <p:nvPr>
            <p:ph idx="1"/>
          </p:nvPr>
        </p:nvSpPr>
        <p:spPr>
          <a:xfrm>
            <a:off x="827584" y="1916832"/>
            <a:ext cx="7272808" cy="4032448"/>
          </a:xfrm>
        </p:spPr>
        <p:txBody>
          <a:bodyPr>
            <a:noAutofit/>
          </a:bodyPr>
          <a:lstStyle/>
          <a:p>
            <a:pPr lvl="0"/>
            <a:r>
              <a:rPr lang="en-GB" i="1" dirty="0"/>
              <a:t>New habitats for wildlife have been created - 250 species of birds have been spotted in Lake Mead National Park. Species such as the egret and blue heron have thrived on the new lakes.</a:t>
            </a:r>
            <a:endParaRPr lang="en-GB" dirty="0"/>
          </a:p>
          <a:p>
            <a:pPr lvl="0"/>
            <a:r>
              <a:rPr lang="en-GB" i="1" dirty="0"/>
              <a:t>Flood control means that the areas downstream now do not live under constant flood danger. HEP is clean electricity from a renewable source and does not contribute to the greenhouse effect</a:t>
            </a:r>
            <a:r>
              <a:rPr lang="en-GB" i="1" dirty="0" smtClean="0"/>
              <a:t>.</a:t>
            </a:r>
            <a:endParaRPr lang="en-GB" dirty="0"/>
          </a:p>
        </p:txBody>
      </p:sp>
    </p:spTree>
    <p:extLst>
      <p:ext uri="{BB962C8B-B14F-4D97-AF65-F5344CB8AC3E}">
        <p14:creationId xmlns:p14="http://schemas.microsoft.com/office/powerpoint/2010/main" val="23078843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704856" cy="1143000"/>
          </a:xfrm>
        </p:spPr>
        <p:txBody>
          <a:bodyPr>
            <a:noAutofit/>
          </a:bodyPr>
          <a:lstStyle/>
          <a:p>
            <a:pPr algn="ctr"/>
            <a:r>
              <a:rPr lang="en-GB" sz="3200" u="sng" dirty="0" smtClean="0"/>
              <a:t>Environmental</a:t>
            </a:r>
            <a:r>
              <a:rPr lang="en-GB" sz="3200" u="sng" dirty="0" smtClean="0"/>
              <a:t> Consequences –</a:t>
            </a:r>
            <a:r>
              <a:rPr lang="en-GB" sz="3200" u="sng" dirty="0" smtClean="0">
                <a:solidFill>
                  <a:srgbClr val="FF0000"/>
                </a:solidFill>
              </a:rPr>
              <a:t> Negative </a:t>
            </a:r>
            <a:endParaRPr lang="en-GB" sz="3200" u="sng" dirty="0">
              <a:solidFill>
                <a:srgbClr val="FF0000"/>
              </a:solidFill>
            </a:endParaRPr>
          </a:p>
        </p:txBody>
      </p:sp>
      <p:sp>
        <p:nvSpPr>
          <p:cNvPr id="3" name="Content Placeholder 2"/>
          <p:cNvSpPr>
            <a:spLocks noGrp="1"/>
          </p:cNvSpPr>
          <p:nvPr>
            <p:ph idx="1"/>
          </p:nvPr>
        </p:nvSpPr>
        <p:spPr>
          <a:xfrm>
            <a:off x="827584" y="1916832"/>
            <a:ext cx="7272808" cy="4032448"/>
          </a:xfrm>
        </p:spPr>
        <p:txBody>
          <a:bodyPr>
            <a:noAutofit/>
          </a:bodyPr>
          <a:lstStyle/>
          <a:p>
            <a:pPr lvl="0"/>
            <a:r>
              <a:rPr lang="en-GB" i="1" dirty="0"/>
              <a:t>Rainbow Bridge, an important geological site is being slowly destroyed. Many plants and animals were lost as the lakes flooded. Beavers for example disappeared from Tucson as the rivers dried up. </a:t>
            </a:r>
            <a:endParaRPr lang="en-GB" dirty="0"/>
          </a:p>
          <a:p>
            <a:pPr lvl="0"/>
            <a:r>
              <a:rPr lang="en-GB" i="1" dirty="0"/>
              <a:t>Increased evaporation rates means that lots of water is lost every year, Lake Powell loses 0.74 km</a:t>
            </a:r>
            <a:r>
              <a:rPr lang="en-GB" i="1" baseline="30000" dirty="0"/>
              <a:t>3</a:t>
            </a:r>
            <a:r>
              <a:rPr lang="en-GB" i="1" dirty="0"/>
              <a:t> annually. Seepage is a major problem with Lake Powell losing 300 km</a:t>
            </a:r>
            <a:r>
              <a:rPr lang="en-GB" i="1" baseline="30000" dirty="0"/>
              <a:t>3</a:t>
            </a:r>
            <a:r>
              <a:rPr lang="en-GB" i="1" dirty="0"/>
              <a:t> annually.</a:t>
            </a:r>
            <a:endParaRPr lang="en-GB" dirty="0"/>
          </a:p>
          <a:p>
            <a:pPr marL="68580" lvl="0" indent="0">
              <a:buNone/>
            </a:pPr>
            <a:endParaRPr lang="en-GB" dirty="0"/>
          </a:p>
        </p:txBody>
      </p:sp>
    </p:spTree>
    <p:extLst>
      <p:ext uri="{BB962C8B-B14F-4D97-AF65-F5344CB8AC3E}">
        <p14:creationId xmlns:p14="http://schemas.microsoft.com/office/powerpoint/2010/main" val="865939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739" y="1124744"/>
            <a:ext cx="7704856" cy="710952"/>
          </a:xfrm>
        </p:spPr>
        <p:txBody>
          <a:bodyPr>
            <a:noAutofit/>
          </a:bodyPr>
          <a:lstStyle/>
          <a:p>
            <a:pPr lvl="0"/>
            <a:r>
              <a:rPr lang="en-GB" sz="2400" b="1" dirty="0" smtClean="0"/>
              <a:t/>
            </a:r>
            <a:br>
              <a:rPr lang="en-GB" sz="2400" b="1" dirty="0" smtClean="0"/>
            </a:br>
            <a:r>
              <a:rPr lang="en-GB" sz="2400" b="1" dirty="0"/>
              <a:t/>
            </a:r>
            <a:br>
              <a:rPr lang="en-GB" sz="2400" b="1" dirty="0"/>
            </a:br>
            <a:r>
              <a:rPr lang="en-GB" sz="2400" b="1" dirty="0" smtClean="0"/>
              <a:t/>
            </a:r>
            <a:br>
              <a:rPr lang="en-GB" sz="2400" b="1" dirty="0" smtClean="0"/>
            </a:br>
            <a:r>
              <a:rPr lang="en-GB" sz="2400" b="1" dirty="0"/>
              <a:t/>
            </a:r>
            <a:br>
              <a:rPr lang="en-GB" sz="2400" b="1" dirty="0"/>
            </a:br>
            <a:r>
              <a:rPr lang="en-GB" sz="2400" b="1" dirty="0" smtClean="0"/>
              <a:t/>
            </a:r>
            <a:br>
              <a:rPr lang="en-GB" sz="2400" b="1" dirty="0" smtClean="0"/>
            </a:br>
            <a:r>
              <a:rPr lang="en-GB" sz="2400" b="1" dirty="0"/>
              <a:t/>
            </a:r>
            <a:br>
              <a:rPr lang="en-GB" sz="2400" b="1" dirty="0"/>
            </a:br>
            <a:r>
              <a:rPr lang="en-GB" sz="2400" b="1" dirty="0" smtClean="0"/>
              <a:t/>
            </a:r>
            <a:br>
              <a:rPr lang="en-GB" sz="2400" b="1" dirty="0" smtClean="0"/>
            </a:br>
            <a:r>
              <a:rPr lang="en-GB" sz="2400" b="1" dirty="0"/>
              <a:t/>
            </a:r>
            <a:br>
              <a:rPr lang="en-GB" sz="2400" b="1" dirty="0"/>
            </a:br>
            <a:endParaRPr lang="en-GB" sz="3200" u="sng" dirty="0"/>
          </a:p>
        </p:txBody>
      </p:sp>
      <p:sp>
        <p:nvSpPr>
          <p:cNvPr id="4" name="Title 1"/>
          <p:cNvSpPr txBox="1">
            <a:spLocks/>
          </p:cNvSpPr>
          <p:nvPr/>
        </p:nvSpPr>
        <p:spPr>
          <a:xfrm>
            <a:off x="837861" y="4725144"/>
            <a:ext cx="7704856" cy="1143000"/>
          </a:xfrm>
          <a:prstGeom prst="rect">
            <a:avLst/>
          </a:prstGeom>
        </p:spPr>
        <p:txBody>
          <a:bodyPr vert="horz" lIns="91440" tIns="45720" rIns="91440" bIns="45720" rtlCol="0" anchor="b">
            <a:no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r>
              <a:rPr lang="en-GB" sz="2400" b="1" dirty="0" smtClean="0"/>
              <a:t>Exam question – answer the following question:</a:t>
            </a:r>
            <a:br>
              <a:rPr lang="en-GB" sz="2400" b="1" dirty="0" smtClean="0"/>
            </a:br>
            <a:r>
              <a:rPr lang="en-GB" sz="2400" b="1" dirty="0" smtClean="0"/>
              <a:t/>
            </a:r>
            <a:br>
              <a:rPr lang="en-GB" sz="2400" b="1" dirty="0" smtClean="0"/>
            </a:br>
            <a:r>
              <a:rPr lang="en-GB" sz="2400" b="1" dirty="0" smtClean="0"/>
              <a:t/>
            </a:r>
            <a:br>
              <a:rPr lang="en-GB" sz="2400" b="1" dirty="0" smtClean="0"/>
            </a:br>
            <a:r>
              <a:rPr lang="en-GB" sz="2400" b="1" dirty="0" smtClean="0"/>
              <a:t/>
            </a:r>
            <a:br>
              <a:rPr lang="en-GB" sz="2400" b="1" dirty="0" smtClean="0"/>
            </a:br>
            <a:r>
              <a:rPr lang="en-GB" sz="3200" dirty="0" smtClean="0"/>
              <a:t> </a:t>
            </a:r>
            <a:endParaRPr lang="en-GB" sz="3200" dirty="0"/>
          </a:p>
          <a:p>
            <a:r>
              <a:rPr lang="en-GB" sz="2400" dirty="0"/>
              <a:t>Referring to a water control project you have studied, </a:t>
            </a:r>
            <a:r>
              <a:rPr lang="en-GB" sz="2400" b="1" dirty="0"/>
              <a:t>discuss </a:t>
            </a:r>
            <a:r>
              <a:rPr lang="en-GB" sz="2400" dirty="0"/>
              <a:t>the positive </a:t>
            </a:r>
            <a:r>
              <a:rPr lang="en-GB" sz="2400" b="1" dirty="0" smtClean="0"/>
              <a:t>and </a:t>
            </a:r>
            <a:r>
              <a:rPr lang="en-GB" sz="2400" dirty="0" smtClean="0"/>
              <a:t>negative </a:t>
            </a:r>
            <a:r>
              <a:rPr lang="en-GB" sz="2400" b="1" dirty="0"/>
              <a:t>environmental </a:t>
            </a:r>
            <a:r>
              <a:rPr lang="en-GB" sz="2400" dirty="0"/>
              <a:t>impacts created by the construction of a major dam and </a:t>
            </a:r>
            <a:r>
              <a:rPr lang="en-GB" sz="2400" dirty="0" smtClean="0"/>
              <a:t>its associated </a:t>
            </a:r>
            <a:r>
              <a:rPr lang="en-GB" sz="2400" dirty="0"/>
              <a:t>reservoir</a:t>
            </a:r>
            <a:r>
              <a:rPr lang="en-GB" sz="3200" dirty="0" smtClean="0"/>
              <a:t>.</a:t>
            </a:r>
          </a:p>
          <a:p>
            <a:r>
              <a:rPr lang="en-GB" sz="2400" dirty="0" smtClean="0"/>
              <a:t>(4 marks)</a:t>
            </a:r>
            <a:r>
              <a:rPr lang="en-GB" sz="2400" b="1" dirty="0" smtClean="0"/>
              <a:t/>
            </a:r>
            <a:br>
              <a:rPr lang="en-GB" sz="2400" b="1" dirty="0" smtClean="0"/>
            </a:br>
            <a:endParaRPr lang="en-GB" sz="2400" b="1" u="sng" dirty="0"/>
          </a:p>
        </p:txBody>
      </p:sp>
    </p:spTree>
    <p:extLst>
      <p:ext uri="{BB962C8B-B14F-4D97-AF65-F5344CB8AC3E}">
        <p14:creationId xmlns:p14="http://schemas.microsoft.com/office/powerpoint/2010/main" val="114015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32656"/>
            <a:ext cx="7704856" cy="638944"/>
          </a:xfrm>
        </p:spPr>
        <p:txBody>
          <a:bodyPr>
            <a:noAutofit/>
          </a:bodyPr>
          <a:lstStyle/>
          <a:p>
            <a:r>
              <a:rPr lang="en-GB" sz="3200" u="sng" dirty="0" smtClean="0"/>
              <a:t>The perfect answer</a:t>
            </a:r>
            <a:endParaRPr lang="en-GB" sz="3200" u="sng" dirty="0"/>
          </a:p>
        </p:txBody>
      </p:sp>
      <p:sp>
        <p:nvSpPr>
          <p:cNvPr id="3" name="Content Placeholder 2"/>
          <p:cNvSpPr>
            <a:spLocks noGrp="1"/>
          </p:cNvSpPr>
          <p:nvPr>
            <p:ph idx="1"/>
          </p:nvPr>
        </p:nvSpPr>
        <p:spPr>
          <a:xfrm>
            <a:off x="755576" y="1268760"/>
            <a:ext cx="7776864" cy="4032448"/>
          </a:xfrm>
        </p:spPr>
        <p:txBody>
          <a:bodyPr>
            <a:noAutofit/>
          </a:bodyPr>
          <a:lstStyle/>
          <a:p>
            <a:pPr marL="68580" indent="0">
              <a:buNone/>
            </a:pPr>
            <a:endParaRPr lang="en-GB" dirty="0"/>
          </a:p>
        </p:txBody>
      </p:sp>
    </p:spTree>
    <p:extLst>
      <p:ext uri="{BB962C8B-B14F-4D97-AF65-F5344CB8AC3E}">
        <p14:creationId xmlns:p14="http://schemas.microsoft.com/office/powerpoint/2010/main" val="7646466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1404" t="12250" r="12907" b="12250"/>
          <a:stretch/>
        </p:blipFill>
        <p:spPr>
          <a:xfrm>
            <a:off x="2455979" y="1412776"/>
            <a:ext cx="5112568" cy="4943275"/>
          </a:xfrm>
          <a:prstGeom prst="rect">
            <a:avLst/>
          </a:prstGeom>
        </p:spPr>
      </p:pic>
      <p:sp>
        <p:nvSpPr>
          <p:cNvPr id="2" name="Title 1"/>
          <p:cNvSpPr>
            <a:spLocks noGrp="1"/>
          </p:cNvSpPr>
          <p:nvPr>
            <p:ph type="title"/>
          </p:nvPr>
        </p:nvSpPr>
        <p:spPr>
          <a:xfrm>
            <a:off x="755576" y="692696"/>
            <a:ext cx="7024744" cy="1143000"/>
          </a:xfrm>
        </p:spPr>
        <p:txBody>
          <a:bodyPr/>
          <a:lstStyle/>
          <a:p>
            <a:r>
              <a:rPr lang="en-GB" dirty="0" smtClean="0"/>
              <a:t>Plenary</a:t>
            </a:r>
            <a:endParaRPr lang="en-GB" dirty="0"/>
          </a:p>
        </p:txBody>
      </p:sp>
      <p:sp>
        <p:nvSpPr>
          <p:cNvPr id="3" name="Content Placeholder 2"/>
          <p:cNvSpPr>
            <a:spLocks noGrp="1"/>
          </p:cNvSpPr>
          <p:nvPr>
            <p:ph idx="1"/>
          </p:nvPr>
        </p:nvSpPr>
        <p:spPr>
          <a:xfrm>
            <a:off x="3032042" y="2204864"/>
            <a:ext cx="4204254" cy="3672407"/>
          </a:xfrm>
        </p:spPr>
        <p:txBody>
          <a:bodyPr>
            <a:normAutofit/>
          </a:bodyPr>
          <a:lstStyle/>
          <a:p>
            <a:pPr marL="68580" indent="0">
              <a:buNone/>
            </a:pPr>
            <a:r>
              <a:rPr lang="en-GB" sz="3200" b="1" dirty="0" smtClean="0">
                <a:solidFill>
                  <a:srgbClr val="FF0000"/>
                </a:solidFill>
              </a:rPr>
              <a:t>Without using your notes </a:t>
            </a:r>
          </a:p>
          <a:p>
            <a:pPr marL="68580" indent="0">
              <a:buNone/>
            </a:pPr>
            <a:r>
              <a:rPr lang="en-GB" sz="3200" dirty="0" smtClean="0"/>
              <a:t>Write</a:t>
            </a:r>
            <a:endParaRPr lang="en-GB" sz="3200" dirty="0"/>
          </a:p>
        </p:txBody>
      </p:sp>
    </p:spTree>
    <p:extLst>
      <p:ext uri="{BB962C8B-B14F-4D97-AF65-F5344CB8AC3E}">
        <p14:creationId xmlns:p14="http://schemas.microsoft.com/office/powerpoint/2010/main" val="4271264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908720"/>
            <a:ext cx="7024744" cy="817160"/>
          </a:xfrm>
        </p:spPr>
        <p:txBody>
          <a:bodyPr/>
          <a:lstStyle/>
          <a:p>
            <a:r>
              <a:rPr lang="en-GB" dirty="0" smtClean="0"/>
              <a:t>Structure of unit: </a:t>
            </a:r>
            <a:endParaRPr lang="en-GB" dirty="0"/>
          </a:p>
        </p:txBody>
      </p:sp>
      <p:sp>
        <p:nvSpPr>
          <p:cNvPr id="3" name="Content Placeholder 2"/>
          <p:cNvSpPr>
            <a:spLocks noGrp="1"/>
          </p:cNvSpPr>
          <p:nvPr>
            <p:ph idx="1"/>
          </p:nvPr>
        </p:nvSpPr>
        <p:spPr>
          <a:xfrm>
            <a:off x="611560" y="1844824"/>
            <a:ext cx="7776864" cy="3987805"/>
          </a:xfrm>
        </p:spPr>
        <p:txBody>
          <a:bodyPr>
            <a:noAutofit/>
          </a:bodyPr>
          <a:lstStyle/>
          <a:p>
            <a:pPr marL="525780" indent="-457200">
              <a:buAutoNum type="arabicPeriod"/>
            </a:pPr>
            <a:r>
              <a:rPr lang="en-GB" sz="3200" dirty="0" smtClean="0">
                <a:solidFill>
                  <a:schemeClr val="tx1"/>
                </a:solidFill>
              </a:rPr>
              <a:t>Characteristics of the Colorado River Basin </a:t>
            </a:r>
          </a:p>
          <a:p>
            <a:pPr marL="525780" indent="-457200">
              <a:buAutoNum type="arabicPeriod"/>
            </a:pPr>
            <a:r>
              <a:rPr lang="en-GB" sz="3200" dirty="0" smtClean="0">
                <a:solidFill>
                  <a:schemeClr val="tx1"/>
                </a:solidFill>
              </a:rPr>
              <a:t>Need for water management </a:t>
            </a:r>
          </a:p>
          <a:p>
            <a:pPr marL="525780" indent="-457200">
              <a:buAutoNum type="arabicPeriod"/>
            </a:pPr>
            <a:r>
              <a:rPr lang="en-GB" sz="3200" dirty="0" smtClean="0">
                <a:solidFill>
                  <a:schemeClr val="tx1"/>
                </a:solidFill>
              </a:rPr>
              <a:t>Dam site selection </a:t>
            </a:r>
          </a:p>
          <a:p>
            <a:pPr marL="525780" indent="-457200">
              <a:buAutoNum type="arabicPeriod"/>
            </a:pPr>
            <a:r>
              <a:rPr lang="en-GB" sz="3200" dirty="0" smtClean="0">
                <a:solidFill>
                  <a:srgbClr val="FF0000"/>
                </a:solidFill>
              </a:rPr>
              <a:t>Consequences of water control projects  </a:t>
            </a:r>
            <a:endParaRPr lang="en-GB" sz="3200" dirty="0">
              <a:solidFill>
                <a:srgbClr val="FF0000"/>
              </a:solidFill>
            </a:endParaRPr>
          </a:p>
        </p:txBody>
      </p:sp>
    </p:spTree>
    <p:extLst>
      <p:ext uri="{BB962C8B-B14F-4D97-AF65-F5344CB8AC3E}">
        <p14:creationId xmlns:p14="http://schemas.microsoft.com/office/powerpoint/2010/main" val="3353649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836712"/>
            <a:ext cx="7920880" cy="1143000"/>
          </a:xfrm>
        </p:spPr>
        <p:txBody>
          <a:bodyPr>
            <a:noAutofit/>
          </a:bodyPr>
          <a:lstStyle/>
          <a:p>
            <a:r>
              <a:rPr lang="en-GB" sz="4400" dirty="0" smtClean="0"/>
              <a:t>Consequences of water control projects</a:t>
            </a:r>
            <a:endParaRPr lang="en-GB" sz="4400" dirty="0"/>
          </a:p>
        </p:txBody>
      </p:sp>
      <p:sp>
        <p:nvSpPr>
          <p:cNvPr id="3" name="Content Placeholder 2"/>
          <p:cNvSpPr>
            <a:spLocks noGrp="1"/>
          </p:cNvSpPr>
          <p:nvPr>
            <p:ph idx="1"/>
          </p:nvPr>
        </p:nvSpPr>
        <p:spPr>
          <a:xfrm>
            <a:off x="755576" y="1988840"/>
            <a:ext cx="7344816" cy="4104456"/>
          </a:xfrm>
        </p:spPr>
        <p:txBody>
          <a:bodyPr>
            <a:normAutofit fontScale="77500" lnSpcReduction="20000"/>
          </a:bodyPr>
          <a:lstStyle/>
          <a:p>
            <a:pPr marL="68580" indent="0">
              <a:buNone/>
            </a:pPr>
            <a:r>
              <a:rPr lang="en-GB" sz="3200" u="sng" dirty="0">
                <a:solidFill>
                  <a:schemeClr val="tx1"/>
                </a:solidFill>
              </a:rPr>
              <a:t>Learning intentions</a:t>
            </a:r>
            <a:r>
              <a:rPr lang="en-GB" sz="3200" dirty="0">
                <a:solidFill>
                  <a:schemeClr val="tx1"/>
                </a:solidFill>
              </a:rPr>
              <a:t>: </a:t>
            </a:r>
            <a:endParaRPr lang="en-GB" sz="3200" dirty="0" smtClean="0">
              <a:solidFill>
                <a:schemeClr val="tx1"/>
              </a:solidFill>
            </a:endParaRPr>
          </a:p>
          <a:p>
            <a:pPr marL="68580" indent="0">
              <a:buNone/>
            </a:pPr>
            <a:r>
              <a:rPr lang="en-GB" sz="3200" dirty="0" smtClean="0">
                <a:solidFill>
                  <a:schemeClr val="tx1"/>
                </a:solidFill>
              </a:rPr>
              <a:t>We </a:t>
            </a:r>
            <a:r>
              <a:rPr lang="en-GB" sz="3200" dirty="0">
                <a:solidFill>
                  <a:schemeClr val="tx1"/>
                </a:solidFill>
              </a:rPr>
              <a:t>are learning </a:t>
            </a:r>
            <a:r>
              <a:rPr lang="en-GB" sz="3200" dirty="0" smtClean="0">
                <a:solidFill>
                  <a:schemeClr val="tx1"/>
                </a:solidFill>
              </a:rPr>
              <a:t>to explain the consequences of water control projects.</a:t>
            </a:r>
            <a:endParaRPr lang="en-GB" sz="3200" dirty="0">
              <a:solidFill>
                <a:schemeClr val="tx1"/>
              </a:solidFill>
            </a:endParaRPr>
          </a:p>
          <a:p>
            <a:endParaRPr lang="en-GB" sz="3200" dirty="0">
              <a:solidFill>
                <a:schemeClr val="tx1"/>
              </a:solidFill>
            </a:endParaRPr>
          </a:p>
          <a:p>
            <a:pPr marL="68580" indent="0">
              <a:buNone/>
            </a:pPr>
            <a:r>
              <a:rPr lang="en-GB" sz="3200" u="sng" dirty="0">
                <a:solidFill>
                  <a:schemeClr val="tx1"/>
                </a:solidFill>
              </a:rPr>
              <a:t>Success </a:t>
            </a:r>
            <a:r>
              <a:rPr lang="en-GB" sz="3200" u="sng" dirty="0" smtClean="0">
                <a:solidFill>
                  <a:schemeClr val="tx1"/>
                </a:solidFill>
              </a:rPr>
              <a:t>Criteria</a:t>
            </a:r>
            <a:r>
              <a:rPr lang="en-GB" sz="3200" dirty="0">
                <a:solidFill>
                  <a:schemeClr val="tx1"/>
                </a:solidFill>
              </a:rPr>
              <a:t>:</a:t>
            </a:r>
          </a:p>
          <a:p>
            <a:r>
              <a:rPr lang="en-GB" sz="3200" dirty="0">
                <a:solidFill>
                  <a:schemeClr val="tx1"/>
                </a:solidFill>
              </a:rPr>
              <a:t>I </a:t>
            </a:r>
            <a:r>
              <a:rPr lang="en-GB" sz="3200" dirty="0" smtClean="0">
                <a:solidFill>
                  <a:schemeClr val="tx1"/>
                </a:solidFill>
              </a:rPr>
              <a:t>can categorise the positive and negative impacts of water control projects</a:t>
            </a:r>
          </a:p>
          <a:p>
            <a:r>
              <a:rPr lang="en-GB" sz="3200" dirty="0" smtClean="0">
                <a:solidFill>
                  <a:schemeClr val="tx1"/>
                </a:solidFill>
              </a:rPr>
              <a:t>I can formulate an answer to an exam question on the social, economic and environmental consequences of water control projects.</a:t>
            </a:r>
            <a:endParaRPr lang="en-GB" sz="3200" dirty="0">
              <a:solidFill>
                <a:schemeClr val="tx1"/>
              </a:solidFill>
            </a:endParaRPr>
          </a:p>
        </p:txBody>
      </p:sp>
    </p:spTree>
    <p:extLst>
      <p:ext uri="{BB962C8B-B14F-4D97-AF65-F5344CB8AC3E}">
        <p14:creationId xmlns:p14="http://schemas.microsoft.com/office/powerpoint/2010/main" val="156713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548680"/>
            <a:ext cx="7312658" cy="1189936"/>
          </a:xfrm>
        </p:spPr>
        <p:txBody>
          <a:bodyPr>
            <a:normAutofit/>
          </a:bodyPr>
          <a:lstStyle/>
          <a:p>
            <a:r>
              <a:rPr lang="en-GB" sz="4800" dirty="0" smtClean="0"/>
              <a:t>Starter</a:t>
            </a:r>
            <a:endParaRPr lang="en-GB" sz="4800" dirty="0"/>
          </a:p>
        </p:txBody>
      </p:sp>
      <p:sp>
        <p:nvSpPr>
          <p:cNvPr id="4" name="Content Placeholder 3"/>
          <p:cNvSpPr>
            <a:spLocks noGrp="1"/>
          </p:cNvSpPr>
          <p:nvPr>
            <p:ph idx="1"/>
          </p:nvPr>
        </p:nvSpPr>
        <p:spPr>
          <a:xfrm>
            <a:off x="539552" y="3212976"/>
            <a:ext cx="7632848" cy="3240360"/>
          </a:xfrm>
        </p:spPr>
        <p:txBody>
          <a:bodyPr>
            <a:normAutofit/>
          </a:bodyPr>
          <a:lstStyle/>
          <a:p>
            <a:pPr marL="68580" indent="0">
              <a:buNone/>
            </a:pPr>
            <a:r>
              <a:rPr lang="en-GB" dirty="0">
                <a:solidFill>
                  <a:schemeClr val="tx1"/>
                </a:solidFill>
              </a:rPr>
              <a:t>	</a:t>
            </a:r>
            <a:r>
              <a:rPr lang="en-GB" dirty="0" smtClean="0">
                <a:solidFill>
                  <a:schemeClr val="tx1"/>
                </a:solidFill>
              </a:rPr>
              <a:t>In groups, come up with a possible consequence of water control projects under each of the following:</a:t>
            </a:r>
          </a:p>
          <a:p>
            <a:pPr marL="68580" indent="0">
              <a:buNone/>
            </a:pPr>
            <a:r>
              <a:rPr lang="en-GB" dirty="0" smtClean="0">
                <a:solidFill>
                  <a:schemeClr val="tx1"/>
                </a:solidFill>
              </a:rPr>
              <a:t>Social</a:t>
            </a:r>
          </a:p>
          <a:p>
            <a:pPr marL="68580" indent="0">
              <a:buNone/>
            </a:pPr>
            <a:r>
              <a:rPr lang="en-GB" dirty="0" smtClean="0">
                <a:solidFill>
                  <a:schemeClr val="tx1"/>
                </a:solidFill>
              </a:rPr>
              <a:t>Economic</a:t>
            </a:r>
          </a:p>
          <a:p>
            <a:pPr marL="68580" indent="0">
              <a:buNone/>
            </a:pPr>
            <a:r>
              <a:rPr lang="en-GB" smtClean="0">
                <a:solidFill>
                  <a:schemeClr val="tx1"/>
                </a:solidFill>
              </a:rPr>
              <a:t>Environmental.</a:t>
            </a:r>
            <a:endParaRPr lang="en-GB" dirty="0">
              <a:solidFill>
                <a:schemeClr val="tx1"/>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7724" b="11383"/>
          <a:stretch/>
        </p:blipFill>
        <p:spPr>
          <a:xfrm>
            <a:off x="5436096" y="764704"/>
            <a:ext cx="2571750" cy="1262743"/>
          </a:xfrm>
          <a:prstGeom prst="rect">
            <a:avLst/>
          </a:prstGeom>
        </p:spPr>
      </p:pic>
    </p:spTree>
    <p:extLst>
      <p:ext uri="{BB962C8B-B14F-4D97-AF65-F5344CB8AC3E}">
        <p14:creationId xmlns:p14="http://schemas.microsoft.com/office/powerpoint/2010/main" val="3568739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704856" cy="1143000"/>
          </a:xfrm>
        </p:spPr>
        <p:txBody>
          <a:bodyPr>
            <a:noAutofit/>
          </a:bodyPr>
          <a:lstStyle/>
          <a:p>
            <a:pPr algn="ctr"/>
            <a:r>
              <a:rPr lang="en-GB" sz="3200" u="sng" dirty="0" smtClean="0"/>
              <a:t>Social Consequences - </a:t>
            </a:r>
            <a:r>
              <a:rPr lang="en-GB" sz="3200" u="sng" dirty="0" smtClean="0">
                <a:solidFill>
                  <a:srgbClr val="00B050"/>
                </a:solidFill>
              </a:rPr>
              <a:t>Positive</a:t>
            </a:r>
            <a:endParaRPr lang="en-GB" sz="3200" u="sng" dirty="0">
              <a:solidFill>
                <a:srgbClr val="00B050"/>
              </a:solidFill>
            </a:endParaRPr>
          </a:p>
        </p:txBody>
      </p:sp>
      <p:sp>
        <p:nvSpPr>
          <p:cNvPr id="3" name="Content Placeholder 2"/>
          <p:cNvSpPr>
            <a:spLocks noGrp="1"/>
          </p:cNvSpPr>
          <p:nvPr>
            <p:ph idx="1"/>
          </p:nvPr>
        </p:nvSpPr>
        <p:spPr>
          <a:xfrm>
            <a:off x="827584" y="1340768"/>
            <a:ext cx="7272808" cy="4032448"/>
          </a:xfrm>
        </p:spPr>
        <p:txBody>
          <a:bodyPr>
            <a:noAutofit/>
          </a:bodyPr>
          <a:lstStyle/>
          <a:p>
            <a:pPr lvl="0"/>
            <a:r>
              <a:rPr lang="en-GB" i="1" dirty="0"/>
              <a:t>Large cities such as LA, LV and Phoenix are provided with a fresh water supply. Phoenix is supplied water from the Central Arizona Project</a:t>
            </a:r>
            <a:endParaRPr lang="en-GB" dirty="0"/>
          </a:p>
          <a:p>
            <a:pPr lvl="0"/>
            <a:r>
              <a:rPr lang="en-GB" i="1" dirty="0"/>
              <a:t>People in the basin area enjoy a better standard of living as they are able to use air conditioning due to cheap HEP. Also, many people have swimming pools can landscape their gardens. </a:t>
            </a:r>
            <a:endParaRPr lang="en-GB" dirty="0"/>
          </a:p>
          <a:p>
            <a:pPr lvl="0"/>
            <a:r>
              <a:rPr lang="en-GB" i="1" dirty="0"/>
              <a:t>Areas such as Lake Mead provide opportunities for tourism, water sports &amp; fishing. There are 6 marinas found on Lake Mead alone. </a:t>
            </a:r>
            <a:endParaRPr lang="en-GB" dirty="0"/>
          </a:p>
        </p:txBody>
      </p:sp>
    </p:spTree>
    <p:extLst>
      <p:ext uri="{BB962C8B-B14F-4D97-AF65-F5344CB8AC3E}">
        <p14:creationId xmlns:p14="http://schemas.microsoft.com/office/powerpoint/2010/main" val="5152056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704856" cy="1143000"/>
          </a:xfrm>
        </p:spPr>
        <p:txBody>
          <a:bodyPr>
            <a:noAutofit/>
          </a:bodyPr>
          <a:lstStyle/>
          <a:p>
            <a:pPr algn="ctr"/>
            <a:r>
              <a:rPr lang="en-GB" sz="3200" u="sng" dirty="0" smtClean="0"/>
              <a:t>Social Consequences - </a:t>
            </a:r>
            <a:r>
              <a:rPr lang="en-GB" sz="3200" u="sng" dirty="0" smtClean="0">
                <a:solidFill>
                  <a:srgbClr val="00B050"/>
                </a:solidFill>
              </a:rPr>
              <a:t>Positive</a:t>
            </a:r>
            <a:endParaRPr lang="en-GB" sz="3200" u="sng" dirty="0">
              <a:solidFill>
                <a:srgbClr val="00B050"/>
              </a:solidFill>
            </a:endParaRPr>
          </a:p>
        </p:txBody>
      </p:sp>
      <p:sp>
        <p:nvSpPr>
          <p:cNvPr id="3" name="Content Placeholder 2"/>
          <p:cNvSpPr>
            <a:spLocks noGrp="1"/>
          </p:cNvSpPr>
          <p:nvPr>
            <p:ph idx="1"/>
          </p:nvPr>
        </p:nvSpPr>
        <p:spPr>
          <a:xfrm>
            <a:off x="827584" y="1772816"/>
            <a:ext cx="7272808" cy="4032448"/>
          </a:xfrm>
        </p:spPr>
        <p:txBody>
          <a:bodyPr>
            <a:noAutofit/>
          </a:bodyPr>
          <a:lstStyle/>
          <a:p>
            <a:pPr lvl="0"/>
            <a:r>
              <a:rPr lang="en-GB" i="1" dirty="0"/>
              <a:t>The Imperial Valley is the largest area of irrigated land in the USA, often referred to as the ‘Salad Bowl’. Irrigation allows the possibility of food surpluses, double cropping, growing cash crops and increasing yields.</a:t>
            </a:r>
            <a:endParaRPr lang="en-GB" dirty="0"/>
          </a:p>
          <a:p>
            <a:pPr lvl="0"/>
            <a:r>
              <a:rPr lang="en-GB" i="1" dirty="0"/>
              <a:t>The risk of flooding has reduced in areas which are downstream due to the possibility of flood control. Peoples’ homes are no longer at risk of flood damage. </a:t>
            </a:r>
            <a:endParaRPr lang="en-GB" dirty="0"/>
          </a:p>
          <a:p>
            <a:pPr lvl="0"/>
            <a:endParaRPr lang="en-GB" dirty="0"/>
          </a:p>
        </p:txBody>
      </p:sp>
    </p:spTree>
    <p:extLst>
      <p:ext uri="{BB962C8B-B14F-4D97-AF65-F5344CB8AC3E}">
        <p14:creationId xmlns:p14="http://schemas.microsoft.com/office/powerpoint/2010/main" val="613525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704856" cy="1143000"/>
          </a:xfrm>
        </p:spPr>
        <p:txBody>
          <a:bodyPr>
            <a:noAutofit/>
          </a:bodyPr>
          <a:lstStyle/>
          <a:p>
            <a:pPr algn="ctr"/>
            <a:r>
              <a:rPr lang="en-GB" sz="3200" u="sng" dirty="0" smtClean="0"/>
              <a:t>Social Consequences – </a:t>
            </a:r>
            <a:r>
              <a:rPr lang="en-GB" sz="3200" u="sng" dirty="0" smtClean="0">
                <a:solidFill>
                  <a:srgbClr val="FF0000"/>
                </a:solidFill>
              </a:rPr>
              <a:t>Negative</a:t>
            </a:r>
            <a:r>
              <a:rPr lang="en-GB" sz="3200" u="sng" dirty="0" smtClean="0"/>
              <a:t> </a:t>
            </a:r>
            <a:endParaRPr lang="en-GB" sz="3200" u="sng" dirty="0"/>
          </a:p>
        </p:txBody>
      </p:sp>
      <p:sp>
        <p:nvSpPr>
          <p:cNvPr id="3" name="Content Placeholder 2"/>
          <p:cNvSpPr>
            <a:spLocks noGrp="1"/>
          </p:cNvSpPr>
          <p:nvPr>
            <p:ph idx="1"/>
          </p:nvPr>
        </p:nvSpPr>
        <p:spPr>
          <a:xfrm>
            <a:off x="827584" y="1772816"/>
            <a:ext cx="7272808" cy="4032448"/>
          </a:xfrm>
        </p:spPr>
        <p:txBody>
          <a:bodyPr>
            <a:noAutofit/>
          </a:bodyPr>
          <a:lstStyle/>
          <a:p>
            <a:pPr lvl="0"/>
            <a:r>
              <a:rPr lang="en-GB" i="1" dirty="0"/>
              <a:t>Disagreements arise between US states and Mexico due to the allocation of water. Mexico is often disadvantaged as large volumes of water are removed from the river before it reaches the Mexican border. </a:t>
            </a:r>
            <a:endParaRPr lang="en-GB" dirty="0"/>
          </a:p>
          <a:p>
            <a:pPr lvl="0"/>
            <a:r>
              <a:rPr lang="en-GB" i="1" dirty="0"/>
              <a:t>Many people and farmers have been moved off of their land so valleys can be flooded. Also, there has been a loss of ancient burial sites and other Native American sacred areas. </a:t>
            </a:r>
            <a:endParaRPr lang="en-GB" dirty="0"/>
          </a:p>
        </p:txBody>
      </p:sp>
    </p:spTree>
    <p:extLst>
      <p:ext uri="{BB962C8B-B14F-4D97-AF65-F5344CB8AC3E}">
        <p14:creationId xmlns:p14="http://schemas.microsoft.com/office/powerpoint/2010/main" val="8903031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704856" cy="1143000"/>
          </a:xfrm>
        </p:spPr>
        <p:txBody>
          <a:bodyPr>
            <a:noAutofit/>
          </a:bodyPr>
          <a:lstStyle/>
          <a:p>
            <a:pPr algn="ctr"/>
            <a:r>
              <a:rPr lang="en-GB" sz="3200" u="sng" dirty="0" smtClean="0"/>
              <a:t>Economic</a:t>
            </a:r>
            <a:r>
              <a:rPr lang="en-GB" sz="3200" u="sng" dirty="0" smtClean="0"/>
              <a:t> Consequences –</a:t>
            </a:r>
            <a:r>
              <a:rPr lang="en-GB" sz="3200" u="sng" dirty="0" smtClean="0">
                <a:solidFill>
                  <a:srgbClr val="00B050"/>
                </a:solidFill>
              </a:rPr>
              <a:t> Positive </a:t>
            </a:r>
            <a:endParaRPr lang="en-GB" sz="3200" u="sng" dirty="0">
              <a:solidFill>
                <a:srgbClr val="00B050"/>
              </a:solidFill>
            </a:endParaRPr>
          </a:p>
        </p:txBody>
      </p:sp>
      <p:sp>
        <p:nvSpPr>
          <p:cNvPr id="3" name="Content Placeholder 2"/>
          <p:cNvSpPr>
            <a:spLocks noGrp="1"/>
          </p:cNvSpPr>
          <p:nvPr>
            <p:ph idx="1"/>
          </p:nvPr>
        </p:nvSpPr>
        <p:spPr>
          <a:xfrm>
            <a:off x="827584" y="1772816"/>
            <a:ext cx="7272808" cy="4032448"/>
          </a:xfrm>
        </p:spPr>
        <p:txBody>
          <a:bodyPr>
            <a:noAutofit/>
          </a:bodyPr>
          <a:lstStyle/>
          <a:p>
            <a:pPr lvl="0"/>
            <a:r>
              <a:rPr lang="en-GB" i="1" dirty="0"/>
              <a:t>Many high tech industries have been attracted to areas such as Phoenix, Arizona, in turn bringing well-paid jobs</a:t>
            </a:r>
            <a:endParaRPr lang="en-GB" dirty="0"/>
          </a:p>
          <a:p>
            <a:pPr lvl="0"/>
            <a:r>
              <a:rPr lang="en-GB" i="1" dirty="0"/>
              <a:t>Industries such as aluminium mining in California rely on the water and the cheap power available from water control projects</a:t>
            </a:r>
            <a:endParaRPr lang="en-GB" dirty="0"/>
          </a:p>
          <a:p>
            <a:pPr lvl="0"/>
            <a:r>
              <a:rPr lang="en-GB" i="1" dirty="0"/>
              <a:t>Farmers are able to grow high value citrus crops due to the cheap availability of water for irrigation, therefore they are making a greater </a:t>
            </a:r>
            <a:r>
              <a:rPr lang="en-GB" i="1" dirty="0" smtClean="0"/>
              <a:t>profit</a:t>
            </a:r>
            <a:endParaRPr lang="en-GB" dirty="0"/>
          </a:p>
        </p:txBody>
      </p:sp>
    </p:spTree>
    <p:extLst>
      <p:ext uri="{BB962C8B-B14F-4D97-AF65-F5344CB8AC3E}">
        <p14:creationId xmlns:p14="http://schemas.microsoft.com/office/powerpoint/2010/main" val="4113015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116632"/>
            <a:ext cx="7704856" cy="1143000"/>
          </a:xfrm>
        </p:spPr>
        <p:txBody>
          <a:bodyPr>
            <a:noAutofit/>
          </a:bodyPr>
          <a:lstStyle/>
          <a:p>
            <a:pPr algn="ctr"/>
            <a:r>
              <a:rPr lang="en-GB" sz="3200" u="sng" dirty="0" smtClean="0"/>
              <a:t>Economic</a:t>
            </a:r>
            <a:r>
              <a:rPr lang="en-GB" sz="3200" u="sng" dirty="0" smtClean="0"/>
              <a:t> Consequences –</a:t>
            </a:r>
            <a:r>
              <a:rPr lang="en-GB" sz="3200" u="sng" dirty="0" smtClean="0">
                <a:solidFill>
                  <a:srgbClr val="00B050"/>
                </a:solidFill>
              </a:rPr>
              <a:t> Positive </a:t>
            </a:r>
            <a:endParaRPr lang="en-GB" sz="3200" u="sng" dirty="0">
              <a:solidFill>
                <a:srgbClr val="00B050"/>
              </a:solidFill>
            </a:endParaRPr>
          </a:p>
        </p:txBody>
      </p:sp>
      <p:sp>
        <p:nvSpPr>
          <p:cNvPr id="3" name="Content Placeholder 2"/>
          <p:cNvSpPr>
            <a:spLocks noGrp="1"/>
          </p:cNvSpPr>
          <p:nvPr>
            <p:ph idx="1"/>
          </p:nvPr>
        </p:nvSpPr>
        <p:spPr>
          <a:xfrm>
            <a:off x="827584" y="1772816"/>
            <a:ext cx="7272808" cy="4032448"/>
          </a:xfrm>
        </p:spPr>
        <p:txBody>
          <a:bodyPr>
            <a:noAutofit/>
          </a:bodyPr>
          <a:lstStyle/>
          <a:p>
            <a:pPr lvl="0"/>
            <a:r>
              <a:rPr lang="en-GB" i="1" dirty="0"/>
              <a:t>Tourism is a huge earner. Desert cities such as Las Vegas attract people from all over the USA and the world bringing money to the area</a:t>
            </a:r>
            <a:endParaRPr lang="en-GB" dirty="0"/>
          </a:p>
          <a:p>
            <a:pPr lvl="0"/>
            <a:r>
              <a:rPr lang="en-GB" i="1" dirty="0"/>
              <a:t>Millions of people are attracted to water sports on the reservoirs and 700,000 people visit the Hoover Dam every year</a:t>
            </a:r>
            <a:endParaRPr lang="en-GB" dirty="0"/>
          </a:p>
          <a:p>
            <a:pPr lvl="0"/>
            <a:endParaRPr lang="en-GB" dirty="0"/>
          </a:p>
        </p:txBody>
      </p:sp>
    </p:spTree>
    <p:extLst>
      <p:ext uri="{BB962C8B-B14F-4D97-AF65-F5344CB8AC3E}">
        <p14:creationId xmlns:p14="http://schemas.microsoft.com/office/powerpoint/2010/main" val="18118049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2">
      <a:majorFont>
        <a:latin typeface="Comic Sans MS"/>
        <a:ea typeface=""/>
        <a:cs typeface=""/>
      </a:majorFont>
      <a:minorFont>
        <a:latin typeface="Comic Sans MS"/>
        <a:ea typeface=""/>
        <a:cs typeface=""/>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951</TotalTime>
  <Words>723</Words>
  <Application>Microsoft Office PowerPoint</Application>
  <PresentationFormat>On-screen Show (4:3)</PresentationFormat>
  <Paragraphs>55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Austin</vt:lpstr>
      <vt:lpstr>River Basin Management </vt:lpstr>
      <vt:lpstr>Structure of unit: </vt:lpstr>
      <vt:lpstr>Consequences of water control projects</vt:lpstr>
      <vt:lpstr>Starter</vt:lpstr>
      <vt:lpstr>Social Consequences - Positive</vt:lpstr>
      <vt:lpstr>Social Consequences - Positive</vt:lpstr>
      <vt:lpstr>Social Consequences – Negative </vt:lpstr>
      <vt:lpstr>Economic Consequences – Positive </vt:lpstr>
      <vt:lpstr>Economic Consequences – Positive </vt:lpstr>
      <vt:lpstr>Economic Consequences – Negative </vt:lpstr>
      <vt:lpstr>Economic Consequences – Negative </vt:lpstr>
      <vt:lpstr>Environmental Consequences – Positive </vt:lpstr>
      <vt:lpstr>Environmental Consequences – Negative </vt:lpstr>
      <vt:lpstr>        </vt:lpstr>
      <vt:lpstr>The perfect answer</vt:lpstr>
      <vt:lpstr>Plenary</vt:lpstr>
    </vt:vector>
  </TitlesOfParts>
  <Company>Glasgow City Council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change</dc:title>
  <dc:creator>SMcGinlay</dc:creator>
  <cp:lastModifiedBy>Karen Fulton</cp:lastModifiedBy>
  <cp:revision>105</cp:revision>
  <dcterms:created xsi:type="dcterms:W3CDTF">2015-09-24T13:08:42Z</dcterms:created>
  <dcterms:modified xsi:type="dcterms:W3CDTF">2018-02-28T13:15:57Z</dcterms:modified>
</cp:coreProperties>
</file>