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350" r:id="rId4"/>
    <p:sldId id="351" r:id="rId5"/>
    <p:sldId id="352" r:id="rId6"/>
    <p:sldId id="371" r:id="rId7"/>
    <p:sldId id="372" r:id="rId8"/>
    <p:sldId id="373" r:id="rId9"/>
    <p:sldId id="374" r:id="rId10"/>
    <p:sldId id="364" r:id="rId11"/>
    <p:sldId id="376" r:id="rId12"/>
    <p:sldId id="375" r:id="rId13"/>
    <p:sldId id="3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B4-540B-48FC-B78E-C3D6B741440F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04E43-C20A-48E9-9C67-967EFF7F4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6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61C18AC-692A-469A-BA2A-783D439299E6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61C18AC-692A-469A-BA2A-783D439299E6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113" y="2708920"/>
            <a:ext cx="2592287" cy="14631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River Basin Management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197" y="4293096"/>
            <a:ext cx="3309803" cy="1260629"/>
          </a:xfrm>
        </p:spPr>
        <p:txBody>
          <a:bodyPr/>
          <a:lstStyle/>
          <a:p>
            <a:r>
              <a:rPr lang="en-GB" dirty="0" smtClean="0"/>
              <a:t>Higher Geography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524648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9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3161" y="3044932"/>
            <a:ext cx="1650256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Need for water management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20144" y="1916832"/>
            <a:ext cx="151216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Improves navigation potential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0376" y="692696"/>
            <a:ext cx="15121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C000"/>
                </a:solidFill>
              </a:rPr>
              <a:t>Regulates flow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3172971"/>
            <a:ext cx="15121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Access to electricity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069232"/>
            <a:ext cx="1800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Hydroelectric power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3860320"/>
            <a:ext cx="151216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Generate power for industry, farms and urban communities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2175" y="4275817"/>
            <a:ext cx="15121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Unreliable rainfal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0993" y="5085184"/>
            <a:ext cx="1512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High rainfall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1660" y="5805264"/>
            <a:ext cx="15121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Risk of floods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3678" y="5086108"/>
            <a:ext cx="1512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Low rainfall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6228" y="5805264"/>
            <a:ext cx="21096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Drought/famine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7468" y="4275817"/>
            <a:ext cx="25202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Dams used to contain/regulate flow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4012" y="2222675"/>
            <a:ext cx="16521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Urbanisation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5440" y="993502"/>
            <a:ext cx="151216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Rapid population growth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6136" y="982263"/>
            <a:ext cx="151216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Increased demand for water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0152" y="2057993"/>
            <a:ext cx="183620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Concentration of water demand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7608" y="3496136"/>
            <a:ext cx="16521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990000"/>
                </a:solidFill>
              </a:rPr>
              <a:t>Reliance on agriculture</a:t>
            </a:r>
            <a:endParaRPr lang="en-GB" b="1" dirty="0">
              <a:solidFill>
                <a:srgbClr val="99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8303" y="3172970"/>
            <a:ext cx="129614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Need for irrigation schemes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79732" y="4299758"/>
            <a:ext cx="15247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Higher consumption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6136" y="5269850"/>
            <a:ext cx="198225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Change in food habits toward ‘richer’ diets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3491880" y="2840162"/>
            <a:ext cx="140899" cy="186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267744" y="1339027"/>
            <a:ext cx="304800" cy="577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" idx="1"/>
            <a:endCxn id="8" idx="3"/>
          </p:cNvCxnSpPr>
          <p:nvPr/>
        </p:nvCxnSpPr>
        <p:spPr>
          <a:xfrm flipH="1" flipV="1">
            <a:off x="3563888" y="3496137"/>
            <a:ext cx="99273" cy="10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1816460" y="2715563"/>
            <a:ext cx="235260" cy="457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>
            <a:stCxn id="8" idx="1"/>
          </p:cNvCxnSpPr>
          <p:nvPr/>
        </p:nvCxnSpPr>
        <p:spPr>
          <a:xfrm flipH="1">
            <a:off x="1816460" y="3496137"/>
            <a:ext cx="235260" cy="323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Connector 1027"/>
          <p:cNvCxnSpPr/>
          <p:nvPr/>
        </p:nvCxnSpPr>
        <p:spPr>
          <a:xfrm flipH="1">
            <a:off x="3932313" y="3968262"/>
            <a:ext cx="298724" cy="307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/>
          <p:cNvCxnSpPr/>
          <p:nvPr/>
        </p:nvCxnSpPr>
        <p:spPr>
          <a:xfrm flipH="1">
            <a:off x="2572544" y="4922148"/>
            <a:ext cx="235260" cy="163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Connector 1031"/>
          <p:cNvCxnSpPr>
            <a:stCxn id="12" idx="2"/>
          </p:cNvCxnSpPr>
          <p:nvPr/>
        </p:nvCxnSpPr>
        <p:spPr>
          <a:xfrm flipH="1">
            <a:off x="2572544" y="5454516"/>
            <a:ext cx="334533" cy="350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Connector 1033"/>
          <p:cNvCxnSpPr/>
          <p:nvPr/>
        </p:nvCxnSpPr>
        <p:spPr>
          <a:xfrm>
            <a:off x="3563888" y="4922148"/>
            <a:ext cx="351552" cy="163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Connector 1035"/>
          <p:cNvCxnSpPr/>
          <p:nvPr/>
        </p:nvCxnSpPr>
        <p:spPr>
          <a:xfrm flipH="1">
            <a:off x="3932312" y="5454516"/>
            <a:ext cx="211700" cy="350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Connector 1037"/>
          <p:cNvCxnSpPr>
            <a:stCxn id="11" idx="3"/>
            <a:endCxn id="16" idx="1"/>
          </p:cNvCxnSpPr>
          <p:nvPr/>
        </p:nvCxnSpPr>
        <p:spPr>
          <a:xfrm>
            <a:off x="4064343" y="4598983"/>
            <a:ext cx="103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1039"/>
          <p:cNvCxnSpPr/>
          <p:nvPr/>
        </p:nvCxnSpPr>
        <p:spPr>
          <a:xfrm>
            <a:off x="5285846" y="3720408"/>
            <a:ext cx="135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Connector 1041"/>
          <p:cNvCxnSpPr>
            <a:endCxn id="22" idx="1"/>
          </p:cNvCxnSpPr>
          <p:nvPr/>
        </p:nvCxnSpPr>
        <p:spPr>
          <a:xfrm flipV="1">
            <a:off x="7079732" y="3634635"/>
            <a:ext cx="228571" cy="40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Connector 1043"/>
          <p:cNvCxnSpPr/>
          <p:nvPr/>
        </p:nvCxnSpPr>
        <p:spPr>
          <a:xfrm>
            <a:off x="6787261" y="4142467"/>
            <a:ext cx="292471" cy="366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Connector 1045"/>
          <p:cNvCxnSpPr/>
          <p:nvPr/>
        </p:nvCxnSpPr>
        <p:spPr>
          <a:xfrm>
            <a:off x="6687748" y="4142467"/>
            <a:ext cx="245748" cy="1128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Connector 1047"/>
          <p:cNvCxnSpPr/>
          <p:nvPr/>
        </p:nvCxnSpPr>
        <p:spPr>
          <a:xfrm flipV="1">
            <a:off x="4671524" y="2592009"/>
            <a:ext cx="0" cy="452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Connector 1049"/>
          <p:cNvCxnSpPr/>
          <p:nvPr/>
        </p:nvCxnSpPr>
        <p:spPr>
          <a:xfrm flipV="1">
            <a:off x="5076056" y="1916833"/>
            <a:ext cx="0" cy="305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Straight Connector 1052"/>
          <p:cNvCxnSpPr/>
          <p:nvPr/>
        </p:nvCxnSpPr>
        <p:spPr>
          <a:xfrm flipV="1">
            <a:off x="5292080" y="1905593"/>
            <a:ext cx="504056" cy="317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Connector 1054"/>
          <p:cNvCxnSpPr/>
          <p:nvPr/>
        </p:nvCxnSpPr>
        <p:spPr>
          <a:xfrm>
            <a:off x="5796136" y="2592007"/>
            <a:ext cx="144016" cy="248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5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 – Refer to the additional sheet.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564904"/>
            <a:ext cx="6777317" cy="3508977"/>
          </a:xfrm>
        </p:spPr>
        <p:txBody>
          <a:bodyPr/>
          <a:lstStyle/>
          <a:p>
            <a:pPr marL="68580" lvl="0" indent="0">
              <a:buNone/>
            </a:pPr>
            <a:r>
              <a:rPr lang="en-GB" dirty="0"/>
              <a:t>Study Map Q5A, Map Q5B, Diagram Q5A, Diagram Q5B, and Diagram Q5C.</a:t>
            </a:r>
          </a:p>
          <a:p>
            <a:pPr marL="68580" indent="0">
              <a:buNone/>
            </a:pPr>
            <a:endParaRPr lang="en-GB" b="1" dirty="0" smtClean="0"/>
          </a:p>
          <a:p>
            <a:pPr marL="68580" indent="0">
              <a:buNone/>
            </a:pPr>
            <a:r>
              <a:rPr lang="en-GB" b="1" dirty="0" smtClean="0"/>
              <a:t>Explain </a:t>
            </a:r>
            <a:r>
              <a:rPr lang="en-GB" dirty="0"/>
              <a:t>why there is a need for water management in the </a:t>
            </a:r>
            <a:r>
              <a:rPr lang="en-GB" dirty="0" err="1"/>
              <a:t>Karnafuli</a:t>
            </a:r>
            <a:r>
              <a:rPr lang="en-GB" dirty="0"/>
              <a:t> River Basin.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41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r>
              <a:rPr lang="en-GB" dirty="0" smtClean="0"/>
              <a:t>Perfect Answer: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5445224"/>
          </a:xfrm>
        </p:spPr>
        <p:txBody>
          <a:bodyPr>
            <a:normAutofit fontScale="32500" lnSpcReduction="20000"/>
          </a:bodyPr>
          <a:lstStyle/>
          <a:p>
            <a:endParaRPr lang="en-GB" dirty="0"/>
          </a:p>
          <a:p>
            <a:pPr marL="68580" indent="0">
              <a:buNone/>
            </a:pPr>
            <a:r>
              <a:rPr lang="en-GB" sz="4900" dirty="0"/>
              <a:t>Population increase of almost 50 million for country in last 20 years would require additional water for domestic use </a:t>
            </a:r>
            <a:r>
              <a:rPr lang="en-GB" sz="4900" b="1" dirty="0"/>
              <a:t>(1 mark). </a:t>
            </a:r>
            <a:endParaRPr lang="en-GB" sz="4900" dirty="0"/>
          </a:p>
          <a:p>
            <a:pPr marL="68580" indent="0">
              <a:buNone/>
            </a:pPr>
            <a:r>
              <a:rPr lang="en-GB" sz="4900" dirty="0" smtClean="0"/>
              <a:t>Irrigation </a:t>
            </a:r>
            <a:r>
              <a:rPr lang="en-GB" sz="4900" dirty="0"/>
              <a:t>is required for rice production to feed the population or for export </a:t>
            </a:r>
            <a:r>
              <a:rPr lang="en-GB" sz="4900" b="1" dirty="0"/>
              <a:t>(1 mark). </a:t>
            </a:r>
            <a:endParaRPr lang="en-GB" sz="4900" dirty="0"/>
          </a:p>
          <a:p>
            <a:pPr marL="68580" indent="0">
              <a:buNone/>
            </a:pPr>
            <a:r>
              <a:rPr lang="en-GB" sz="4900" dirty="0" smtClean="0"/>
              <a:t>Textile </a:t>
            </a:r>
            <a:r>
              <a:rPr lang="en-GB" sz="4900" dirty="0"/>
              <a:t>industries use large volumes of water therefore a reliable year round supply is required </a:t>
            </a:r>
            <a:r>
              <a:rPr lang="en-GB" sz="4900" b="1" dirty="0"/>
              <a:t>(1 mark). </a:t>
            </a:r>
            <a:endParaRPr lang="en-GB" sz="4900" dirty="0"/>
          </a:p>
          <a:p>
            <a:pPr marL="68580" indent="0">
              <a:buNone/>
            </a:pPr>
            <a:r>
              <a:rPr lang="en-GB" sz="4900" dirty="0" smtClean="0"/>
              <a:t>Due </a:t>
            </a:r>
            <a:r>
              <a:rPr lang="en-GB" sz="4900" dirty="0"/>
              <a:t>to the monsoon climate a lack of rainfall in Nov – March increases the need for water to be stored to allow use during the dry period </a:t>
            </a:r>
            <a:r>
              <a:rPr lang="en-GB" sz="4900" b="1" dirty="0"/>
              <a:t>(1 mark)</a:t>
            </a:r>
            <a:r>
              <a:rPr lang="en-GB" sz="4900" dirty="0"/>
              <a:t>. </a:t>
            </a:r>
          </a:p>
          <a:p>
            <a:pPr marL="68580" indent="0">
              <a:buNone/>
            </a:pPr>
            <a:r>
              <a:rPr lang="en-GB" sz="4900" dirty="0" smtClean="0"/>
              <a:t>The </a:t>
            </a:r>
            <a:r>
              <a:rPr lang="en-GB" sz="4900" dirty="0"/>
              <a:t>heavy monsoon rainfall of up to 800mm of rain in the month of July means there is a requirement to prevent flooding </a:t>
            </a:r>
            <a:r>
              <a:rPr lang="en-GB" sz="4900" b="1" dirty="0"/>
              <a:t>(1 mark). </a:t>
            </a:r>
            <a:endParaRPr lang="en-GB" sz="4900" dirty="0"/>
          </a:p>
          <a:p>
            <a:pPr marL="68580" indent="0">
              <a:buNone/>
            </a:pPr>
            <a:r>
              <a:rPr lang="en-GB" sz="4900" dirty="0" smtClean="0"/>
              <a:t>The </a:t>
            </a:r>
            <a:r>
              <a:rPr lang="en-GB" sz="4900" dirty="0"/>
              <a:t>city of Chittagong has a population of 7·5 million and is situated on the banks of the river; this increases the need for flood prevention </a:t>
            </a:r>
            <a:r>
              <a:rPr lang="en-GB" sz="4900" b="1" dirty="0"/>
              <a:t>(1 mark)</a:t>
            </a:r>
            <a:r>
              <a:rPr lang="en-GB" sz="4900" dirty="0"/>
              <a:t>. </a:t>
            </a:r>
          </a:p>
          <a:p>
            <a:pPr marL="68580" indent="0">
              <a:buNone/>
            </a:pPr>
            <a:r>
              <a:rPr lang="en-GB" sz="4900" dirty="0" smtClean="0"/>
              <a:t>Only </a:t>
            </a:r>
            <a:r>
              <a:rPr lang="en-GB" sz="4900" dirty="0"/>
              <a:t>62% of the country has access to electricity, HEP from the dam could be used to improve this </a:t>
            </a:r>
            <a:r>
              <a:rPr lang="en-GB" sz="4900" b="1" dirty="0"/>
              <a:t>(1 mark). </a:t>
            </a:r>
            <a:endParaRPr lang="en-GB" sz="4900" dirty="0"/>
          </a:p>
          <a:p>
            <a:pPr marL="68580" indent="0">
              <a:buNone/>
            </a:pPr>
            <a:r>
              <a:rPr lang="en-GB" sz="4900" dirty="0" smtClean="0"/>
              <a:t>Excess </a:t>
            </a:r>
            <a:r>
              <a:rPr lang="en-GB" sz="4900" dirty="0"/>
              <a:t>energy produced could be exported to neighbouring countries such as India </a:t>
            </a:r>
            <a:r>
              <a:rPr lang="en-GB" sz="4900" b="1" dirty="0"/>
              <a:t>(1 mark). </a:t>
            </a:r>
            <a:endParaRPr lang="en-GB" sz="4900" dirty="0"/>
          </a:p>
          <a:p>
            <a:pPr marL="68580" indent="0">
              <a:buNone/>
            </a:pPr>
            <a:r>
              <a:rPr lang="en-GB" sz="4900" dirty="0" smtClean="0"/>
              <a:t>Improved </a:t>
            </a:r>
            <a:r>
              <a:rPr lang="en-GB" sz="4900" dirty="0"/>
              <a:t>sanitation means that far less of the population will be at risk from diseases such as cholera </a:t>
            </a:r>
            <a:r>
              <a:rPr lang="en-GB" sz="4900" b="1" dirty="0"/>
              <a:t>(1 mark). </a:t>
            </a:r>
            <a:endParaRPr lang="en-GB" sz="4900" dirty="0"/>
          </a:p>
          <a:p>
            <a:pPr marL="68580" indent="0">
              <a:buNone/>
            </a:pPr>
            <a:r>
              <a:rPr lang="en-GB" dirty="0"/>
              <a:t>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28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2250" r="12907" b="12250"/>
          <a:stretch/>
        </p:blipFill>
        <p:spPr>
          <a:xfrm>
            <a:off x="2455979" y="1412776"/>
            <a:ext cx="5112568" cy="4943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1143000"/>
          </a:xfrm>
        </p:spPr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042" y="2204864"/>
            <a:ext cx="3960441" cy="367240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Without using your notes </a:t>
            </a:r>
          </a:p>
          <a:p>
            <a:pPr marL="68580" indent="0">
              <a:buNone/>
            </a:pPr>
            <a:r>
              <a:rPr lang="en-GB" sz="3200" dirty="0" smtClean="0"/>
              <a:t>Write down </a:t>
            </a:r>
            <a:r>
              <a:rPr lang="en-GB" sz="3200" u="sng" dirty="0"/>
              <a:t>5</a:t>
            </a:r>
            <a:r>
              <a:rPr lang="en-GB" sz="3200" u="sng" dirty="0" smtClean="0"/>
              <a:t> Reasons for the need for water management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7126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024744" cy="817160"/>
          </a:xfrm>
        </p:spPr>
        <p:txBody>
          <a:bodyPr/>
          <a:lstStyle/>
          <a:p>
            <a:r>
              <a:rPr lang="en-GB" dirty="0" smtClean="0"/>
              <a:t>Structure of unit: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776864" cy="3987805"/>
          </a:xfrm>
        </p:spPr>
        <p:txBody>
          <a:bodyPr>
            <a:noAutofit/>
          </a:bodyPr>
          <a:lstStyle/>
          <a:p>
            <a:pPr marL="525780" indent="-457200">
              <a:buAutoNum type="arabicPeriod"/>
            </a:pPr>
            <a:r>
              <a:rPr lang="en-GB" sz="3200" dirty="0" smtClean="0">
                <a:solidFill>
                  <a:schemeClr val="tx1"/>
                </a:solidFill>
              </a:rPr>
              <a:t>Characteristics of the Colorado River Basin </a:t>
            </a:r>
          </a:p>
          <a:p>
            <a:pPr marL="525780" indent="-457200">
              <a:buAutoNum type="arabicPeriod"/>
            </a:pPr>
            <a:r>
              <a:rPr lang="en-GB" sz="3200" dirty="0" smtClean="0">
                <a:solidFill>
                  <a:srgbClr val="FF0000"/>
                </a:solidFill>
              </a:rPr>
              <a:t>Need for water management </a:t>
            </a:r>
          </a:p>
          <a:p>
            <a:pPr marL="525780" indent="-457200">
              <a:buAutoNum type="arabicPeriod"/>
            </a:pPr>
            <a:r>
              <a:rPr lang="en-GB" sz="3200" dirty="0" smtClean="0">
                <a:solidFill>
                  <a:schemeClr val="tx1"/>
                </a:solidFill>
              </a:rPr>
              <a:t>Dam site selection </a:t>
            </a:r>
          </a:p>
          <a:p>
            <a:pPr marL="525780" indent="-457200">
              <a:buAutoNum type="arabicPeriod"/>
            </a:pPr>
            <a:r>
              <a:rPr lang="en-GB" sz="3200" dirty="0" smtClean="0">
                <a:solidFill>
                  <a:schemeClr val="tx1"/>
                </a:solidFill>
              </a:rPr>
              <a:t>Consequences of water control projects  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4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</p:spPr>
        <p:txBody>
          <a:bodyPr>
            <a:noAutofit/>
          </a:bodyPr>
          <a:lstStyle/>
          <a:p>
            <a:r>
              <a:rPr lang="en-GB" sz="4400" dirty="0" smtClean="0"/>
              <a:t>Need for water management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7344816" cy="4104456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GB" sz="3200" u="sng" dirty="0">
                <a:solidFill>
                  <a:schemeClr val="tx1"/>
                </a:solidFill>
              </a:rPr>
              <a:t>Learning intentions</a:t>
            </a:r>
            <a:r>
              <a:rPr lang="en-GB" sz="3200" dirty="0">
                <a:solidFill>
                  <a:schemeClr val="tx1"/>
                </a:solidFill>
              </a:rPr>
              <a:t>: </a:t>
            </a:r>
            <a:endParaRPr lang="en-GB" sz="3200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GB" sz="3200" dirty="0" smtClean="0">
                <a:solidFill>
                  <a:schemeClr val="tx1"/>
                </a:solidFill>
              </a:rPr>
              <a:t>We </a:t>
            </a:r>
            <a:r>
              <a:rPr lang="en-GB" sz="3200" dirty="0">
                <a:solidFill>
                  <a:schemeClr val="tx1"/>
                </a:solidFill>
              </a:rPr>
              <a:t>are learning about </a:t>
            </a:r>
            <a:r>
              <a:rPr lang="en-GB" sz="3200" dirty="0" smtClean="0">
                <a:solidFill>
                  <a:schemeClr val="tx1"/>
                </a:solidFill>
              </a:rPr>
              <a:t>the need for water management.</a:t>
            </a:r>
            <a:endParaRPr lang="en-GB" sz="3200" dirty="0">
              <a:solidFill>
                <a:schemeClr val="tx1"/>
              </a:solidFill>
            </a:endParaRPr>
          </a:p>
          <a:p>
            <a:endParaRPr lang="en-GB" sz="32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GB" sz="3200" u="sng" dirty="0">
                <a:solidFill>
                  <a:schemeClr val="tx1"/>
                </a:solidFill>
              </a:rPr>
              <a:t>Success </a:t>
            </a:r>
            <a:r>
              <a:rPr lang="en-GB" sz="3200" u="sng" dirty="0" smtClean="0">
                <a:solidFill>
                  <a:schemeClr val="tx1"/>
                </a:solidFill>
              </a:rPr>
              <a:t>Criteria</a:t>
            </a:r>
            <a:r>
              <a:rPr lang="en-GB" sz="3200" dirty="0">
                <a:solidFill>
                  <a:schemeClr val="tx1"/>
                </a:solidFill>
              </a:rPr>
              <a:t>:</a:t>
            </a:r>
          </a:p>
          <a:p>
            <a:r>
              <a:rPr lang="en-GB" sz="3200" dirty="0">
                <a:solidFill>
                  <a:schemeClr val="tx1"/>
                </a:solidFill>
              </a:rPr>
              <a:t>I can </a:t>
            </a:r>
            <a:r>
              <a:rPr lang="en-GB" sz="3200" dirty="0" smtClean="0">
                <a:solidFill>
                  <a:schemeClr val="tx1"/>
                </a:solidFill>
              </a:rPr>
              <a:t>explain the need for water management in an area I have not studied by making use of maps, diagrams etc.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312658" cy="1189936"/>
          </a:xfrm>
        </p:spPr>
        <p:txBody>
          <a:bodyPr>
            <a:normAutofit/>
          </a:bodyPr>
          <a:lstStyle/>
          <a:p>
            <a:r>
              <a:rPr lang="en-GB" sz="4800" dirty="0" smtClean="0"/>
              <a:t>Starter</a:t>
            </a:r>
            <a:endParaRPr lang="en-GB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3212976"/>
            <a:ext cx="7632848" cy="32403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Discuss with a partner possible reasons for the need for water management in the Colorado basin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4" b="11383"/>
          <a:stretch/>
        </p:blipFill>
        <p:spPr>
          <a:xfrm>
            <a:off x="5436096" y="764704"/>
            <a:ext cx="2571750" cy="12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3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04856" cy="1143000"/>
          </a:xfrm>
        </p:spPr>
        <p:txBody>
          <a:bodyPr>
            <a:noAutofit/>
          </a:bodyPr>
          <a:lstStyle/>
          <a:p>
            <a:pPr algn="ctr"/>
            <a:r>
              <a:rPr lang="en-GB" sz="3200" u="sng" dirty="0" smtClean="0"/>
              <a:t>The need for water management in the Colorado river basin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3600400" cy="4032448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There is more demand for water for use in homes as population is rapidly increasing in major cities such as Los Angeles, Las Vegas and Phoenix. </a:t>
            </a:r>
            <a:endParaRPr lang="en-GB" dirty="0" smtClean="0"/>
          </a:p>
          <a:p>
            <a:pPr lvl="0"/>
            <a:r>
              <a:rPr lang="en-GB" dirty="0" smtClean="0"/>
              <a:t>Phoenix </a:t>
            </a:r>
            <a:r>
              <a:rPr lang="en-GB" dirty="0"/>
              <a:t>population increased by 1 million in between 1990 and 2000. </a:t>
            </a:r>
          </a:p>
          <a:p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3629323" cy="400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2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04856" cy="1143000"/>
          </a:xfrm>
        </p:spPr>
        <p:txBody>
          <a:bodyPr>
            <a:noAutofit/>
          </a:bodyPr>
          <a:lstStyle/>
          <a:p>
            <a:pPr algn="ctr"/>
            <a:r>
              <a:rPr lang="en-GB" sz="3200" u="sng" dirty="0" smtClean="0"/>
              <a:t>The need for water management in the Colorado river basin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7560840" cy="4032448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There is a low annual rainfall and rainfall is often unreliable. </a:t>
            </a:r>
            <a:endParaRPr lang="en-GB" dirty="0" smtClean="0"/>
          </a:p>
          <a:p>
            <a:pPr lvl="0"/>
            <a:r>
              <a:rPr lang="en-GB" dirty="0" smtClean="0"/>
              <a:t>Water </a:t>
            </a:r>
            <a:r>
              <a:rPr lang="en-GB" dirty="0"/>
              <a:t>management allows the transfer of water from water surplus areas to water deficit areas by means of </a:t>
            </a:r>
            <a:r>
              <a:rPr lang="en-GB" dirty="0" err="1"/>
              <a:t>aquaducts</a:t>
            </a:r>
            <a:r>
              <a:rPr lang="en-GB" dirty="0"/>
              <a:t>, canals and rivers. </a:t>
            </a:r>
          </a:p>
          <a:p>
            <a:pPr lvl="0"/>
            <a:r>
              <a:rPr lang="en-GB" dirty="0"/>
              <a:t>Sudden increases river flow from seasonal precipitation or snow melt can lead to flooding in urban and agricultural areas</a:t>
            </a:r>
            <a:r>
              <a:rPr lang="en-GB" dirty="0" smtClean="0"/>
              <a:t>.</a:t>
            </a:r>
          </a:p>
          <a:p>
            <a:pPr lvl="0"/>
            <a:r>
              <a:rPr lang="en-GB" dirty="0" smtClean="0"/>
              <a:t> </a:t>
            </a:r>
            <a:r>
              <a:rPr lang="en-GB" dirty="0"/>
              <a:t>Dams can be used to regulate river flows. </a:t>
            </a:r>
          </a:p>
          <a:p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04856" cy="1143000"/>
          </a:xfrm>
        </p:spPr>
        <p:txBody>
          <a:bodyPr>
            <a:noAutofit/>
          </a:bodyPr>
          <a:lstStyle/>
          <a:p>
            <a:pPr algn="ctr"/>
            <a:r>
              <a:rPr lang="en-GB" sz="3200" u="sng" dirty="0" smtClean="0"/>
              <a:t>The need for water management in the Colorado river basin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7560840" cy="4032448"/>
          </a:xfrm>
        </p:spPr>
        <p:txBody>
          <a:bodyPr>
            <a:noAutofit/>
          </a:bodyPr>
          <a:lstStyle/>
          <a:p>
            <a:pPr lvl="0"/>
            <a:r>
              <a:rPr lang="en-GB" sz="2800" dirty="0"/>
              <a:t>Provides irrigation for farmland within the basin e.g. Arizona allowing economic growth and providing many jobs</a:t>
            </a:r>
          </a:p>
          <a:p>
            <a:pPr lvl="0"/>
            <a:r>
              <a:rPr lang="en-GB" sz="2800" dirty="0"/>
              <a:t>The energy produced in the Hydro-Electric power stations within the basin can be used to power large cities in the area such as Las Vegas. </a:t>
            </a:r>
            <a:endParaRPr lang="en-GB" sz="2800" dirty="0" smtClean="0"/>
          </a:p>
          <a:p>
            <a:pPr lvl="0"/>
            <a:r>
              <a:rPr lang="en-GB" sz="2800" dirty="0" smtClean="0"/>
              <a:t>Energy </a:t>
            </a:r>
            <a:r>
              <a:rPr lang="en-GB" sz="2800" dirty="0"/>
              <a:t>could also be exported to other countries for profit. </a:t>
            </a:r>
          </a:p>
          <a:p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04856" cy="1143000"/>
          </a:xfrm>
        </p:spPr>
        <p:txBody>
          <a:bodyPr>
            <a:noAutofit/>
          </a:bodyPr>
          <a:lstStyle/>
          <a:p>
            <a:pPr algn="ctr"/>
            <a:r>
              <a:rPr lang="en-GB" sz="3200" u="sng" dirty="0" smtClean="0"/>
              <a:t>The need for water management developing countries e.g. India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7560840" cy="4032448"/>
          </a:xfrm>
        </p:spPr>
        <p:txBody>
          <a:bodyPr>
            <a:noAutofit/>
          </a:bodyPr>
          <a:lstStyle/>
          <a:p>
            <a:pPr lvl="0"/>
            <a:r>
              <a:rPr lang="en-GB" sz="2800" dirty="0"/>
              <a:t>Can help to improve sanitation as people are provided with clean water resulting in less people being affected by cholera. </a:t>
            </a:r>
          </a:p>
          <a:p>
            <a:pPr lvl="0"/>
            <a:r>
              <a:rPr lang="en-GB" sz="2800" dirty="0"/>
              <a:t>Textile industries, which are popular in India/Bangladesh use large amounts of water to produce goods, dye fabric and power machines therefore they need access to a reliable water source to produce goods. </a:t>
            </a:r>
          </a:p>
          <a:p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04856" cy="1143000"/>
          </a:xfrm>
        </p:spPr>
        <p:txBody>
          <a:bodyPr>
            <a:noAutofit/>
          </a:bodyPr>
          <a:lstStyle/>
          <a:p>
            <a:pPr algn="ctr"/>
            <a:r>
              <a:rPr lang="en-GB" sz="3200" u="sng" dirty="0" smtClean="0"/>
              <a:t>The need for water management developing countries e.g. India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4032448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Many people living in developing countries don’t have access to electricity therefore Hydroelectric Power generated from water management schemes can help to provide this at an affordable price. </a:t>
            </a:r>
          </a:p>
          <a:p>
            <a:pPr lvl="0"/>
            <a:r>
              <a:rPr lang="en-GB" dirty="0"/>
              <a:t>Rice is a major source of food in developing countries e.g. China and is always exported all across the world for profit. </a:t>
            </a:r>
            <a:endParaRPr lang="en-GB" dirty="0" smtClean="0"/>
          </a:p>
          <a:p>
            <a:pPr lvl="0"/>
            <a:r>
              <a:rPr lang="en-GB" dirty="0" smtClean="0"/>
              <a:t>Rice </a:t>
            </a:r>
            <a:r>
              <a:rPr lang="en-GB" dirty="0"/>
              <a:t>farming requires irrigation as rice grows in flooded </a:t>
            </a:r>
            <a:r>
              <a:rPr lang="en-GB" dirty="0" err="1"/>
              <a:t>padi</a:t>
            </a:r>
            <a:r>
              <a:rPr lang="en-GB" dirty="0"/>
              <a:t> fields. </a:t>
            </a:r>
            <a:endParaRPr lang="en-GB" dirty="0" smtClean="0"/>
          </a:p>
          <a:p>
            <a:pPr lvl="0"/>
            <a:r>
              <a:rPr lang="en-GB" dirty="0" smtClean="0"/>
              <a:t>Water </a:t>
            </a:r>
            <a:r>
              <a:rPr lang="en-GB" dirty="0"/>
              <a:t>management schemes allow irrigation of fields and increase employment &amp; boost the economy. </a:t>
            </a:r>
          </a:p>
          <a:p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854</TotalTime>
  <Words>772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River Basin Management </vt:lpstr>
      <vt:lpstr>Structure of unit: </vt:lpstr>
      <vt:lpstr>Need for water management</vt:lpstr>
      <vt:lpstr>Starter</vt:lpstr>
      <vt:lpstr>The need for water management in the Colorado river basin</vt:lpstr>
      <vt:lpstr>The need for water management in the Colorado river basin</vt:lpstr>
      <vt:lpstr>The need for water management in the Colorado river basin</vt:lpstr>
      <vt:lpstr>The need for water management developing countries e.g. India</vt:lpstr>
      <vt:lpstr>The need for water management developing countries e.g. India</vt:lpstr>
      <vt:lpstr>PowerPoint Presentation</vt:lpstr>
      <vt:lpstr>Task – Refer to the additional sheet.</vt:lpstr>
      <vt:lpstr>Perfect Answer:</vt:lpstr>
      <vt:lpstr>Plenary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</dc:title>
  <dc:creator>SMcGinlay</dc:creator>
  <cp:lastModifiedBy>Karen Fulton</cp:lastModifiedBy>
  <cp:revision>98</cp:revision>
  <dcterms:created xsi:type="dcterms:W3CDTF">2015-09-24T13:08:42Z</dcterms:created>
  <dcterms:modified xsi:type="dcterms:W3CDTF">2018-02-19T11:09:52Z</dcterms:modified>
</cp:coreProperties>
</file>