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308" r:id="rId2"/>
    <p:sldId id="267" r:id="rId3"/>
    <p:sldId id="310" r:id="rId4"/>
    <p:sldId id="311" r:id="rId5"/>
    <p:sldId id="312" r:id="rId6"/>
    <p:sldId id="313" r:id="rId7"/>
    <p:sldId id="314" r:id="rId8"/>
    <p:sldId id="315" r:id="rId9"/>
    <p:sldId id="316" r:id="rId10"/>
    <p:sldId id="318" r:id="rId11"/>
    <p:sldId id="319" r:id="rId12"/>
    <p:sldId id="320" r:id="rId13"/>
    <p:sldId id="321" r:id="rId14"/>
    <p:sldId id="322" r:id="rId15"/>
    <p:sldId id="323" r:id="rId16"/>
    <p:sldId id="324" r:id="rId17"/>
    <p:sldId id="309" r:id="rId18"/>
    <p:sldId id="325" r:id="rId19"/>
    <p:sldId id="327" r:id="rId20"/>
    <p:sldId id="326" r:id="rId21"/>
    <p:sldId id="328" r:id="rId22"/>
    <p:sldId id="283" r:id="rId23"/>
    <p:sldId id="30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53" autoAdjust="0"/>
    <p:restoredTop sz="94660"/>
  </p:normalViewPr>
  <p:slideViewPr>
    <p:cSldViewPr>
      <p:cViewPr varScale="1">
        <p:scale>
          <a:sx n="86" d="100"/>
          <a:sy n="86" d="100"/>
        </p:scale>
        <p:origin x="130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98CB7A-6153-433C-BE86-A8299A128F6C}" type="datetimeFigureOut">
              <a:rPr lang="en-GB" smtClean="0"/>
              <a:t>31/01/2020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240660-5E5F-4C54-8542-771FEB4E648B}" type="slidenum">
              <a:rPr lang="en-GB" smtClean="0"/>
              <a:t>‹#›</a:t>
            </a:fld>
            <a:endParaRPr lang="en-GB"/>
          </a:p>
        </p:txBody>
      </p:sp>
    </p:spTree>
    <p:extLst>
      <p:ext uri="{BB962C8B-B14F-4D97-AF65-F5344CB8AC3E}">
        <p14:creationId xmlns:p14="http://schemas.microsoft.com/office/powerpoint/2010/main" val="565369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Video 1 – 4.24mins</a:t>
            </a:r>
          </a:p>
          <a:p>
            <a:r>
              <a:rPr lang="en-GB" smtClean="0"/>
              <a:t>Video 2 – 5.59mins</a:t>
            </a:r>
            <a:endParaRPr lang="en-GB"/>
          </a:p>
        </p:txBody>
      </p:sp>
      <p:sp>
        <p:nvSpPr>
          <p:cNvPr id="4" name="Slide Number Placeholder 3"/>
          <p:cNvSpPr>
            <a:spLocks noGrp="1"/>
          </p:cNvSpPr>
          <p:nvPr>
            <p:ph type="sldNum" sz="quarter" idx="10"/>
          </p:nvPr>
        </p:nvSpPr>
        <p:spPr/>
        <p:txBody>
          <a:bodyPr/>
          <a:lstStyle/>
          <a:p>
            <a:fld id="{EC9B42A6-EE8C-405F-9087-445AC7F8FF72}"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C9B42A6-EE8C-405F-9087-445AC7F8FF72}" type="slidenum">
              <a:rPr lang="en-GB" smtClean="0"/>
              <a:pPr/>
              <a:t>23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BF45CE-F85B-446A-B995-3F81A153458C}"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F45CE-F85B-446A-B995-3F81A153458C}"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F45CE-F85B-446A-B995-3F81A153458C}"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F45CE-F85B-446A-B995-3F81A153458C}"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F45CE-F85B-446A-B995-3F81A153458C}"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BF45CE-F85B-446A-B995-3F81A153458C}"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BF45CE-F85B-446A-B995-3F81A153458C}" type="datetimeFigureOut">
              <a:rPr lang="en-GB" smtClean="0"/>
              <a:t>31/01/2020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BF45CE-F85B-446A-B995-3F81A153458C}" type="datetimeFigureOut">
              <a:rPr lang="en-GB" smtClean="0"/>
              <a:t>31/01/2020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F45CE-F85B-446A-B995-3F81A153458C}" type="datetimeFigureOut">
              <a:rPr lang="en-GB" smtClean="0"/>
              <a:t>31/01/2020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72670B-3646-4BCA-B17E-18406DAA3E5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F45CE-F85B-446A-B995-3F81A153458C}"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72670B-3646-4BCA-B17E-18406DAA3E5D}"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0BF45CE-F85B-446A-B995-3F81A153458C}" type="datetimeFigureOut">
              <a:rPr lang="en-GB" smtClean="0"/>
              <a:t>31/01/2020</a:t>
            </a:fld>
            <a:endParaRPr lang="en-GB"/>
          </a:p>
        </p:txBody>
      </p:sp>
      <p:sp>
        <p:nvSpPr>
          <p:cNvPr id="9" name="Slide Number Placeholder 8"/>
          <p:cNvSpPr>
            <a:spLocks noGrp="1"/>
          </p:cNvSpPr>
          <p:nvPr>
            <p:ph type="sldNum" sz="quarter" idx="11"/>
          </p:nvPr>
        </p:nvSpPr>
        <p:spPr/>
        <p:txBody>
          <a:bodyPr/>
          <a:lstStyle/>
          <a:p>
            <a:fld id="{B372670B-3646-4BCA-B17E-18406DAA3E5D}"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372670B-3646-4BCA-B17E-18406DAA3E5D}"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0BF45CE-F85B-446A-B995-3F81A153458C}" type="datetimeFigureOut">
              <a:rPr lang="en-GB" smtClean="0"/>
              <a:t>31/01/2020</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x28NpUZjmN8"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jI_nRHg-0l4&amp;feature=youtu.b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bdRDfXFjgZ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a:t>
            </a:r>
            <a:endParaRPr lang="en-GB" dirty="0"/>
          </a:p>
        </p:txBody>
      </p:sp>
      <p:sp>
        <p:nvSpPr>
          <p:cNvPr id="7" name="Content Placeholder 6"/>
          <p:cNvSpPr>
            <a:spLocks noGrp="1"/>
          </p:cNvSpPr>
          <p:nvPr>
            <p:ph sz="quarter" idx="1"/>
          </p:nvPr>
        </p:nvSpPr>
        <p:spPr/>
        <p:txBody>
          <a:bodyPr>
            <a:normAutofit/>
          </a:bodyPr>
          <a:lstStyle/>
          <a:p>
            <a:pPr algn="just"/>
            <a:r>
              <a:rPr lang="en-GB" sz="2900" dirty="0" smtClean="0"/>
              <a:t>In your groups, come up with a solution to land degradation in the Sahel.</a:t>
            </a:r>
          </a:p>
          <a:p>
            <a:pPr algn="just"/>
            <a:endParaRPr lang="en-GB" sz="2900" dirty="0" smtClean="0"/>
          </a:p>
          <a:p>
            <a:pPr algn="just"/>
            <a:r>
              <a:rPr lang="en-GB" sz="2900" dirty="0" smtClean="0"/>
              <a:t>How would it help?</a:t>
            </a:r>
          </a:p>
          <a:p>
            <a:pPr algn="just"/>
            <a:r>
              <a:rPr lang="en-GB" sz="2900" dirty="0" smtClean="0"/>
              <a:t>What would it cost?</a:t>
            </a:r>
          </a:p>
          <a:p>
            <a:pPr algn="just"/>
            <a:r>
              <a:rPr lang="en-GB" sz="2900" dirty="0" smtClean="0"/>
              <a:t>Why may it not work?</a:t>
            </a:r>
            <a:endParaRPr lang="en-GB" sz="2900" dirty="0"/>
          </a:p>
        </p:txBody>
      </p:sp>
    </p:spTree>
    <p:extLst>
      <p:ext uri="{BB962C8B-B14F-4D97-AF65-F5344CB8AC3E}">
        <p14:creationId xmlns:p14="http://schemas.microsoft.com/office/powerpoint/2010/main" val="2295613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4 – Fuel efficient stoves</a:t>
            </a:r>
            <a:endParaRPr lang="en-GB" dirty="0"/>
          </a:p>
        </p:txBody>
      </p:sp>
      <p:sp>
        <p:nvSpPr>
          <p:cNvPr id="3" name="Content Placeholder 2"/>
          <p:cNvSpPr>
            <a:spLocks noGrp="1"/>
          </p:cNvSpPr>
          <p:nvPr>
            <p:ph sz="quarter" idx="1"/>
          </p:nvPr>
        </p:nvSpPr>
        <p:spPr/>
        <p:txBody>
          <a:bodyPr/>
          <a:lstStyle/>
          <a:p>
            <a:pPr algn="just"/>
            <a:r>
              <a:rPr lang="en-GB" dirty="0" smtClean="0"/>
              <a:t>The development of stoves like the </a:t>
            </a:r>
            <a:r>
              <a:rPr lang="en-GB" dirty="0" err="1" smtClean="0"/>
              <a:t>Jiko</a:t>
            </a:r>
            <a:r>
              <a:rPr lang="en-GB" dirty="0" smtClean="0"/>
              <a:t>, which is cheap and uses approximately half the quantity of </a:t>
            </a:r>
            <a:r>
              <a:rPr lang="en-GB" dirty="0" err="1" smtClean="0"/>
              <a:t>fuelwood</a:t>
            </a:r>
            <a:r>
              <a:rPr lang="en-GB" dirty="0" smtClean="0"/>
              <a:t> required by an open fire, can play a part in reducing rural land degradation.  </a:t>
            </a:r>
          </a:p>
          <a:p>
            <a:pPr algn="just"/>
            <a:r>
              <a:rPr lang="en-GB" dirty="0" smtClean="0"/>
              <a:t>If these stoves are used, the demand for </a:t>
            </a:r>
            <a:r>
              <a:rPr lang="en-GB" dirty="0" err="1" smtClean="0"/>
              <a:t>fuelwood</a:t>
            </a:r>
            <a:r>
              <a:rPr lang="en-GB" dirty="0" smtClean="0"/>
              <a:t> is reduced and trees will be retained for longer. </a:t>
            </a:r>
            <a:endParaRPr lang="en-GB" dirty="0"/>
          </a:p>
        </p:txBody>
      </p:sp>
      <p:pic>
        <p:nvPicPr>
          <p:cNvPr id="4098" name="Picture 2" descr="https://media.licdn.com/mpr/mpr/p/4/005/088/20b/152181f.jpg"/>
          <p:cNvPicPr>
            <a:picLocks noChangeAspect="1" noChangeArrowheads="1"/>
          </p:cNvPicPr>
          <p:nvPr/>
        </p:nvPicPr>
        <p:blipFill>
          <a:blip r:embed="rId2" cstate="print"/>
          <a:srcRect/>
          <a:stretch>
            <a:fillRect/>
          </a:stretch>
        </p:blipFill>
        <p:spPr bwMode="auto">
          <a:xfrm>
            <a:off x="971600" y="4062715"/>
            <a:ext cx="6500664" cy="2795285"/>
          </a:xfrm>
          <a:prstGeom prst="rect">
            <a:avLst/>
          </a:prstGeom>
          <a:noFill/>
        </p:spPr>
      </p:pic>
    </p:spTree>
    <p:extLst>
      <p:ext uri="{BB962C8B-B14F-4D97-AF65-F5344CB8AC3E}">
        <p14:creationId xmlns:p14="http://schemas.microsoft.com/office/powerpoint/2010/main" val="3015520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4 – Fuel efficient stoves</a:t>
            </a:r>
            <a:endParaRPr lang="en-GB" dirty="0"/>
          </a:p>
        </p:txBody>
      </p:sp>
      <p:sp>
        <p:nvSpPr>
          <p:cNvPr id="3" name="Content Placeholder 2"/>
          <p:cNvSpPr>
            <a:spLocks noGrp="1"/>
          </p:cNvSpPr>
          <p:nvPr>
            <p:ph sz="quarter" idx="1"/>
          </p:nvPr>
        </p:nvSpPr>
        <p:spPr>
          <a:xfrm>
            <a:off x="457200" y="1600200"/>
            <a:ext cx="3610744" cy="4873752"/>
          </a:xfrm>
        </p:spPr>
        <p:txBody>
          <a:bodyPr>
            <a:normAutofit/>
          </a:bodyPr>
          <a:lstStyle/>
          <a:p>
            <a:pPr algn="just"/>
            <a:r>
              <a:rPr lang="en-GB" sz="2800" dirty="0" smtClean="0"/>
              <a:t>Effectiveness:</a:t>
            </a:r>
          </a:p>
          <a:p>
            <a:pPr algn="just"/>
            <a:r>
              <a:rPr lang="en-GB" sz="2800" dirty="0" smtClean="0"/>
              <a:t>This technique can be particularly effective in areas where the cost of alternative fuels such as Kerosene, are beyond the means of local people.  </a:t>
            </a:r>
          </a:p>
          <a:p>
            <a:pPr algn="just"/>
            <a:endParaRPr lang="en-GB" sz="2800" dirty="0"/>
          </a:p>
        </p:txBody>
      </p:sp>
      <p:pic>
        <p:nvPicPr>
          <p:cNvPr id="6146" name="Picture 2" descr="http://images.lowes.com/product/converted/023857/023857738513lg.jpg"/>
          <p:cNvPicPr>
            <a:picLocks noChangeAspect="1" noChangeArrowheads="1"/>
          </p:cNvPicPr>
          <p:nvPr/>
        </p:nvPicPr>
        <p:blipFill>
          <a:blip r:embed="rId2" cstate="print"/>
          <a:srcRect/>
          <a:stretch>
            <a:fillRect/>
          </a:stretch>
        </p:blipFill>
        <p:spPr bwMode="auto">
          <a:xfrm>
            <a:off x="4572000" y="1916832"/>
            <a:ext cx="4176464" cy="4176464"/>
          </a:xfrm>
          <a:prstGeom prst="rect">
            <a:avLst/>
          </a:prstGeom>
          <a:noFill/>
        </p:spPr>
      </p:pic>
    </p:spTree>
    <p:extLst>
      <p:ext uri="{BB962C8B-B14F-4D97-AF65-F5344CB8AC3E}">
        <p14:creationId xmlns:p14="http://schemas.microsoft.com/office/powerpoint/2010/main" val="2658076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5 – Reducing herd size</a:t>
            </a:r>
            <a:endParaRPr lang="en-GB" dirty="0"/>
          </a:p>
        </p:txBody>
      </p:sp>
      <p:sp>
        <p:nvSpPr>
          <p:cNvPr id="3" name="Content Placeholder 2"/>
          <p:cNvSpPr>
            <a:spLocks noGrp="1"/>
          </p:cNvSpPr>
          <p:nvPr>
            <p:ph sz="quarter" idx="1"/>
          </p:nvPr>
        </p:nvSpPr>
        <p:spPr/>
        <p:txBody>
          <a:bodyPr>
            <a:normAutofit/>
          </a:bodyPr>
          <a:lstStyle/>
          <a:p>
            <a:pPr algn="just"/>
            <a:r>
              <a:rPr lang="en-GB" sz="2400" dirty="0" smtClean="0"/>
              <a:t>Reducing the number of cattle, sheep and goats and focusing on the quality rather than the quantity of the herds, decreases grazing pressure on the land.  </a:t>
            </a:r>
          </a:p>
          <a:p>
            <a:pPr algn="just"/>
            <a:r>
              <a:rPr lang="en-GB" sz="2400" dirty="0" smtClean="0"/>
              <a:t>It also reduces the impact of soil compaction which causes increased overland flow and reduced infiltration. </a:t>
            </a:r>
          </a:p>
          <a:p>
            <a:pPr algn="just"/>
            <a:r>
              <a:rPr lang="en-GB" sz="2400" dirty="0" smtClean="0"/>
              <a:t>Effectiveness:</a:t>
            </a:r>
          </a:p>
          <a:p>
            <a:pPr algn="just"/>
            <a:r>
              <a:rPr lang="en-GB" sz="2400" dirty="0" smtClean="0"/>
              <a:t>This is a very culturally sensitive issue as traditionally the size of the herd is often a measure of an individual’s status within his tribe and therefore herders may be resistant to change.</a:t>
            </a:r>
            <a:endParaRPr lang="en-GB" sz="2400" dirty="0"/>
          </a:p>
        </p:txBody>
      </p:sp>
    </p:spTree>
    <p:extLst>
      <p:ext uri="{BB962C8B-B14F-4D97-AF65-F5344CB8AC3E}">
        <p14:creationId xmlns:p14="http://schemas.microsoft.com/office/powerpoint/2010/main" val="3861872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6 - Afforestation</a:t>
            </a:r>
            <a:endParaRPr lang="en-GB" dirty="0"/>
          </a:p>
        </p:txBody>
      </p:sp>
      <p:sp>
        <p:nvSpPr>
          <p:cNvPr id="3" name="Content Placeholder 2"/>
          <p:cNvSpPr>
            <a:spLocks noGrp="1"/>
          </p:cNvSpPr>
          <p:nvPr>
            <p:ph sz="quarter" idx="1"/>
          </p:nvPr>
        </p:nvSpPr>
        <p:spPr/>
        <p:txBody>
          <a:bodyPr>
            <a:noAutofit/>
          </a:bodyPr>
          <a:lstStyle/>
          <a:p>
            <a:pPr algn="just"/>
            <a:r>
              <a:rPr lang="en-GB" sz="2600" dirty="0" smtClean="0"/>
              <a:t>Planting new trees helps prevent soil erosion as the roots will bind the soil together and will also act as a windbreak, reducing wind erosion.   </a:t>
            </a:r>
          </a:p>
          <a:p>
            <a:pPr algn="just"/>
            <a:r>
              <a:rPr lang="en-GB" sz="2600" dirty="0" smtClean="0"/>
              <a:t>In parts of West Africa, the </a:t>
            </a:r>
            <a:r>
              <a:rPr lang="en-GB" sz="2600" dirty="0" err="1" smtClean="0"/>
              <a:t>Kad</a:t>
            </a:r>
            <a:r>
              <a:rPr lang="en-GB" sz="2600" dirty="0" smtClean="0"/>
              <a:t> tree, a variety of Acacia has been used in an attempt to restore the soil fertility and productivity.  </a:t>
            </a:r>
          </a:p>
          <a:p>
            <a:pPr algn="just"/>
            <a:r>
              <a:rPr lang="en-GB" sz="2600" dirty="0" err="1" smtClean="0"/>
              <a:t>Kad</a:t>
            </a:r>
            <a:r>
              <a:rPr lang="en-GB" sz="2600" dirty="0" smtClean="0"/>
              <a:t> is good because it retains its leaves in the dry seasons so providing shade, and it fixes nitrogen in the soil, thus raising fertility and productivity.</a:t>
            </a:r>
            <a:endParaRPr lang="en-GB" sz="2600" dirty="0"/>
          </a:p>
        </p:txBody>
      </p:sp>
    </p:spTree>
    <p:extLst>
      <p:ext uri="{BB962C8B-B14F-4D97-AF65-F5344CB8AC3E}">
        <p14:creationId xmlns:p14="http://schemas.microsoft.com/office/powerpoint/2010/main" val="3663515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6 - Afforestation</a:t>
            </a:r>
            <a:endParaRPr lang="en-GB" dirty="0"/>
          </a:p>
        </p:txBody>
      </p:sp>
      <p:sp>
        <p:nvSpPr>
          <p:cNvPr id="3" name="Content Placeholder 2"/>
          <p:cNvSpPr>
            <a:spLocks noGrp="1"/>
          </p:cNvSpPr>
          <p:nvPr>
            <p:ph sz="quarter" idx="1"/>
          </p:nvPr>
        </p:nvSpPr>
        <p:spPr/>
        <p:txBody>
          <a:bodyPr/>
          <a:lstStyle/>
          <a:p>
            <a:pPr algn="just"/>
            <a:r>
              <a:rPr lang="en-GB" dirty="0" smtClean="0"/>
              <a:t>This scheme has other benefits - depending on the species planted trees may also provide nuts and fruit for humans and animals. </a:t>
            </a:r>
          </a:p>
          <a:p>
            <a:pPr algn="just"/>
            <a:r>
              <a:rPr lang="en-GB" dirty="0" smtClean="0"/>
              <a:t>The </a:t>
            </a:r>
            <a:r>
              <a:rPr lang="en-GB" dirty="0" err="1" smtClean="0"/>
              <a:t>Kad</a:t>
            </a:r>
            <a:r>
              <a:rPr lang="en-GB" dirty="0" smtClean="0"/>
              <a:t> tree’s decaying leaf litter provides an addition source of nutrients.</a:t>
            </a:r>
            <a:endParaRPr lang="en-GB" dirty="0"/>
          </a:p>
        </p:txBody>
      </p:sp>
      <p:pic>
        <p:nvPicPr>
          <p:cNvPr id="32770" name="Picture 2" descr="http://dico-sciences-animales.cirad.fr/photos/bota/AcaciaAlbida.jpg"/>
          <p:cNvPicPr>
            <a:picLocks noChangeAspect="1" noChangeArrowheads="1"/>
          </p:cNvPicPr>
          <p:nvPr/>
        </p:nvPicPr>
        <p:blipFill>
          <a:blip r:embed="rId2" cstate="print"/>
          <a:srcRect/>
          <a:stretch>
            <a:fillRect/>
          </a:stretch>
        </p:blipFill>
        <p:spPr bwMode="auto">
          <a:xfrm>
            <a:off x="2195736" y="3717032"/>
            <a:ext cx="4143375" cy="2752725"/>
          </a:xfrm>
          <a:prstGeom prst="rect">
            <a:avLst/>
          </a:prstGeom>
          <a:noFill/>
        </p:spPr>
      </p:pic>
    </p:spTree>
    <p:extLst>
      <p:ext uri="{BB962C8B-B14F-4D97-AF65-F5344CB8AC3E}">
        <p14:creationId xmlns:p14="http://schemas.microsoft.com/office/powerpoint/2010/main" val="2318541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7 – Planting pits / </a:t>
            </a:r>
            <a:r>
              <a:rPr lang="en-GB" dirty="0" err="1" smtClean="0"/>
              <a:t>Zai</a:t>
            </a:r>
            <a:endParaRPr lang="en-GB" dirty="0"/>
          </a:p>
        </p:txBody>
      </p:sp>
      <p:sp>
        <p:nvSpPr>
          <p:cNvPr id="3" name="Content Placeholder 2"/>
          <p:cNvSpPr>
            <a:spLocks noGrp="1"/>
          </p:cNvSpPr>
          <p:nvPr>
            <p:ph sz="quarter" idx="1"/>
          </p:nvPr>
        </p:nvSpPr>
        <p:spPr>
          <a:xfrm>
            <a:off x="179512" y="1600200"/>
            <a:ext cx="3960440" cy="4873752"/>
          </a:xfrm>
        </p:spPr>
        <p:txBody>
          <a:bodyPr>
            <a:normAutofit fontScale="92500" lnSpcReduction="10000"/>
          </a:bodyPr>
          <a:lstStyle/>
          <a:p>
            <a:pPr algn="just"/>
            <a:r>
              <a:rPr lang="en-GB" sz="2800" dirty="0" smtClean="0"/>
              <a:t>Farmers dig a grid of planting pits.  </a:t>
            </a:r>
          </a:p>
          <a:p>
            <a:pPr algn="just"/>
            <a:r>
              <a:rPr lang="en-GB" sz="2800" dirty="0" smtClean="0"/>
              <a:t>Run-off water is trapped in the hole, then manure or compost is added to the hole.  </a:t>
            </a:r>
          </a:p>
          <a:p>
            <a:pPr algn="just"/>
            <a:r>
              <a:rPr lang="en-GB" sz="2800" dirty="0" smtClean="0"/>
              <a:t>Termites are attracted and </a:t>
            </a:r>
            <a:r>
              <a:rPr lang="en-GB" sz="2800" smtClean="0"/>
              <a:t>they dig </a:t>
            </a:r>
            <a:r>
              <a:rPr lang="en-GB" sz="2800" dirty="0" smtClean="0"/>
              <a:t>galleries that make the infiltration of rainwater, run-off and the retention of moisture easier.</a:t>
            </a:r>
            <a:endParaRPr lang="en-GB" sz="2800" dirty="0"/>
          </a:p>
        </p:txBody>
      </p:sp>
      <p:sp>
        <p:nvSpPr>
          <p:cNvPr id="35842" name="AutoShape 2" descr="data:image/jpeg;base64,/9j/4AAQSkZJRgABAQAAAQABAAD/2wCEAAkGBxQTEhUUExQWFRUWGBgYGBcYGRwbHBodHBgeGB4dGBkaHisgHxolGxwaITEiJikrLi4uGB8zODMsNyotLisBCgoKDg0OGxAQGzgkICYsLDQsLDQvLCwvLDQ0LCwsLCwsLCw0LCwsLCwsLCwsLCwsLCwsLCwsLCwsLCwsLCwsLP/AABEIAQMAwgMBIgACEQEDEQH/xAAcAAACAwEBAQEAAAAAAAAAAAAEBQIDBgABBwj/xABCEAABAgQEAwYEBAQEBQUBAAABAhEAAyExBBJBUQUiYRMycYGRoQaxwfAUQtHhByNS8TNigpIVU3Ky0kNjc6LiJP/EABkBAAMBAQEAAAAAAAAAAAAAAAABAgMEBf/EACsRAAICAgICAQMDBAMAAAAAAAABAhEDIRIxQVETBCJhFDLwQnGBkVJiof/aAAwDAQACEQMRAD8A+rBMe5YmBHrRpZFEMse5Ym0etBYUQaPWiTR60Fjog0c0TaOaFYUQaOaJtHjQBRFo9aPWjmgA8aPGiTRzQBRFo5ok0dBYEWjmiUdBYEGjmiceQWKiBEc0SjoLCito8KYsaPDDsVFWWOicdBYUXNHrR7HsSWeNHNHsdAB0eNHsdAB5HRxMQE1LlLjMKkOHD7jSACceRk5nx7JTjBhVpKcxSETQpJQoKsaWBNIa4v4nwksKKp6OV3A5jQtYdYXJCG8dGT4v8f4WUOQ9srZNA2pzEN6Qmxn8UUhX8uTmQ7AqUxNLsAQPUwucfYz6LC7i/G5OGA7VbE2SKk+W0fM5n8T8SrlTLQC75gCaWAqa7v4RkPiX4hnTl5pqyVBmalGZg1qfMxLyLpAfdcB8TYacWRNAV/SrlO9j4GFnxt8VpwspIQodpMqk3ZP9Wx6R8HwGNUCpTs733Z2iU3GLmy2UXP5bnyDBqkRLyS6Cj6Dwf+JE1M1GdfbSqhTsk11FHLEN1jXo/iBh1TQgOUEd7XMdANtI+B4REwkHIssSzA+vkYZSsBPNUy1ggvWg994mWRx8jo+ucR/iTLBWmVLJUn8yyAL3AFw1bxmsR/EPEjmEwArFAEghNToReMknhM8qzhNGHeUCOpLHzjk8AnKIOZFC7uf/AB2jN50/6go1A/iXiQU5loOW/KkZuh/Zoqk/xLxXahSiFJLsgMBvsT9Yz6vhNZUSZqW3Yg/P3eCsP8K5XOdR2YMx3cn7eJ/UQX9Q+JZO+MMT+MTM7RT5v9IST3QGZmeG2L/idjO05Uy2JLJCfK5NfGBJPw2klyVO3SjPt+sQXw4JLCWogO6lEewBf70if1SXQcQlX8TsY9exHTIf/KOgX8InWXMf/wCMx5C/V/3FxPqXA/jzCYgrBWJSkVZagHTZwbE0qBam8Nj8QYV2/ESXIf8AxE29ehj80SMBP7R0pIU78xZw+vtGrk4OZslLWYswrHTPOoiPreI+OsChQSZ4dVmSoj1aFHxL/EmTh0pMtClqJ/MCkMCx6vtHzyXwhWd1KFqcrkbMSPfrE8TwPtGzqWoDSzvubxk/q4+x0aiX/F0LyBMlKSVMStdL+AajVPWBuI/xGxMxKkJSiUT+dBKiP+l/m0IVfD0hLKWLMNTsLAVhjL4SjNmCQVHU6DzMRL6xeB8WKOOfFmJnyUCZNzGWQXACS4/MQLmnzhbI4piFTgsBZUoF1B3PifL0jZy8KgCnZltgD9OkUy8SHZQbzF+o9PWMH9Un4DjRkZuAmrUlaZawz3oajr1MW/8ACMQsAKCQGYur5AbUjVT1VcM1WOpp7QJheKJWosliCxJDG7a1+xE/qZPpdC0Kl8BmrCcy0imUsKG+gAApFsngQQKrJ0ojUhmDk1PSGszHTAvlTTUvS3jT0ghE/MOYB33eIf1GQehOngqAa51kVKSoBraAeFOsXS+EoADyRQf1OfnDL8RUjUMW8Xb5GCEyXoss+gqf2iXkm/I1Fy6F8nBo/wCUElwQ6Qa/rFnZlBZSQlIsEi/k1NbeMM5UmrJSTsTr5xSvDT1LdLJSHJSagjW9B/aJ35NXhaVgCJdyQsJFRo9LH2gNeNSkl1FnoGr4D+rf7q/OBm0K0pykVBUG6W8otTw1DURKByglgPctB32HwyYiw2HXMynlWlXdaoI+b/rDlOHCasE12bzoIMmyVggAOwdk7NoL26QLi5asj5VJB1JDsDYgGogot4VGwXiMtBSAsukqalK/MFzEkFCBRT9H8qxBWESWBOYggil+r+vpFHEODLN1JZT0BLfL3goji9tIK/4jKFyDt6+X2I9HEpaQWPhr5A+sLBwNSXDsK3qehBVE5PCWDJCiHL6dX+sPj+Q5T9B6ZqiAWJfXKmOipOEIAGYUjodRHzZ0vDJTTOVf6X+gEWTZoQlwlSi4oGF+m0QzVZwPb7pWLlSFPlatKV1r4Wa7XiezO5eEDHF/0yzUOHFR0L0eJpBOhT5wVhsCpgVPWwbpu/lExhwFZXPRwX3PRqH7sNMbhN9gZI1e8RJS4BBrvB60IblAqASVFwKuwuzgGpPlWLxgFqKgcqUsSNA9WckCja0EKg+FiRUsNlCFFwbBqeVWi4YdhRIf389WhgnAKIFie9UjMasyC48XNKisTRKQkVzlSnFgGbluTdqw6H8XsRTcIo3UlIVcX9tP2i78OEa5vACvhqf2g2fMliimJBICQ5cAGtH9zYu0UKU1Qku4caOaVewoR4sRQw1BsawuXRGXhi5Bo4pq/SuvrFqMASdm/NRm/eIyZySsZMqzSrKuCxLkCxBs7izxVKE1Kn7RC1UKkkGyi4b/ADDoGtXc+N2X8HFq1oNlcLT3iXvengwiS8RKBOpSxJUpgA9SSegMVTpqjU0oQz9QT5jb2hRxicUIMwgKFErJWEjKuhYtQu1YqK3R1QjFK4rQ/wCG4xM4KVJUlWShY0BpceYi/sFKSQohRF9n0AbTxj5HJ4xNwckS5XIFrmdpV3KVZQk6EAAekb74T4/20tSlqOaWUpUG3o973G5KY2y/T8Fa6Mlmi39w+xEpRQASEseaw6AUisLyrSADzUZrULVHUNEV8TSkjV65S1v77xX+JB5wHUcpT0BLEAvUt8owL5Y+Wuw9IdX5hlD3LeY69IpxFEOAFBSvzWGj7sYnw7DzVqUGITfMsNVWm7sx8HirGYnIlUtZS4YNUv5EX2hVqyXki16CZaAyOQBq3Le59o9ViVFQADirgUamv3qYXzMYkpoSkoAy1JJdu8PChETOJEwEoNaUCa7hjoDRvGAtZIvSYUpYmIJUllpAIFvCxr4QPgAVk58wKSzgMGruaaUMeKxBOigpAvv0e1D+ugiyVPzggu4qCl2NKkb+FbwCvlJfz/YEucASMqixZ84r1tHsUqxUxz/LWfX9I6HRm3P0FzklPKpGVAezkqTQ3ZswYl3sInLxZYKAUjYhJIWoAsGZmYVYt9Bps1YAJZOUKqE0Y1OZgSBfw6QPhMXylKiopU3KC1XZgHvQN52hWZudBoxyFALP+IkhkEEJAtUWfrb1MSxeUmykg1KXBqe82U8tCoM3yhfipaEKUDmVYhwwpYHcftAXEsaSNgxYe+0CtkPI+qHKMWiUXTVKhyZgCUB7K1Ivc7WjsTxpAWQAlrkrFC+wBpX9IAwUiaWVMYJoySS71vmpWlntF+JlBDNlvUZQogA6E+L06xXHwaKORr0jkcQUEZBmygvZgKg+JrY9YOlrsZilFTAg6Fjet/O0DYXFNVZSkNSrFuihTakXYibMVVBypSK5mdn/AC1v0J/Z8TWGNR23ZCakgd/vPRQDgMWdmo6n8YUHFrmMpaVLRLqp1hT1cUckNYfq0G4jCpWXVmDkEClCWBYKswprb1slJTLBUwIQCoIZnAvU2JYPWtY0jJI1BVS5mUnLlUtQLlPK71YgAMSAAAbalnjsVh1IQSMoIIKhmKXa4DEuoVZW7CgeNJh5gUSz93LlYHmAYEUeoAqxGsBTOHdsrNMnTc4YVUAegDjXZtIHJCrlqQtwqjNbKtCgmhKS7UbZ7VOw6QeFSQnLUu3KEgm17Bi4A/u8cvBoQtUlJzM0xSXqyiaO4DCp3rs0Cfg0pqiWwUtiNRQqAcd4s/jTSJcaNOUX/Yx/xrwLETMQnsZKVIUpRQlJSCkqSCc7Fu9mU7tzeEG8O+G5khSpi3QgJQFIWxJUk6FKj3dgTU6xrsQuTLOeWhKrlSkjutdKi/ey1112EUYWYiYFJlpC87vmBLZaKIY5s1GYbxpPNJx4nJkxxb12LDiUZwFAgmgL1JrYCjNYak6xTxXiC0pUmQAmYlLpdncAroGcd224huMEAS6U5aVDioDB81traaQJxqUJSQpnLF6By7pqo1DAkRhGrRmoSjG37FyfjMJwypqFKUQQcjhwsgpZdO6//a+sb7gHC5CsJI/FIE2fi0JXMWq6c6cwCG7gS4SGuUuXj5vjOG4CbMz8yFFJeXJUDmYO5TqU0P5QWjYTPiXD4nE4RMlRShAlUWyMvZ53SSTlcgpAq1elO/Hxrr/YODYdi+FIwczsyHQsFSZhteymL5urNUQpxkuYmaCFqJJcAMCLMCbWI9dI1nxaFASguqcttlNcK9n6whIM1CWcrAuqjN0vcxyZ4KE9GkVzx0U4vCMzLykEEpKXfwe6q38Nohg5rKKaOFOFIABNGIUTa+sMEyRNSEkEtTmYM/U102eKpfDRLJWkigLgk+RcfOMjZY3acaPV4ipoq/8AQP1joLGBBrT/AO0dBsrjMUjLJR/NmEJ5hlKgLAhspGYB9T0gXFTkTElXaggFqF33roQKM30jH/ECMQuaBmGVSavzBnPPlvmd2ZqvrUr+HS8QJihJSlTctUkAGm7EMGv6Rcfpm43yPMjyk6NxO4cDk5+zoXdi4uGegNDU0tQw2lJDVlooQAwcijuzX8tPFlPCcLOclct1JDCYoEpIOwKnB6aVhtPnpSkBBJJoM2UDarApAbUOaawNeD0scePiirEuk97wYEnepUd23gNR7RqHM1iSQ5qxGtv7a2YrEjNlAc0SAKA+BuB1reOkYdlArGXozvUm5A+rvCJcm3p6BkyVKJSjvOTYBvNIt4vYiGmFlEJIKgpRDFhQuDZRqQKUO8DqMzMkFGVCXLl2OzAFzXoIq4riSiZlFtCAW3Fw+vkXg2Eajt3YZKTzu4bU8qSWsDXUjQavHY6bLCcqky8xd6b7mnW3tAMpYlAFRIe6i7mhOUZjRwKgesAcVw8zEhIlizkghISSaioc31/vC7ZtTekFDiqgw7MuxT2iVM4sbE8uvnSsPMLiyuWh+QmpDlTHqpmJubWHqs4Zh5klKgtOdk0chanFmCRShtowjsXiFomOZbpKSMxUyQKU2JI8LAbQNl8UnpBXxFxtZSUylJWXSFhazd6cgUGDOfKKpczMquZVASnRv6cx5gDqzeMLRwztS1JbF2R3QzuA7btZvWGMpLAS2UlNg1+jqH3W0OU292NYsfVHs5SValzoHIHSpZvN4EkTyqYrn5AnupSXKnIIHMaCzt5RHESihTmUVp/yEHe4Jfaz62g/BYNa/wCYZeQXDuMzUsL6iING0ugvCzVA94kgaAkAeaaltvKMz8cFc6UJcqWokl1KTQkAEMxLNV7Q/mJW+UgGhcVprQCgFaAN7QpODdRUVudi1AKsqsOMuLswUU00/Jl+D/D8w4YyZqVIClZuUDMOYJFdfzUc0I3MI08DxKJoEr+ZlU7pLMQXGbNT0JT1j6egICTlUmgddasNKmlN9xFqZ0spB/lTClgDLWDqbhD0JajxvH6mat0cmSMI6i9oEwPFsaiVKlzBLmKQeVGY0SoAcyyCzOWZxUXoIdy0pczAoJZgyb5qOyiQS9KNtCSfxUCapai8tQYq7rBsyWyvdRCasOUA3eEiuMlUwkS1SpYNRynMwbVwC49zURzuWTJtIy/Uztt+dm+lYMd51E0e7FnYmjA102rEcbLQk5khT/lLir7g+OsZfh/xOCjmJKuVKcpDOb5n5gCaEEA/XUjNMZikgAuC2tWY1p4NAuXk68WZTWi1GKLDmNv+Yj6x7FBw3j5Sx+sewzemYvD8NS4VMLB3/KVKJYi1wGDfQxoeH5UjlS4ckKUMrv0vqb0o/jXJ4omaUqSFJoSGRdm1IHS1fSPJU4S0OtYMxqlPKNaIAOwuW1LC0aNvyc8VGG10WY/GKKSCSnLVRQ5YCpCS9aEdBA/DkpQlKiamlTzGrZlAgVY2APlF2GxHbpMvDuEJAUtY1q+VJO4ap0JoYKTfuJSh+ZwVCoP5v2qxFIV+DSr+5AWNwqkZSkJF++MgNWDZqlTvvpaCMNglKGeYpJWHKQ0wGhylgzNc+FaVieImrzlctIUMhynKA1L9CR87XMCcKlFZKu0UlJJCg7OHtUOHJuYXgy4Scv5ou7NWYBRSmW1VEijbX+2iniykIQsy1BISKzlOfra320E8d47IlASh3qE8hVcsHYQEvFdughYzglNFAAUqCNiCH6ROzoUE00JsBMXMDZpkzLUEyyivTMbXLiHnD8EkJCjMmAknkBACQPJtOprAuG4DLUVThMUlSgxPaOkVDhITQVAi+XIlYRBXlUTWjlWYDYDekOVeDWOlR3E58xCSZCQVMScygaCtCWr46wPh+IziUpVLIC7qJAAFBUhwTegN4tkcbzIUyQ1KM7vZ72G8e4GeJ2UpPKlVwKVDWZjWp0o0LpbQ29WXLQrO6LNuBe9AGat/KAJslRfKo5iRoDXKW6pSRtq0OJsuahLFYyqPeTQEEvVvB9IqxWLRLcApYByrVhVydvaJTEk2hVwvh88Ze0ItZKlJYvoGex9nh0uSBUKVmsC5AdvmPvWFGF+IpU4pEtZzKdsocs7e56frDiZhQEFT9opwXIFCPe/r1ind70DqvZDG4LtkKlEC7uKubua/vWAcDwZMoN2yEgGoAAr1L3htgHYElnBqal+kZvD8MmpmqKglYzlSVKIzMbOEhqU9bPAumHkc46ckEMxUbcoUWaoBaj61EeT8KrIFEApqWIYXNtAA9R4+ZGCkLCWKSkByWAD6aU+xAeHws5ZX2isoKuRKVApKXo4yFyzb/WBHNmx27WxRi+DV5lFTJcpUwDlIpqAKE0JBrtRZiuELKUJlrQgE5nTzA1Ubv3gQp22d7Q6xWBMtayxWllFgkMDZilhW9jamjwfwvgwmKCl0SkN2bgijgEqSNHcA6qO9dFOjzoY3KVULuD/CpSkqfKtRpmJLjXIoGzUehqY00nhpCE5ADTLfKSXNQbvZydvOG2GwxSlzuzLJoLtUVhbj8YlKSlBCgCwytQqLBLswFKP9RESk3tnoRUMaPUyJrf8Apjo6qelPSOgVHFZbDnApbmp0vHQX+B/Lj9irEYxALIcGwNulwRfR9a0iWFw7zElYUAgKyhJcN3eawAYOwJYvWDOH4FqoNSououdGZIewuA/tF05BSR2aixAKlEVNLnQHxY1hp0Ece7kWCWnKHLZSCGSRYUcpNSwHveJ4macoyh2B/wDTq7flq2Y2JiYwIWACVKZyHbd3IDP5+8UpRMr2iSs1KWIyhzpqPu7wrNe9HHDCYkGY6ED8hyigDl0vUk6QuxfEgn/CSksHAWrKkUq4HVvWGcmalyFLZQDsmrDdyI+bY3hEyViO0UmbOClHIEJctWiyLVNixcO8OEVIJ7WujUTpHbL7SYpLkCqXISQKZUmlDX9Ytk/DMllZcRPWtVxMIaoZwkM3m9or4MiYm0gS2AdPLoLlyzvWm8aD8RQEBlEVKS+vSm33dOTWjSugCRw5MlCUtZ1ZiS5qVC1hV7bR5iFylumZzWYUP7CC5qO0Sp7l+ahajAn5xlFcOxKFTMgSkEDKSQXJ7xc2sNN4S35DaDDwJJWpSEzjmy5khbABLtXq/wAqQ8weESkBKcyEJoo5iDYNl8KdKxDAKWkgNnZIDByAN6hnppvBWKLAkggXD0D00+7QnJsK8EJ6QrMpmG4JdX34RQJSXGYV3Ki+op5RcK5rjQKYt8jUGFfE+FTpuVWGxCUKDZkrlmuUmoIs77Pa0KKt9jb4oMn4dKHyIRUhzlALN+YjvVHvBkyclKcuRgwLganck1LwLwbB4iWf/wCibLmU7iQXoC1WBLdRBeJlpysQpJehCQoGjVdspZ6v4xTI0VcTxykozsTn01O5NWvWMwOJJWrmUoVIIJyu1bg2h/PAJCcqyAxUQXAaoBUaDwtQRR+CwyFkjKFqLnW+jgb9YFXkUJNuktBmEQtaQHDEVANA/iItxBQhAZKioEg5QQ5uaJHXWBlqCUFiC7OEmuznMCwfRmod4bcOmmYVIyABku5o+VqUawT6xJGSbuqoG4dISsqWpQqxGXNylgHL2OlYYHh0sc6DYNQ0Hg1oGlzlSipBSkuWDCwbwD/3rBeLVNIAJSlHgKDoN9HfWKJ0t0TUnOi7CgF6m1S7m8LMXwBiOVqXSGO1ALlqVg3g089xZ8COm9aHpBE6YlKTfVfvXKT8oAe9MRD4fOim6bdLx0HGfJ29FKbyjoNk/EvQPImpCQUlyA7sdC1Q1L2i1CnU8zKxuOYU/wCn2j3hmBSBYJSku1SS2q1G56Vi6cmU5OYLUTu7VsOn6QzX8AGKSpOYpLk2SB6OLW+WsKZnElo5DMOZRZknKEUrXpv1EOsfMmGWUy8qVGgdQFj08PlGA4ngMSgKySu0UVZnd8pp1F+Y66RUFerE4Ls0WHQnOSnMpbt3zUOLi29faGagCpKQAFEu+vUgkF6MKDzEY7gnCcQ4VOICiKA3SCKubXYRoCVodAU4DlRD9KZtmI3t5RMlTqzSFVpUMZ2PShClctHSC2YggWIZ3+dIS4/HLqVKSmwfMS9rgs1dIJk4hLNkXU5rF3OrM9t4z/H+EzpgJlzUpDhkqdO7uair+dIIJN0xv7I6GnD5y+zsVChfMljShNaPdq0aGWCw6lZiwSzFRJqfskesK8J8PhpeYkFCR/h0dTBJJADHuhqQ+4XIWkuA4NwaK8639vopV4LT0F8JTlDqLJUczGhNhQO+X6kxPHEKdSA72etN62ic2RnUObLSyhAGSbLKqi+xL2r7+0ST5sSzOJEKIWSlQUEsCe8QWBq4ttBuCxExbnOk9AQpQFOruwtvtaA+I/DasUgEryFTKzIo7E0Zr1U3jrBuA+GkyQMqNqgurzq/3aLfGtdiUrex3w9SZQbIovegJ3pbeK5s8TFUTlSDUChPVXtaPcLg5qwc/KnqzlvPy8j0iMvgQMwvMVk6BzuajrrE9mal5A+KoUZRYBEsUCRcn9voYzOBBzKK3XzEBFAo2FUu9RuGYRr+J4RIT/KBVloynalz+/SFOBkoSSCk5lGrJIfRyon9/aGuhPK+aVaDsFhgpAdBQosGfMKXsaC9HhhhsUJbJDUoxZ3IfTpHn4VCbEpHiHL+Jv5wBMwBKqTCEtlKrNW2bzZi1okeSWrDVYtixQlz+ZJa9PHb0i0cfCgQQC35hQJYVdy9AHdmZqxmJmFypJSVKcODNJpowY++lmc1DwGDU5uhJDgAllEpDN6MNwD0jTjo4pZpN6RtPw7qScyUgcxcUp+YM7FthpBnFjlACEldQBy1U1dSKO1SwvGf4XIUxRmBXQ8yimlEgAgdA4vD/CqmI5ZjZvGwG5F99bwjoi+WwYyZ/wDyUx0GDiJNRLSRuFLY9RyR0LQc5ehMvELLjkCRQAmw/wDK1KgbiBpWJl5XLF7tRm8PWEmP4qtzTMM16nlJDNStWt5woXxVMkgzcyVLqA2j8pY1qzdH8DF8WzdKMezVKxIDhSVMHU4LUsHJO51Mdg1hYSyFgP8AmPzV+lIzmFx0+ap+xUhILMoNqWOW+xttGiwqVLlq7QMCaBQYNct96CJarTLu1oLxLhQySwovXoNSVU9K6jrC/iPFlIAAYqA6OWrbWIYmaojKgkJ1U7El2aumkZ7iSskpRmqdYQDdg9SwbegsH+RGNsHUbY8wHEVr7pBDEZQQ5LWDbV6xXjZk5SikFmbMFVDvZy1esfP+F8UnTMRJAJzBR/MQMoTZhYAAxr5edSkgI5yq4oAHDguGIJ1tGmTHweyMc/kWh9Iw0xmUyxqQ1dGtp5Wi7DyiqjhHkKDQcrfYiasWqiUszPtWoJfWresEYKpUSwJe3NS1aUjBmtkJmMRhwObMauDm0TRn5bwuR8RLWCpQIRoLlnobsH0i3jeGAKVAAKN6CwLhnNC8fO52ImYjEhCUlQcnIapu7qZgU1AjbHjUkZSlxPpq8WpQBSnlNTcl6uw3r6wXh8ctY5EgqST3g2n5aVLG4/aMxw3AzZZDqTfuhR+tI1SZeUyyi9XSBQVuz7i/SMrSZUoa2iM3iU2XyTMhUP8AKajwi5EzlUp3o7CgDDaA8XIVNUapzAgku3ikPTyEeOo8uXlaiSL0u+51NYTGkjMHikyct1qyoBVmJcActKihvtpBuAmZ5gKDSqlEghwlLD3LvX2gGfwMiYlUwFQZRswzAi7X7zOwtDTCJCbJSl6OAH9WciLk0uiopsNwagwKy2b8oa40d7V6RoE8OC0pBZIuRv62rAPC0pQNyTY6beBaClSqu6gQQRXatC8QjOexZx/g6Q2VSbHVQJqSQlT8rlt6xfhMIezBTlQGGVghmvRidetidTBxUlZBmf4jnmFGD5dD4UvC2ZhUoPZpmKucuY70ZLDQHyDWi7tHH9qIyZyJapZ7WWpaVMci2oxqou1KEpteGuMnJmpaWpOfWhqNwXI6i8Ao4K4PaJC2tQOKeDRVL4cO7nLqWSOYqGWhDBTkChDClOsGiuM16GRxx/pUOnN9KR5GZxHAlZ1MpADlh2ZpW3+HHQV+TbgwNODQohRDE7kUG3SrGEkn4WxS8aJiSlctKnzZqhNmsA7HwrGqRgUhnlpCQqrpCnq7Ob1fzjQYXHJFQnKmyQzP9D5Q4zcejSUbQlwfw+oK57mqm0A1KtunUxPHkyyyDmDaeGsHcT46ySEJqr8xpTprt6xkzxSctWVLJDVa5chgxerPWI7KSdbGksdqkFqWzMz+tawFxDhErEJyqQSxfM5S1tQRQ9YqmLmE5TMNGdtf2p10i+QtR5kgqzOUps4Nr3tBtO0Xp6YLgfgzDSJvapUt0jukjIHDajN7/pDTESjlZLpRQOGCjTvVoB6mvnF+EwmUBc5RzGrXCaUISzE/prC7GJVNmMkrIu1g76noB+1KNylJ22KMYpUiEhOVVKpFyS5boSaF2J8PCGOEFRmqOh2rWlPCB8BgyXYBReyean+ZWnlBE/DksjMnY5VEhNQDmPddsw8XvCex2gfEYtIWp2aiQLk+As/TxgzhfB5CSZgSJa5gSSAWJ1qN+YnxaLJPDJaSwCVKDtzkF+m5q149XMUlSQt0pDskEAGmqhUsyjegrQvDXoiW+i/E4OWmoc1oX12p1ERwedUxlJORnCidjQBLuPL6xdiZJWQWUA3KkFlEEMXbuhyG8H6R2FxErLlADnUk0SBUl6kAP4na8JJGblYzWxAKSKdbdYW4qQCXExiDVyVA1qB0+2iWH4goJyBKQlqEXYvcNe33SBsZ/Kldos5lHugC5f5VhMFH2EhZSGLC3k39RYh9fusZL3dJsdA7+DBmfTTpGXXxMzC4WhMtJCSS9buA3gN3ZtYaYNZWhILl1DmAVlSQCCSWBorNdvIxXFodRseJlNUB6Pca7P8AOKpiyzqICE7mrk0cH2bU6wQaJzJfLQBrkPRiCzCIyUlWWiQgVckkuC7UYUVWu0IVuhbxnheIWhZlkJUQwUVKTUWIFjXVTu1qwjkTJ/KicwnAFKkhg4J78tqg8wqCwJLtaNji0FLkDM5oGdydqtufWAJnDMzTZhW6Us4UQ+tBox09Yq/BzZMCl93kngsalEtlrDgEqqzaOzAgOzb2iPC5AmETik5ZfcBDKVmA562UxIFdSC1YVLxRUwIWWNDsScpL/wBQDgE70hiZhEvOFkpdlOWJDUynfygKU9ddDNk7JHkT75qx0fPTJnmpxUgE1IIBIfQnUx5FcfyZ/K/+P/pp/wAWZiiAkgOMpJSxq1Eu/md4pxuDSEuoupNamgJrag2p0aKUK5s1lmjAgMk3UdrFvCF8xYLCpS2lN/0PjEHo0LuK8Rc5c5JLC+7gUB9C8QGKRKOaYcrEq3qNvIPrcRFOAlmZ2rKBTyVdySWcAB6OQ/XZzGN4hw+eZykKlzMxUw5SzOzuzNasdGPHGWrMcuVwXRpeHfEU+aZkxKQEpSoMlLl6lIZi5qKkNTxjSfCXFlziTNBzZ1VIolIysARru4ekCcA+G8ksS3OpUqxJUKsH00+zD2ScrjMA1DX2ru7v9nLJKD1FFwUklyeyeJxClmhKRs2j+76eJvFMlLlIQaFySLqfx0sfIRauSya2IJc/028IJ4TlzA3Iv9BWMi1oJ4tOVIkq7MAEs6v21jEL4wpUqi1JSDVqlRcggAmqiQRrb11vG0rU6QHN8pqGaxHXw/SPkq5K585OHTysSqrlgQDY1N6DqLRvhgpXfgxyScf8n0PCcUlBpQISpIbvGhHll3hng8KoIz5gpQNK9RVNaaN4Rn8DwOUlTs6mAdy9mdhSuwa8aPg+GY/5dqtb5xlJq/tNUnx2FYQlU05ny5QDUkkg5qJYv3r1tpBGJmyyvLKQrOsEKUqyLnmbQ9Dr5wHJxAE8UIJepsLVL619xDeagVyHKRdhQncgXrrCMZp3oUYaUMzL/KKbmrVbw+UC/Fk8N0AcmtNL6aQbOk5QDlLBR9ySFf8AcPIbwJNnOsMxrpVgAX6AO3vB0zVbMR8OqmzlrIaUkLBUtKQStQPdBUCwH3eN7IxLJCXJY3IHyAb784X8I4WiUFFA7MEkhJFAWcsLt630sDkYc0vl8PevrDyS5PQQjUdjdUzOknQVSbG1YhwzMvOTsHfdtoGnYcqQU8olsCoLcg0v90hfwtSpSsssqygtVyA5ogE0Kf8AU4OheEkzGcuPXRocTi1SgCUOkXagbVRGwaKpnGZSUF1pBatRTw60teB5vE1FRlqlrAYuR+VTtzGwe4D+UCcV4lKTKK5iCSzBkjMoiwFi766PWGu6MpSpNo9xfFitASglPdrlSly7jMrvFLGlgetoFnYOZPogdm5yqWTzE7MaVSHDGl2MLOHTAuWClKkZgTlzFTVoFJUWo6iSK6QbwQKSAqeZJUirJTVAyBQIUU5hV+pHpFcfLObHLnPexrL+HgABlBYAPX9Y6Dk8berkdGMeRNHb8f8A1Qin4HNMKipgUjKGAoNbO5tewDMzlfxKYUgKlgFWr6U0bVn2v4xVJ4t2k/skEHKElZcsxUmj9QVP+1WJSFOyaNluwJdixvTfrA7T2dKd9C/h80TAkLSWJ0DKpUXbXTreHOFwIflVlsyH/wC4Oxvs1YoULFkjfKGJ8yKiIdsJQzup1qITyvXYA6BhC76BjrDYUBwQAXoNG0b+8W4TBISSpw5ZyfSAeElWUkjmUc1dHhiFhiTXwYeW8SKSYFxhEt8ocqUGYOwHyG28LcHO7MZAkklzm0u9VedL/ODcVnmDNKQASeVyAWcA2qB0O1doXzeHKtmSlr23elPrDBDSWXclg9/PrV/SF07gsgmWvsxnQMqVuXAsB/m86sI8VIWSCSlSHq5q21mHj/eDUSkFgCCqrAmzCzUPXwgTa6B15InAywHUqnRLR02WVMJYMtIZ1OxL09CT5tBS5CwgEqZqnR6GltorWEAOQXHiD1tZvO0FUTKdKySJaUpCjM0a+auoIBqfPeJz+IiWEtcs7B2PhC5M/wDnBIOcKSVOdOci+jN90giYAp62qdQNaE3r8oBY5c1YfM4kgCt6g0Lmrhuv6RLETCqVmQ2VmIN9rAeEKPxqUuwUWuoks/hR/wC8STigpIVyqfYCvR4LG8foLkC3X+ljer0drk+cEzUjZxr+7vCVKgCXDauDS2pH3aGeBxBJ+RrfY6P6XEAOL7shPSSlWVTvU2oGtTy8HinAcHzh5yjzMQkPTKAwv0B9fJrMlpetSLC5BbzbZ4glMwAqJAa2UpJ9LfKKVmTlSEWNXi0KyDs0YdCVFSiSpSnUQDplZno+wfRciZPnzSlOZMjmQFNmQog5Q7ELSaguSx1pfTTsQWJymYkkZspAJDtbXyj2cJbgAhIIBylRGoIqeunUUilL8GEYXLsGwnASU90oIDZwUpLCzFLsejFNesPeFcJRLlgJAK2GZZCcyiAQ6yAASxNepjjiUkpynNuACRUULgMPaLsVi0pD6kgN0N36QrKUUugT8MgUpSlhpHRacR/7avUR0BryZ8wwc6SlQSgkJU65iikBgBajnpvfWH0jHqmWk5UVy0y0o1FWpuNIwfwGggzJhDuyUE6GpJ/foY16ppHK7qOgNRt+/hF5Y1KjXFLlGx9hZyFKyoILCp0DbqZvK8L5yyqbMTZMpkoLd5V1Zad2yfI7tF/C6mjABIHsw8S/1gOeoZy1hrv5nq/28ZIsYzuKAJ/lhzZ2oPTV47BYeYSFzFHLXkZgaitNKa7x5wzD3mLtRn3H0tpHmLxRWogEUoa2iRlmKxJKgxyjxYekBzJudggAJ1bRjRvGA5MkrUSXKQC1bsdBt1gfGcTTLAQO/MWE7XGjWSAHvDSvSE2kM8VlSrIc2gIHy8Gp6xPBKyqCgHzksTcuXNRVmZI2AgmXiELDFYDlurUbSju5feDpWCSpADBVMoYmgtf70gFJgEziPaLykpIuQQzaMT6atEZUtJWua/KnuhJYOQQS58X87Ur5jZBSwBYDrYgE8oAqf7vC8p7pW5JIuwJDOP8ASGFPG8VZj8bbHHapIBCTQBLs5YWd6mFPxFxcSgQ+Rg7N9dzakME8SSQwBdnchgNPnGI4/KQqec0x1KSU/wBTAqYqFKu7eA0YQY48ns2k+K0M8PjjNmE9oMoy5UpBZqKJexvckaw64cUqrzMxqrWrU31Zg1i8ZXhuI/lZMOA4OQqLMkWchql3YeFoZyuGJIeZOmqU27DwAH6w5pJhHZqsGhO/lp8oZ8imyh/L3JMZ3huCZOVKyQaVBJD0u8arDSAlB5nOv7kXjNCnoHmshJ5QzjQfNns9oRcVkzCahOUszl1XvmNqbh+ukM8UsAEGrixrb6M/vCvGATFZQpygCiQWHKW6Ox9ItMzljUkAHGzUzCgu1BmChcvyqU/N3a1YP5h7LmoSl1qSMtHYJA/261/aLMLwiWOZkoASAmgBYl1O3mPXeLJXDUpzAEkFQVWya+LswTvr4wGcIcH2Jfx0wqaTKK0upypaZbMf6UIq7Hmf6xfJ4vOUHVKmFmDMCDYtmRq+40pDjES5CVBKyEEWIOU123dmaBucK5EhaLnMSD4szG/QxVk/Fu7YOeIK1lMdRSOg8cQ/9o/7k/UvHQf4HT9swnC8EmVhwhF2Z2c15jej1fzEH4ORXKbmjHQXsC7kNX7JM2YQSyClIST1UAwpq1q/5hEeFIBnLmUcgJoNqfSJbb2zrVLSDZsogMlhmv50+VIXmWEqKQCWFTc3t1N9aQ7nqZObz89A2vhrCjISp1FyrbSzgbt1FybCJQ/I3mqyyq6Bzt4CEEqWokFhlctVwKuSW8veH82S9SWHr/t/WE2LIfsyrKkXY18/06wIQq49xXJLKETMiQkuod5TKDpSeoCg+jRjcJPXiVgHuoLqb+kEMAS5epZ4Y/GhKSyQRLU5d3rYg6AUNBv1h1wThow8kBJCieZRFQp9eo0EdcXHHjvyzmac8leENMDh5SUXWlZe7UJYUA084cfDs4r5c2YM9dQxu2kIJxDWYfb+Z+cNeFTzKsmqikNoAbkdW20jkOlrQbxBLTEkmpUm22ao8GDuaUMQxHClKC5iiSKGl1DKGSBoL9fZvMc+dLFhmAJYObHWhGn28OcOtkEGho50qfRh8/OGZuVGVnDIooPfGgbYVFLOPrC7i/BUzklKV1S/MRQux5iztXciltI0ysEHSpsw5mJG5owHr/aLJeDSApBA/qCki4O58RboIak07Q+1TMJ8NYfJLXS81RB3DgAnyaHKDarU2Ah2PhtLKUl0lRcgmlA1BpbT94B/4TNBZgwrf3+xBN8nZcKSojhJrGtG0fy0jXcPW6HSakVNmbSM3heGKpmYA21te2sPO3CUZAGA0sT1P3rEIWTa0Url5tPX3LeEQkJYuAyj4Vpr1b2i1A7ReVyAK01+/rB+KQMpoSwhkt0Dy54DuKszH9oVYjDzBNEwzFMw5UgZR4jvVBI2DbwxlrDkgg1Y9KffrFqEm+xb/aWL1h2RJJlGFZ2yipc0IJZg5pubnaGaJOmoam/7UipRdWcK6H1jxOJBLpUFUBKQQaVY9NYaE3YFNXOzFrOWr/8AmPIafi07e4jodILfowuNxazygA2S5BYZvyjSzOziggrAyzLUGTRqnNQMLAGtbQukYwFSSsuAC7hi9raft63TeJoFa5XZz1LC9SSYmn0bcVdjbFz3SRZiCD/fWAsNPYKKiADQubWIDswpmJfUjz8ROE4hKiwAJUz6KAFb/wBjEMXLS7Duh22B/VoXRVDDE44KTlByqZn00FPWM5mASwADG5uSS5NdflFuOSZgShK0HMCpgRQJq69hqzWijhWBXMrlcKOfmexAYZeoY2pXeLjHVkSddBU/AjEyzLmodKXc1dNaMdGFX+cFYPgmVCQVlhlQMyXNqO2reEPOHSghOVILA8xalttI6ZhHVmJBooZXruwfV7+PhCt1Qrp2LUYCXTK84pJ0ZDjrrUHXQwVipDDMo3oddzRmqflSCOIzQhCVKUx5SEgaPZhu7QP2gCEOQeg0DXr1+kIFK2e4TDpKgkEcjuWoC7NrZiGB0O0OU4RIUFm4BCXGh/VgfIRXhglSUk0JL1PoWPWrQROmBIPgYDOW2UTEklmBBHy2gZM5uU15vSjh/eITuKJSal1NQB3e5p4VhXiZql1VQmrfRhfaEaRix2rEuQHZTke5NPBo7GBRU7gXHq0KEn+YFAEBgnzD18Tr5VpBkrEVqxpZjRnPXcekA+J7gsGUHOanmYFmDkkswF9Tqw2eCpQ/MoMSB1qQx+giudjSzgbaaPoBWOw+IIfM9WNWp0e33rDFsLQliDZxEsZKKks5+XyIiOJmJbZgVfT5QPPx5QmtTZ2YDQE7ecBF+SWHQEpUwDOaN0EJsZxBUoklKggKAy0clcwJABKq1U+n0iydj1FWVBt3jdI6O139PMRTMlqnqC5pQUJWFZbNlJILvVixrtpDSXkzyypCvH4ueJa5suYChJCeySeZypKQFBgU3LjoGI1eYCT2TCWgKWgqJQ4fKpgUoJbVixI+QC1eBROUqakgTK5VoV32LM1AQ4IrboTEsMjESlOEghZq1CVAN3iAS2x/vT9GatPezWnJ9iOjO/8AFp3/AC5nkE+zmOhUbGRwCj7gesw/rBsyUFS3IBPaC/RUdHRUuzaPRPCLPYqrdYB8MoP1MVzlEJv+UnzYl/aOjoh9lIG4Qsl7bWFnhvwM8+JV+YKmAHYJDAeQjo6Ll5M1+1GrwQeXLfXmPizx4BUHWvs7R0dGYjxZdCbVSDYXygxn8DMK5wCzmGR2O+b946OhlRNJw4upvGJcTqQNPTQ7R5HRPgS/cI5/+KRuR8xFmKLEto3yJjo6Eakpkw51dE09opWomYobNanyjo6GA4w0sZW6fdYVHEKE9SXoLPXTc1j2Oi4nNmdI8TPV2U8OSBLKw+imuP0g34iURLURok/KOjoXgzj+2RlZizyoflElKmFKkJclr3N949GHSEKUAApJLHWiqPuBsY6OjQmP7R1gpSRhwoIQ5DnlTuOkWcYlADML5R7O0dHRn5NW/sL8PKBQkl3IBudo6OjouiOT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35844" name="Picture 4" descr="http://lca.usgs.gov/lca/sahel/images/figure2.jpg"/>
          <p:cNvPicPr>
            <a:picLocks noChangeAspect="1" noChangeArrowheads="1"/>
          </p:cNvPicPr>
          <p:nvPr/>
        </p:nvPicPr>
        <p:blipFill>
          <a:blip r:embed="rId2" cstate="print"/>
          <a:srcRect/>
          <a:stretch>
            <a:fillRect/>
          </a:stretch>
        </p:blipFill>
        <p:spPr bwMode="auto">
          <a:xfrm>
            <a:off x="4427984" y="2204864"/>
            <a:ext cx="4459610" cy="3219451"/>
          </a:xfrm>
          <a:prstGeom prst="rect">
            <a:avLst/>
          </a:prstGeom>
          <a:noFill/>
        </p:spPr>
      </p:pic>
    </p:spTree>
    <p:extLst>
      <p:ext uri="{BB962C8B-B14F-4D97-AF65-F5344CB8AC3E}">
        <p14:creationId xmlns:p14="http://schemas.microsoft.com/office/powerpoint/2010/main" val="30033530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7 – Planting pits / </a:t>
            </a:r>
            <a:r>
              <a:rPr lang="en-GB" dirty="0" err="1" smtClean="0"/>
              <a:t>Zai</a:t>
            </a:r>
            <a:endParaRPr lang="en-GB" dirty="0"/>
          </a:p>
        </p:txBody>
      </p:sp>
      <p:sp>
        <p:nvSpPr>
          <p:cNvPr id="3" name="Content Placeholder 2"/>
          <p:cNvSpPr>
            <a:spLocks noGrp="1"/>
          </p:cNvSpPr>
          <p:nvPr>
            <p:ph sz="quarter" idx="1"/>
          </p:nvPr>
        </p:nvSpPr>
        <p:spPr>
          <a:xfrm>
            <a:off x="251520" y="1600200"/>
            <a:ext cx="4392488" cy="4873752"/>
          </a:xfrm>
        </p:spPr>
        <p:txBody>
          <a:bodyPr>
            <a:noAutofit/>
          </a:bodyPr>
          <a:lstStyle/>
          <a:p>
            <a:pPr algn="just"/>
            <a:r>
              <a:rPr lang="en-GB" sz="2500" dirty="0" smtClean="0"/>
              <a:t>Effectiveness:</a:t>
            </a:r>
          </a:p>
          <a:p>
            <a:pPr algn="just"/>
            <a:r>
              <a:rPr lang="en-GB" sz="2500" dirty="0" err="1" smtClean="0"/>
              <a:t>Zai</a:t>
            </a:r>
            <a:r>
              <a:rPr lang="en-GB" sz="2500" dirty="0" smtClean="0"/>
              <a:t> is a simple technique which needs no equipment other than what is available on the land.  </a:t>
            </a:r>
          </a:p>
          <a:p>
            <a:pPr algn="just"/>
            <a:r>
              <a:rPr lang="en-GB" sz="2500" dirty="0" err="1" smtClean="0"/>
              <a:t>Zai</a:t>
            </a:r>
            <a:r>
              <a:rPr lang="en-GB" sz="2500" dirty="0" smtClean="0"/>
              <a:t> are usually constructed on abandoned or unused ground, so crop yields resulting from this practice bring a benefit of 100%.</a:t>
            </a:r>
            <a:endParaRPr lang="en-GB" sz="2500" dirty="0"/>
          </a:p>
        </p:txBody>
      </p:sp>
      <p:pic>
        <p:nvPicPr>
          <p:cNvPr id="36868" name="Picture 4" descr="http://exploreit.icrisat.org/sites/default/files/uploads/1378360316_GirlandboyplantJatropha_investingfornextgeneration.jpg"/>
          <p:cNvPicPr>
            <a:picLocks noChangeAspect="1" noChangeArrowheads="1"/>
          </p:cNvPicPr>
          <p:nvPr/>
        </p:nvPicPr>
        <p:blipFill>
          <a:blip r:embed="rId2" cstate="print"/>
          <a:srcRect/>
          <a:stretch>
            <a:fillRect/>
          </a:stretch>
        </p:blipFill>
        <p:spPr bwMode="auto">
          <a:xfrm>
            <a:off x="4788024" y="2204864"/>
            <a:ext cx="4032448" cy="3024336"/>
          </a:xfrm>
          <a:prstGeom prst="rect">
            <a:avLst/>
          </a:prstGeom>
          <a:noFill/>
        </p:spPr>
      </p:pic>
      <p:sp>
        <p:nvSpPr>
          <p:cNvPr id="5" name="Rectangle 1"/>
          <p:cNvSpPr>
            <a:spLocks noChangeArrowheads="1"/>
          </p:cNvSpPr>
          <p:nvPr/>
        </p:nvSpPr>
        <p:spPr bwMode="auto">
          <a:xfrm>
            <a:off x="755576" y="5877272"/>
            <a:ext cx="5026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en-GB" altLang="en-US" dirty="0">
                <a:hlinkClick r:id="rId3"/>
              </a:rPr>
              <a:t>https://www.youtube.com/watch?v=x28NpUZjmN8</a:t>
            </a:r>
            <a:endParaRPr lang="en-GB" altLang="en-US" dirty="0"/>
          </a:p>
        </p:txBody>
      </p:sp>
    </p:spTree>
    <p:extLst>
      <p:ext uri="{BB962C8B-B14F-4D97-AF65-F5344CB8AC3E}">
        <p14:creationId xmlns:p14="http://schemas.microsoft.com/office/powerpoint/2010/main" val="1354626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8 – Great Green Wall</a:t>
            </a:r>
            <a:endParaRPr lang="en-GB" dirty="0"/>
          </a:p>
        </p:txBody>
      </p:sp>
      <p:sp>
        <p:nvSpPr>
          <p:cNvPr id="3" name="Content Placeholder 2"/>
          <p:cNvSpPr>
            <a:spLocks noGrp="1"/>
          </p:cNvSpPr>
          <p:nvPr>
            <p:ph idx="1"/>
          </p:nvPr>
        </p:nvSpPr>
        <p:spPr/>
        <p:txBody>
          <a:bodyPr/>
          <a:lstStyle/>
          <a:p>
            <a:pPr algn="just"/>
            <a:r>
              <a:rPr lang="en-GB" dirty="0"/>
              <a:t>The Great Green Wall is an initiative in the Sahel where a wall of trees is planted across Africa on the edge of the Sahara desert in order to prevent desertification.  </a:t>
            </a:r>
            <a:endParaRPr lang="en-GB" dirty="0" smtClean="0"/>
          </a:p>
          <a:p>
            <a:pPr algn="just"/>
            <a:r>
              <a:rPr lang="en-GB" dirty="0" smtClean="0"/>
              <a:t>It </a:t>
            </a:r>
            <a:r>
              <a:rPr lang="en-GB" dirty="0"/>
              <a:t>is nearly 8000km long and stretches from the west to the east coast.</a:t>
            </a:r>
          </a:p>
          <a:p>
            <a:pPr algn="just"/>
            <a:endParaRPr lang="en-GB" dirty="0"/>
          </a:p>
        </p:txBody>
      </p:sp>
      <p:pic>
        <p:nvPicPr>
          <p:cNvPr id="4" name="Picture 3" descr="https://38.media.tumblr.com/tumblr_m8egycsiAR1r5ebloo1_500.gif"/>
          <p:cNvPicPr/>
          <p:nvPr/>
        </p:nvPicPr>
        <p:blipFill>
          <a:blip r:embed="rId2" cstate="print"/>
          <a:srcRect/>
          <a:stretch>
            <a:fillRect/>
          </a:stretch>
        </p:blipFill>
        <p:spPr bwMode="auto">
          <a:xfrm>
            <a:off x="1619671" y="3573016"/>
            <a:ext cx="5256585" cy="2952328"/>
          </a:xfrm>
          <a:prstGeom prst="rect">
            <a:avLst/>
          </a:prstGeom>
          <a:noFill/>
          <a:ln w="9525">
            <a:solidFill>
              <a:sysClr val="windowText" lastClr="000000"/>
            </a:solidFill>
            <a:miter lim="800000"/>
            <a:headEnd/>
            <a:tailEnd/>
          </a:ln>
        </p:spPr>
      </p:pic>
    </p:spTree>
    <p:extLst>
      <p:ext uri="{BB962C8B-B14F-4D97-AF65-F5344CB8AC3E}">
        <p14:creationId xmlns:p14="http://schemas.microsoft.com/office/powerpoint/2010/main" val="2404626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8 – Great Green Wall</a:t>
            </a:r>
            <a:endParaRPr lang="en-GB" dirty="0"/>
          </a:p>
        </p:txBody>
      </p:sp>
      <p:sp>
        <p:nvSpPr>
          <p:cNvPr id="3" name="Content Placeholder 2"/>
          <p:cNvSpPr>
            <a:spLocks noGrp="1"/>
          </p:cNvSpPr>
          <p:nvPr>
            <p:ph idx="1"/>
          </p:nvPr>
        </p:nvSpPr>
        <p:spPr/>
        <p:txBody>
          <a:bodyPr>
            <a:normAutofit fontScale="92500" lnSpcReduction="20000"/>
          </a:bodyPr>
          <a:lstStyle/>
          <a:p>
            <a:pPr algn="just"/>
            <a:r>
              <a:rPr lang="en-GB" dirty="0" smtClean="0"/>
              <a:t>Effectiveness</a:t>
            </a:r>
          </a:p>
          <a:p>
            <a:pPr algn="just"/>
            <a:endParaRPr lang="en-GB" dirty="0" smtClean="0"/>
          </a:p>
          <a:p>
            <a:pPr algn="just"/>
            <a:r>
              <a:rPr lang="en-GB" dirty="0" smtClean="0"/>
              <a:t>Other </a:t>
            </a:r>
            <a:r>
              <a:rPr lang="en-GB" dirty="0"/>
              <a:t>than stopping desertification and erosion, the wall would protect water sources, such as Lake Chad, which has been drying up for decades, and restore or create habitats for biodiversity</a:t>
            </a:r>
            <a:r>
              <a:rPr lang="en-GB" dirty="0" smtClean="0"/>
              <a:t>.</a:t>
            </a:r>
            <a:endParaRPr lang="en-GB" dirty="0"/>
          </a:p>
          <a:p>
            <a:pPr algn="just"/>
            <a:r>
              <a:rPr lang="en-GB" dirty="0"/>
              <a:t>The wall would provide energy resources; fruit, vegetables and other foodstuffs; support local economic development; and even political stability in the whole region. </a:t>
            </a:r>
          </a:p>
          <a:p>
            <a:pPr algn="just"/>
            <a:r>
              <a:rPr lang="en-GB" dirty="0"/>
              <a:t>It is simply growing trees, but growing solutions and opportunities, resilience to climate change, green jobs that provide a suitable income for African women and youth food security among </a:t>
            </a:r>
            <a:r>
              <a:rPr lang="en-GB" dirty="0" smtClean="0"/>
              <a:t>others</a:t>
            </a:r>
            <a:r>
              <a:rPr lang="en-GB" dirty="0"/>
              <a:t>.</a:t>
            </a:r>
          </a:p>
          <a:p>
            <a:pPr algn="just"/>
            <a:r>
              <a:rPr lang="en-GB" dirty="0"/>
              <a:t>Some people claim there are ownership issues with the Green Wall, and since it is run from the top down and depends on external management and external funds, it may not be possible to run it smoothly</a:t>
            </a:r>
            <a:r>
              <a:rPr lang="en-GB" dirty="0" smtClean="0"/>
              <a:t>.</a:t>
            </a:r>
            <a:endParaRPr lang="en-GB" dirty="0"/>
          </a:p>
          <a:p>
            <a:pPr algn="just"/>
            <a:r>
              <a:rPr lang="en-GB" dirty="0"/>
              <a:t>The cost has been criticised and is therefore out the reach of many developing nations.</a:t>
            </a:r>
          </a:p>
        </p:txBody>
      </p:sp>
    </p:spTree>
    <p:extLst>
      <p:ext uri="{BB962C8B-B14F-4D97-AF65-F5344CB8AC3E}">
        <p14:creationId xmlns:p14="http://schemas.microsoft.com/office/powerpoint/2010/main" val="1781638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Videos</a:t>
            </a:r>
            <a:endParaRPr lang="en-GB" dirty="0"/>
          </a:p>
        </p:txBody>
      </p:sp>
      <p:sp>
        <p:nvSpPr>
          <p:cNvPr id="3" name="Content Placeholder 2"/>
          <p:cNvSpPr>
            <a:spLocks noGrp="1"/>
          </p:cNvSpPr>
          <p:nvPr>
            <p:ph sz="quarter" idx="1"/>
          </p:nvPr>
        </p:nvSpPr>
        <p:spPr/>
        <p:txBody>
          <a:bodyPr>
            <a:normAutofit/>
          </a:bodyPr>
          <a:lstStyle/>
          <a:p>
            <a:pPr algn="just"/>
            <a:r>
              <a:rPr lang="en-GB" sz="2800" dirty="0" smtClean="0">
                <a:hlinkClick r:id="rId3"/>
              </a:rPr>
              <a:t>Great Green Wall 1</a:t>
            </a:r>
            <a:endParaRPr lang="en-GB" sz="2800" dirty="0" smtClean="0"/>
          </a:p>
          <a:p>
            <a:pPr algn="just"/>
            <a:r>
              <a:rPr lang="en-GB" sz="2800" dirty="0" smtClean="0">
                <a:hlinkClick r:id="rId4"/>
              </a:rPr>
              <a:t>Great Green Wall 2</a:t>
            </a:r>
            <a:endParaRPr lang="en-GB" sz="2800" dirty="0" smtClean="0"/>
          </a:p>
          <a:p>
            <a:pPr algn="just"/>
            <a:endParaRPr lang="en-GB" sz="2800" dirty="0" smtClean="0"/>
          </a:p>
          <a:p>
            <a:pPr algn="just"/>
            <a:r>
              <a:rPr lang="en-GB" sz="2800" dirty="0" smtClean="0"/>
              <a:t>You may wish to take notes.</a:t>
            </a:r>
          </a:p>
          <a:p>
            <a:pPr algn="just"/>
            <a:endParaRPr lang="en-GB" sz="2800" dirty="0" smtClean="0"/>
          </a:p>
          <a:p>
            <a:pPr algn="just"/>
            <a:endParaRPr lang="en-GB" sz="2800" dirty="0" smtClean="0"/>
          </a:p>
        </p:txBody>
      </p:sp>
    </p:spTree>
    <p:extLst>
      <p:ext uri="{BB962C8B-B14F-4D97-AF65-F5344CB8AC3E}">
        <p14:creationId xmlns:p14="http://schemas.microsoft.com/office/powerpoint/2010/main" val="3235822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GB" sz="4000" dirty="0" smtClean="0"/>
              <a:t>Lesson 4-5: Solutions to land degradation and their effectiveness</a:t>
            </a:r>
            <a:endParaRPr lang="en-GB" sz="4000" dirty="0"/>
          </a:p>
        </p:txBody>
      </p:sp>
      <p:sp>
        <p:nvSpPr>
          <p:cNvPr id="3" name="Content Placeholder 2"/>
          <p:cNvSpPr>
            <a:spLocks noGrp="1"/>
          </p:cNvSpPr>
          <p:nvPr>
            <p:ph idx="1"/>
          </p:nvPr>
        </p:nvSpPr>
        <p:spPr/>
        <p:txBody>
          <a:bodyPr>
            <a:normAutofit/>
          </a:bodyPr>
          <a:lstStyle/>
          <a:p>
            <a:pPr algn="just"/>
            <a:r>
              <a:rPr lang="en-GB" sz="2800" dirty="0" smtClean="0"/>
              <a:t>Learning intention: We are learning about the solutions to land degradation on a semi-arid area.</a:t>
            </a:r>
          </a:p>
          <a:p>
            <a:pPr marL="114300" indent="0" algn="just">
              <a:buNone/>
            </a:pPr>
            <a:r>
              <a:rPr lang="en-GB" sz="2800" dirty="0" smtClean="0"/>
              <a:t> </a:t>
            </a:r>
            <a:endParaRPr lang="en-GB" sz="2800" dirty="0"/>
          </a:p>
          <a:p>
            <a:pPr algn="just"/>
            <a:r>
              <a:rPr lang="en-GB" sz="2800" dirty="0" smtClean="0"/>
              <a:t>Success criteria</a:t>
            </a:r>
            <a:endParaRPr lang="en-GB" sz="2800" dirty="0"/>
          </a:p>
          <a:p>
            <a:pPr algn="just"/>
            <a:r>
              <a:rPr lang="en-GB" sz="2800" dirty="0" smtClean="0"/>
              <a:t>I can suggest solutions to land degradation in the Sahel.</a:t>
            </a:r>
          </a:p>
          <a:p>
            <a:pPr algn="just"/>
            <a:r>
              <a:rPr lang="en-GB" sz="2800" dirty="0" smtClean="0"/>
              <a:t>I can evaluate the solutions to land degradation in the Sahel.</a:t>
            </a:r>
          </a:p>
          <a:p>
            <a:pPr algn="just"/>
            <a:endParaRPr lang="en-GB" sz="2800" dirty="0" smtClean="0"/>
          </a:p>
        </p:txBody>
      </p:sp>
    </p:spTree>
    <p:extLst>
      <p:ext uri="{BB962C8B-B14F-4D97-AF65-F5344CB8AC3E}">
        <p14:creationId xmlns:p14="http://schemas.microsoft.com/office/powerpoint/2010/main" val="777187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a:t>
            </a:r>
            <a:endParaRPr lang="en-GB" dirty="0"/>
          </a:p>
        </p:txBody>
      </p:sp>
      <p:sp>
        <p:nvSpPr>
          <p:cNvPr id="3" name="Content Placeholder 2"/>
          <p:cNvSpPr>
            <a:spLocks noGrp="1"/>
          </p:cNvSpPr>
          <p:nvPr>
            <p:ph sz="quarter" idx="1"/>
          </p:nvPr>
        </p:nvSpPr>
        <p:spPr/>
        <p:txBody>
          <a:bodyPr>
            <a:normAutofit/>
          </a:bodyPr>
          <a:lstStyle/>
          <a:p>
            <a:pPr marL="514350" indent="-514350" algn="just">
              <a:buFont typeface="+mj-lt"/>
              <a:buAutoNum type="alphaLcParenR"/>
            </a:pPr>
            <a:r>
              <a:rPr lang="en-GB" sz="2800" b="1" dirty="0" smtClean="0"/>
              <a:t>Suggest</a:t>
            </a:r>
            <a:r>
              <a:rPr lang="en-GB" sz="2800" dirty="0" smtClean="0"/>
              <a:t> the techniques used to combat rural land degradation in a named rainforest or semi-arid area you have studied. </a:t>
            </a:r>
            <a:r>
              <a:rPr lang="en-GB" sz="2800" dirty="0" smtClean="0"/>
              <a:t>(10) </a:t>
            </a:r>
            <a:endParaRPr lang="en-GB" sz="2800" dirty="0" smtClean="0"/>
          </a:p>
          <a:p>
            <a:pPr marL="514350" indent="-514350" algn="just">
              <a:buFont typeface="+mj-lt"/>
              <a:buAutoNum type="alphaLcParenR"/>
            </a:pPr>
            <a:endParaRPr lang="en-GB" sz="2800" dirty="0" smtClean="0"/>
          </a:p>
          <a:p>
            <a:pPr marL="514350" indent="-514350" algn="just">
              <a:buFont typeface="+mj-lt"/>
              <a:buAutoNum type="alphaLcParenR"/>
            </a:pPr>
            <a:r>
              <a:rPr lang="en-GB" sz="2800" b="1" dirty="0" smtClean="0"/>
              <a:t>Evaluate</a:t>
            </a:r>
            <a:r>
              <a:rPr lang="en-GB" sz="2800" dirty="0" smtClean="0"/>
              <a:t> the methods used to conserve soils in a semi-arid area, commenting on their effectiveness. </a:t>
            </a:r>
            <a:r>
              <a:rPr lang="en-GB" sz="2800" dirty="0" smtClean="0"/>
              <a:t>(10)</a:t>
            </a:r>
            <a:endParaRPr lang="en-GB" sz="2800" dirty="0" smtClean="0"/>
          </a:p>
          <a:p>
            <a:pPr marL="514350" indent="-514350" algn="just">
              <a:buFont typeface="+mj-lt"/>
              <a:buAutoNum type="alphaLcParenR"/>
            </a:pPr>
            <a:endParaRPr lang="en-GB" sz="2800" dirty="0"/>
          </a:p>
          <a:p>
            <a:pPr marL="0" indent="0" algn="just">
              <a:buNone/>
            </a:pPr>
            <a:r>
              <a:rPr lang="en-GB" sz="2800" dirty="0" smtClean="0"/>
              <a:t>Write these as a mind map or as perfect answers.</a:t>
            </a:r>
          </a:p>
          <a:p>
            <a:pPr algn="just"/>
            <a:endParaRPr lang="en-GB" sz="2800" dirty="0"/>
          </a:p>
        </p:txBody>
      </p:sp>
    </p:spTree>
    <p:extLst>
      <p:ext uri="{BB962C8B-B14F-4D97-AF65-F5344CB8AC3E}">
        <p14:creationId xmlns:p14="http://schemas.microsoft.com/office/powerpoint/2010/main" val="3135384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Homework</a:t>
            </a:r>
            <a:endParaRPr lang="en-GB" dirty="0"/>
          </a:p>
        </p:txBody>
      </p:sp>
      <p:sp>
        <p:nvSpPr>
          <p:cNvPr id="3" name="Content Placeholder 2"/>
          <p:cNvSpPr>
            <a:spLocks noGrp="1"/>
          </p:cNvSpPr>
          <p:nvPr>
            <p:ph idx="1"/>
          </p:nvPr>
        </p:nvSpPr>
        <p:spPr/>
        <p:txBody>
          <a:bodyPr>
            <a:normAutofit/>
          </a:bodyPr>
          <a:lstStyle/>
          <a:p>
            <a:pPr algn="just"/>
            <a:r>
              <a:rPr lang="en-GB" sz="2800" dirty="0"/>
              <a:t>1. </a:t>
            </a:r>
            <a:r>
              <a:rPr lang="en-GB" sz="2800" b="1" dirty="0"/>
              <a:t>Explain</a:t>
            </a:r>
            <a:r>
              <a:rPr lang="en-GB" sz="2800" dirty="0"/>
              <a:t> how human activities such as inappropriate farming techniques have caused land degradation in a rainforest </a:t>
            </a:r>
            <a:r>
              <a:rPr lang="en-GB" sz="2800" b="1" dirty="0"/>
              <a:t>or</a:t>
            </a:r>
            <a:r>
              <a:rPr lang="en-GB" sz="2800" dirty="0"/>
              <a:t> a semi-arid area. (5) </a:t>
            </a:r>
          </a:p>
          <a:p>
            <a:pPr algn="just"/>
            <a:r>
              <a:rPr lang="en-GB" sz="2800" dirty="0"/>
              <a:t>2. a) </a:t>
            </a:r>
            <a:r>
              <a:rPr lang="en-GB" sz="2800" b="1" dirty="0"/>
              <a:t>Suggest</a:t>
            </a:r>
            <a:r>
              <a:rPr lang="en-GB" sz="2800" dirty="0"/>
              <a:t> the techniques used to combat rural land degradation in a named rainforest </a:t>
            </a:r>
            <a:r>
              <a:rPr lang="en-GB" sz="2800" b="1" dirty="0"/>
              <a:t>or</a:t>
            </a:r>
            <a:r>
              <a:rPr lang="en-GB" sz="2800" dirty="0"/>
              <a:t> semi-arid area you have studied. (5)</a:t>
            </a:r>
          </a:p>
          <a:p>
            <a:pPr algn="just"/>
            <a:r>
              <a:rPr lang="en-GB" sz="2800" b="1" dirty="0"/>
              <a:t>   </a:t>
            </a:r>
            <a:r>
              <a:rPr lang="en-GB" sz="2800" dirty="0"/>
              <a:t>b) </a:t>
            </a:r>
            <a:r>
              <a:rPr lang="en-GB" sz="2800" b="1" dirty="0"/>
              <a:t>Evaluate</a:t>
            </a:r>
            <a:r>
              <a:rPr lang="en-GB" sz="2800" dirty="0"/>
              <a:t> the methods used to conserve soils in a rainforest </a:t>
            </a:r>
            <a:r>
              <a:rPr lang="en-GB" sz="2800" b="1" dirty="0"/>
              <a:t>or</a:t>
            </a:r>
            <a:r>
              <a:rPr lang="en-GB" sz="2800" dirty="0"/>
              <a:t> a semi-arid area, commenting on their effectiveness. (5)</a:t>
            </a:r>
          </a:p>
          <a:p>
            <a:pPr algn="just"/>
            <a:endParaRPr lang="en-GB" sz="2800" dirty="0"/>
          </a:p>
        </p:txBody>
      </p:sp>
    </p:spTree>
    <p:extLst>
      <p:ext uri="{BB962C8B-B14F-4D97-AF65-F5344CB8AC3E}">
        <p14:creationId xmlns:p14="http://schemas.microsoft.com/office/powerpoint/2010/main" val="32994578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 criteria</a:t>
            </a:r>
            <a:endParaRPr lang="en-GB" dirty="0"/>
          </a:p>
        </p:txBody>
      </p:sp>
      <p:sp>
        <p:nvSpPr>
          <p:cNvPr id="3" name="Content Placeholder 2"/>
          <p:cNvSpPr>
            <a:spLocks noGrp="1"/>
          </p:cNvSpPr>
          <p:nvPr>
            <p:ph idx="1"/>
          </p:nvPr>
        </p:nvSpPr>
        <p:spPr/>
        <p:txBody>
          <a:bodyPr>
            <a:normAutofit/>
          </a:bodyPr>
          <a:lstStyle/>
          <a:p>
            <a:pPr algn="just"/>
            <a:r>
              <a:rPr lang="en-GB" sz="2800" dirty="0"/>
              <a:t>I can suggest solutions to land degradation in the Sahel.</a:t>
            </a:r>
          </a:p>
          <a:p>
            <a:pPr algn="just"/>
            <a:r>
              <a:rPr lang="en-GB" sz="2800" dirty="0"/>
              <a:t>I can evaluate the solutions to land degradation in the Sahel.</a:t>
            </a:r>
          </a:p>
          <a:p>
            <a:pPr algn="just"/>
            <a:endParaRPr lang="en-GB" sz="2800" dirty="0"/>
          </a:p>
          <a:p>
            <a:endParaRPr lang="en-GB" sz="2800" dirty="0"/>
          </a:p>
        </p:txBody>
      </p:sp>
    </p:spTree>
    <p:extLst>
      <p:ext uri="{BB962C8B-B14F-4D97-AF65-F5344CB8AC3E}">
        <p14:creationId xmlns:p14="http://schemas.microsoft.com/office/powerpoint/2010/main" val="23671109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Plenary</a:t>
            </a:r>
            <a:endParaRPr lang="en-GB" dirty="0"/>
          </a:p>
        </p:txBody>
      </p:sp>
      <p:sp>
        <p:nvSpPr>
          <p:cNvPr id="3" name="Content Placeholder 2"/>
          <p:cNvSpPr>
            <a:spLocks noGrp="1"/>
          </p:cNvSpPr>
          <p:nvPr>
            <p:ph idx="1"/>
          </p:nvPr>
        </p:nvSpPr>
        <p:spPr>
          <a:solidFill>
            <a:schemeClr val="bg1"/>
          </a:solidFill>
          <a:ln>
            <a:noFill/>
          </a:ln>
        </p:spPr>
        <p:txBody>
          <a:bodyPr>
            <a:normAutofit/>
          </a:bodyPr>
          <a:lstStyle/>
          <a:p>
            <a:pPr algn="just"/>
            <a:r>
              <a:rPr lang="en-GB" sz="3000" dirty="0" smtClean="0"/>
              <a:t>What must you do in an “Evaluate</a:t>
            </a:r>
            <a:r>
              <a:rPr lang="en-GB" sz="3000" smtClean="0"/>
              <a:t>” question?</a:t>
            </a:r>
            <a:endParaRPr lang="en-GB" sz="3000" dirty="0"/>
          </a:p>
        </p:txBody>
      </p:sp>
    </p:spTree>
    <p:extLst>
      <p:ext uri="{BB962C8B-B14F-4D97-AF65-F5344CB8AC3E}">
        <p14:creationId xmlns:p14="http://schemas.microsoft.com/office/powerpoint/2010/main" val="969257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1 - </a:t>
            </a:r>
            <a:r>
              <a:rPr lang="en-GB" dirty="0" err="1" smtClean="0"/>
              <a:t>Diguettes</a:t>
            </a:r>
            <a:endParaRPr lang="en-GB" dirty="0"/>
          </a:p>
        </p:txBody>
      </p:sp>
      <p:sp>
        <p:nvSpPr>
          <p:cNvPr id="3" name="Content Placeholder 2"/>
          <p:cNvSpPr>
            <a:spLocks noGrp="1"/>
          </p:cNvSpPr>
          <p:nvPr>
            <p:ph sz="quarter" idx="1"/>
          </p:nvPr>
        </p:nvSpPr>
        <p:spPr>
          <a:xfrm>
            <a:off x="107504" y="1640196"/>
            <a:ext cx="4283968" cy="4873752"/>
          </a:xfrm>
        </p:spPr>
        <p:txBody>
          <a:bodyPr>
            <a:normAutofit/>
          </a:bodyPr>
          <a:lstStyle/>
          <a:p>
            <a:pPr algn="just"/>
            <a:r>
              <a:rPr lang="en-GB" dirty="0" err="1" smtClean="0"/>
              <a:t>Diguettes</a:t>
            </a:r>
            <a:r>
              <a:rPr lang="en-GB" dirty="0" smtClean="0"/>
              <a:t> are lines of stones laid along the contours of gently sloping farmland to catch rain water and reduce soil erosion.  </a:t>
            </a:r>
          </a:p>
          <a:p>
            <a:pPr algn="just"/>
            <a:r>
              <a:rPr lang="en-GB" dirty="0" smtClean="0"/>
              <a:t>They allow water to seep into the soil rather than run off the land through overland flow.  </a:t>
            </a:r>
          </a:p>
          <a:p>
            <a:pPr algn="just"/>
            <a:r>
              <a:rPr lang="en-GB" dirty="0" smtClean="0"/>
              <a:t>This prevents soil from being washed away and can double to yield of crops such as groundnuts. </a:t>
            </a:r>
            <a:endParaRPr lang="en-GB" dirty="0"/>
          </a:p>
        </p:txBody>
      </p:sp>
      <p:pic>
        <p:nvPicPr>
          <p:cNvPr id="9218" name="Picture 2" descr="http://cilss.bf/experiences_reussies/diguette.gif"/>
          <p:cNvPicPr>
            <a:picLocks noChangeAspect="1" noChangeArrowheads="1"/>
          </p:cNvPicPr>
          <p:nvPr/>
        </p:nvPicPr>
        <p:blipFill>
          <a:blip r:embed="rId2" cstate="print"/>
          <a:srcRect/>
          <a:stretch>
            <a:fillRect/>
          </a:stretch>
        </p:blipFill>
        <p:spPr bwMode="auto">
          <a:xfrm>
            <a:off x="4644008" y="1556792"/>
            <a:ext cx="4325881" cy="4608512"/>
          </a:xfrm>
          <a:prstGeom prst="rect">
            <a:avLst/>
          </a:prstGeom>
          <a:noFill/>
          <a:ln>
            <a:solidFill>
              <a:schemeClr val="tx1"/>
            </a:solidFill>
          </a:ln>
        </p:spPr>
      </p:pic>
    </p:spTree>
    <p:extLst>
      <p:ext uri="{BB962C8B-B14F-4D97-AF65-F5344CB8AC3E}">
        <p14:creationId xmlns:p14="http://schemas.microsoft.com/office/powerpoint/2010/main" val="799784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1 - </a:t>
            </a:r>
            <a:r>
              <a:rPr lang="en-GB" dirty="0" err="1" smtClean="0"/>
              <a:t>Diguettes</a:t>
            </a:r>
            <a:endParaRPr lang="en-GB" dirty="0"/>
          </a:p>
        </p:txBody>
      </p:sp>
      <p:sp>
        <p:nvSpPr>
          <p:cNvPr id="3" name="Content Placeholder 2"/>
          <p:cNvSpPr>
            <a:spLocks noGrp="1"/>
          </p:cNvSpPr>
          <p:nvPr>
            <p:ph sz="quarter" idx="1"/>
          </p:nvPr>
        </p:nvSpPr>
        <p:spPr>
          <a:xfrm>
            <a:off x="0" y="1556792"/>
            <a:ext cx="4860032" cy="4873752"/>
          </a:xfrm>
        </p:spPr>
        <p:txBody>
          <a:bodyPr>
            <a:normAutofit lnSpcReduction="10000"/>
          </a:bodyPr>
          <a:lstStyle/>
          <a:p>
            <a:pPr algn="just"/>
            <a:r>
              <a:rPr lang="en-GB" sz="2800" dirty="0" smtClean="0"/>
              <a:t>Effectiveness:</a:t>
            </a:r>
          </a:p>
          <a:p>
            <a:pPr algn="just"/>
            <a:r>
              <a:rPr lang="en-GB" sz="2800" dirty="0" smtClean="0"/>
              <a:t>It can be completed as part of a community project at very little cost.  </a:t>
            </a:r>
          </a:p>
          <a:p>
            <a:pPr algn="just"/>
            <a:r>
              <a:rPr lang="en-GB" sz="2800" dirty="0" smtClean="0"/>
              <a:t>Charities such as Oxfam have used this method very effectively. </a:t>
            </a:r>
          </a:p>
          <a:p>
            <a:pPr algn="just"/>
            <a:r>
              <a:rPr lang="en-GB" sz="2800" dirty="0" smtClean="0"/>
              <a:t>Communities in Mali and Burkina Faso have seen crop yields increase by as much as 50%. </a:t>
            </a:r>
            <a:endParaRPr lang="en-GB" sz="2800" dirty="0"/>
          </a:p>
        </p:txBody>
      </p:sp>
      <p:pic>
        <p:nvPicPr>
          <p:cNvPr id="29698" name="Picture 2" descr="http://img0.lefaso.net/local/cache-vignettes/L400xH248/Recuperation-des1-733e0.jpg"/>
          <p:cNvPicPr>
            <a:picLocks noChangeAspect="1" noChangeArrowheads="1"/>
          </p:cNvPicPr>
          <p:nvPr/>
        </p:nvPicPr>
        <p:blipFill>
          <a:blip r:embed="rId2" cstate="print"/>
          <a:srcRect/>
          <a:stretch>
            <a:fillRect/>
          </a:stretch>
        </p:blipFill>
        <p:spPr bwMode="auto">
          <a:xfrm>
            <a:off x="4932040" y="2492896"/>
            <a:ext cx="3810000" cy="3384376"/>
          </a:xfrm>
          <a:prstGeom prst="rect">
            <a:avLst/>
          </a:prstGeom>
          <a:noFill/>
        </p:spPr>
      </p:pic>
    </p:spTree>
    <p:extLst>
      <p:ext uri="{BB962C8B-B14F-4D97-AF65-F5344CB8AC3E}">
        <p14:creationId xmlns:p14="http://schemas.microsoft.com/office/powerpoint/2010/main" val="2647094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2 – Managing grazing areas</a:t>
            </a:r>
            <a:endParaRPr lang="en-GB" dirty="0"/>
          </a:p>
        </p:txBody>
      </p:sp>
      <p:sp>
        <p:nvSpPr>
          <p:cNvPr id="3" name="Content Placeholder 2"/>
          <p:cNvSpPr>
            <a:spLocks noGrp="1"/>
          </p:cNvSpPr>
          <p:nvPr>
            <p:ph idx="1"/>
          </p:nvPr>
        </p:nvSpPr>
        <p:spPr/>
        <p:txBody>
          <a:bodyPr>
            <a:noAutofit/>
          </a:bodyPr>
          <a:lstStyle/>
          <a:p>
            <a:pPr algn="just"/>
            <a:r>
              <a:rPr lang="en-GB" sz="2400" dirty="0" smtClean="0"/>
              <a:t>Research and tests have shown that grasses are able to re-establish themselves very quickly given an undisturbed fallow period in which to recover (1-2 years).  </a:t>
            </a:r>
          </a:p>
          <a:p>
            <a:pPr algn="just"/>
            <a:r>
              <a:rPr lang="en-GB" sz="2400" dirty="0" smtClean="0"/>
              <a:t>Therefore if areas are fenced off from grazing animals such as sheep and goats on a rotational basis it is possible to sustain the herds without long term damage to the soil.  </a:t>
            </a:r>
          </a:p>
          <a:p>
            <a:pPr algn="just"/>
            <a:r>
              <a:rPr lang="en-GB" sz="2400" dirty="0" smtClean="0"/>
              <a:t>One area is fenced off in order for it to recover.  </a:t>
            </a:r>
          </a:p>
          <a:p>
            <a:pPr algn="just"/>
            <a:r>
              <a:rPr lang="en-GB" sz="2400" dirty="0" smtClean="0"/>
              <a:t>This reduces over grazing and trampling to the soil. </a:t>
            </a:r>
            <a:endParaRPr lang="en-GB" sz="2400" dirty="0"/>
          </a:p>
        </p:txBody>
      </p:sp>
    </p:spTree>
    <p:extLst>
      <p:ext uri="{BB962C8B-B14F-4D97-AF65-F5344CB8AC3E}">
        <p14:creationId xmlns:p14="http://schemas.microsoft.com/office/powerpoint/2010/main" val="3962035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4" descr="http://upload.wikimedia.org/wikipedia/commons/thumb/e/ec/Cabrasnortechico.JPG/390px-Cabrasnortechico.JPG"/>
          <p:cNvPicPr>
            <a:picLocks noChangeAspect="1" noChangeArrowheads="1"/>
          </p:cNvPicPr>
          <p:nvPr/>
        </p:nvPicPr>
        <p:blipFill>
          <a:blip r:embed="rId2" cstate="print"/>
          <a:srcRect/>
          <a:stretch>
            <a:fillRect/>
          </a:stretch>
        </p:blipFill>
        <p:spPr bwMode="auto">
          <a:xfrm>
            <a:off x="3995936" y="2990352"/>
            <a:ext cx="5148064" cy="3867648"/>
          </a:xfrm>
          <a:prstGeom prst="rect">
            <a:avLst/>
          </a:prstGeom>
          <a:noFill/>
        </p:spPr>
      </p:pic>
      <p:pic>
        <p:nvPicPr>
          <p:cNvPr id="30722" name="Picture 2" descr="http://www.fao.org/docrep/008/y8344e/y8344e5q.jpg"/>
          <p:cNvPicPr>
            <a:picLocks noChangeAspect="1" noChangeArrowheads="1"/>
          </p:cNvPicPr>
          <p:nvPr/>
        </p:nvPicPr>
        <p:blipFill>
          <a:blip r:embed="rId3" cstate="print"/>
          <a:srcRect/>
          <a:stretch>
            <a:fillRect/>
          </a:stretch>
        </p:blipFill>
        <p:spPr bwMode="auto">
          <a:xfrm>
            <a:off x="-1" y="0"/>
            <a:ext cx="5868145" cy="3946329"/>
          </a:xfrm>
          <a:prstGeom prst="rect">
            <a:avLst/>
          </a:prstGeom>
          <a:noFill/>
        </p:spPr>
      </p:pic>
    </p:spTree>
    <p:extLst>
      <p:ext uri="{BB962C8B-B14F-4D97-AF65-F5344CB8AC3E}">
        <p14:creationId xmlns:p14="http://schemas.microsoft.com/office/powerpoint/2010/main" val="3064175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2 – Managing grazing areas</a:t>
            </a:r>
            <a:endParaRPr lang="en-GB" dirty="0"/>
          </a:p>
        </p:txBody>
      </p:sp>
      <p:sp>
        <p:nvSpPr>
          <p:cNvPr id="3" name="Content Placeholder 2"/>
          <p:cNvSpPr>
            <a:spLocks noGrp="1"/>
          </p:cNvSpPr>
          <p:nvPr>
            <p:ph sz="quarter" idx="1"/>
          </p:nvPr>
        </p:nvSpPr>
        <p:spPr/>
        <p:txBody>
          <a:bodyPr/>
          <a:lstStyle/>
          <a:p>
            <a:pPr algn="just"/>
            <a:r>
              <a:rPr lang="en-GB" dirty="0" smtClean="0"/>
              <a:t>Effectiveness:</a:t>
            </a:r>
          </a:p>
          <a:p>
            <a:pPr algn="just"/>
            <a:r>
              <a:rPr lang="en-GB" dirty="0" smtClean="0"/>
              <a:t>The main disadvantage of this method is the cost of fencing and the management of the grazing areas e.g. in </a:t>
            </a:r>
            <a:r>
              <a:rPr lang="en-GB" dirty="0" err="1" smtClean="0"/>
              <a:t>Korr</a:t>
            </a:r>
            <a:r>
              <a:rPr lang="en-GB" dirty="0" smtClean="0"/>
              <a:t>, northern Kenya.  </a:t>
            </a:r>
          </a:p>
          <a:p>
            <a:pPr algn="just"/>
            <a:r>
              <a:rPr lang="en-GB" dirty="0" smtClean="0"/>
              <a:t>Herders harvest woody thorn materials mainly for construction of livestock enclosures to secure their livestock.</a:t>
            </a:r>
          </a:p>
          <a:p>
            <a:pPr algn="just"/>
            <a:r>
              <a:rPr lang="en-GB" dirty="0" smtClean="0"/>
              <a:t>But this process has led to destruction of whole woodlands within the vicinity of settlement areas and along the routes of livestock movement, leaving some herders with no food supply for their animals. </a:t>
            </a:r>
            <a:endParaRPr lang="en-GB" dirty="0"/>
          </a:p>
        </p:txBody>
      </p:sp>
    </p:spTree>
    <p:extLst>
      <p:ext uri="{BB962C8B-B14F-4D97-AF65-F5344CB8AC3E}">
        <p14:creationId xmlns:p14="http://schemas.microsoft.com/office/powerpoint/2010/main" val="3475736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3 - Education</a:t>
            </a:r>
            <a:endParaRPr lang="en-GB" dirty="0"/>
          </a:p>
        </p:txBody>
      </p:sp>
      <p:sp>
        <p:nvSpPr>
          <p:cNvPr id="3" name="Content Placeholder 2"/>
          <p:cNvSpPr>
            <a:spLocks noGrp="1"/>
          </p:cNvSpPr>
          <p:nvPr>
            <p:ph sz="quarter" idx="1"/>
          </p:nvPr>
        </p:nvSpPr>
        <p:spPr>
          <a:xfrm>
            <a:off x="323528" y="1556792"/>
            <a:ext cx="4618856" cy="4873752"/>
          </a:xfrm>
        </p:spPr>
        <p:txBody>
          <a:bodyPr>
            <a:normAutofit/>
          </a:bodyPr>
          <a:lstStyle/>
          <a:p>
            <a:pPr algn="just"/>
            <a:r>
              <a:rPr lang="en-GB" dirty="0" smtClean="0"/>
              <a:t>Farmers are educated to use more appropriate techniques such as terracing, strip cropping and drip irrigation.  </a:t>
            </a:r>
          </a:p>
          <a:p>
            <a:pPr algn="just"/>
            <a:r>
              <a:rPr lang="en-GB" dirty="0" smtClean="0"/>
              <a:t>This helps avoid draining the soil of its nutrients and avoiding </a:t>
            </a:r>
            <a:r>
              <a:rPr lang="en-GB" dirty="0" err="1" smtClean="0"/>
              <a:t>salinisation</a:t>
            </a:r>
            <a:r>
              <a:rPr lang="en-GB" dirty="0" smtClean="0"/>
              <a:t>. </a:t>
            </a:r>
            <a:endParaRPr lang="en-GB" dirty="0"/>
          </a:p>
        </p:txBody>
      </p:sp>
      <p:pic>
        <p:nvPicPr>
          <p:cNvPr id="7170" name="Picture 2" descr="http://previews.123rf.com/images/yareta/yareta1111/yareta111100031/11513719-planting-lettuce-lactuca-sativa-drip-irrigation--Stock-Photo-field.jpg"/>
          <p:cNvPicPr>
            <a:picLocks noChangeAspect="1" noChangeArrowheads="1"/>
          </p:cNvPicPr>
          <p:nvPr/>
        </p:nvPicPr>
        <p:blipFill>
          <a:blip r:embed="rId2" cstate="print"/>
          <a:srcRect/>
          <a:stretch>
            <a:fillRect/>
          </a:stretch>
        </p:blipFill>
        <p:spPr bwMode="auto">
          <a:xfrm>
            <a:off x="5148064" y="1628800"/>
            <a:ext cx="3796482" cy="3168352"/>
          </a:xfrm>
          <a:prstGeom prst="rect">
            <a:avLst/>
          </a:prstGeom>
          <a:noFill/>
        </p:spPr>
      </p:pic>
      <p:sp>
        <p:nvSpPr>
          <p:cNvPr id="5" name="TextBox 4"/>
          <p:cNvSpPr txBox="1"/>
          <p:nvPr/>
        </p:nvSpPr>
        <p:spPr>
          <a:xfrm>
            <a:off x="323528" y="5301208"/>
            <a:ext cx="7848872" cy="1323439"/>
          </a:xfrm>
          <a:prstGeom prst="rect">
            <a:avLst/>
          </a:prstGeom>
          <a:noFill/>
          <a:ln w="38100">
            <a:solidFill>
              <a:schemeClr val="accent1"/>
            </a:solidFill>
          </a:ln>
        </p:spPr>
        <p:txBody>
          <a:bodyPr wrap="square" rtlCol="0">
            <a:spAutoFit/>
          </a:bodyPr>
          <a:lstStyle/>
          <a:p>
            <a:pPr algn="just"/>
            <a:r>
              <a:rPr lang="en-GB" sz="2000" dirty="0" smtClean="0"/>
              <a:t>Drip irrigation, is an irrigation method that saves water and fertilizer by allowing water to drip slowly to the roots of plants, either onto the soil surface or directly onto the root zone, through a network of valves, pipes, tubing, and emitters.</a:t>
            </a:r>
            <a:endParaRPr lang="en-GB" sz="2000" dirty="0"/>
          </a:p>
        </p:txBody>
      </p:sp>
    </p:spTree>
    <p:extLst>
      <p:ext uri="{BB962C8B-B14F-4D97-AF65-F5344CB8AC3E}">
        <p14:creationId xmlns:p14="http://schemas.microsoft.com/office/powerpoint/2010/main" val="1940453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 3 - Education</a:t>
            </a:r>
            <a:endParaRPr lang="en-GB" dirty="0"/>
          </a:p>
        </p:txBody>
      </p:sp>
      <p:sp>
        <p:nvSpPr>
          <p:cNvPr id="3" name="Content Placeholder 2"/>
          <p:cNvSpPr>
            <a:spLocks noGrp="1"/>
          </p:cNvSpPr>
          <p:nvPr>
            <p:ph sz="quarter" idx="1"/>
          </p:nvPr>
        </p:nvSpPr>
        <p:spPr/>
        <p:txBody>
          <a:bodyPr>
            <a:normAutofit/>
          </a:bodyPr>
          <a:lstStyle/>
          <a:p>
            <a:pPr algn="just"/>
            <a:r>
              <a:rPr lang="en-GB" sz="2800" dirty="0" smtClean="0"/>
              <a:t>Effectiveness:</a:t>
            </a:r>
          </a:p>
          <a:p>
            <a:pPr algn="just"/>
            <a:r>
              <a:rPr lang="en-GB" sz="2800" dirty="0" smtClean="0"/>
              <a:t>This can be expensive unless funded by charities, and are often more difficult to implement and manage, resulting in few farmers willing to change their practice.</a:t>
            </a:r>
          </a:p>
          <a:p>
            <a:pPr algn="just"/>
            <a:r>
              <a:rPr lang="en-GB" sz="2800" dirty="0" smtClean="0"/>
              <a:t>However, if successful, farmers can pass on their new knowledge to their children which does not cost anything and prevents them from using degrading practices.</a:t>
            </a:r>
            <a:endParaRPr lang="en-GB" sz="2800" dirty="0"/>
          </a:p>
        </p:txBody>
      </p:sp>
    </p:spTree>
    <p:extLst>
      <p:ext uri="{BB962C8B-B14F-4D97-AF65-F5344CB8AC3E}">
        <p14:creationId xmlns:p14="http://schemas.microsoft.com/office/powerpoint/2010/main" val="4009907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TotalTime>
  <Words>1351</Words>
  <Application>Microsoft Office PowerPoint</Application>
  <PresentationFormat>On-screen Show (4:3)</PresentationFormat>
  <Paragraphs>101</Paragraphs>
  <Slides>23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Adjacency</vt:lpstr>
      <vt:lpstr>Starter</vt:lpstr>
      <vt:lpstr>Lesson 4-5: Solutions to land degradation and their effectiveness</vt:lpstr>
      <vt:lpstr>Solution 1 - Diguettes</vt:lpstr>
      <vt:lpstr>Solution 1 - Diguettes</vt:lpstr>
      <vt:lpstr>Solution 2 – Managing grazing areas</vt:lpstr>
      <vt:lpstr>PowerPoint Presentation</vt:lpstr>
      <vt:lpstr>Solution 2 – Managing grazing areas</vt:lpstr>
      <vt:lpstr>Solution 3 - Education</vt:lpstr>
      <vt:lpstr>Solution 3 - Education</vt:lpstr>
      <vt:lpstr>Solution 4 – Fuel efficient stoves</vt:lpstr>
      <vt:lpstr>Solution 4 – Fuel efficient stoves</vt:lpstr>
      <vt:lpstr>Solution 5 – Reducing herd size</vt:lpstr>
      <vt:lpstr>Solution 6 - Afforestation</vt:lpstr>
      <vt:lpstr>Solution 6 - Afforestation</vt:lpstr>
      <vt:lpstr>Solution 7 – Planting pits / Zai</vt:lpstr>
      <vt:lpstr>Solution 7 – Planting pits / Zai</vt:lpstr>
      <vt:lpstr>Solution 8 – Great Green Wall</vt:lpstr>
      <vt:lpstr>Solution 8 – Great Green Wall</vt:lpstr>
      <vt:lpstr>Videos</vt:lpstr>
      <vt:lpstr>Task </vt:lpstr>
      <vt:lpstr>Homework</vt:lpstr>
      <vt:lpstr>Success criteria</vt:lpstr>
      <vt:lpstr>Plenary</vt:lpstr>
    </vt:vector>
  </TitlesOfParts>
  <Company>Glasgow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Environments: Rural</dc:title>
  <dc:creator>ARankin</dc:creator>
  <cp:lastModifiedBy>Karen Fulton</cp:lastModifiedBy>
  <cp:revision>32</cp:revision>
  <dcterms:created xsi:type="dcterms:W3CDTF">2016-12-15T12:52:01Z</dcterms:created>
  <dcterms:modified xsi:type="dcterms:W3CDTF">2020-01-31T09:43:54Z</dcterms:modified>
</cp:coreProperties>
</file>