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350" r:id="rId2"/>
    <p:sldId id="351" r:id="rId3"/>
    <p:sldId id="308" r:id="rId4"/>
    <p:sldId id="352" r:id="rId5"/>
    <p:sldId id="381" r:id="rId6"/>
    <p:sldId id="394" r:id="rId7"/>
    <p:sldId id="382" r:id="rId8"/>
    <p:sldId id="395" r:id="rId9"/>
    <p:sldId id="383" r:id="rId10"/>
    <p:sldId id="384" r:id="rId11"/>
    <p:sldId id="385" r:id="rId12"/>
    <p:sldId id="388" r:id="rId13"/>
    <p:sldId id="389" r:id="rId14"/>
    <p:sldId id="386" r:id="rId15"/>
    <p:sldId id="390" r:id="rId16"/>
    <p:sldId id="391" r:id="rId17"/>
    <p:sldId id="392" r:id="rId18"/>
    <p:sldId id="387" r:id="rId19"/>
    <p:sldId id="39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86" d="100"/>
          <a:sy n="86" d="100"/>
        </p:scale>
        <p:origin x="9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B3F8B4-540B-48FC-B78E-C3D6B741440F}" type="datetimeFigureOut">
              <a:rPr lang="en-GB" smtClean="0"/>
              <a:t>05/03/2020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D04E43-C20A-48E9-9C67-967EFF7F498F}" type="slidenum">
              <a:rPr lang="en-GB" smtClean="0"/>
              <a:t>‹#›</a:t>
            </a:fld>
            <a:endParaRPr lang="en-GB"/>
          </a:p>
        </p:txBody>
      </p:sp>
    </p:spTree>
    <p:extLst>
      <p:ext uri="{BB962C8B-B14F-4D97-AF65-F5344CB8AC3E}">
        <p14:creationId xmlns:p14="http://schemas.microsoft.com/office/powerpoint/2010/main" val="2620469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61C18AC-692A-469A-BA2A-783D439299E6}" type="datetimeFigureOut">
              <a:rPr lang="en-GB" smtClean="0"/>
              <a:t>05/03/2020</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E95E408-B0B2-4207-AA77-1711B41C1B64}" type="slidenum">
              <a:rPr lang="en-GB" smtClean="0"/>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1C18AC-692A-469A-BA2A-783D439299E6}" type="datetimeFigureOut">
              <a:rPr lang="en-GB" smtClean="0"/>
              <a:t>05/03/2020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5E408-B0B2-4207-AA77-1711B41C1B6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1C18AC-692A-469A-BA2A-783D439299E6}" type="datetimeFigureOut">
              <a:rPr lang="en-GB" smtClean="0"/>
              <a:t>05/03/2020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5E408-B0B2-4207-AA77-1711B41C1B64}"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1C18AC-692A-469A-BA2A-783D439299E6}" type="datetimeFigureOut">
              <a:rPr lang="en-GB" smtClean="0"/>
              <a:t>05/03/2020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5E408-B0B2-4207-AA77-1711B41C1B64}"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1C18AC-692A-469A-BA2A-783D439299E6}" type="datetimeFigureOut">
              <a:rPr lang="en-GB" smtClean="0"/>
              <a:t>05/03/2020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5E408-B0B2-4207-AA77-1711B41C1B64}"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61C18AC-692A-469A-BA2A-783D439299E6}" type="datetimeFigureOut">
              <a:rPr lang="en-GB" smtClean="0"/>
              <a:t>05/03/2020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95E408-B0B2-4207-AA77-1711B41C1B64}" type="slidenum">
              <a:rPr lang="en-GB" smtClean="0"/>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1C18AC-692A-469A-BA2A-783D439299E6}" type="datetimeFigureOut">
              <a:rPr lang="en-GB" smtClean="0"/>
              <a:t>05/03/2020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E95E408-B0B2-4207-AA77-1711B41C1B64}"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1C18AC-692A-469A-BA2A-783D439299E6}" type="datetimeFigureOut">
              <a:rPr lang="en-GB" smtClean="0"/>
              <a:t>05/03/2020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E95E408-B0B2-4207-AA77-1711B41C1B6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1C18AC-692A-469A-BA2A-783D439299E6}" type="datetimeFigureOut">
              <a:rPr lang="en-GB" smtClean="0"/>
              <a:t>05/03/2020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E95E408-B0B2-4207-AA77-1711B41C1B6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61C18AC-692A-469A-BA2A-783D439299E6}" type="datetimeFigureOut">
              <a:rPr lang="en-GB" smtClean="0"/>
              <a:t>05/03/2020</a:t>
            </a:fld>
            <a:endParaRPr lang="en-GB"/>
          </a:p>
        </p:txBody>
      </p:sp>
      <p:sp>
        <p:nvSpPr>
          <p:cNvPr id="7" name="Slide Number Placeholder 6"/>
          <p:cNvSpPr>
            <a:spLocks noGrp="1"/>
          </p:cNvSpPr>
          <p:nvPr>
            <p:ph type="sldNum" sz="quarter" idx="12"/>
          </p:nvPr>
        </p:nvSpPr>
        <p:spPr/>
        <p:txBody>
          <a:bodyPr/>
          <a:lstStyle/>
          <a:p>
            <a:fld id="{EE95E408-B0B2-4207-AA77-1711B41C1B64}" type="slidenum">
              <a:rPr lang="en-GB" smtClean="0"/>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1C18AC-692A-469A-BA2A-783D439299E6}" type="datetimeFigureOut">
              <a:rPr lang="en-GB" smtClean="0"/>
              <a:t>05/03/2020</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EE95E408-B0B2-4207-AA77-1711B41C1B64}"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61C18AC-692A-469A-BA2A-783D439299E6}" type="datetimeFigureOut">
              <a:rPr lang="en-GB" smtClean="0"/>
              <a:t>05/03/2020</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E95E408-B0B2-4207-AA77-1711B41C1B64}"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B11kASPfYxY"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024744" cy="1143000"/>
          </a:xfrm>
        </p:spPr>
        <p:txBody>
          <a:bodyPr/>
          <a:lstStyle/>
          <a:p>
            <a:r>
              <a:rPr lang="en-GB" dirty="0" smtClean="0"/>
              <a:t>Starter</a:t>
            </a:r>
            <a:endParaRPr lang="en-GB" dirty="0"/>
          </a:p>
        </p:txBody>
      </p:sp>
      <p:sp>
        <p:nvSpPr>
          <p:cNvPr id="3" name="Content Placeholder 2"/>
          <p:cNvSpPr>
            <a:spLocks noGrp="1"/>
          </p:cNvSpPr>
          <p:nvPr>
            <p:ph idx="1"/>
          </p:nvPr>
        </p:nvSpPr>
        <p:spPr>
          <a:xfrm>
            <a:off x="683568" y="1916832"/>
            <a:ext cx="7704856" cy="2331621"/>
          </a:xfrm>
        </p:spPr>
        <p:txBody>
          <a:bodyPr>
            <a:normAutofit/>
          </a:bodyPr>
          <a:lstStyle/>
          <a:p>
            <a:pPr marL="68580" indent="0">
              <a:buNone/>
            </a:pPr>
            <a:r>
              <a:rPr lang="en-GB" sz="3200" dirty="0" smtClean="0">
                <a:solidFill>
                  <a:schemeClr val="tx1"/>
                </a:solidFill>
              </a:rPr>
              <a:t>Write down 3 things YOU can do to help reduce climate change. </a:t>
            </a:r>
            <a:endParaRPr lang="en-GB" sz="3200" dirty="0">
              <a:solidFill>
                <a:schemeClr val="tx1"/>
              </a:solidFill>
            </a:endParaRPr>
          </a:p>
        </p:txBody>
      </p:sp>
      <p:sp>
        <p:nvSpPr>
          <p:cNvPr id="47" name="Freeform 46"/>
          <p:cNvSpPr/>
          <p:nvPr/>
        </p:nvSpPr>
        <p:spPr>
          <a:xfrm>
            <a:off x="3444240" y="4853940"/>
            <a:ext cx="1" cy="1"/>
          </a:xfrm>
          <a:custGeom>
            <a:avLst/>
            <a:gdLst/>
            <a:ahLst/>
            <a:cxnLst/>
            <a:rect l="0" t="0" r="0" b="0"/>
            <a:pathLst>
              <a:path w="1" h="1">
                <a:moveTo>
                  <a:pt x="0" y="0"/>
                </a:moveTo>
                <a:lnTo>
                  <a:pt x="0" y="0"/>
                </a:lnTo>
                <a:lnTo>
                  <a:pt x="0" y="0"/>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Freeform 52"/>
          <p:cNvSpPr/>
          <p:nvPr/>
        </p:nvSpPr>
        <p:spPr>
          <a:xfrm>
            <a:off x="3368040" y="4823460"/>
            <a:ext cx="1" cy="1"/>
          </a:xfrm>
          <a:custGeom>
            <a:avLst/>
            <a:gdLst/>
            <a:ahLst/>
            <a:cxnLst/>
            <a:rect l="0" t="0" r="0" b="0"/>
            <a:pathLst>
              <a:path w="1" h="1">
                <a:moveTo>
                  <a:pt x="0" y="0"/>
                </a:moveTo>
                <a:lnTo>
                  <a:pt x="0" y="0"/>
                </a:lnTo>
                <a:lnTo>
                  <a:pt x="0" y="0"/>
                </a:lnTo>
                <a:lnTo>
                  <a:pt x="0" y="0"/>
                </a:lnTo>
                <a:lnTo>
                  <a:pt x="0" y="0"/>
                </a:lnTo>
                <a:lnTo>
                  <a:pt x="0" y="0"/>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27453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456792" cy="1287016"/>
          </a:xfrm>
        </p:spPr>
        <p:txBody>
          <a:bodyPr>
            <a:normAutofit/>
          </a:bodyPr>
          <a:lstStyle/>
          <a:p>
            <a:r>
              <a:rPr lang="en-GB" dirty="0" smtClean="0"/>
              <a:t>Solution 4: Insulate your home</a:t>
            </a:r>
            <a:endParaRPr lang="en-GB" dirty="0"/>
          </a:p>
        </p:txBody>
      </p:sp>
      <p:sp>
        <p:nvSpPr>
          <p:cNvPr id="3" name="Content Placeholder 2"/>
          <p:cNvSpPr>
            <a:spLocks noGrp="1"/>
          </p:cNvSpPr>
          <p:nvPr>
            <p:ph idx="1"/>
          </p:nvPr>
        </p:nvSpPr>
        <p:spPr>
          <a:xfrm>
            <a:off x="539552" y="1628800"/>
            <a:ext cx="7848872" cy="4824536"/>
          </a:xfrm>
        </p:spPr>
        <p:txBody>
          <a:bodyPr>
            <a:normAutofit/>
          </a:bodyPr>
          <a:lstStyle/>
          <a:p>
            <a:pPr marL="68580" indent="0">
              <a:buNone/>
            </a:pPr>
            <a:r>
              <a:rPr lang="en-GB" u="sng" dirty="0" smtClean="0"/>
              <a:t>Explanation</a:t>
            </a:r>
            <a:r>
              <a:rPr lang="en-GB" dirty="0" smtClean="0"/>
              <a:t>:</a:t>
            </a:r>
          </a:p>
          <a:p>
            <a:pPr marL="68580" indent="0">
              <a:buNone/>
            </a:pPr>
            <a:r>
              <a:rPr lang="en-GB" dirty="0"/>
              <a:t>Insulation helps reduce the amount of energy which is used keeping the house warm which results in less fossil fuels being used. </a:t>
            </a:r>
            <a:r>
              <a:rPr lang="en-GB" dirty="0" smtClean="0"/>
              <a:t> Insulation can reduce bills by £300 per year. Governments have introduced schemes to allow people to get insulation for free. </a:t>
            </a:r>
            <a:endParaRPr lang="en-GB" dirty="0"/>
          </a:p>
          <a:p>
            <a:pPr marL="68580" indent="0">
              <a:buNone/>
            </a:pPr>
            <a:r>
              <a:rPr lang="en-GB" u="sng" dirty="0" smtClean="0"/>
              <a:t>Evaluate</a:t>
            </a:r>
            <a:r>
              <a:rPr lang="en-GB" dirty="0" smtClean="0"/>
              <a:t>:</a:t>
            </a:r>
          </a:p>
          <a:p>
            <a:pPr marL="68580" indent="0">
              <a:buNone/>
            </a:pPr>
            <a:endParaRPr lang="en-GB" dirty="0"/>
          </a:p>
        </p:txBody>
      </p:sp>
    </p:spTree>
    <p:extLst>
      <p:ext uri="{BB962C8B-B14F-4D97-AF65-F5344CB8AC3E}">
        <p14:creationId xmlns:p14="http://schemas.microsoft.com/office/powerpoint/2010/main" val="3282502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456792" cy="1287016"/>
          </a:xfrm>
        </p:spPr>
        <p:txBody>
          <a:bodyPr>
            <a:normAutofit/>
          </a:bodyPr>
          <a:lstStyle/>
          <a:p>
            <a:r>
              <a:rPr lang="en-GB" dirty="0" smtClean="0">
                <a:solidFill>
                  <a:srgbClr val="FF33CC"/>
                </a:solidFill>
              </a:rPr>
              <a:t>Solution 5: Flood Prevention</a:t>
            </a:r>
            <a:endParaRPr lang="en-GB" dirty="0">
              <a:solidFill>
                <a:srgbClr val="FF33CC"/>
              </a:solidFill>
            </a:endParaRPr>
          </a:p>
        </p:txBody>
      </p:sp>
      <p:sp>
        <p:nvSpPr>
          <p:cNvPr id="3" name="Content Placeholder 2"/>
          <p:cNvSpPr>
            <a:spLocks noGrp="1"/>
          </p:cNvSpPr>
          <p:nvPr>
            <p:ph idx="1"/>
          </p:nvPr>
        </p:nvSpPr>
        <p:spPr>
          <a:xfrm>
            <a:off x="539552" y="1628800"/>
            <a:ext cx="7848872" cy="4824536"/>
          </a:xfrm>
        </p:spPr>
        <p:txBody>
          <a:bodyPr>
            <a:normAutofit/>
          </a:bodyPr>
          <a:lstStyle/>
          <a:p>
            <a:pPr marL="68580" indent="0">
              <a:buNone/>
            </a:pPr>
            <a:r>
              <a:rPr lang="en-GB" u="sng" dirty="0" smtClean="0"/>
              <a:t>Explanation</a:t>
            </a:r>
            <a:r>
              <a:rPr lang="en-GB" dirty="0" smtClean="0"/>
              <a:t>:</a:t>
            </a:r>
          </a:p>
          <a:p>
            <a:pPr marL="68580" indent="0">
              <a:buNone/>
            </a:pPr>
            <a:r>
              <a:rPr lang="en-GB" dirty="0" smtClean="0"/>
              <a:t>The Thames Barrier in London was built in 1984 </a:t>
            </a:r>
            <a:r>
              <a:rPr lang="en-GB" dirty="0"/>
              <a:t>to manage the effects of extreme weather events.  It provides protection from a ‘1 in 1000 year’ flood event</a:t>
            </a:r>
            <a:r>
              <a:rPr lang="en-GB" dirty="0" smtClean="0"/>
              <a:t>. </a:t>
            </a:r>
            <a:endParaRPr lang="en-GB" dirty="0"/>
          </a:p>
          <a:p>
            <a:pPr marL="68580" indent="0">
              <a:buNone/>
            </a:pPr>
            <a:r>
              <a:rPr lang="en-GB" u="sng" dirty="0" smtClean="0"/>
              <a:t>Evaluate</a:t>
            </a:r>
            <a:r>
              <a:rPr lang="en-GB" dirty="0" smtClean="0"/>
              <a:t>:</a:t>
            </a:r>
          </a:p>
          <a:p>
            <a:pPr marL="68580" lvl="1" indent="0">
              <a:buNone/>
            </a:pPr>
            <a:r>
              <a:rPr lang="en-GB" sz="2400" dirty="0"/>
              <a:t>Has successfully protected London from many flood events but a second barrier is needed to cope with the flooding, and advance warning systems may need to be put in place to advice people on potential flooding.</a:t>
            </a:r>
          </a:p>
          <a:p>
            <a:pPr marL="68580" indent="0">
              <a:buNone/>
            </a:pPr>
            <a:endParaRPr lang="en-GB" sz="2800" dirty="0"/>
          </a:p>
        </p:txBody>
      </p:sp>
    </p:spTree>
    <p:extLst>
      <p:ext uri="{BB962C8B-B14F-4D97-AF65-F5344CB8AC3E}">
        <p14:creationId xmlns:p14="http://schemas.microsoft.com/office/powerpoint/2010/main" val="3282502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456792" cy="1287016"/>
          </a:xfrm>
        </p:spPr>
        <p:txBody>
          <a:bodyPr>
            <a:normAutofit/>
          </a:bodyPr>
          <a:lstStyle/>
          <a:p>
            <a:r>
              <a:rPr lang="en-GB" dirty="0" smtClean="0">
                <a:solidFill>
                  <a:srgbClr val="FF33CC"/>
                </a:solidFill>
              </a:rPr>
              <a:t>Solution 6: Desalinisation</a:t>
            </a:r>
            <a:endParaRPr lang="en-GB" dirty="0">
              <a:solidFill>
                <a:srgbClr val="FF33CC"/>
              </a:solidFill>
            </a:endParaRPr>
          </a:p>
        </p:txBody>
      </p:sp>
      <p:sp>
        <p:nvSpPr>
          <p:cNvPr id="3" name="Content Placeholder 2"/>
          <p:cNvSpPr>
            <a:spLocks noGrp="1"/>
          </p:cNvSpPr>
          <p:nvPr>
            <p:ph idx="1"/>
          </p:nvPr>
        </p:nvSpPr>
        <p:spPr>
          <a:xfrm>
            <a:off x="539552" y="1628800"/>
            <a:ext cx="7848872" cy="4824536"/>
          </a:xfrm>
        </p:spPr>
        <p:txBody>
          <a:bodyPr>
            <a:normAutofit/>
          </a:bodyPr>
          <a:lstStyle/>
          <a:p>
            <a:pPr marL="68580" indent="0">
              <a:buNone/>
            </a:pPr>
            <a:r>
              <a:rPr lang="en-GB" u="sng" dirty="0" smtClean="0"/>
              <a:t>Explanation</a:t>
            </a:r>
            <a:r>
              <a:rPr lang="en-GB" dirty="0" smtClean="0"/>
              <a:t>:</a:t>
            </a:r>
          </a:p>
          <a:p>
            <a:pPr marL="68580" indent="0">
              <a:buNone/>
            </a:pPr>
            <a:r>
              <a:rPr lang="en-GB" dirty="0" smtClean="0"/>
              <a:t>The London Desalinisation plant </a:t>
            </a:r>
            <a:r>
              <a:rPr lang="en-GB" dirty="0"/>
              <a:t>takes in sea water, evaporates the salt and produces fresh water in times when there is </a:t>
            </a:r>
            <a:r>
              <a:rPr lang="en-GB" dirty="0" smtClean="0"/>
              <a:t>a shortage of fresh, drinking water.</a:t>
            </a:r>
          </a:p>
          <a:p>
            <a:pPr marL="68580" indent="0">
              <a:buNone/>
            </a:pPr>
            <a:r>
              <a:rPr lang="en-GB" u="sng" dirty="0" smtClean="0"/>
              <a:t>Evaluate</a:t>
            </a:r>
            <a:r>
              <a:rPr lang="en-GB" dirty="0" smtClean="0"/>
              <a:t>:</a:t>
            </a:r>
          </a:p>
          <a:p>
            <a:pPr marL="68580" lvl="1" indent="0">
              <a:buNone/>
            </a:pPr>
            <a:r>
              <a:rPr lang="en-GB" sz="2400" dirty="0"/>
              <a:t>This is very expensive to operate and as a result is only used in periods of extreme drought</a:t>
            </a:r>
            <a:r>
              <a:rPr lang="en-GB" sz="2400" dirty="0" smtClean="0"/>
              <a:t>. However, as drought is increasing it may need be used more often. </a:t>
            </a:r>
            <a:endParaRPr lang="en-GB" sz="2400" dirty="0"/>
          </a:p>
          <a:p>
            <a:pPr marL="68580" indent="0">
              <a:buNone/>
            </a:pPr>
            <a:endParaRPr lang="en-GB" sz="2800" dirty="0"/>
          </a:p>
        </p:txBody>
      </p:sp>
    </p:spTree>
    <p:extLst>
      <p:ext uri="{BB962C8B-B14F-4D97-AF65-F5344CB8AC3E}">
        <p14:creationId xmlns:p14="http://schemas.microsoft.com/office/powerpoint/2010/main" val="11501091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456792" cy="1287016"/>
          </a:xfrm>
        </p:spPr>
        <p:txBody>
          <a:bodyPr>
            <a:normAutofit/>
          </a:bodyPr>
          <a:lstStyle/>
          <a:p>
            <a:r>
              <a:rPr lang="en-GB" dirty="0" smtClean="0">
                <a:solidFill>
                  <a:srgbClr val="FF33CC"/>
                </a:solidFill>
              </a:rPr>
              <a:t>Solution 7: Hosepipe Bans</a:t>
            </a:r>
            <a:endParaRPr lang="en-GB" dirty="0">
              <a:solidFill>
                <a:srgbClr val="FF33CC"/>
              </a:solidFill>
            </a:endParaRPr>
          </a:p>
        </p:txBody>
      </p:sp>
      <p:sp>
        <p:nvSpPr>
          <p:cNvPr id="3" name="Content Placeholder 2"/>
          <p:cNvSpPr>
            <a:spLocks noGrp="1"/>
          </p:cNvSpPr>
          <p:nvPr>
            <p:ph idx="1"/>
          </p:nvPr>
        </p:nvSpPr>
        <p:spPr>
          <a:xfrm>
            <a:off x="539552" y="1628800"/>
            <a:ext cx="7848872" cy="4824536"/>
          </a:xfrm>
        </p:spPr>
        <p:txBody>
          <a:bodyPr>
            <a:normAutofit/>
          </a:bodyPr>
          <a:lstStyle/>
          <a:p>
            <a:pPr marL="68580" indent="0">
              <a:buNone/>
            </a:pPr>
            <a:r>
              <a:rPr lang="en-GB" u="sng" dirty="0" smtClean="0"/>
              <a:t>Explanation</a:t>
            </a:r>
            <a:r>
              <a:rPr lang="en-GB" dirty="0" smtClean="0"/>
              <a:t>:</a:t>
            </a:r>
          </a:p>
          <a:p>
            <a:pPr marL="68580" indent="0">
              <a:buNone/>
            </a:pPr>
            <a:r>
              <a:rPr lang="en-GB" dirty="0"/>
              <a:t>Drought is becoming more of a threat as a result of increasing temperatures bringing long spells of weather.  This has been managed with the implementation of hosepipe bans in many parts of </a:t>
            </a:r>
            <a:r>
              <a:rPr lang="en-GB" dirty="0" smtClean="0"/>
              <a:t>England</a:t>
            </a:r>
            <a:r>
              <a:rPr lang="en-GB" dirty="0"/>
              <a:t> </a:t>
            </a:r>
            <a:r>
              <a:rPr lang="en-GB" dirty="0" smtClean="0"/>
              <a:t>meaning water is conserved rather than wasted. </a:t>
            </a:r>
          </a:p>
          <a:p>
            <a:pPr marL="68580" indent="0">
              <a:buNone/>
            </a:pPr>
            <a:r>
              <a:rPr lang="en-GB" u="sng" dirty="0" smtClean="0"/>
              <a:t>Evaluate</a:t>
            </a:r>
            <a:r>
              <a:rPr lang="en-GB" dirty="0" smtClean="0"/>
              <a:t>:</a:t>
            </a:r>
          </a:p>
          <a:p>
            <a:pPr marL="68580" indent="0">
              <a:buNone/>
            </a:pPr>
            <a:r>
              <a:rPr lang="en-GB" dirty="0"/>
              <a:t>These bans are very unpopular and are difficult to enforce so many people continue to use their </a:t>
            </a:r>
            <a:r>
              <a:rPr lang="en-GB" dirty="0" smtClean="0"/>
              <a:t>hosepipes &amp; water </a:t>
            </a:r>
            <a:r>
              <a:rPr lang="en-GB" dirty="0"/>
              <a:t>when they want.   </a:t>
            </a:r>
          </a:p>
          <a:p>
            <a:pPr marL="68580" indent="0">
              <a:buNone/>
            </a:pPr>
            <a:endParaRPr lang="en-GB" dirty="0" smtClean="0"/>
          </a:p>
          <a:p>
            <a:pPr marL="68580" indent="0">
              <a:buNone/>
            </a:pPr>
            <a:endParaRPr lang="en-GB" sz="2800" dirty="0"/>
          </a:p>
        </p:txBody>
      </p:sp>
    </p:spTree>
    <p:extLst>
      <p:ext uri="{BB962C8B-B14F-4D97-AF65-F5344CB8AC3E}">
        <p14:creationId xmlns:p14="http://schemas.microsoft.com/office/powerpoint/2010/main" val="11501091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48680"/>
            <a:ext cx="7456792" cy="1143000"/>
          </a:xfrm>
        </p:spPr>
        <p:txBody>
          <a:bodyPr>
            <a:normAutofit/>
          </a:bodyPr>
          <a:lstStyle/>
          <a:p>
            <a:r>
              <a:rPr lang="en-GB" dirty="0" smtClean="0">
                <a:solidFill>
                  <a:srgbClr val="FF33CC"/>
                </a:solidFill>
              </a:rPr>
              <a:t>Solution 8: Kyoto Protocol</a:t>
            </a:r>
            <a:endParaRPr lang="en-GB" dirty="0">
              <a:solidFill>
                <a:srgbClr val="FF33CC"/>
              </a:solidFill>
            </a:endParaRPr>
          </a:p>
        </p:txBody>
      </p:sp>
      <p:sp>
        <p:nvSpPr>
          <p:cNvPr id="3" name="Content Placeholder 2"/>
          <p:cNvSpPr>
            <a:spLocks noGrp="1"/>
          </p:cNvSpPr>
          <p:nvPr>
            <p:ph idx="1"/>
          </p:nvPr>
        </p:nvSpPr>
        <p:spPr>
          <a:xfrm>
            <a:off x="467544" y="1700808"/>
            <a:ext cx="7848872" cy="4824536"/>
          </a:xfrm>
        </p:spPr>
        <p:txBody>
          <a:bodyPr>
            <a:normAutofit lnSpcReduction="10000"/>
          </a:bodyPr>
          <a:lstStyle/>
          <a:p>
            <a:pPr marL="68580" indent="0">
              <a:buNone/>
            </a:pPr>
            <a:r>
              <a:rPr lang="en-GB" u="sng" dirty="0" smtClean="0"/>
              <a:t>Explanation</a:t>
            </a:r>
            <a:r>
              <a:rPr lang="en-GB" dirty="0" smtClean="0"/>
              <a:t>:</a:t>
            </a:r>
          </a:p>
          <a:p>
            <a:pPr marL="68580" indent="0">
              <a:buNone/>
            </a:pPr>
            <a:r>
              <a:rPr lang="en-GB" dirty="0" smtClean="0"/>
              <a:t>The Kyoto Protocol is an international treaty that sets binding obligations on industrialised countries to reduce emissions of greenhouse gases by 5% between 2008 and 2012. 191 countries agreed to the treaty in 1997. </a:t>
            </a:r>
          </a:p>
          <a:p>
            <a:pPr marL="68580" indent="0">
              <a:buNone/>
            </a:pPr>
            <a:endParaRPr lang="en-GB" dirty="0"/>
          </a:p>
          <a:p>
            <a:pPr marL="68580" indent="0">
              <a:buNone/>
            </a:pPr>
            <a:r>
              <a:rPr lang="en-GB" u="sng" dirty="0" smtClean="0"/>
              <a:t>Evaluate</a:t>
            </a:r>
            <a:r>
              <a:rPr lang="en-GB" dirty="0" smtClean="0"/>
              <a:t>:</a:t>
            </a:r>
          </a:p>
          <a:p>
            <a:pPr marL="68580" indent="0">
              <a:buNone/>
            </a:pPr>
            <a:r>
              <a:rPr lang="en-GB" dirty="0" smtClean="0"/>
              <a:t>Although the USA signed, they did not endorse the policy. Canada withdrew in 2011. Overall the treaty has been unsuccessful as many industrialised countries have refused to cut their greenhouse gas emissions.  </a:t>
            </a:r>
            <a:endParaRPr lang="en-GB" dirty="0"/>
          </a:p>
        </p:txBody>
      </p:sp>
    </p:spTree>
    <p:extLst>
      <p:ext uri="{BB962C8B-B14F-4D97-AF65-F5344CB8AC3E}">
        <p14:creationId xmlns:p14="http://schemas.microsoft.com/office/powerpoint/2010/main" val="3282502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2398" y="188640"/>
            <a:ext cx="7024744" cy="1143000"/>
          </a:xfrm>
        </p:spPr>
        <p:txBody>
          <a:bodyPr/>
          <a:lstStyle/>
          <a:p>
            <a:r>
              <a:rPr lang="en-GB" dirty="0" smtClean="0"/>
              <a:t>2016/17 update</a:t>
            </a:r>
            <a:endParaRPr lang="en-GB" dirty="0"/>
          </a:p>
        </p:txBody>
      </p:sp>
      <p:sp>
        <p:nvSpPr>
          <p:cNvPr id="3" name="Content Placeholder 2"/>
          <p:cNvSpPr>
            <a:spLocks noGrp="1"/>
          </p:cNvSpPr>
          <p:nvPr>
            <p:ph idx="1"/>
          </p:nvPr>
        </p:nvSpPr>
        <p:spPr>
          <a:xfrm>
            <a:off x="1043608" y="1412776"/>
            <a:ext cx="6777317" cy="3508977"/>
          </a:xfrm>
        </p:spPr>
        <p:txBody>
          <a:bodyPr>
            <a:normAutofit/>
          </a:bodyPr>
          <a:lstStyle/>
          <a:p>
            <a:pPr algn="just"/>
            <a:r>
              <a:rPr lang="en-GB" sz="2000" dirty="0" smtClean="0"/>
              <a:t>In September 2016 more than 170 countries agreed to drastically reduce carbon emissions in the </a:t>
            </a:r>
            <a:r>
              <a:rPr lang="en-GB" sz="2000" b="1" dirty="0" smtClean="0">
                <a:solidFill>
                  <a:srgbClr val="00B0F0"/>
                </a:solidFill>
              </a:rPr>
              <a:t>Paris Agreement</a:t>
            </a:r>
            <a:r>
              <a:rPr lang="en-GB" sz="2000" dirty="0" smtClean="0"/>
              <a:t>, in order to reduce temperature increases.  China promised to invest $361bn in renewable energy.  </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3140968"/>
            <a:ext cx="6419478"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13428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196752"/>
            <a:ext cx="6777317" cy="4635877"/>
          </a:xfrm>
        </p:spPr>
        <p:txBody>
          <a:bodyPr>
            <a:normAutofit/>
          </a:bodyPr>
          <a:lstStyle/>
          <a:p>
            <a:pPr algn="just"/>
            <a:r>
              <a:rPr lang="en-GB" dirty="0"/>
              <a:t>“Where there is a will and there is a vision and where countries like China and the United States are prepared to show leadership and to lead by example, it is possible for us to create a world that is more secure, more prosperous and more free than the one that was left for </a:t>
            </a:r>
            <a:r>
              <a:rPr lang="en-GB" dirty="0" smtClean="0"/>
              <a:t>us” – Obama.  </a:t>
            </a:r>
          </a:p>
          <a:p>
            <a:pPr algn="just"/>
            <a:r>
              <a:rPr lang="en-GB" dirty="0" smtClean="0"/>
              <a:t>The EU has promised to cut </a:t>
            </a:r>
            <a:r>
              <a:rPr lang="en-GB" dirty="0"/>
              <a:t>emissions by 40% by 2030 on 1990 levels, and the US by up to 28% by 2025 compared with 2005. </a:t>
            </a:r>
          </a:p>
          <a:p>
            <a:pPr algn="just"/>
            <a:endParaRPr lang="en-GB" dirty="0" smtClean="0"/>
          </a:p>
          <a:p>
            <a:pPr algn="just"/>
            <a:endParaRPr lang="en-GB" dirty="0"/>
          </a:p>
        </p:txBody>
      </p:sp>
    </p:spTree>
    <p:extLst>
      <p:ext uri="{BB962C8B-B14F-4D97-AF65-F5344CB8AC3E}">
        <p14:creationId xmlns:p14="http://schemas.microsoft.com/office/powerpoint/2010/main" val="2655919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908720"/>
            <a:ext cx="6777317" cy="3508977"/>
          </a:xfrm>
        </p:spPr>
        <p:txBody>
          <a:bodyPr>
            <a:normAutofit lnSpcReduction="10000"/>
          </a:bodyPr>
          <a:lstStyle/>
          <a:p>
            <a:pPr algn="just"/>
            <a:r>
              <a:rPr lang="en-GB" dirty="0"/>
              <a:t>However President Trump has threatened to pull out of the agreement, saying that Climate change is a Chinese hoax. </a:t>
            </a:r>
            <a:endParaRPr lang="en-GB" dirty="0" smtClean="0"/>
          </a:p>
          <a:p>
            <a:pPr algn="just"/>
            <a:r>
              <a:rPr lang="en-GB" dirty="0" smtClean="0"/>
              <a:t>He also wants to revive </a:t>
            </a:r>
            <a:r>
              <a:rPr lang="en-GB" dirty="0"/>
              <a:t>the coal industry and </a:t>
            </a:r>
            <a:r>
              <a:rPr lang="en-GB" dirty="0" smtClean="0"/>
              <a:t>roll </a:t>
            </a:r>
            <a:r>
              <a:rPr lang="en-GB" dirty="0"/>
              <a:t>back federal environmental regulations. </a:t>
            </a:r>
            <a:endParaRPr lang="en-GB" dirty="0" smtClean="0"/>
          </a:p>
          <a:p>
            <a:pPr algn="just"/>
            <a:r>
              <a:rPr lang="en-GB" dirty="0" smtClean="0"/>
              <a:t>If </a:t>
            </a:r>
            <a:r>
              <a:rPr lang="en-GB" dirty="0"/>
              <a:t>Trump follows through, scientists say it could have a profound long-term effect on the planet.</a:t>
            </a:r>
          </a:p>
          <a:p>
            <a:pPr algn="just"/>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422" y="4178597"/>
            <a:ext cx="4257675"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9235" y="4149080"/>
            <a:ext cx="4057650" cy="250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49425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204864"/>
            <a:ext cx="7024744" cy="1143000"/>
          </a:xfrm>
        </p:spPr>
        <p:txBody>
          <a:bodyPr>
            <a:noAutofit/>
          </a:bodyPr>
          <a:lstStyle/>
          <a:p>
            <a:pPr algn="ctr"/>
            <a:r>
              <a:rPr lang="en-GB" dirty="0" smtClean="0">
                <a:hlinkClick r:id="rId2"/>
              </a:rPr>
              <a:t>The History of Climate Change Negotiations in 83 seconds</a:t>
            </a:r>
            <a:endParaRPr lang="en-GB" dirty="0">
              <a:hlinkClick r:id="rId2"/>
            </a:endParaRPr>
          </a:p>
        </p:txBody>
      </p:sp>
      <p:sp>
        <p:nvSpPr>
          <p:cNvPr id="3" name="Content Placeholder 2"/>
          <p:cNvSpPr>
            <a:spLocks noGrp="1"/>
          </p:cNvSpPr>
          <p:nvPr>
            <p:ph idx="1"/>
          </p:nvPr>
        </p:nvSpPr>
        <p:spPr>
          <a:xfrm>
            <a:off x="971600" y="3861048"/>
            <a:ext cx="6777317" cy="2284841"/>
          </a:xfrm>
        </p:spPr>
        <p:txBody>
          <a:bodyPr/>
          <a:lstStyle/>
          <a:p>
            <a:r>
              <a:rPr lang="en-GB" dirty="0" smtClean="0"/>
              <a:t>This video is an effective way of summarising the way nations interact when trying to agree on reducing their greenhouse gas emissions. </a:t>
            </a:r>
            <a:endParaRPr lang="en-GB" dirty="0"/>
          </a:p>
        </p:txBody>
      </p:sp>
      <p:sp>
        <p:nvSpPr>
          <p:cNvPr id="4" name="Title 1"/>
          <p:cNvSpPr txBox="1">
            <a:spLocks/>
          </p:cNvSpPr>
          <p:nvPr/>
        </p:nvSpPr>
        <p:spPr>
          <a:xfrm>
            <a:off x="562405" y="393778"/>
            <a:ext cx="7456792" cy="114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smtClean="0"/>
              <a:t>Plenary</a:t>
            </a:r>
            <a:endParaRPr lang="en-GB" dirty="0"/>
          </a:p>
        </p:txBody>
      </p:sp>
    </p:spTree>
    <p:extLst>
      <p:ext uri="{BB962C8B-B14F-4D97-AF65-F5344CB8AC3E}">
        <p14:creationId xmlns:p14="http://schemas.microsoft.com/office/powerpoint/2010/main" val="37784722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Solutions and evaluations</a:t>
            </a:r>
            <a:endParaRPr lang="en-GB" dirty="0"/>
          </a:p>
        </p:txBody>
      </p:sp>
      <p:sp>
        <p:nvSpPr>
          <p:cNvPr id="3" name="Content Placeholder 2"/>
          <p:cNvSpPr>
            <a:spLocks noGrp="1"/>
          </p:cNvSpPr>
          <p:nvPr>
            <p:ph idx="1"/>
          </p:nvPr>
        </p:nvSpPr>
        <p:spPr/>
        <p:txBody>
          <a:bodyPr/>
          <a:lstStyle/>
          <a:p>
            <a:r>
              <a:rPr lang="en-GB" dirty="0" smtClean="0"/>
              <a:t>There are many solutions to climate change and these have varying degrees of success.</a:t>
            </a:r>
          </a:p>
          <a:p>
            <a:r>
              <a:rPr lang="en-GB" dirty="0" smtClean="0"/>
              <a:t>A first solution to climate change is….</a:t>
            </a:r>
          </a:p>
          <a:p>
            <a:r>
              <a:rPr lang="en-GB" dirty="0" smtClean="0"/>
              <a:t>This is effective/not effective because…</a:t>
            </a:r>
            <a:endParaRPr lang="en-GB" dirty="0"/>
          </a:p>
        </p:txBody>
      </p:sp>
    </p:spTree>
    <p:extLst>
      <p:ext uri="{BB962C8B-B14F-4D97-AF65-F5344CB8AC3E}">
        <p14:creationId xmlns:p14="http://schemas.microsoft.com/office/powerpoint/2010/main" val="3482265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836712"/>
            <a:ext cx="7488950" cy="1143000"/>
          </a:xfrm>
        </p:spPr>
        <p:txBody>
          <a:bodyPr>
            <a:normAutofit/>
          </a:bodyPr>
          <a:lstStyle/>
          <a:p>
            <a:r>
              <a:rPr lang="en-GB" dirty="0" smtClean="0"/>
              <a:t>Solutions to Climate Change</a:t>
            </a:r>
            <a:endParaRPr lang="en-GB" dirty="0"/>
          </a:p>
        </p:txBody>
      </p:sp>
      <p:sp>
        <p:nvSpPr>
          <p:cNvPr id="3" name="Content Placeholder 2"/>
          <p:cNvSpPr>
            <a:spLocks noGrp="1"/>
          </p:cNvSpPr>
          <p:nvPr>
            <p:ph idx="1"/>
          </p:nvPr>
        </p:nvSpPr>
        <p:spPr>
          <a:xfrm>
            <a:off x="827584" y="2060848"/>
            <a:ext cx="7704856" cy="4248472"/>
          </a:xfrm>
        </p:spPr>
        <p:txBody>
          <a:bodyPr>
            <a:normAutofit lnSpcReduction="10000"/>
          </a:bodyPr>
          <a:lstStyle/>
          <a:p>
            <a:pPr marL="68580" indent="0">
              <a:buNone/>
            </a:pPr>
            <a:r>
              <a:rPr lang="en-GB" u="sng" dirty="0" smtClean="0">
                <a:solidFill>
                  <a:schemeClr val="tx1"/>
                </a:solidFill>
              </a:rPr>
              <a:t>Learning Intention </a:t>
            </a:r>
          </a:p>
          <a:p>
            <a:pPr marL="68580" indent="0">
              <a:buNone/>
            </a:pPr>
            <a:r>
              <a:rPr lang="en-GB" dirty="0" smtClean="0">
                <a:solidFill>
                  <a:schemeClr val="tx1"/>
                </a:solidFill>
              </a:rPr>
              <a:t>We are learning about the solutions to manage and reduce climate change</a:t>
            </a:r>
          </a:p>
          <a:p>
            <a:pPr marL="68580" indent="0">
              <a:buNone/>
            </a:pPr>
            <a:endParaRPr lang="en-GB" dirty="0">
              <a:solidFill>
                <a:schemeClr val="tx1"/>
              </a:solidFill>
            </a:endParaRPr>
          </a:p>
          <a:p>
            <a:pPr marL="68580" indent="0">
              <a:buNone/>
            </a:pPr>
            <a:r>
              <a:rPr lang="en-GB" u="sng" dirty="0" smtClean="0">
                <a:solidFill>
                  <a:schemeClr val="tx1"/>
                </a:solidFill>
              </a:rPr>
              <a:t>Success criteria </a:t>
            </a:r>
          </a:p>
          <a:p>
            <a:r>
              <a:rPr lang="en-GB" dirty="0" smtClean="0">
                <a:solidFill>
                  <a:schemeClr val="tx1"/>
                </a:solidFill>
              </a:rPr>
              <a:t>I can </a:t>
            </a:r>
            <a:r>
              <a:rPr lang="en-GB" b="1" dirty="0" smtClean="0">
                <a:solidFill>
                  <a:srgbClr val="FF0000"/>
                </a:solidFill>
              </a:rPr>
              <a:t>give examples </a:t>
            </a:r>
            <a:r>
              <a:rPr lang="en-GB" dirty="0" smtClean="0">
                <a:solidFill>
                  <a:schemeClr val="tx1"/>
                </a:solidFill>
              </a:rPr>
              <a:t>of ways the effects of climate change can be </a:t>
            </a:r>
            <a:r>
              <a:rPr lang="en-GB" u="sng" dirty="0" smtClean="0">
                <a:solidFill>
                  <a:srgbClr val="00B050"/>
                </a:solidFill>
              </a:rPr>
              <a:t>managed</a:t>
            </a:r>
          </a:p>
          <a:p>
            <a:r>
              <a:rPr lang="en-GB" dirty="0" smtClean="0">
                <a:solidFill>
                  <a:schemeClr val="tx1"/>
                </a:solidFill>
              </a:rPr>
              <a:t>I can </a:t>
            </a:r>
            <a:r>
              <a:rPr lang="en-GB" b="1" dirty="0" smtClean="0">
                <a:solidFill>
                  <a:srgbClr val="FF0000"/>
                </a:solidFill>
              </a:rPr>
              <a:t>give examples </a:t>
            </a:r>
            <a:r>
              <a:rPr lang="en-GB" dirty="0" smtClean="0">
                <a:solidFill>
                  <a:schemeClr val="tx1"/>
                </a:solidFill>
              </a:rPr>
              <a:t>of the ways climate change can be </a:t>
            </a:r>
            <a:r>
              <a:rPr lang="en-GB" u="sng" dirty="0" smtClean="0">
                <a:solidFill>
                  <a:srgbClr val="00B050"/>
                </a:solidFill>
              </a:rPr>
              <a:t>reduced</a:t>
            </a:r>
            <a:r>
              <a:rPr lang="en-GB" dirty="0" smtClean="0">
                <a:solidFill>
                  <a:schemeClr val="tx1"/>
                </a:solidFill>
              </a:rPr>
              <a:t> </a:t>
            </a:r>
          </a:p>
          <a:p>
            <a:r>
              <a:rPr lang="en-GB" dirty="0" smtClean="0">
                <a:solidFill>
                  <a:schemeClr val="tx1"/>
                </a:solidFill>
              </a:rPr>
              <a:t>I can evaluate the effectiveness of solutions to manage and reduce climate change</a:t>
            </a:r>
          </a:p>
          <a:p>
            <a:pPr marL="68580" indent="0">
              <a:buNone/>
            </a:pPr>
            <a:endParaRPr lang="en-GB" dirty="0">
              <a:solidFill>
                <a:schemeClr val="tx1"/>
              </a:solidFill>
            </a:endParaRPr>
          </a:p>
        </p:txBody>
      </p:sp>
    </p:spTree>
    <p:extLst>
      <p:ext uri="{BB962C8B-B14F-4D97-AF65-F5344CB8AC3E}">
        <p14:creationId xmlns:p14="http://schemas.microsoft.com/office/powerpoint/2010/main" val="916698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7024744" cy="1143000"/>
          </a:xfrm>
        </p:spPr>
        <p:txBody>
          <a:bodyPr>
            <a:normAutofit/>
          </a:bodyPr>
          <a:lstStyle/>
          <a:p>
            <a:r>
              <a:rPr lang="en-GB" u="sng" dirty="0" smtClean="0"/>
              <a:t>Exam Question </a:t>
            </a:r>
            <a:endParaRPr lang="en-GB" u="sng" dirty="0"/>
          </a:p>
        </p:txBody>
      </p:sp>
      <p:sp>
        <p:nvSpPr>
          <p:cNvPr id="3" name="Content Placeholder 2"/>
          <p:cNvSpPr>
            <a:spLocks noGrp="1"/>
          </p:cNvSpPr>
          <p:nvPr>
            <p:ph idx="1"/>
          </p:nvPr>
        </p:nvSpPr>
        <p:spPr>
          <a:xfrm>
            <a:off x="611560" y="1844824"/>
            <a:ext cx="7704856" cy="4464496"/>
          </a:xfrm>
        </p:spPr>
        <p:txBody>
          <a:bodyPr>
            <a:normAutofit lnSpcReduction="10000"/>
          </a:bodyPr>
          <a:lstStyle/>
          <a:p>
            <a:pPr marL="365760" lvl="1" indent="0">
              <a:buNone/>
            </a:pPr>
            <a:endParaRPr lang="en-GB" dirty="0"/>
          </a:p>
          <a:p>
            <a:pPr marL="68580" indent="0">
              <a:buNone/>
            </a:pPr>
            <a:r>
              <a:rPr lang="en-GB" b="1" dirty="0" smtClean="0"/>
              <a:t>1. Suggest ways to:</a:t>
            </a:r>
            <a:endParaRPr lang="en-GB" dirty="0"/>
          </a:p>
          <a:p>
            <a:pPr marL="68580" indent="0">
              <a:buNone/>
            </a:pPr>
            <a:r>
              <a:rPr lang="en-GB" dirty="0"/>
              <a:t>(</a:t>
            </a:r>
            <a:r>
              <a:rPr lang="en-GB" dirty="0" err="1"/>
              <a:t>i</a:t>
            </a:r>
            <a:r>
              <a:rPr lang="en-GB" dirty="0"/>
              <a:t>) reduce the emissions of greenhouse gases;</a:t>
            </a:r>
          </a:p>
          <a:p>
            <a:pPr marL="68580" indent="0">
              <a:buNone/>
            </a:pPr>
            <a:r>
              <a:rPr lang="en-GB" dirty="0"/>
              <a:t>(ii) manage the local effects of climate change</a:t>
            </a:r>
            <a:r>
              <a:rPr lang="en-GB" dirty="0" smtClean="0"/>
              <a:t>.</a:t>
            </a:r>
          </a:p>
          <a:p>
            <a:pPr marL="68580" indent="0">
              <a:buNone/>
            </a:pPr>
            <a:endParaRPr lang="en-GB" dirty="0"/>
          </a:p>
          <a:p>
            <a:pPr marL="68580" indent="0">
              <a:buNone/>
            </a:pPr>
            <a:r>
              <a:rPr lang="en-GB" dirty="0" smtClean="0"/>
              <a:t>						6 marks</a:t>
            </a:r>
          </a:p>
          <a:p>
            <a:pPr marL="68580" indent="0">
              <a:buNone/>
            </a:pPr>
            <a:r>
              <a:rPr lang="en-GB" b="1" dirty="0" smtClean="0"/>
              <a:t>2. Evaluate </a:t>
            </a:r>
            <a:r>
              <a:rPr lang="en-GB" dirty="0"/>
              <a:t>the effectiveness of the strategies used to:</a:t>
            </a:r>
          </a:p>
          <a:p>
            <a:pPr marL="68580" indent="0">
              <a:buNone/>
            </a:pPr>
            <a:r>
              <a:rPr lang="en-GB" dirty="0"/>
              <a:t>(</a:t>
            </a:r>
            <a:r>
              <a:rPr lang="en-GB" dirty="0" err="1"/>
              <a:t>i</a:t>
            </a:r>
            <a:r>
              <a:rPr lang="en-GB" dirty="0"/>
              <a:t>) reduce the emissions of greenhouse gases;</a:t>
            </a:r>
          </a:p>
          <a:p>
            <a:pPr marL="68580" indent="0">
              <a:buNone/>
            </a:pPr>
            <a:r>
              <a:rPr lang="en-GB" dirty="0"/>
              <a:t>(ii) manage the local effects of climate change.</a:t>
            </a:r>
          </a:p>
          <a:p>
            <a:pPr marL="68580" indent="0">
              <a:buNone/>
            </a:pPr>
            <a:r>
              <a:rPr lang="en-GB" dirty="0" smtClean="0"/>
              <a:t>						6 marks</a:t>
            </a:r>
            <a:endParaRPr lang="en-GB" dirty="0"/>
          </a:p>
        </p:txBody>
      </p:sp>
    </p:spTree>
    <p:extLst>
      <p:ext uri="{BB962C8B-B14F-4D97-AF65-F5344CB8AC3E}">
        <p14:creationId xmlns:p14="http://schemas.microsoft.com/office/powerpoint/2010/main" val="3700634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980728"/>
            <a:ext cx="7024744" cy="1143000"/>
          </a:xfrm>
        </p:spPr>
        <p:txBody>
          <a:bodyPr>
            <a:normAutofit/>
          </a:bodyPr>
          <a:lstStyle/>
          <a:p>
            <a:r>
              <a:rPr lang="en-GB" dirty="0" smtClean="0"/>
              <a:t>Table – page </a:t>
            </a:r>
            <a:endParaRPr lang="en-GB" dirty="0"/>
          </a:p>
        </p:txBody>
      </p:sp>
      <p:sp>
        <p:nvSpPr>
          <p:cNvPr id="3" name="Content Placeholder 2"/>
          <p:cNvSpPr>
            <a:spLocks noGrp="1"/>
          </p:cNvSpPr>
          <p:nvPr>
            <p:ph idx="1"/>
          </p:nvPr>
        </p:nvSpPr>
        <p:spPr/>
        <p:txBody>
          <a:bodyPr>
            <a:normAutofit/>
          </a:bodyPr>
          <a:lstStyle/>
          <a:p>
            <a:pPr marL="68580" indent="0">
              <a:buNone/>
            </a:pPr>
            <a:r>
              <a:rPr lang="en-GB" sz="3200" u="sng" dirty="0" smtClean="0"/>
              <a:t>KEY:</a:t>
            </a:r>
            <a:r>
              <a:rPr lang="en-GB" sz="3200" dirty="0" smtClean="0"/>
              <a:t> </a:t>
            </a:r>
          </a:p>
          <a:p>
            <a:pPr marL="68580" indent="0">
              <a:buNone/>
            </a:pPr>
            <a:endParaRPr lang="en-GB" dirty="0"/>
          </a:p>
          <a:p>
            <a:pPr marL="68580" indent="0">
              <a:buNone/>
            </a:pPr>
            <a:r>
              <a:rPr lang="en-GB" dirty="0" smtClean="0"/>
              <a:t>		WAYS TO MANAGE</a:t>
            </a:r>
          </a:p>
          <a:p>
            <a:pPr marL="68580" indent="0">
              <a:buNone/>
            </a:pPr>
            <a:endParaRPr lang="en-GB" dirty="0" smtClean="0"/>
          </a:p>
          <a:p>
            <a:pPr marL="68580" indent="0">
              <a:buNone/>
            </a:pPr>
            <a:r>
              <a:rPr lang="en-GB" dirty="0"/>
              <a:t>	</a:t>
            </a:r>
            <a:r>
              <a:rPr lang="en-GB" dirty="0" smtClean="0"/>
              <a:t>	WAYS TO REDUCE</a:t>
            </a:r>
            <a:endParaRPr lang="en-GB" dirty="0"/>
          </a:p>
          <a:p>
            <a:pPr marL="68580" indent="0">
              <a:buNone/>
            </a:pPr>
            <a:endParaRPr lang="en-GB" dirty="0"/>
          </a:p>
          <a:p>
            <a:pPr marL="68580" indent="0">
              <a:buNone/>
            </a:pPr>
            <a:endParaRPr lang="en-GB" dirty="0"/>
          </a:p>
          <a:p>
            <a:pPr marL="68580" indent="0">
              <a:buNone/>
            </a:pPr>
            <a:endParaRPr lang="en-GB" dirty="0"/>
          </a:p>
        </p:txBody>
      </p:sp>
      <p:sp>
        <p:nvSpPr>
          <p:cNvPr id="4" name="Oval 3"/>
          <p:cNvSpPr/>
          <p:nvPr/>
        </p:nvSpPr>
        <p:spPr>
          <a:xfrm>
            <a:off x="1546581" y="3228054"/>
            <a:ext cx="576064" cy="576064"/>
          </a:xfrm>
          <a:prstGeom prst="ellipse">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1566864" y="4149080"/>
            <a:ext cx="576064"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78278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456792" cy="1287016"/>
          </a:xfrm>
        </p:spPr>
        <p:txBody>
          <a:bodyPr>
            <a:normAutofit/>
          </a:bodyPr>
          <a:lstStyle/>
          <a:p>
            <a:r>
              <a:rPr lang="en-GB" dirty="0" smtClean="0"/>
              <a:t>Solution 1: Renewable Energy</a:t>
            </a:r>
            <a:endParaRPr lang="en-GB" dirty="0"/>
          </a:p>
        </p:txBody>
      </p:sp>
      <p:sp>
        <p:nvSpPr>
          <p:cNvPr id="3" name="Content Placeholder 2"/>
          <p:cNvSpPr>
            <a:spLocks noGrp="1"/>
          </p:cNvSpPr>
          <p:nvPr>
            <p:ph idx="1"/>
          </p:nvPr>
        </p:nvSpPr>
        <p:spPr>
          <a:xfrm>
            <a:off x="539552" y="1628800"/>
            <a:ext cx="7848872" cy="4824536"/>
          </a:xfrm>
        </p:spPr>
        <p:txBody>
          <a:bodyPr>
            <a:normAutofit fontScale="85000" lnSpcReduction="20000"/>
          </a:bodyPr>
          <a:lstStyle/>
          <a:p>
            <a:pPr marL="68580" indent="0">
              <a:buNone/>
            </a:pPr>
            <a:r>
              <a:rPr lang="en-GB" u="sng" dirty="0" smtClean="0"/>
              <a:t>Explanation</a:t>
            </a:r>
            <a:r>
              <a:rPr lang="en-GB" dirty="0" smtClean="0"/>
              <a:t>:</a:t>
            </a:r>
          </a:p>
          <a:p>
            <a:pPr marL="68580" indent="0">
              <a:buNone/>
            </a:pPr>
            <a:r>
              <a:rPr lang="en-GB" dirty="0"/>
              <a:t>Wind, solar, hydroelectric power and geothermal energy reduces the reliance on and usage of fossil fuels.  These greener sources of energy do not produce harmful emissions and therefore </a:t>
            </a:r>
            <a:r>
              <a:rPr lang="en-GB" b="1" u="sng" dirty="0">
                <a:solidFill>
                  <a:srgbClr val="00B0F0"/>
                </a:solidFill>
              </a:rPr>
              <a:t>reduces the levels of C02 </a:t>
            </a:r>
            <a:r>
              <a:rPr lang="en-GB" dirty="0"/>
              <a:t>in the atmosphere</a:t>
            </a:r>
            <a:r>
              <a:rPr lang="en-GB" dirty="0" smtClean="0"/>
              <a:t>.</a:t>
            </a:r>
          </a:p>
          <a:p>
            <a:pPr marL="68580" indent="0">
              <a:buNone/>
            </a:pPr>
            <a:endParaRPr lang="en-GB" dirty="0"/>
          </a:p>
          <a:p>
            <a:pPr marL="68580" indent="0">
              <a:buNone/>
            </a:pPr>
            <a:r>
              <a:rPr lang="en-GB" u="sng" dirty="0" smtClean="0"/>
              <a:t>Evaluate</a:t>
            </a:r>
            <a:r>
              <a:rPr lang="en-GB" dirty="0" smtClean="0"/>
              <a:t>:</a:t>
            </a:r>
          </a:p>
          <a:p>
            <a:r>
              <a:rPr lang="en-GB" dirty="0" smtClean="0"/>
              <a:t>Alternative </a:t>
            </a:r>
            <a:r>
              <a:rPr lang="en-GB" dirty="0"/>
              <a:t>energies are </a:t>
            </a:r>
            <a:r>
              <a:rPr lang="en-GB" dirty="0" smtClean="0"/>
              <a:t>expensive </a:t>
            </a:r>
            <a:r>
              <a:rPr lang="en-GB" dirty="0"/>
              <a:t>to develop and operate and are therefore not a practical solution for large, debt stricken countries such as India.  As </a:t>
            </a:r>
            <a:r>
              <a:rPr lang="en-GB" dirty="0" smtClean="0"/>
              <a:t>technology develops, </a:t>
            </a:r>
            <a:r>
              <a:rPr lang="en-GB" dirty="0"/>
              <a:t>and the price decreases, their effectiveness and use around the world will increase. </a:t>
            </a:r>
          </a:p>
          <a:p>
            <a:r>
              <a:rPr lang="en-GB" dirty="0"/>
              <a:t>Scotland is making progress towards green energy targets.  At the end of 2014 it was reported that renewable sources of energy were providing 30% more power and meeting almost 50% of the demand in the country, thus reducing greenhouse emissions.</a:t>
            </a:r>
          </a:p>
          <a:p>
            <a:pPr marL="68580" indent="0">
              <a:buNone/>
            </a:pPr>
            <a:endParaRPr lang="en-GB" dirty="0"/>
          </a:p>
        </p:txBody>
      </p:sp>
    </p:spTree>
    <p:extLst>
      <p:ext uri="{BB962C8B-B14F-4D97-AF65-F5344CB8AC3E}">
        <p14:creationId xmlns:p14="http://schemas.microsoft.com/office/powerpoint/2010/main" val="363142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a:t>
            </a:r>
            <a:endParaRPr lang="en-GB" dirty="0"/>
          </a:p>
        </p:txBody>
      </p:sp>
      <p:sp>
        <p:nvSpPr>
          <p:cNvPr id="3" name="Content Placeholder 2"/>
          <p:cNvSpPr>
            <a:spLocks noGrp="1"/>
          </p:cNvSpPr>
          <p:nvPr>
            <p:ph idx="1"/>
          </p:nvPr>
        </p:nvSpPr>
        <p:spPr/>
        <p:txBody>
          <a:bodyPr/>
          <a:lstStyle/>
          <a:p>
            <a:r>
              <a:rPr lang="en-GB" dirty="0" smtClean="0"/>
              <a:t>Iceland uses 100% renewable energy – 25% of that energy comes from geothermal energy and 74% comes from Hydro electric power. </a:t>
            </a:r>
          </a:p>
          <a:p>
            <a:endParaRPr lang="en-GB" dirty="0"/>
          </a:p>
        </p:txBody>
      </p:sp>
    </p:spTree>
    <p:extLst>
      <p:ext uri="{BB962C8B-B14F-4D97-AF65-F5344CB8AC3E}">
        <p14:creationId xmlns:p14="http://schemas.microsoft.com/office/powerpoint/2010/main" val="4157924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08912" cy="1287016"/>
          </a:xfrm>
        </p:spPr>
        <p:txBody>
          <a:bodyPr>
            <a:normAutofit fontScale="90000"/>
          </a:bodyPr>
          <a:lstStyle/>
          <a:p>
            <a:r>
              <a:rPr lang="en-GB" dirty="0" smtClean="0"/>
              <a:t>Solution 2: Reduce reliance on cars</a:t>
            </a:r>
            <a:endParaRPr lang="en-GB" dirty="0"/>
          </a:p>
        </p:txBody>
      </p:sp>
      <p:sp>
        <p:nvSpPr>
          <p:cNvPr id="3" name="Content Placeholder 2"/>
          <p:cNvSpPr>
            <a:spLocks noGrp="1"/>
          </p:cNvSpPr>
          <p:nvPr>
            <p:ph idx="1"/>
          </p:nvPr>
        </p:nvSpPr>
        <p:spPr>
          <a:xfrm>
            <a:off x="539552" y="1628800"/>
            <a:ext cx="7848872" cy="4824536"/>
          </a:xfrm>
        </p:spPr>
        <p:txBody>
          <a:bodyPr>
            <a:normAutofit/>
          </a:bodyPr>
          <a:lstStyle/>
          <a:p>
            <a:pPr marL="68580" indent="0">
              <a:buNone/>
            </a:pPr>
            <a:r>
              <a:rPr lang="en-GB" u="sng" dirty="0" smtClean="0"/>
              <a:t>Explanation</a:t>
            </a:r>
            <a:r>
              <a:rPr lang="en-GB" dirty="0" smtClean="0"/>
              <a:t>:</a:t>
            </a:r>
          </a:p>
          <a:p>
            <a:pPr marL="68580" indent="0">
              <a:buNone/>
            </a:pPr>
            <a:r>
              <a:rPr lang="en-GB" dirty="0"/>
              <a:t>Use public transport, car pooling or cycling.  Schemes such as ‘cycle to work scheme’ have been launched by local councils </a:t>
            </a:r>
            <a:r>
              <a:rPr lang="en-GB" dirty="0" smtClean="0"/>
              <a:t>e.g. Glasgow City Council, to </a:t>
            </a:r>
            <a:r>
              <a:rPr lang="en-GB" dirty="0"/>
              <a:t>encourage people to use greener methods of </a:t>
            </a:r>
            <a:r>
              <a:rPr lang="en-GB" dirty="0" smtClean="0"/>
              <a:t>transport</a:t>
            </a:r>
          </a:p>
          <a:p>
            <a:pPr marL="68580" indent="0">
              <a:buNone/>
            </a:pPr>
            <a:endParaRPr lang="en-GB" dirty="0"/>
          </a:p>
          <a:p>
            <a:pPr marL="68580" indent="0">
              <a:buNone/>
            </a:pPr>
            <a:r>
              <a:rPr lang="en-GB" u="sng" dirty="0" smtClean="0"/>
              <a:t>Evaluate</a:t>
            </a:r>
            <a:r>
              <a:rPr lang="en-GB" dirty="0" smtClean="0"/>
              <a:t>:</a:t>
            </a:r>
          </a:p>
          <a:p>
            <a:pPr marL="68580" indent="0">
              <a:buNone/>
            </a:pPr>
            <a:r>
              <a:rPr lang="en-GB" dirty="0"/>
              <a:t>Many people are unwilling to reduce the use of their car because it is more convenient for </a:t>
            </a:r>
            <a:r>
              <a:rPr lang="en-GB" dirty="0" smtClean="0"/>
              <a:t>them </a:t>
            </a:r>
            <a:r>
              <a:rPr lang="en-GB" dirty="0"/>
              <a:t>and may not be able to car pool if no one is going in the same direction as them so will continue to use their own car. </a:t>
            </a:r>
          </a:p>
        </p:txBody>
      </p:sp>
    </p:spTree>
    <p:extLst>
      <p:ext uri="{BB962C8B-B14F-4D97-AF65-F5344CB8AC3E}">
        <p14:creationId xmlns:p14="http://schemas.microsoft.com/office/powerpoint/2010/main" val="3282502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NextBike</a:t>
            </a:r>
            <a:r>
              <a:rPr lang="en-GB" dirty="0" smtClean="0"/>
              <a:t> scheme</a:t>
            </a:r>
            <a:endParaRPr lang="en-GB" dirty="0"/>
          </a:p>
        </p:txBody>
      </p:sp>
      <p:sp>
        <p:nvSpPr>
          <p:cNvPr id="3" name="Content Placeholder 2"/>
          <p:cNvSpPr>
            <a:spLocks noGrp="1"/>
          </p:cNvSpPr>
          <p:nvPr>
            <p:ph idx="1"/>
          </p:nvPr>
        </p:nvSpPr>
        <p:spPr/>
        <p:txBody>
          <a:bodyPr>
            <a:normAutofit fontScale="92500" lnSpcReduction="10000"/>
          </a:bodyPr>
          <a:lstStyle/>
          <a:p>
            <a:pPr algn="just"/>
            <a:r>
              <a:rPr lang="en-GB" dirty="0" smtClean="0"/>
              <a:t>Glasgow has introduced 435 bikes at 35 stations across Glasgow.  The scheme encourages people to use the alternative method of transport instead of the car which reduces the amount of fossil fuels being used.  It also encourages a healthy lifestyle.</a:t>
            </a:r>
          </a:p>
          <a:p>
            <a:pPr algn="just"/>
            <a:r>
              <a:rPr lang="en-GB" dirty="0" smtClean="0"/>
              <a:t>The scheme has been incredibly successful and is used by both locals and visitors.  It is now the third biggest cycle scheme in the UK. The scheme </a:t>
            </a:r>
            <a:r>
              <a:rPr lang="en-GB" dirty="0" smtClean="0"/>
              <a:t>now has 700 bike and 70 stations, </a:t>
            </a:r>
            <a:r>
              <a:rPr lang="en-GB" smtClean="0"/>
              <a:t>and </a:t>
            </a:r>
            <a:r>
              <a:rPr lang="en-GB" smtClean="0"/>
              <a:t>is available </a:t>
            </a:r>
            <a:r>
              <a:rPr lang="en-GB" dirty="0" smtClean="0"/>
              <a:t>in more areas throughout the city.</a:t>
            </a:r>
            <a:endParaRPr lang="en-GB" dirty="0"/>
          </a:p>
        </p:txBody>
      </p:sp>
    </p:spTree>
    <p:extLst>
      <p:ext uri="{BB962C8B-B14F-4D97-AF65-F5344CB8AC3E}">
        <p14:creationId xmlns:p14="http://schemas.microsoft.com/office/powerpoint/2010/main" val="3309484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456792" cy="1287016"/>
          </a:xfrm>
        </p:spPr>
        <p:txBody>
          <a:bodyPr>
            <a:normAutofit/>
          </a:bodyPr>
          <a:lstStyle/>
          <a:p>
            <a:r>
              <a:rPr lang="en-GB" dirty="0" smtClean="0"/>
              <a:t>Solution 3: Consume less</a:t>
            </a:r>
            <a:endParaRPr lang="en-GB" dirty="0"/>
          </a:p>
        </p:txBody>
      </p:sp>
      <p:sp>
        <p:nvSpPr>
          <p:cNvPr id="3" name="Content Placeholder 2"/>
          <p:cNvSpPr>
            <a:spLocks noGrp="1"/>
          </p:cNvSpPr>
          <p:nvPr>
            <p:ph idx="1"/>
          </p:nvPr>
        </p:nvSpPr>
        <p:spPr>
          <a:xfrm>
            <a:off x="539552" y="1628800"/>
            <a:ext cx="7848872" cy="4824536"/>
          </a:xfrm>
        </p:spPr>
        <p:txBody>
          <a:bodyPr>
            <a:normAutofit/>
          </a:bodyPr>
          <a:lstStyle/>
          <a:p>
            <a:pPr marL="68580" indent="0">
              <a:buNone/>
            </a:pPr>
            <a:r>
              <a:rPr lang="en-GB" u="sng" dirty="0" smtClean="0"/>
              <a:t>Explanation</a:t>
            </a:r>
            <a:r>
              <a:rPr lang="en-GB" dirty="0" smtClean="0"/>
              <a:t>:</a:t>
            </a:r>
          </a:p>
          <a:p>
            <a:pPr marL="68580" indent="0">
              <a:buNone/>
            </a:pPr>
            <a:r>
              <a:rPr lang="en-GB" dirty="0"/>
              <a:t>Consumers are encouraged to consume less to conserve resources and energy.  Pollution is produced at each stage of the consumerist process and by consuming less greenhouse gas emissions are reduced.  Re-using plastic bags is one such example.</a:t>
            </a:r>
          </a:p>
          <a:p>
            <a:pPr marL="68580" indent="0">
              <a:buNone/>
            </a:pPr>
            <a:r>
              <a:rPr lang="en-GB" u="sng" dirty="0" smtClean="0"/>
              <a:t>Evaluate</a:t>
            </a:r>
            <a:r>
              <a:rPr lang="en-GB" dirty="0" smtClean="0"/>
              <a:t>:</a:t>
            </a:r>
          </a:p>
          <a:p>
            <a:pPr marL="68580" indent="0">
              <a:buNone/>
            </a:pPr>
            <a:r>
              <a:rPr lang="en-GB" dirty="0"/>
              <a:t>The carrier bag charge has been extremely successful – retailers report that plastic bag usage has dropped between 80 – 90%, has raised thousands of pounds for charities, and less are being deposited in landfill reducing methane. </a:t>
            </a:r>
          </a:p>
        </p:txBody>
      </p:sp>
    </p:spTree>
    <p:extLst>
      <p:ext uri="{BB962C8B-B14F-4D97-AF65-F5344CB8AC3E}">
        <p14:creationId xmlns:p14="http://schemas.microsoft.com/office/powerpoint/2010/main" val="3282502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school">
      <a:majorFont>
        <a:latin typeface="Comic Sans MS"/>
        <a:ea typeface=""/>
        <a:cs typeface=""/>
      </a:majorFont>
      <a:minorFont>
        <a:latin typeface="Comic Sans MS"/>
        <a:ea typeface=""/>
        <a:cs typeface=""/>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1045</TotalTime>
  <Words>1216</Words>
  <Application>Microsoft Office PowerPoint</Application>
  <PresentationFormat>On-screen Show (4:3)</PresentationFormat>
  <Paragraphs>90</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Comic Sans MS</vt:lpstr>
      <vt:lpstr>Wingdings 2</vt:lpstr>
      <vt:lpstr>Austin</vt:lpstr>
      <vt:lpstr>Starter</vt:lpstr>
      <vt:lpstr>Solutions to Climate Change</vt:lpstr>
      <vt:lpstr>Exam Question </vt:lpstr>
      <vt:lpstr>Table – page </vt:lpstr>
      <vt:lpstr>Solution 1: Renewable Energy</vt:lpstr>
      <vt:lpstr>Example</vt:lpstr>
      <vt:lpstr>Solution 2: Reduce reliance on cars</vt:lpstr>
      <vt:lpstr>NextBike scheme</vt:lpstr>
      <vt:lpstr>Solution 3: Consume less</vt:lpstr>
      <vt:lpstr>Solution 4: Insulate your home</vt:lpstr>
      <vt:lpstr>Solution 5: Flood Prevention</vt:lpstr>
      <vt:lpstr>Solution 6: Desalinisation</vt:lpstr>
      <vt:lpstr>Solution 7: Hosepipe Bans</vt:lpstr>
      <vt:lpstr>Solution 8: Kyoto Protocol</vt:lpstr>
      <vt:lpstr>2016/17 update</vt:lpstr>
      <vt:lpstr>PowerPoint Presentation</vt:lpstr>
      <vt:lpstr>PowerPoint Presentation</vt:lpstr>
      <vt:lpstr>The History of Climate Change Negotiations in 83 seconds</vt:lpstr>
      <vt:lpstr>Solutions and evaluations</vt:lpstr>
    </vt:vector>
  </TitlesOfParts>
  <Company>Glasgow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change</dc:title>
  <dc:creator>SMcGinlay</dc:creator>
  <cp:lastModifiedBy>Karen Fulton</cp:lastModifiedBy>
  <cp:revision>107</cp:revision>
  <dcterms:created xsi:type="dcterms:W3CDTF">2015-09-24T13:08:42Z</dcterms:created>
  <dcterms:modified xsi:type="dcterms:W3CDTF">2020-03-05T10:15:22Z</dcterms:modified>
</cp:coreProperties>
</file>