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1" r:id="rId2"/>
    <p:sldId id="350" r:id="rId3"/>
    <p:sldId id="272" r:id="rId4"/>
    <p:sldId id="283" r:id="rId5"/>
    <p:sldId id="353" r:id="rId6"/>
    <p:sldId id="273" r:id="rId7"/>
    <p:sldId id="284" r:id="rId8"/>
    <p:sldId id="274" r:id="rId9"/>
    <p:sldId id="285" r:id="rId10"/>
    <p:sldId id="286" r:id="rId11"/>
    <p:sldId id="287" r:id="rId12"/>
    <p:sldId id="288" r:id="rId13"/>
    <p:sldId id="289" r:id="rId14"/>
    <p:sldId id="275" r:id="rId15"/>
    <p:sldId id="290" r:id="rId16"/>
    <p:sldId id="291" r:id="rId17"/>
    <p:sldId id="356" r:id="rId18"/>
    <p:sldId id="292" r:id="rId19"/>
    <p:sldId id="357" r:id="rId20"/>
    <p:sldId id="293" r:id="rId21"/>
    <p:sldId id="294" r:id="rId22"/>
    <p:sldId id="355" r:id="rId23"/>
    <p:sldId id="295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CvY0ENrh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CgybStZ4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clips/z6nj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clips/z8b6n3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137241" cy="391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How do you think the things in the photographs lead to changes in the climate?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47797"/>
            <a:ext cx="3433564" cy="2289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83834"/>
            <a:ext cx="2892387" cy="227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79" y="191293"/>
            <a:ext cx="2194719" cy="16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745152"/>
          </a:xfrm>
        </p:spPr>
        <p:txBody>
          <a:bodyPr/>
          <a:lstStyle/>
          <a:p>
            <a:r>
              <a:rPr lang="en-GB" dirty="0" smtClean="0"/>
              <a:t>4. Plate tectonics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824536"/>
          </a:xfrm>
        </p:spPr>
        <p:txBody>
          <a:bodyPr>
            <a:noAutofit/>
          </a:bodyPr>
          <a:lstStyle/>
          <a:p>
            <a:pPr algn="just"/>
            <a:r>
              <a:rPr lang="en-GB" sz="2600" dirty="0">
                <a:solidFill>
                  <a:schemeClr val="tx1"/>
                </a:solidFill>
              </a:rPr>
              <a:t>As the continents move, they affect the world’s climate.  </a:t>
            </a:r>
          </a:p>
          <a:p>
            <a:pPr algn="just"/>
            <a:r>
              <a:rPr lang="en-GB" sz="2600" b="1" dirty="0" smtClean="0">
                <a:solidFill>
                  <a:schemeClr val="tx1"/>
                </a:solidFill>
              </a:rPr>
              <a:t>Many continents near poles – ice sheets form – earth cools quickly</a:t>
            </a:r>
            <a:endParaRPr lang="en-GB" sz="2600" b="1" dirty="0">
              <a:solidFill>
                <a:schemeClr val="tx1"/>
              </a:solidFill>
            </a:endParaRPr>
          </a:p>
          <a:p>
            <a:pPr algn="just"/>
            <a:r>
              <a:rPr lang="en-GB" sz="2600" b="1" dirty="0">
                <a:solidFill>
                  <a:schemeClr val="tx1"/>
                </a:solidFill>
              </a:rPr>
              <a:t>When there are many continents near the Equator the opposite is true.  </a:t>
            </a:r>
          </a:p>
          <a:p>
            <a:pPr algn="just"/>
            <a:r>
              <a:rPr lang="en-GB" sz="2600" dirty="0" smtClean="0">
                <a:solidFill>
                  <a:schemeClr val="tx1"/>
                </a:solidFill>
              </a:rPr>
              <a:t>Plate </a:t>
            </a:r>
            <a:r>
              <a:rPr lang="en-GB" sz="2600" dirty="0">
                <a:solidFill>
                  <a:schemeClr val="tx1"/>
                </a:solidFill>
              </a:rPr>
              <a:t>tectonics are also responsible for folding the land from sea beds, up to mountain ranges.  </a:t>
            </a:r>
          </a:p>
          <a:p>
            <a:pPr algn="just"/>
            <a:r>
              <a:rPr lang="en-GB" sz="2600" dirty="0">
                <a:solidFill>
                  <a:schemeClr val="tx1"/>
                </a:solidFill>
              </a:rPr>
              <a:t>With this increase in altitude, comes a lower temperature.</a:t>
            </a:r>
          </a:p>
          <a:p>
            <a:endParaRPr lang="en-GB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817160"/>
          </a:xfrm>
        </p:spPr>
        <p:txBody>
          <a:bodyPr/>
          <a:lstStyle/>
          <a:p>
            <a:r>
              <a:rPr lang="en-GB" dirty="0" smtClean="0"/>
              <a:t>5. Ocean currents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The ocean helps to </a:t>
            </a:r>
            <a:r>
              <a:rPr lang="en-GB" b="1" dirty="0">
                <a:solidFill>
                  <a:schemeClr val="tx1"/>
                </a:solidFill>
              </a:rPr>
              <a:t>transfer heat </a:t>
            </a:r>
            <a:r>
              <a:rPr lang="en-GB" dirty="0">
                <a:solidFill>
                  <a:schemeClr val="tx1"/>
                </a:solidFill>
              </a:rPr>
              <a:t>energy around the world. 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ocean currents flowing from the tropics to the poles transfer warm water and vice versa; this affects the climate of countries all over the world.  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b="1" dirty="0" smtClean="0">
                <a:solidFill>
                  <a:schemeClr val="tx1"/>
                </a:solidFill>
              </a:rPr>
              <a:t>Ocean </a:t>
            </a:r>
            <a:r>
              <a:rPr lang="en-GB" b="1" dirty="0">
                <a:solidFill>
                  <a:schemeClr val="tx1"/>
                </a:solidFill>
              </a:rPr>
              <a:t>currents change direction and they can also become stronger or weaker</a:t>
            </a:r>
            <a:r>
              <a:rPr lang="en-GB" dirty="0">
                <a:solidFill>
                  <a:schemeClr val="tx1"/>
                </a:solidFill>
              </a:rPr>
              <a:t>.  </a:t>
            </a:r>
          </a:p>
          <a:p>
            <a:pPr algn="just"/>
            <a:r>
              <a:rPr lang="en-GB" b="1" dirty="0">
                <a:solidFill>
                  <a:schemeClr val="tx1"/>
                </a:solidFill>
              </a:rPr>
              <a:t>When they do this they change the climates of the places they flow past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GB" dirty="0">
              <a:solidFill>
                <a:schemeClr val="tx1"/>
              </a:solidFill>
            </a:endParaRPr>
          </a:p>
          <a:p>
            <a:pPr algn="just"/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8272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North Atlantic drift – (Jet stream)</a:t>
            </a:r>
            <a:endParaRPr lang="en-GB" dirty="0"/>
          </a:p>
        </p:txBody>
      </p:sp>
      <p:pic>
        <p:nvPicPr>
          <p:cNvPr id="4" name="Content Placeholder 3" descr="http://www.bbc.co.uk/staticarchive/b04d8efbc0426e2b7e4f021fddcdb2552e162ab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89168"/>
          </a:xfrm>
        </p:spPr>
        <p:txBody>
          <a:bodyPr/>
          <a:lstStyle/>
          <a:p>
            <a:r>
              <a:rPr lang="en-GB" dirty="0" smtClean="0"/>
              <a:t>North Atlantic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6993225" cy="384378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Brings warm water from the tropics to the UK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Affects the west coast of the UK most, makes our winters 5˚C warmer.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11,000 years ago the current stopped causing an ice age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There is evidence it has been slowing down in the last 50 years…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281257" cy="3240360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sz="4800" dirty="0">
                <a:solidFill>
                  <a:schemeClr val="tx1"/>
                </a:solidFill>
              </a:rPr>
              <a:t>What would the effect on the UK be if the North Atlantic Drift stopped completely?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422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https://www.youtube.com/watch?v=hzCvY0ENrhk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024744" cy="817160"/>
          </a:xfrm>
        </p:spPr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. Ice sheets melting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10445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More fresh water entering oceans affects ocean currents.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Albedo effect is reduced – as there are less reflective surfaces (less white ice, more dark land) the suns rays are absorbed more, increasing the temperature.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69" y="620688"/>
            <a:ext cx="7024744" cy="889168"/>
          </a:xfrm>
        </p:spPr>
        <p:txBody>
          <a:bodyPr/>
          <a:lstStyle/>
          <a:p>
            <a:r>
              <a:rPr lang="en-GB" dirty="0"/>
              <a:t>7</a:t>
            </a:r>
            <a:r>
              <a:rPr lang="en-GB" dirty="0" smtClean="0"/>
              <a:t>. Melting permafrost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529321" cy="3771781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Permafrost = permanently frozen ground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When permafrost melts, decaying organic matter (plants, animals) release methane and carbon dioxide.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This increases global temperatures. </a:t>
            </a:r>
            <a:r>
              <a:rPr lang="en-GB" sz="3200" dirty="0">
                <a:hlinkClick r:id="rId2"/>
              </a:rPr>
              <a:t>https://www.youtube.com/watch?v=FLCgybStZ4g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281257" cy="3240360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sz="4800" dirty="0" smtClean="0">
                <a:solidFill>
                  <a:schemeClr val="tx1"/>
                </a:solidFill>
              </a:rPr>
              <a:t>How many physical causes of climate change can you name?</a:t>
            </a:r>
            <a:endParaRPr lang="en-GB" sz="48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en-GB" u="sng" dirty="0" smtClean="0"/>
              <a:t>Past Paper Question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04856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600" b="1" dirty="0" smtClean="0">
                <a:solidFill>
                  <a:schemeClr val="tx1"/>
                </a:solidFill>
              </a:rPr>
              <a:t>In groups, create a ‘perfect answer’ to: </a:t>
            </a:r>
          </a:p>
          <a:p>
            <a:pPr marL="68580" indent="0">
              <a:buNone/>
            </a:pPr>
            <a:endParaRPr lang="en-GB" sz="3600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600" b="1" i="1" dirty="0" smtClean="0">
                <a:solidFill>
                  <a:schemeClr val="tx1"/>
                </a:solidFill>
              </a:rPr>
              <a:t>Explain</a:t>
            </a:r>
            <a:r>
              <a:rPr lang="en-GB" sz="3600" i="1" dirty="0" smtClean="0">
                <a:solidFill>
                  <a:schemeClr val="tx1"/>
                </a:solidFill>
              </a:rPr>
              <a:t> the physical factors affecting climate change. </a:t>
            </a:r>
            <a:endParaRPr lang="en-GB" sz="36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	</a:t>
            </a:r>
            <a:r>
              <a:rPr lang="en-GB" sz="3600" dirty="0" smtClean="0">
                <a:solidFill>
                  <a:schemeClr val="tx1"/>
                </a:solidFill>
              </a:rPr>
              <a:t>				</a:t>
            </a:r>
            <a:r>
              <a:rPr lang="en-GB" sz="3600" smtClean="0">
                <a:solidFill>
                  <a:schemeClr val="tx1"/>
                </a:solidFill>
              </a:rPr>
              <a:t>	</a:t>
            </a:r>
            <a:r>
              <a:rPr lang="en-GB" sz="3600" smtClean="0">
                <a:solidFill>
                  <a:schemeClr val="tx1"/>
                </a:solidFill>
              </a:rPr>
              <a:t>8 </a:t>
            </a:r>
            <a:r>
              <a:rPr lang="en-GB" sz="3600" dirty="0" smtClean="0">
                <a:solidFill>
                  <a:schemeClr val="tx1"/>
                </a:solidFill>
              </a:rPr>
              <a:t>marks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949280"/>
            <a:ext cx="6912768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You must be prepared to share with the class!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5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i="1" dirty="0">
                <a:solidFill>
                  <a:schemeClr val="tx1"/>
                </a:solidFill>
              </a:rPr>
              <a:t>Explain</a:t>
            </a:r>
            <a:r>
              <a:rPr lang="en-GB" i="1" dirty="0">
                <a:solidFill>
                  <a:schemeClr val="tx1"/>
                </a:solidFill>
              </a:rPr>
              <a:t> the physical factors affecting climate change. </a:t>
            </a:r>
            <a:endParaRPr lang="en-GB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</a:rPr>
              <a:t>					</a:t>
            </a:r>
            <a:r>
              <a:rPr lang="en-GB" dirty="0" smtClean="0">
                <a:solidFill>
                  <a:schemeClr val="tx1"/>
                </a:solidFill>
              </a:rPr>
              <a:t>8 marks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95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Physical Causes of 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6993225" cy="3771781"/>
          </a:xfrm>
        </p:spPr>
        <p:txBody>
          <a:bodyPr/>
          <a:lstStyle/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Learning Intention </a:t>
            </a:r>
          </a:p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We are learning about the physical causes of climate change </a:t>
            </a: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Success criteria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b="1" dirty="0" smtClean="0">
                <a:solidFill>
                  <a:srgbClr val="FF0000"/>
                </a:solidFill>
              </a:rPr>
              <a:t>explain</a:t>
            </a:r>
            <a:r>
              <a:rPr lang="en-GB" dirty="0" smtClean="0">
                <a:solidFill>
                  <a:schemeClr val="tx1"/>
                </a:solidFill>
              </a:rPr>
              <a:t> the physical causes of climate change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 can work well as part of a group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Perfect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Dust and ash released after major volcanic eruptions can block incoming solar </a:t>
            </a:r>
            <a:r>
              <a:rPr lang="en-GB" dirty="0" smtClean="0">
                <a:solidFill>
                  <a:srgbClr val="7030A0"/>
                </a:solidFill>
              </a:rPr>
              <a:t>radiation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leading to a global cooling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FF33CC"/>
                </a:solidFill>
              </a:rPr>
              <a:t>After the 1991 eruption of Mount Pinatubo temperatures were reduced by 0.5ºC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</a:p>
          <a:p>
            <a:pPr algn="just"/>
            <a:r>
              <a:rPr lang="en-GB" dirty="0">
                <a:solidFill>
                  <a:srgbClr val="7030A0"/>
                </a:solidFill>
                <a:sym typeface="Wingdings"/>
              </a:rPr>
              <a:t>Increase in sunspot activity leads to above-average solar radiation reaching Earth</a:t>
            </a:r>
            <a:r>
              <a:rPr lang="en-GB" dirty="0">
                <a:solidFill>
                  <a:srgbClr val="002060"/>
                </a:solidFill>
                <a:sym typeface="Wingdings"/>
              </a:rPr>
              <a:t>, </a:t>
            </a:r>
            <a:r>
              <a:rPr lang="en-GB" dirty="0">
                <a:solidFill>
                  <a:srgbClr val="00B050"/>
                </a:solidFill>
                <a:sym typeface="Wingdings"/>
              </a:rPr>
              <a:t>leading to periods of above-average temperatures</a:t>
            </a:r>
            <a:r>
              <a:rPr lang="en-GB" dirty="0" smtClean="0">
                <a:solidFill>
                  <a:srgbClr val="002060"/>
                </a:solidFill>
                <a:sym typeface="Wingdings"/>
              </a:rPr>
              <a:t>.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GB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en-GB" dirty="0">
                <a:solidFill>
                  <a:srgbClr val="FF33CC"/>
                </a:solidFill>
              </a:rPr>
              <a:t>Scientists at Cardiff University have shown that low sun spot activity corresponds with colder ocean currents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  <a:sym typeface="Wingdings"/>
            </a:endParaRPr>
          </a:p>
          <a:p>
            <a:pPr algn="just"/>
            <a:r>
              <a:rPr lang="en-GB" dirty="0">
                <a:solidFill>
                  <a:srgbClr val="7030A0"/>
                </a:solidFill>
                <a:sym typeface="Wingdings"/>
              </a:rPr>
              <a:t>Changes in the Earth’s orbit, linked to </a:t>
            </a:r>
            <a:r>
              <a:rPr lang="en-GB" dirty="0" err="1">
                <a:solidFill>
                  <a:srgbClr val="7030A0"/>
                </a:solidFill>
                <a:sym typeface="Wingdings"/>
              </a:rPr>
              <a:t>Milankovitch</a:t>
            </a:r>
            <a:r>
              <a:rPr lang="en-GB" dirty="0">
                <a:solidFill>
                  <a:srgbClr val="7030A0"/>
                </a:solidFill>
                <a:sym typeface="Wingdings"/>
              </a:rPr>
              <a:t> cycles, lead to variations in Earth’s distance from the sun and the tilt of the axis</a:t>
            </a:r>
            <a:r>
              <a:rPr lang="en-GB" dirty="0">
                <a:solidFill>
                  <a:srgbClr val="002060"/>
                </a:solidFill>
                <a:sym typeface="Wingdings"/>
              </a:rPr>
              <a:t>.  </a:t>
            </a:r>
            <a:r>
              <a:rPr lang="en-GB" dirty="0">
                <a:solidFill>
                  <a:srgbClr val="00B050"/>
                </a:solidFill>
                <a:sym typeface="Wingdings"/>
              </a:rPr>
              <a:t>These factors occur on regular cycles and are linked to periods of change in average temperatures</a:t>
            </a:r>
            <a:r>
              <a:rPr lang="en-GB" dirty="0" smtClean="0">
                <a:solidFill>
                  <a:srgbClr val="002060"/>
                </a:solidFill>
                <a:sym typeface="Wingdings"/>
              </a:rPr>
              <a:t>.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GB" dirty="0" smtClean="0">
                <a:solidFill>
                  <a:srgbClr val="002060"/>
                </a:solidFill>
                <a:sym typeface="Wingdings"/>
              </a:rPr>
              <a:t>  </a:t>
            </a:r>
            <a:r>
              <a:rPr lang="en-GB" dirty="0" smtClean="0">
                <a:solidFill>
                  <a:srgbClr val="FF33CC"/>
                </a:solidFill>
                <a:sym typeface="Wingdings"/>
              </a:rPr>
              <a:t>When the earth is closest to the sun it increases global temperatures.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Perfect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608512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Diminishing ice cap coverage lowers global albedo rates </a:t>
            </a:r>
            <a:r>
              <a:rPr lang="en-GB" dirty="0">
                <a:solidFill>
                  <a:srgbClr val="00B050"/>
                </a:solidFill>
              </a:rPr>
              <a:t>and </a:t>
            </a:r>
            <a:r>
              <a:rPr lang="en-GB" dirty="0" smtClean="0">
                <a:solidFill>
                  <a:srgbClr val="00B050"/>
                </a:solidFill>
              </a:rPr>
              <a:t>therefore loss </a:t>
            </a:r>
            <a:r>
              <a:rPr lang="en-GB" dirty="0">
                <a:solidFill>
                  <a:srgbClr val="00B050"/>
                </a:solidFill>
              </a:rPr>
              <a:t>of solar radiation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FF33CC"/>
                </a:solidFill>
              </a:rPr>
              <a:t>increasing global temperatures</a:t>
            </a:r>
            <a:r>
              <a:rPr lang="en-GB" dirty="0">
                <a:solidFill>
                  <a:srgbClr val="002060"/>
                </a:solidFill>
              </a:rPr>
              <a:t>. 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</a:p>
          <a:p>
            <a:pPr algn="just"/>
            <a:r>
              <a:rPr lang="en-GB" dirty="0">
                <a:solidFill>
                  <a:srgbClr val="7030A0"/>
                </a:solidFill>
                <a:sym typeface="Wingdings"/>
              </a:rPr>
              <a:t>In Tundra regions, rotting vegetation and/or a thawing of the permafrost has led to the release of methane into the atmosphere</a:t>
            </a:r>
            <a:r>
              <a:rPr lang="en-GB" dirty="0">
                <a:solidFill>
                  <a:srgbClr val="002060"/>
                </a:solidFill>
                <a:sym typeface="Wingdings"/>
              </a:rPr>
              <a:t>.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r>
              <a:rPr lang="en-GB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en-GB" dirty="0">
                <a:solidFill>
                  <a:srgbClr val="00B050"/>
                </a:solidFill>
                <a:sym typeface="Wingdings"/>
              </a:rPr>
              <a:t>Methane is a powerful greenhouse gas and traps solar radiation in the atmosphere</a:t>
            </a:r>
            <a:r>
              <a:rPr lang="en-GB" dirty="0">
                <a:solidFill>
                  <a:srgbClr val="002060"/>
                </a:solidFill>
                <a:sym typeface="Wingdings"/>
              </a:rPr>
              <a:t>, </a:t>
            </a:r>
            <a:r>
              <a:rPr lang="en-GB" dirty="0">
                <a:solidFill>
                  <a:srgbClr val="FF33CC"/>
                </a:solidFill>
                <a:sym typeface="Wingdings"/>
              </a:rPr>
              <a:t>warming the planet</a:t>
            </a:r>
            <a:r>
              <a:rPr lang="en-GB" dirty="0">
                <a:solidFill>
                  <a:srgbClr val="002060"/>
                </a:solidFill>
                <a:sym typeface="Wingdings"/>
              </a:rPr>
              <a:t>.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52736"/>
            <a:ext cx="779361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GB" sz="3600" dirty="0" smtClean="0">
                <a:solidFill>
                  <a:srgbClr val="002060"/>
                </a:solidFill>
              </a:rPr>
              <a:t>I can suggest </a:t>
            </a:r>
            <a:r>
              <a:rPr lang="en-GB" sz="3600" dirty="0">
                <a:solidFill>
                  <a:srgbClr val="002060"/>
                </a:solidFill>
              </a:rPr>
              <a:t>the physical causes of climate change.</a:t>
            </a:r>
          </a:p>
          <a:p>
            <a:pPr algn="just">
              <a:buFont typeface="Wingdings" pitchFamily="2" charset="2"/>
              <a:buChar char="ü"/>
            </a:pPr>
            <a:r>
              <a:rPr lang="en-GB" sz="3600" dirty="0">
                <a:solidFill>
                  <a:srgbClr val="002060"/>
                </a:solidFill>
              </a:rPr>
              <a:t>I can explain the physical causes of climate change.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0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829896"/>
          </a:xfrm>
        </p:spPr>
        <p:txBody>
          <a:bodyPr>
            <a:noAutofit/>
          </a:bodyPr>
          <a:lstStyle/>
          <a:p>
            <a:r>
              <a:rPr lang="en-GB" sz="2800" dirty="0" smtClean="0"/>
              <a:t>Plenary - What’s wrong with this answer?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Lots of things cause climate change.  When volcanoes go off they put lots of ash into the sky and this stops the heating coming in so temperature goes down.</a:t>
            </a:r>
          </a:p>
          <a:p>
            <a:pPr algn="just"/>
            <a:r>
              <a:rPr lang="en-GB" dirty="0" smtClean="0"/>
              <a:t>Ocean currents can stop warm water moving.</a:t>
            </a:r>
          </a:p>
          <a:p>
            <a:pPr algn="just"/>
            <a:r>
              <a:rPr lang="en-GB" dirty="0" err="1" smtClean="0"/>
              <a:t>Milankovitch</a:t>
            </a:r>
            <a:r>
              <a:rPr lang="en-GB" dirty="0" smtClean="0"/>
              <a:t> theory says that the earth can change its orbit every 100,000 – 413,000 years so when it is further away from the sun, the earth gets colder.</a:t>
            </a:r>
          </a:p>
          <a:p>
            <a:pPr algn="just"/>
            <a:r>
              <a:rPr lang="en-GB" dirty="0" smtClean="0"/>
              <a:t>The sun gives off extra heat and then makes us warmer.</a:t>
            </a:r>
          </a:p>
          <a:p>
            <a:pPr algn="just"/>
            <a:r>
              <a:rPr lang="en-GB" dirty="0" smtClean="0"/>
              <a:t>The albedo effect and permafrost melting also cause climate change.  </a:t>
            </a:r>
          </a:p>
        </p:txBody>
      </p:sp>
    </p:spTree>
    <p:extLst>
      <p:ext uri="{BB962C8B-B14F-4D97-AF65-F5344CB8AC3E}">
        <p14:creationId xmlns:p14="http://schemas.microsoft.com/office/powerpoint/2010/main" val="1534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745152"/>
          </a:xfrm>
        </p:spPr>
        <p:txBody>
          <a:bodyPr/>
          <a:lstStyle/>
          <a:p>
            <a:r>
              <a:rPr lang="en-GB" dirty="0" smtClean="0"/>
              <a:t>1. Variations in solar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7525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We do not always receive the same amount of heat from the sun.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At times, the sun has ‘</a:t>
            </a:r>
            <a:r>
              <a:rPr lang="en-GB" sz="2800" u="sng" dirty="0" smtClean="0">
                <a:solidFill>
                  <a:schemeClr val="tx1"/>
                </a:solidFill>
              </a:rPr>
              <a:t>sun spots</a:t>
            </a:r>
            <a:r>
              <a:rPr lang="en-GB" sz="2800" dirty="0" smtClean="0">
                <a:solidFill>
                  <a:schemeClr val="tx1"/>
                </a:solidFill>
              </a:rPr>
              <a:t>’ these are hotter points than usual.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Scientists at Cardiff University have shown that low sun spot activity corresponds with colder ocean currents. </a:t>
            </a:r>
          </a:p>
          <a:p>
            <a:pPr marL="68580" indent="0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4895992" cy="40770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42" y="3284984"/>
            <a:ext cx="43879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7" y="404664"/>
            <a:ext cx="7024744" cy="1143000"/>
          </a:xfrm>
        </p:spPr>
        <p:txBody>
          <a:bodyPr/>
          <a:lstStyle/>
          <a:p>
            <a:r>
              <a:rPr lang="en-GB" dirty="0" smtClean="0"/>
              <a:t>Reduction in sun spots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916185" cy="33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2292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Between 16745-1700 there was a reduction in sunspots.  There were only 50 sunspots instead of 40-50,000.  A similar ice age </a:t>
            </a:r>
            <a:r>
              <a:rPr lang="en-GB" smtClean="0"/>
              <a:t>is expected </a:t>
            </a:r>
            <a:r>
              <a:rPr lang="en-GB" dirty="0" smtClean="0"/>
              <a:t>in 2030-2040.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5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</a:t>
            </a:r>
            <a:r>
              <a:rPr lang="en-GB" dirty="0" err="1" smtClean="0"/>
              <a:t>Croll-Milankovitch</a:t>
            </a:r>
            <a:r>
              <a:rPr lang="en-GB" dirty="0" smtClean="0"/>
              <a:t> theory</a:t>
            </a:r>
            <a:br>
              <a:rPr lang="en-GB" dirty="0" smtClean="0"/>
            </a:br>
            <a:r>
              <a:rPr lang="en-GB" dirty="0" smtClean="0"/>
              <a:t>	(stretch, wobble and roll)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44644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earth is tilted as it spins around the sun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Earth also orbits the sun in different ways.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This affects how much of the suns rays reach the earth.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orbital shape changes from being a near perfect circle, to an elliptical shape.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When </a:t>
            </a:r>
            <a:r>
              <a:rPr lang="en-GB" dirty="0">
                <a:solidFill>
                  <a:schemeClr val="tx1"/>
                </a:solidFill>
              </a:rPr>
              <a:t>the orbit is most elliptical, the Earth is further away from the Sun during winter, so winters are longer and colder.</a:t>
            </a:r>
          </a:p>
          <a:p>
            <a:pPr marL="68580" indent="0">
              <a:buNone/>
            </a:pPr>
            <a:r>
              <a:rPr lang="en-GB" dirty="0" smtClean="0"/>
              <a:t> </a:t>
            </a:r>
            <a:r>
              <a:rPr lang="en-GB" u="sng" dirty="0" smtClean="0">
                <a:hlinkClick r:id="rId2"/>
              </a:rPr>
              <a:t>Video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3374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400" cy="6849643"/>
          </a:xfrm>
        </p:spPr>
      </p:pic>
    </p:spTree>
    <p:extLst>
      <p:ext uri="{BB962C8B-B14F-4D97-AF65-F5344CB8AC3E}">
        <p14:creationId xmlns:p14="http://schemas.microsoft.com/office/powerpoint/2010/main" val="37299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 Volcanic eruptions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536504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When volcanoes erupt they release sulphur gas, this in the long term heats up the earth.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However, in the short term the ash/smoke block out the suns rays and temporarily cool the earth.</a:t>
            </a:r>
          </a:p>
          <a:p>
            <a:r>
              <a:rPr lang="en-GB" sz="2800" dirty="0">
                <a:solidFill>
                  <a:schemeClr val="tx1"/>
                </a:solidFill>
              </a:rPr>
              <a:t>There have been many eruptions over the years that have decreased global temperatures, including Mt St Helens (1980), Mount Hekla (1980) and Mt Pinatubo (1991). 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tx1"/>
                </a:solidFill>
                <a:hlinkClick r:id="rId2"/>
              </a:rPr>
              <a:t>Video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09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1465</TotalTime>
  <Words>987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Comic Sans MS</vt:lpstr>
      <vt:lpstr>Wingdings</vt:lpstr>
      <vt:lpstr>Wingdings 2</vt:lpstr>
      <vt:lpstr>Austin</vt:lpstr>
      <vt:lpstr>Starter</vt:lpstr>
      <vt:lpstr>Physical Causes of Climate Change</vt:lpstr>
      <vt:lpstr>1. Variations in solar activity</vt:lpstr>
      <vt:lpstr>PowerPoint Presentation</vt:lpstr>
      <vt:lpstr>Reduction in sun spots</vt:lpstr>
      <vt:lpstr>2. Croll-Milankovitch theory  (stretch, wobble and roll)</vt:lpstr>
      <vt:lpstr>PowerPoint Presentation</vt:lpstr>
      <vt:lpstr>3. Volcanic eruptions</vt:lpstr>
      <vt:lpstr>PowerPoint Presentation</vt:lpstr>
      <vt:lpstr>4. Plate tectonics</vt:lpstr>
      <vt:lpstr>5. Ocean currents</vt:lpstr>
      <vt:lpstr>North Atlantic drift – (Jet stream)</vt:lpstr>
      <vt:lpstr>North Atlantic Drift</vt:lpstr>
      <vt:lpstr>PowerPoint Presentation</vt:lpstr>
      <vt:lpstr>6. Ice sheets melting </vt:lpstr>
      <vt:lpstr>7. Melting permafrost</vt:lpstr>
      <vt:lpstr>PowerPoint Presentation</vt:lpstr>
      <vt:lpstr>Past Paper Question</vt:lpstr>
      <vt:lpstr>PowerPoint Presentation</vt:lpstr>
      <vt:lpstr>Perfect answer</vt:lpstr>
      <vt:lpstr>Perfect answer</vt:lpstr>
      <vt:lpstr>PowerPoint Presentation</vt:lpstr>
      <vt:lpstr>Success Criteria </vt:lpstr>
      <vt:lpstr>Plenary - What’s wrong with this answer?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97</cp:revision>
  <dcterms:created xsi:type="dcterms:W3CDTF">2015-09-24T13:08:42Z</dcterms:created>
  <dcterms:modified xsi:type="dcterms:W3CDTF">2020-02-03T15:19:32Z</dcterms:modified>
</cp:coreProperties>
</file>