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350" r:id="rId4"/>
    <p:sldId id="351" r:id="rId5"/>
    <p:sldId id="352" r:id="rId6"/>
    <p:sldId id="353" r:id="rId7"/>
    <p:sldId id="354" r:id="rId8"/>
    <p:sldId id="362" r:id="rId9"/>
    <p:sldId id="355" r:id="rId10"/>
    <p:sldId id="356" r:id="rId11"/>
    <p:sldId id="262" r:id="rId12"/>
    <p:sldId id="264" r:id="rId13"/>
    <p:sldId id="357" r:id="rId14"/>
    <p:sldId id="265" r:id="rId15"/>
    <p:sldId id="266" r:id="rId16"/>
    <p:sldId id="267" r:id="rId17"/>
    <p:sldId id="358" r:id="rId18"/>
    <p:sldId id="268" r:id="rId19"/>
    <p:sldId id="304" r:id="rId20"/>
    <p:sldId id="269" r:id="rId21"/>
    <p:sldId id="305" r:id="rId22"/>
    <p:sldId id="306" r:id="rId23"/>
    <p:sldId id="270" r:id="rId24"/>
    <p:sldId id="359" r:id="rId25"/>
    <p:sldId id="361" r:id="rId26"/>
    <p:sldId id="3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6" d="100"/>
          <a:sy n="86" d="100"/>
        </p:scale>
        <p:origin x="9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3F8B4-540B-48FC-B78E-C3D6B741440F}" type="datetimeFigureOut">
              <a:rPr lang="en-GB" smtClean="0"/>
              <a:t>28/01/2020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04E43-C20A-48E9-9C67-967EFF7F498F}" type="slidenum">
              <a:rPr lang="en-GB" smtClean="0"/>
              <a:t>‹#›</a:t>
            </a:fld>
            <a:endParaRPr lang="en-GB"/>
          </a:p>
        </p:txBody>
      </p:sp>
    </p:spTree>
    <p:extLst>
      <p:ext uri="{BB962C8B-B14F-4D97-AF65-F5344CB8AC3E}">
        <p14:creationId xmlns:p14="http://schemas.microsoft.com/office/powerpoint/2010/main" val="262046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SHOULD BE MINIMAL/NO LONG SENTENCES</a:t>
            </a:r>
            <a:endParaRPr lang="en-GB" dirty="0"/>
          </a:p>
        </p:txBody>
      </p:sp>
      <p:sp>
        <p:nvSpPr>
          <p:cNvPr id="4" name="Slide Number Placeholder 3"/>
          <p:cNvSpPr>
            <a:spLocks noGrp="1"/>
          </p:cNvSpPr>
          <p:nvPr>
            <p:ph type="sldNum" sz="quarter" idx="10"/>
          </p:nvPr>
        </p:nvSpPr>
        <p:spPr/>
        <p:txBody>
          <a:bodyPr/>
          <a:lstStyle/>
          <a:p>
            <a:fld id="{6AD04E43-C20A-48E9-9C67-967EFF7F498F}" type="slidenum">
              <a:rPr lang="en-GB" smtClean="0"/>
              <a:t>11</a:t>
            </a:fld>
            <a:endParaRPr lang="en-GB"/>
          </a:p>
        </p:txBody>
      </p:sp>
    </p:spTree>
    <p:extLst>
      <p:ext uri="{BB962C8B-B14F-4D97-AF65-F5344CB8AC3E}">
        <p14:creationId xmlns:p14="http://schemas.microsoft.com/office/powerpoint/2010/main" val="175083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61C18AC-692A-469A-BA2A-783D439299E6}" type="datetimeFigureOut">
              <a:rPr lang="en-GB" smtClean="0"/>
              <a:t>28/01/2020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E95E408-B0B2-4207-AA77-1711B41C1B64}"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C18AC-692A-469A-BA2A-783D439299E6}"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C18AC-692A-469A-BA2A-783D439299E6}"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1C18AC-692A-469A-BA2A-783D439299E6}"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C18AC-692A-469A-BA2A-783D439299E6}"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61C18AC-692A-469A-BA2A-783D439299E6}"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95E408-B0B2-4207-AA77-1711B41C1B64}"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1C18AC-692A-469A-BA2A-783D439299E6}" type="datetimeFigureOut">
              <a:rPr lang="en-GB" smtClean="0"/>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C18AC-692A-469A-BA2A-783D439299E6}" type="datetimeFigureOut">
              <a:rPr lang="en-GB" smtClean="0"/>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C18AC-692A-469A-BA2A-783D439299E6}" type="datetimeFigureOut">
              <a:rPr lang="en-GB" smtClean="0"/>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1C18AC-692A-469A-BA2A-783D439299E6}" type="datetimeFigureOut">
              <a:rPr lang="en-GB" smtClean="0"/>
              <a:t>28/01/2020</a:t>
            </a:fld>
            <a:endParaRPr lang="en-GB"/>
          </a:p>
        </p:txBody>
      </p:sp>
      <p:sp>
        <p:nvSpPr>
          <p:cNvPr id="7" name="Slide Number Placeholder 6"/>
          <p:cNvSpPr>
            <a:spLocks noGrp="1"/>
          </p:cNvSpPr>
          <p:nvPr>
            <p:ph type="sldNum" sz="quarter" idx="12"/>
          </p:nvPr>
        </p:nvSpPr>
        <p:spPr/>
        <p:txBody>
          <a:bodyPr/>
          <a:lstStyle/>
          <a:p>
            <a:fld id="{EE95E408-B0B2-4207-AA77-1711B41C1B64}"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18AC-692A-469A-BA2A-783D439299E6}" type="datetimeFigureOut">
              <a:rPr lang="en-GB" smtClean="0"/>
              <a:t>28/01/2020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61C18AC-692A-469A-BA2A-783D439299E6}" type="datetimeFigureOut">
              <a:rPr lang="en-GB" smtClean="0"/>
              <a:t>28/01/2020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E95E408-B0B2-4207-AA77-1711B41C1B6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bc.co.uk/education/clips/zygtsb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bc.co.uk/news/science-environment-2681508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4462" y="2469908"/>
            <a:ext cx="3313355" cy="1702160"/>
          </a:xfrm>
        </p:spPr>
        <p:txBody>
          <a:bodyPr/>
          <a:lstStyle/>
          <a:p>
            <a:r>
              <a:rPr lang="en-GB" dirty="0" smtClean="0"/>
              <a:t>Climate change 	</a:t>
            </a:r>
            <a:endParaRPr lang="en-GB" dirty="0"/>
          </a:p>
        </p:txBody>
      </p:sp>
      <p:sp>
        <p:nvSpPr>
          <p:cNvPr id="3" name="Subtitle 2"/>
          <p:cNvSpPr>
            <a:spLocks noGrp="1"/>
          </p:cNvSpPr>
          <p:nvPr>
            <p:ph type="subTitle" idx="1"/>
          </p:nvPr>
        </p:nvSpPr>
        <p:spPr>
          <a:xfrm>
            <a:off x="5834197" y="4293096"/>
            <a:ext cx="3309803" cy="1260629"/>
          </a:xfrm>
        </p:spPr>
        <p:txBody>
          <a:bodyPr/>
          <a:lstStyle/>
          <a:p>
            <a:r>
              <a:rPr lang="en-GB" dirty="0" smtClean="0"/>
              <a:t>Higher Geography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2" y="1477857"/>
            <a:ext cx="5434647"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390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96" y="764704"/>
            <a:ext cx="7024744" cy="745152"/>
          </a:xfrm>
        </p:spPr>
        <p:txBody>
          <a:bodyPr/>
          <a:lstStyle/>
          <a:p>
            <a:r>
              <a:rPr lang="en-GB" dirty="0" smtClean="0"/>
              <a:t>Is the Climate changing? </a:t>
            </a:r>
            <a:endParaRPr lang="en-GB" dirty="0"/>
          </a:p>
        </p:txBody>
      </p:sp>
      <p:sp>
        <p:nvSpPr>
          <p:cNvPr id="4" name="TextBox 3"/>
          <p:cNvSpPr txBox="1"/>
          <p:nvPr/>
        </p:nvSpPr>
        <p:spPr>
          <a:xfrm>
            <a:off x="683568" y="1556793"/>
            <a:ext cx="3744416" cy="1815882"/>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t>Land and ocean temperatures have increased by </a:t>
            </a:r>
            <a:r>
              <a:rPr lang="en-GB" sz="2800" dirty="0" smtClean="0">
                <a:solidFill>
                  <a:schemeClr val="tx1"/>
                </a:solidFill>
              </a:rPr>
              <a:t>0.85°C between 1880-2012</a:t>
            </a:r>
            <a:endParaRPr lang="en-GB" sz="2800" dirty="0">
              <a:solidFill>
                <a:schemeClr val="tx1"/>
              </a:solidFill>
            </a:endParaRPr>
          </a:p>
        </p:txBody>
      </p:sp>
      <p:sp>
        <p:nvSpPr>
          <p:cNvPr id="5" name="TextBox 4"/>
          <p:cNvSpPr txBox="1"/>
          <p:nvPr/>
        </p:nvSpPr>
        <p:spPr>
          <a:xfrm>
            <a:off x="539552" y="3723424"/>
            <a:ext cx="2227134" cy="2246769"/>
          </a:xfrm>
          <a:prstGeom prst="rect">
            <a:avLst/>
          </a:prstGeom>
          <a:ln w="57150">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solidFill>
                  <a:schemeClr val="tx1"/>
                </a:solidFill>
              </a:rPr>
              <a:t>Sea levels have increased across the globe</a:t>
            </a:r>
            <a:endParaRPr lang="en-GB" sz="2800" dirty="0">
              <a:solidFill>
                <a:schemeClr val="tx1"/>
              </a:solidFill>
            </a:endParaRPr>
          </a:p>
        </p:txBody>
      </p:sp>
      <p:sp>
        <p:nvSpPr>
          <p:cNvPr id="6" name="TextBox 5"/>
          <p:cNvSpPr txBox="1"/>
          <p:nvPr/>
        </p:nvSpPr>
        <p:spPr>
          <a:xfrm>
            <a:off x="2987824" y="3723424"/>
            <a:ext cx="2592288" cy="1815882"/>
          </a:xfrm>
          <a:prstGeom prst="rect">
            <a:avLst/>
          </a:prstGeom>
          <a:ln w="57150">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solidFill>
                  <a:schemeClr val="tx1"/>
                </a:solidFill>
              </a:rPr>
              <a:t>Snow and ice on mountain tops have diminished. </a:t>
            </a:r>
            <a:endParaRPr lang="en-GB" sz="2800" dirty="0">
              <a:solidFill>
                <a:schemeClr val="tx1"/>
              </a:solidFill>
            </a:endParaRPr>
          </a:p>
        </p:txBody>
      </p:sp>
      <p:sp>
        <p:nvSpPr>
          <p:cNvPr id="7" name="TextBox 6"/>
          <p:cNvSpPr txBox="1"/>
          <p:nvPr/>
        </p:nvSpPr>
        <p:spPr>
          <a:xfrm>
            <a:off x="5076056" y="1700808"/>
            <a:ext cx="3312368" cy="1815882"/>
          </a:xfrm>
          <a:prstGeom prst="rect">
            <a:avLst/>
          </a:prstGeom>
          <a:ln w="57150">
            <a:solidFill>
              <a:srgbClr val="FFC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solidFill>
                  <a:schemeClr val="tx1"/>
                </a:solidFill>
              </a:rPr>
              <a:t>Each of the last 3 decades has been warmer than the last. </a:t>
            </a:r>
            <a:endParaRPr lang="en-GB" sz="2800" dirty="0">
              <a:solidFill>
                <a:schemeClr val="tx1"/>
              </a:solidFill>
            </a:endParaRPr>
          </a:p>
        </p:txBody>
      </p:sp>
      <p:sp>
        <p:nvSpPr>
          <p:cNvPr id="8" name="TextBox 7"/>
          <p:cNvSpPr txBox="1"/>
          <p:nvPr/>
        </p:nvSpPr>
        <p:spPr>
          <a:xfrm>
            <a:off x="5724128" y="3933056"/>
            <a:ext cx="2808312" cy="2246769"/>
          </a:xfrm>
          <a:prstGeom prst="rect">
            <a:avLst/>
          </a:prstGeom>
          <a:ln w="57150">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solidFill>
                  <a:schemeClr val="tx1"/>
                </a:solidFill>
              </a:rPr>
              <a:t>1983-2012 was the warmest 30 year period of the last 1400 years! </a:t>
            </a:r>
            <a:endParaRPr lang="en-GB" sz="2800" dirty="0">
              <a:solidFill>
                <a:schemeClr val="tx1"/>
              </a:solidFill>
            </a:endParaRPr>
          </a:p>
        </p:txBody>
      </p:sp>
    </p:spTree>
    <p:extLst>
      <p:ext uri="{BB962C8B-B14F-4D97-AF65-F5344CB8AC3E}">
        <p14:creationId xmlns:p14="http://schemas.microsoft.com/office/powerpoint/2010/main" val="256208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132856"/>
            <a:ext cx="4320480" cy="2079104"/>
          </a:xfrm>
          <a:ln w="57150">
            <a:solidFill>
              <a:srgbClr val="FF0000"/>
            </a:solidFill>
          </a:ln>
        </p:spPr>
        <p:txBody>
          <a:bodyPr>
            <a:normAutofit/>
          </a:bodyPr>
          <a:lstStyle/>
          <a:p>
            <a:pPr algn="ctr"/>
            <a:r>
              <a:rPr lang="en-GB" dirty="0" smtClean="0"/>
              <a:t>Evidence showing </a:t>
            </a:r>
            <a:br>
              <a:rPr lang="en-GB" dirty="0" smtClean="0"/>
            </a:br>
            <a:r>
              <a:rPr lang="en-GB" dirty="0" smtClean="0"/>
              <a:t>the climate </a:t>
            </a:r>
            <a:br>
              <a:rPr lang="en-GB" dirty="0" smtClean="0"/>
            </a:br>
            <a:r>
              <a:rPr lang="en-GB" dirty="0" smtClean="0"/>
              <a:t>has changed</a:t>
            </a:r>
            <a:endParaRPr lang="en-GB" dirty="0"/>
          </a:p>
        </p:txBody>
      </p:sp>
      <p:cxnSp>
        <p:nvCxnSpPr>
          <p:cNvPr id="4" name="Straight Connector 3"/>
          <p:cNvCxnSpPr/>
          <p:nvPr/>
        </p:nvCxnSpPr>
        <p:spPr>
          <a:xfrm flipH="1" flipV="1">
            <a:off x="1547664" y="1124744"/>
            <a:ext cx="936104" cy="936104"/>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794825">
            <a:off x="1478618" y="1309869"/>
            <a:ext cx="1412949" cy="369332"/>
          </a:xfrm>
          <a:prstGeom prst="rect">
            <a:avLst/>
          </a:prstGeom>
          <a:noFill/>
        </p:spPr>
        <p:txBody>
          <a:bodyPr wrap="square" rtlCol="0">
            <a:spAutoFit/>
          </a:bodyPr>
          <a:lstStyle/>
          <a:p>
            <a:r>
              <a:rPr lang="en-GB" dirty="0" smtClean="0">
                <a:solidFill>
                  <a:srgbClr val="FF33CC"/>
                </a:solidFill>
              </a:rPr>
              <a:t>GEOLOGY</a:t>
            </a:r>
            <a:endParaRPr lang="en-GB" dirty="0">
              <a:solidFill>
                <a:srgbClr val="FF33CC"/>
              </a:solidFill>
            </a:endParaRPr>
          </a:p>
        </p:txBody>
      </p:sp>
      <p:sp>
        <p:nvSpPr>
          <p:cNvPr id="7" name="TextBox 6"/>
          <p:cNvSpPr txBox="1"/>
          <p:nvPr/>
        </p:nvSpPr>
        <p:spPr>
          <a:xfrm>
            <a:off x="465378" y="562078"/>
            <a:ext cx="1440160"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FF33CC"/>
                </a:solidFill>
              </a:rPr>
              <a:t>INFO</a:t>
            </a:r>
          </a:p>
          <a:p>
            <a:pPr marL="285750" indent="-285750">
              <a:buFont typeface="Arial" panose="020B0604020202020204" pitchFamily="34" charset="0"/>
              <a:buChar char="•"/>
            </a:pPr>
            <a:r>
              <a:rPr lang="en-GB" sz="1600" dirty="0" smtClean="0">
                <a:solidFill>
                  <a:srgbClr val="FF33CC"/>
                </a:solidFill>
              </a:rPr>
              <a:t>INFO</a:t>
            </a:r>
            <a:endParaRPr lang="en-GB" sz="1600" dirty="0">
              <a:solidFill>
                <a:srgbClr val="FF33CC"/>
              </a:solidFill>
            </a:endParaRPr>
          </a:p>
        </p:txBody>
      </p:sp>
    </p:spTree>
    <p:extLst>
      <p:ext uri="{BB962C8B-B14F-4D97-AF65-F5344CB8AC3E}">
        <p14:creationId xmlns:p14="http://schemas.microsoft.com/office/powerpoint/2010/main" val="3595450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024744" cy="1143000"/>
          </a:xfrm>
        </p:spPr>
        <p:txBody>
          <a:bodyPr/>
          <a:lstStyle/>
          <a:p>
            <a:r>
              <a:rPr lang="en-GB" dirty="0" smtClean="0"/>
              <a:t>1. Geology</a:t>
            </a:r>
            <a:endParaRPr lang="en-GB" dirty="0"/>
          </a:p>
        </p:txBody>
      </p:sp>
      <p:sp>
        <p:nvSpPr>
          <p:cNvPr id="3" name="Content Placeholder 2"/>
          <p:cNvSpPr>
            <a:spLocks noGrp="1"/>
          </p:cNvSpPr>
          <p:nvPr>
            <p:ph idx="1"/>
          </p:nvPr>
        </p:nvSpPr>
        <p:spPr>
          <a:xfrm>
            <a:off x="611560" y="1700808"/>
            <a:ext cx="7848872" cy="4536504"/>
          </a:xfrm>
        </p:spPr>
        <p:txBody>
          <a:bodyPr>
            <a:normAutofit fontScale="55000" lnSpcReduction="20000"/>
          </a:bodyPr>
          <a:lstStyle/>
          <a:p>
            <a:r>
              <a:rPr lang="en-GB" sz="4500" dirty="0" smtClean="0">
                <a:solidFill>
                  <a:schemeClr val="tx1"/>
                </a:solidFill>
              </a:rPr>
              <a:t>The presence of certain rock deposits indicate the environment which the rock was formed in.</a:t>
            </a:r>
          </a:p>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a:solidFill>
                <a:schemeClr val="tx1"/>
              </a:solidFill>
            </a:endParaRPr>
          </a:p>
          <a:p>
            <a:pPr marL="68580" indent="0">
              <a:buNone/>
            </a:pPr>
            <a:endParaRPr lang="en-GB" dirty="0" smtClean="0">
              <a:solidFill>
                <a:schemeClr val="tx1"/>
              </a:solidFill>
            </a:endParaRPr>
          </a:p>
          <a:p>
            <a:endParaRPr lang="en-GB" sz="4200" dirty="0">
              <a:solidFill>
                <a:schemeClr val="tx1"/>
              </a:solidFill>
            </a:endParaRPr>
          </a:p>
          <a:p>
            <a:r>
              <a:rPr lang="en-GB" sz="4200" dirty="0" smtClean="0">
                <a:solidFill>
                  <a:schemeClr val="tx1"/>
                </a:solidFill>
              </a:rPr>
              <a:t>Therefore, if sandstone is found in the UK it shows the climate here used to be very different than it is now. </a:t>
            </a:r>
          </a:p>
          <a:p>
            <a:pPr marL="68580" indent="0">
              <a:buNone/>
            </a:pPr>
            <a:r>
              <a:rPr lang="en-GB" dirty="0" smtClean="0">
                <a:solidFill>
                  <a:schemeClr val="tx1"/>
                </a:solidFill>
              </a:rPr>
              <a:t> </a:t>
            </a:r>
          </a:p>
          <a:p>
            <a:pPr marL="6858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7796524"/>
              </p:ext>
            </p:extLst>
          </p:nvPr>
        </p:nvGraphicFramePr>
        <p:xfrm>
          <a:off x="1691680" y="2636912"/>
          <a:ext cx="6096000" cy="185420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4223792">
                  <a:extLst>
                    <a:ext uri="{9D8B030D-6E8A-4147-A177-3AD203B41FA5}">
                      <a16:colId xmlns:a16="http://schemas.microsoft.com/office/drawing/2014/main" val="20001"/>
                    </a:ext>
                  </a:extLst>
                </a:gridCol>
              </a:tblGrid>
              <a:tr h="370840">
                <a:tc>
                  <a:txBody>
                    <a:bodyPr/>
                    <a:lstStyle/>
                    <a:p>
                      <a:r>
                        <a:rPr lang="en-GB" dirty="0" smtClean="0"/>
                        <a:t>Type of rock</a:t>
                      </a:r>
                      <a:r>
                        <a:rPr lang="en-GB" baseline="0" dirty="0" smtClean="0"/>
                        <a:t> </a:t>
                      </a:r>
                      <a:endParaRPr lang="en-GB" dirty="0"/>
                    </a:p>
                  </a:txBody>
                  <a:tcPr/>
                </a:tc>
                <a:tc>
                  <a:txBody>
                    <a:bodyPr/>
                    <a:lstStyle/>
                    <a:p>
                      <a:r>
                        <a:rPr lang="en-GB" dirty="0" smtClean="0"/>
                        <a:t>Environment</a:t>
                      </a:r>
                      <a:r>
                        <a:rPr lang="en-GB" baseline="0" dirty="0" smtClean="0"/>
                        <a:t> suitable </a:t>
                      </a:r>
                      <a:endParaRPr lang="en-GB" dirty="0"/>
                    </a:p>
                  </a:txBody>
                  <a:tcPr/>
                </a:tc>
                <a:extLst>
                  <a:ext uri="{0D108BD9-81ED-4DB2-BD59-A6C34878D82A}">
                    <a16:rowId xmlns:a16="http://schemas.microsoft.com/office/drawing/2014/main" val="10000"/>
                  </a:ext>
                </a:extLst>
              </a:tr>
              <a:tr h="370840">
                <a:tc>
                  <a:txBody>
                    <a:bodyPr/>
                    <a:lstStyle/>
                    <a:p>
                      <a:r>
                        <a:rPr lang="en-GB" dirty="0" smtClean="0"/>
                        <a:t>Coal</a:t>
                      </a:r>
                      <a:endParaRPr lang="en-GB" dirty="0"/>
                    </a:p>
                  </a:txBody>
                  <a:tcPr/>
                </a:tc>
                <a:tc>
                  <a:txBody>
                    <a:bodyPr/>
                    <a:lstStyle/>
                    <a:p>
                      <a:r>
                        <a:rPr lang="en-GB" dirty="0" smtClean="0"/>
                        <a:t>Tropical</a:t>
                      </a:r>
                      <a:r>
                        <a:rPr lang="en-GB" baseline="0" dirty="0" smtClean="0"/>
                        <a:t> rainforest with lots of rain</a:t>
                      </a:r>
                      <a:endParaRPr lang="en-GB" dirty="0"/>
                    </a:p>
                  </a:txBody>
                  <a:tcPr/>
                </a:tc>
                <a:extLst>
                  <a:ext uri="{0D108BD9-81ED-4DB2-BD59-A6C34878D82A}">
                    <a16:rowId xmlns:a16="http://schemas.microsoft.com/office/drawing/2014/main" val="10001"/>
                  </a:ext>
                </a:extLst>
              </a:tr>
              <a:tr h="370840">
                <a:tc>
                  <a:txBody>
                    <a:bodyPr/>
                    <a:lstStyle/>
                    <a:p>
                      <a:r>
                        <a:rPr lang="en-GB" dirty="0" smtClean="0"/>
                        <a:t>Limestone</a:t>
                      </a:r>
                      <a:endParaRPr lang="en-GB" dirty="0"/>
                    </a:p>
                  </a:txBody>
                  <a:tcPr/>
                </a:tc>
                <a:tc>
                  <a:txBody>
                    <a:bodyPr/>
                    <a:lstStyle/>
                    <a:p>
                      <a:r>
                        <a:rPr lang="en-GB" dirty="0" smtClean="0"/>
                        <a:t>Tropical waters</a:t>
                      </a:r>
                      <a:endParaRPr lang="en-GB" dirty="0"/>
                    </a:p>
                  </a:txBody>
                  <a:tcPr/>
                </a:tc>
                <a:extLst>
                  <a:ext uri="{0D108BD9-81ED-4DB2-BD59-A6C34878D82A}">
                    <a16:rowId xmlns:a16="http://schemas.microsoft.com/office/drawing/2014/main" val="10002"/>
                  </a:ext>
                </a:extLst>
              </a:tr>
              <a:tr h="370840">
                <a:tc>
                  <a:txBody>
                    <a:bodyPr/>
                    <a:lstStyle/>
                    <a:p>
                      <a:r>
                        <a:rPr lang="en-GB" dirty="0" smtClean="0"/>
                        <a:t>Glacial</a:t>
                      </a:r>
                      <a:r>
                        <a:rPr lang="en-GB" baseline="0" dirty="0" smtClean="0"/>
                        <a:t> till</a:t>
                      </a:r>
                      <a:endParaRPr lang="en-GB" dirty="0"/>
                    </a:p>
                  </a:txBody>
                  <a:tcPr/>
                </a:tc>
                <a:tc>
                  <a:txBody>
                    <a:bodyPr/>
                    <a:lstStyle/>
                    <a:p>
                      <a:r>
                        <a:rPr lang="en-GB" dirty="0" smtClean="0"/>
                        <a:t>Cold environment</a:t>
                      </a:r>
                      <a:endParaRPr lang="en-GB" dirty="0"/>
                    </a:p>
                  </a:txBody>
                  <a:tcPr/>
                </a:tc>
                <a:extLst>
                  <a:ext uri="{0D108BD9-81ED-4DB2-BD59-A6C34878D82A}">
                    <a16:rowId xmlns:a16="http://schemas.microsoft.com/office/drawing/2014/main" val="10003"/>
                  </a:ext>
                </a:extLst>
              </a:tr>
              <a:tr h="370840">
                <a:tc>
                  <a:txBody>
                    <a:bodyPr/>
                    <a:lstStyle/>
                    <a:p>
                      <a:r>
                        <a:rPr lang="en-GB" dirty="0" smtClean="0"/>
                        <a:t>Sandstone</a:t>
                      </a:r>
                      <a:endParaRPr lang="en-GB" dirty="0"/>
                    </a:p>
                  </a:txBody>
                  <a:tcPr/>
                </a:tc>
                <a:tc>
                  <a:txBody>
                    <a:bodyPr/>
                    <a:lstStyle/>
                    <a:p>
                      <a:r>
                        <a:rPr lang="en-GB" dirty="0" smtClean="0"/>
                        <a:t>Very</a:t>
                      </a:r>
                      <a:r>
                        <a:rPr lang="en-GB" baseline="0" dirty="0" smtClean="0"/>
                        <a:t> hot desert</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8767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886"/>
            <a:ext cx="9144000" cy="6847114"/>
          </a:xfrm>
        </p:spPr>
      </p:pic>
      <p:sp>
        <p:nvSpPr>
          <p:cNvPr id="5" name="TextBox 4"/>
          <p:cNvSpPr txBox="1"/>
          <p:nvPr/>
        </p:nvSpPr>
        <p:spPr>
          <a:xfrm>
            <a:off x="107504" y="332656"/>
            <a:ext cx="8784976" cy="461665"/>
          </a:xfrm>
          <a:prstGeom prst="rect">
            <a:avLst/>
          </a:prstGeom>
          <a:ln w="38100">
            <a:solidFill>
              <a:srgbClr val="FF33C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dirty="0" smtClean="0"/>
              <a:t>Red sandstone cliffs, </a:t>
            </a:r>
            <a:r>
              <a:rPr lang="en-GB" sz="2400" dirty="0" err="1" smtClean="0"/>
              <a:t>Landram</a:t>
            </a:r>
            <a:r>
              <a:rPr lang="en-GB" sz="2400" dirty="0" smtClean="0"/>
              <a:t> Bay, </a:t>
            </a:r>
            <a:r>
              <a:rPr lang="en-GB" sz="2400" dirty="0" err="1" smtClean="0"/>
              <a:t>Sidmouth</a:t>
            </a:r>
            <a:r>
              <a:rPr lang="en-GB" sz="2400" dirty="0" smtClean="0"/>
              <a:t> (near Devon)</a:t>
            </a:r>
            <a:endParaRPr lang="en-GB" sz="2400" dirty="0"/>
          </a:p>
        </p:txBody>
      </p:sp>
    </p:spTree>
    <p:extLst>
      <p:ext uri="{BB962C8B-B14F-4D97-AF65-F5344CB8AC3E}">
        <p14:creationId xmlns:p14="http://schemas.microsoft.com/office/powerpoint/2010/main" val="3745592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024744" cy="864096"/>
          </a:xfrm>
        </p:spPr>
        <p:txBody>
          <a:bodyPr/>
          <a:lstStyle/>
          <a:p>
            <a:r>
              <a:rPr lang="en-GB" dirty="0" smtClean="0"/>
              <a:t>2. Dendrochronology</a:t>
            </a:r>
            <a:endParaRPr lang="en-GB" dirty="0"/>
          </a:p>
        </p:txBody>
      </p:sp>
      <p:sp>
        <p:nvSpPr>
          <p:cNvPr id="3" name="Content Placeholder 2"/>
          <p:cNvSpPr>
            <a:spLocks noGrp="1"/>
          </p:cNvSpPr>
          <p:nvPr>
            <p:ph idx="1"/>
          </p:nvPr>
        </p:nvSpPr>
        <p:spPr>
          <a:xfrm>
            <a:off x="520993" y="1772816"/>
            <a:ext cx="6211247" cy="4680520"/>
          </a:xfrm>
        </p:spPr>
        <p:txBody>
          <a:bodyPr>
            <a:normAutofit/>
          </a:bodyPr>
          <a:lstStyle/>
          <a:p>
            <a:r>
              <a:rPr lang="en-GB" sz="2800" dirty="0" smtClean="0">
                <a:solidFill>
                  <a:schemeClr val="tx1"/>
                </a:solidFill>
              </a:rPr>
              <a:t>This is the study of growth rings of trees </a:t>
            </a:r>
          </a:p>
          <a:p>
            <a:r>
              <a:rPr lang="en-GB" sz="2800" dirty="0" smtClean="0">
                <a:solidFill>
                  <a:schemeClr val="tx1"/>
                </a:solidFill>
              </a:rPr>
              <a:t>Each ring represents one year’s growth. </a:t>
            </a:r>
          </a:p>
          <a:p>
            <a:r>
              <a:rPr lang="en-GB" sz="2800" dirty="0" smtClean="0">
                <a:solidFill>
                  <a:schemeClr val="tx1"/>
                </a:solidFill>
              </a:rPr>
              <a:t>Thick rings show a warmer climate as the tree had a longer growing period. </a:t>
            </a:r>
          </a:p>
          <a:p>
            <a:r>
              <a:rPr lang="en-GB" sz="2800" dirty="0" smtClean="0">
                <a:solidFill>
                  <a:schemeClr val="tx1"/>
                </a:solidFill>
              </a:rPr>
              <a:t>Thin rings show colder periods as the tree did not grow much that year. </a:t>
            </a:r>
            <a:endParaRPr lang="en-GB" sz="2800" dirty="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20"/>
          <a:stretch/>
        </p:blipFill>
        <p:spPr>
          <a:xfrm>
            <a:off x="6660232" y="2708920"/>
            <a:ext cx="1927406" cy="1866706"/>
          </a:xfrm>
          <a:prstGeom prst="rect">
            <a:avLst/>
          </a:prstGeom>
        </p:spPr>
      </p:pic>
    </p:spTree>
    <p:extLst>
      <p:ext uri="{BB962C8B-B14F-4D97-AF65-F5344CB8AC3E}">
        <p14:creationId xmlns:p14="http://schemas.microsoft.com/office/powerpoint/2010/main" val="3309309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r>
              <a:rPr lang="en-GB" dirty="0" smtClean="0"/>
              <a:t>3. Pollen Analysis </a:t>
            </a:r>
            <a:endParaRPr lang="en-GB" dirty="0"/>
          </a:p>
        </p:txBody>
      </p:sp>
      <p:sp>
        <p:nvSpPr>
          <p:cNvPr id="3" name="Content Placeholder 2"/>
          <p:cNvSpPr>
            <a:spLocks noGrp="1"/>
          </p:cNvSpPr>
          <p:nvPr>
            <p:ph idx="1"/>
          </p:nvPr>
        </p:nvSpPr>
        <p:spPr>
          <a:xfrm>
            <a:off x="755576" y="1988840"/>
            <a:ext cx="7488832" cy="4104456"/>
          </a:xfrm>
        </p:spPr>
        <p:txBody>
          <a:bodyPr>
            <a:normAutofit/>
          </a:bodyPr>
          <a:lstStyle/>
          <a:p>
            <a:pPr lvl="0"/>
            <a:r>
              <a:rPr lang="en-GB" sz="2800" dirty="0">
                <a:solidFill>
                  <a:schemeClr val="tx1"/>
                </a:solidFill>
              </a:rPr>
              <a:t>Most plant species have distinctive shaped pollen grains.  </a:t>
            </a:r>
          </a:p>
          <a:p>
            <a:pPr lvl="0"/>
            <a:r>
              <a:rPr lang="en-GB" sz="2800" dirty="0">
                <a:solidFill>
                  <a:schemeClr val="tx1"/>
                </a:solidFill>
              </a:rPr>
              <a:t>If these collect in an oxygen free environment such as a peat bog, they do not decay and analysis will provide an idea of the type and extent of vegetation that once grew in an area.  </a:t>
            </a:r>
          </a:p>
          <a:p>
            <a:pPr lvl="0"/>
            <a:r>
              <a:rPr lang="en-GB" sz="2800" dirty="0">
                <a:solidFill>
                  <a:schemeClr val="tx1"/>
                </a:solidFill>
              </a:rPr>
              <a:t>This in turn provides information about the climate.</a:t>
            </a:r>
          </a:p>
          <a:p>
            <a:endParaRPr lang="en-GB"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0"/>
            <a:ext cx="2650621" cy="1941190"/>
          </a:xfrm>
          <a:prstGeom prst="rect">
            <a:avLst/>
          </a:prstGeom>
        </p:spPr>
      </p:pic>
    </p:spTree>
    <p:extLst>
      <p:ext uri="{BB962C8B-B14F-4D97-AF65-F5344CB8AC3E}">
        <p14:creationId xmlns:p14="http://schemas.microsoft.com/office/powerpoint/2010/main" val="2596587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r>
              <a:rPr lang="en-GB" dirty="0" smtClean="0"/>
              <a:t>4. Glacial retreat</a:t>
            </a:r>
            <a:endParaRPr lang="en-GB" dirty="0"/>
          </a:p>
        </p:txBody>
      </p:sp>
      <p:sp>
        <p:nvSpPr>
          <p:cNvPr id="3" name="Content Placeholder 2"/>
          <p:cNvSpPr>
            <a:spLocks noGrp="1"/>
          </p:cNvSpPr>
          <p:nvPr>
            <p:ph idx="1"/>
          </p:nvPr>
        </p:nvSpPr>
        <p:spPr>
          <a:xfrm>
            <a:off x="827584" y="1988840"/>
            <a:ext cx="7488832" cy="4176464"/>
          </a:xfrm>
        </p:spPr>
        <p:txBody>
          <a:bodyPr>
            <a:noAutofit/>
          </a:bodyPr>
          <a:lstStyle/>
          <a:p>
            <a:r>
              <a:rPr lang="en-GB" sz="2800" dirty="0" smtClean="0">
                <a:solidFill>
                  <a:schemeClr val="tx1"/>
                </a:solidFill>
              </a:rPr>
              <a:t>Photographs</a:t>
            </a:r>
            <a:r>
              <a:rPr lang="en-GB" sz="2800" dirty="0">
                <a:solidFill>
                  <a:schemeClr val="tx1"/>
                </a:solidFill>
              </a:rPr>
              <a:t>, satellite images and staking the changing position of the terminus, or snout, at the end of a glacier show that many mountain glaciers have retreated in the last 50 years. </a:t>
            </a:r>
            <a:endParaRPr lang="en-GB" sz="2800" dirty="0" smtClean="0">
              <a:solidFill>
                <a:schemeClr val="tx1"/>
              </a:solidFill>
            </a:endParaRPr>
          </a:p>
          <a:p>
            <a:r>
              <a:rPr lang="en-GB" sz="2800" dirty="0" smtClean="0">
                <a:solidFill>
                  <a:schemeClr val="tx1"/>
                </a:solidFill>
              </a:rPr>
              <a:t>However</a:t>
            </a:r>
            <a:r>
              <a:rPr lang="en-GB" sz="2800" dirty="0">
                <a:solidFill>
                  <a:schemeClr val="tx1"/>
                </a:solidFill>
              </a:rPr>
              <a:t>, this could partly be due to a lack of snowfall as well as glacial melting</a:t>
            </a:r>
            <a:r>
              <a:rPr lang="en-GB" sz="2800" dirty="0" smtClean="0">
                <a:solidFill>
                  <a:schemeClr val="tx1"/>
                </a:solidFill>
              </a:rPr>
              <a:t>.</a:t>
            </a:r>
          </a:p>
          <a:p>
            <a:r>
              <a:rPr lang="en-GB" sz="2800" dirty="0" smtClean="0">
                <a:solidFill>
                  <a:schemeClr val="tx1"/>
                </a:solidFill>
              </a:rPr>
              <a:t>Example: Boulder Glacier, Montana, USA</a:t>
            </a:r>
            <a:endParaRPr lang="en-GB" sz="2800" dirty="0">
              <a:solidFill>
                <a:schemeClr val="tx1"/>
              </a:solidFill>
            </a:endParaRPr>
          </a:p>
        </p:txBody>
      </p:sp>
    </p:spTree>
    <p:extLst>
      <p:ext uri="{BB962C8B-B14F-4D97-AF65-F5344CB8AC3E}">
        <p14:creationId xmlns:p14="http://schemas.microsoft.com/office/powerpoint/2010/main" val="4095691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386689"/>
            <a:ext cx="9144000"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
        <p:nvSpPr>
          <p:cNvPr id="5" name="TextBox 4"/>
          <p:cNvSpPr txBox="1"/>
          <p:nvPr/>
        </p:nvSpPr>
        <p:spPr>
          <a:xfrm>
            <a:off x="0" y="0"/>
            <a:ext cx="9144000"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5" y="0"/>
            <a:ext cx="9045691" cy="6858000"/>
          </a:xfrm>
        </p:spPr>
      </p:pic>
    </p:spTree>
    <p:extLst>
      <p:ext uri="{BB962C8B-B14F-4D97-AF65-F5344CB8AC3E}">
        <p14:creationId xmlns:p14="http://schemas.microsoft.com/office/powerpoint/2010/main" val="230002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7024744" cy="817160"/>
          </a:xfrm>
        </p:spPr>
        <p:txBody>
          <a:bodyPr/>
          <a:lstStyle/>
          <a:p>
            <a:r>
              <a:rPr lang="en-GB" dirty="0" smtClean="0"/>
              <a:t>5. Ice core analysis </a:t>
            </a:r>
            <a:endParaRPr lang="en-GB" dirty="0"/>
          </a:p>
        </p:txBody>
      </p:sp>
      <p:sp>
        <p:nvSpPr>
          <p:cNvPr id="3" name="Content Placeholder 2"/>
          <p:cNvSpPr>
            <a:spLocks noGrp="1"/>
          </p:cNvSpPr>
          <p:nvPr>
            <p:ph idx="1"/>
          </p:nvPr>
        </p:nvSpPr>
        <p:spPr>
          <a:xfrm>
            <a:off x="755576" y="1844824"/>
            <a:ext cx="7704856" cy="4392488"/>
          </a:xfrm>
        </p:spPr>
        <p:txBody>
          <a:bodyPr>
            <a:normAutofit lnSpcReduction="10000"/>
          </a:bodyPr>
          <a:lstStyle/>
          <a:p>
            <a:pPr lvl="0"/>
            <a:r>
              <a:rPr lang="en-GB" sz="2800" dirty="0">
                <a:solidFill>
                  <a:schemeClr val="tx1"/>
                </a:solidFill>
              </a:rPr>
              <a:t>Air trapped inside ice can show what the atmospheric conditions were like millions of years ago</a:t>
            </a:r>
            <a:r>
              <a:rPr lang="en-GB" sz="2800" dirty="0" smtClean="0">
                <a:solidFill>
                  <a:schemeClr val="tx1"/>
                </a:solidFill>
              </a:rPr>
              <a:t>.</a:t>
            </a:r>
          </a:p>
          <a:p>
            <a:pPr lvl="0"/>
            <a:r>
              <a:rPr lang="en-GB" sz="2800" dirty="0" smtClean="0">
                <a:solidFill>
                  <a:schemeClr val="tx1"/>
                </a:solidFill>
              </a:rPr>
              <a:t>Scientists dig deep into ice in the Arctic/</a:t>
            </a:r>
            <a:r>
              <a:rPr lang="en-GB" sz="2800" dirty="0">
                <a:solidFill>
                  <a:schemeClr val="tx1"/>
                </a:solidFill>
              </a:rPr>
              <a:t>A</a:t>
            </a:r>
            <a:r>
              <a:rPr lang="en-GB" sz="2800" dirty="0" smtClean="0">
                <a:solidFill>
                  <a:schemeClr val="tx1"/>
                </a:solidFill>
              </a:rPr>
              <a:t>ntarctic &amp; can analyse the layers of the ice to find out what gases and chemicals were in the air years ago. </a:t>
            </a:r>
          </a:p>
          <a:p>
            <a:pPr lvl="0"/>
            <a:r>
              <a:rPr lang="en-GB" sz="2800" dirty="0" smtClean="0">
                <a:solidFill>
                  <a:schemeClr val="tx1"/>
                </a:solidFill>
              </a:rPr>
              <a:t>This gives long-term evidence of climate change</a:t>
            </a:r>
          </a:p>
          <a:p>
            <a:pPr lvl="0"/>
            <a:r>
              <a:rPr lang="en-GB" sz="2800" dirty="0" smtClean="0">
                <a:solidFill>
                  <a:schemeClr val="tx1"/>
                </a:solidFill>
                <a:hlinkClick r:id="rId2"/>
              </a:rPr>
              <a:t>Video</a:t>
            </a:r>
            <a:endParaRPr lang="en-GB" sz="2800"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849570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54" y="0"/>
            <a:ext cx="9113845" cy="6858000"/>
          </a:xfrm>
        </p:spPr>
      </p:pic>
    </p:spTree>
    <p:extLst>
      <p:ext uri="{BB962C8B-B14F-4D97-AF65-F5344CB8AC3E}">
        <p14:creationId xmlns:p14="http://schemas.microsoft.com/office/powerpoint/2010/main" val="420250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08720"/>
            <a:ext cx="7024744" cy="817160"/>
          </a:xfrm>
        </p:spPr>
        <p:txBody>
          <a:bodyPr/>
          <a:lstStyle/>
          <a:p>
            <a:r>
              <a:rPr lang="en-GB" dirty="0" smtClean="0"/>
              <a:t>Structure of unit: </a:t>
            </a:r>
            <a:endParaRPr lang="en-GB" dirty="0"/>
          </a:p>
        </p:txBody>
      </p:sp>
      <p:sp>
        <p:nvSpPr>
          <p:cNvPr id="3" name="Content Placeholder 2"/>
          <p:cNvSpPr>
            <a:spLocks noGrp="1"/>
          </p:cNvSpPr>
          <p:nvPr>
            <p:ph idx="1"/>
          </p:nvPr>
        </p:nvSpPr>
        <p:spPr>
          <a:xfrm>
            <a:off x="611560" y="1844824"/>
            <a:ext cx="7776864" cy="3987805"/>
          </a:xfrm>
        </p:spPr>
        <p:txBody>
          <a:bodyPr>
            <a:noAutofit/>
          </a:bodyPr>
          <a:lstStyle/>
          <a:p>
            <a:pPr marL="525780" indent="-457200">
              <a:buAutoNum type="arabicPeriod"/>
            </a:pPr>
            <a:r>
              <a:rPr lang="en-GB" sz="3200" dirty="0" smtClean="0">
                <a:solidFill>
                  <a:schemeClr val="tx1"/>
                </a:solidFill>
              </a:rPr>
              <a:t>Evidence of Climate </a:t>
            </a:r>
            <a:r>
              <a:rPr lang="en-GB" sz="3200" dirty="0">
                <a:solidFill>
                  <a:schemeClr val="tx1"/>
                </a:solidFill>
              </a:rPr>
              <a:t>C</a:t>
            </a:r>
            <a:r>
              <a:rPr lang="en-GB" sz="3200" dirty="0" smtClean="0">
                <a:solidFill>
                  <a:schemeClr val="tx1"/>
                </a:solidFill>
              </a:rPr>
              <a:t>hange </a:t>
            </a:r>
          </a:p>
          <a:p>
            <a:pPr marL="525780" indent="-457200">
              <a:buAutoNum type="arabicPeriod"/>
            </a:pPr>
            <a:r>
              <a:rPr lang="en-GB" sz="3200" dirty="0" smtClean="0">
                <a:solidFill>
                  <a:schemeClr val="tx1"/>
                </a:solidFill>
              </a:rPr>
              <a:t>Causes of Climate </a:t>
            </a:r>
          </a:p>
          <a:p>
            <a:pPr marL="525780" indent="-457200">
              <a:buAutoNum type="arabicPeriod"/>
            </a:pPr>
            <a:r>
              <a:rPr lang="en-GB" sz="3200" dirty="0" smtClean="0">
                <a:solidFill>
                  <a:schemeClr val="tx1"/>
                </a:solidFill>
              </a:rPr>
              <a:t>Effects of Climate Change </a:t>
            </a:r>
          </a:p>
          <a:p>
            <a:pPr marL="525780" indent="-457200">
              <a:buAutoNum type="arabicPeriod"/>
            </a:pPr>
            <a:r>
              <a:rPr lang="en-GB" sz="3200" dirty="0" smtClean="0">
                <a:solidFill>
                  <a:schemeClr val="tx1"/>
                </a:solidFill>
              </a:rPr>
              <a:t>Solutions to Climate </a:t>
            </a:r>
            <a:r>
              <a:rPr lang="en-GB" sz="3200" dirty="0">
                <a:solidFill>
                  <a:schemeClr val="tx1"/>
                </a:solidFill>
              </a:rPr>
              <a:t>C</a:t>
            </a:r>
            <a:r>
              <a:rPr lang="en-GB" sz="3200" dirty="0" smtClean="0">
                <a:solidFill>
                  <a:schemeClr val="tx1"/>
                </a:solidFill>
              </a:rPr>
              <a:t>hange  </a:t>
            </a:r>
            <a:endParaRPr lang="en-GB" sz="3200" dirty="0">
              <a:solidFill>
                <a:schemeClr val="tx1"/>
              </a:solidFill>
            </a:endParaRPr>
          </a:p>
        </p:txBody>
      </p:sp>
    </p:spTree>
    <p:extLst>
      <p:ext uri="{BB962C8B-B14F-4D97-AF65-F5344CB8AC3E}">
        <p14:creationId xmlns:p14="http://schemas.microsoft.com/office/powerpoint/2010/main" val="3353649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lstStyle/>
          <a:p>
            <a:r>
              <a:rPr lang="en-GB" dirty="0" smtClean="0"/>
              <a:t>6. Sea coral </a:t>
            </a:r>
            <a:endParaRPr lang="en-GB" dirty="0"/>
          </a:p>
        </p:txBody>
      </p:sp>
      <p:sp>
        <p:nvSpPr>
          <p:cNvPr id="3" name="Content Placeholder 2"/>
          <p:cNvSpPr>
            <a:spLocks noGrp="1"/>
          </p:cNvSpPr>
          <p:nvPr>
            <p:ph idx="1"/>
          </p:nvPr>
        </p:nvSpPr>
        <p:spPr>
          <a:xfrm>
            <a:off x="899592" y="2060848"/>
            <a:ext cx="6921217" cy="3771781"/>
          </a:xfrm>
        </p:spPr>
        <p:txBody>
          <a:bodyPr>
            <a:noAutofit/>
          </a:bodyPr>
          <a:lstStyle/>
          <a:p>
            <a:r>
              <a:rPr lang="en-GB" sz="2800" dirty="0" smtClean="0">
                <a:solidFill>
                  <a:schemeClr val="tx1"/>
                </a:solidFill>
              </a:rPr>
              <a:t>Coral reefs can only grow and survive when they have adequate sunlight &amp; are underwater.</a:t>
            </a:r>
            <a:endParaRPr lang="en-GB" sz="2800" dirty="0">
              <a:solidFill>
                <a:schemeClr val="tx1"/>
              </a:solidFill>
            </a:endParaRPr>
          </a:p>
          <a:p>
            <a:r>
              <a:rPr lang="en-GB" sz="2800" dirty="0" smtClean="0">
                <a:solidFill>
                  <a:schemeClr val="tx1"/>
                </a:solidFill>
              </a:rPr>
              <a:t>In recent years some coral reefs have been found under deep water where there is not enough sunlight showing the water used to be shallower. </a:t>
            </a:r>
          </a:p>
          <a:p>
            <a:r>
              <a:rPr lang="en-GB" sz="2800" dirty="0" smtClean="0">
                <a:solidFill>
                  <a:schemeClr val="tx1"/>
                </a:solidFill>
              </a:rPr>
              <a:t>Some coral is bleached by increased ocean temperatures and pollutants. </a:t>
            </a:r>
            <a:endParaRPr lang="en-GB" sz="2800" dirty="0">
              <a:solidFill>
                <a:schemeClr val="tx1"/>
              </a:solidFill>
            </a:endParaRPr>
          </a:p>
        </p:txBody>
      </p:sp>
    </p:spTree>
    <p:extLst>
      <p:ext uri="{BB962C8B-B14F-4D97-AF65-F5344CB8AC3E}">
        <p14:creationId xmlns:p14="http://schemas.microsoft.com/office/powerpoint/2010/main" val="4079573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9368"/>
          <a:stretch/>
        </p:blipFill>
        <p:spPr>
          <a:xfrm>
            <a:off x="-1" y="812"/>
            <a:ext cx="9144001" cy="6857188"/>
          </a:xfrm>
        </p:spPr>
      </p:pic>
    </p:spTree>
    <p:extLst>
      <p:ext uri="{BB962C8B-B14F-4D97-AF65-F5344CB8AC3E}">
        <p14:creationId xmlns:p14="http://schemas.microsoft.com/office/powerpoint/2010/main" val="3142196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020"/>
            <a:ext cx="9144000" cy="6946371"/>
          </a:xfrm>
        </p:spPr>
      </p:pic>
    </p:spTree>
    <p:extLst>
      <p:ext uri="{BB962C8B-B14F-4D97-AF65-F5344CB8AC3E}">
        <p14:creationId xmlns:p14="http://schemas.microsoft.com/office/powerpoint/2010/main" val="2922796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024744" cy="814991"/>
          </a:xfrm>
        </p:spPr>
        <p:txBody>
          <a:bodyPr/>
          <a:lstStyle/>
          <a:p>
            <a:r>
              <a:rPr lang="en-GB" dirty="0" smtClean="0"/>
              <a:t>Past Paper Question - Pairs</a:t>
            </a:r>
            <a:endParaRPr lang="en-GB" dirty="0"/>
          </a:p>
        </p:txBody>
      </p:sp>
      <p:sp>
        <p:nvSpPr>
          <p:cNvPr id="3" name="Content Placeholder 2"/>
          <p:cNvSpPr>
            <a:spLocks noGrp="1"/>
          </p:cNvSpPr>
          <p:nvPr>
            <p:ph idx="1"/>
          </p:nvPr>
        </p:nvSpPr>
        <p:spPr>
          <a:xfrm>
            <a:off x="755576" y="1988840"/>
            <a:ext cx="7560840" cy="1656184"/>
          </a:xfrm>
        </p:spPr>
        <p:txBody>
          <a:bodyPr>
            <a:normAutofit/>
          </a:bodyPr>
          <a:lstStyle/>
          <a:p>
            <a:pPr marL="68580" indent="0">
              <a:buNone/>
            </a:pPr>
            <a:r>
              <a:rPr lang="en-GB" sz="3200" b="1" dirty="0" smtClean="0">
                <a:solidFill>
                  <a:schemeClr val="tx1"/>
                </a:solidFill>
              </a:rPr>
              <a:t>Give evidence </a:t>
            </a:r>
            <a:r>
              <a:rPr lang="en-GB" sz="3200" dirty="0" smtClean="0">
                <a:solidFill>
                  <a:schemeClr val="tx1"/>
                </a:solidFill>
              </a:rPr>
              <a:t>to show that the climate is changing. </a:t>
            </a:r>
          </a:p>
          <a:p>
            <a:pPr marL="68580" indent="0">
              <a:buNone/>
            </a:pPr>
            <a:r>
              <a:rPr lang="en-GB" sz="3200" dirty="0">
                <a:solidFill>
                  <a:schemeClr val="tx1"/>
                </a:solidFill>
              </a:rPr>
              <a:t>	</a:t>
            </a:r>
            <a:r>
              <a:rPr lang="en-GB" sz="3200" dirty="0" smtClean="0">
                <a:solidFill>
                  <a:schemeClr val="tx1"/>
                </a:solidFill>
              </a:rPr>
              <a:t>				6 marks</a:t>
            </a:r>
          </a:p>
          <a:p>
            <a:pPr marL="68580" indent="0">
              <a:buNone/>
            </a:pPr>
            <a:endParaRPr lang="en-GB" sz="3200" dirty="0">
              <a:solidFill>
                <a:schemeClr val="tx1"/>
              </a:solidFill>
            </a:endParaRPr>
          </a:p>
        </p:txBody>
      </p:sp>
      <p:sp>
        <p:nvSpPr>
          <p:cNvPr id="4" name="TextBox 3"/>
          <p:cNvSpPr txBox="1"/>
          <p:nvPr/>
        </p:nvSpPr>
        <p:spPr>
          <a:xfrm>
            <a:off x="755576" y="4081197"/>
            <a:ext cx="7344816" cy="1938992"/>
          </a:xfrm>
          <a:prstGeom prst="rect">
            <a:avLst/>
          </a:prstGeom>
          <a:noFill/>
        </p:spPr>
        <p:txBody>
          <a:bodyPr wrap="square" numCol="2" rtlCol="0">
            <a:spAutoFit/>
          </a:bodyPr>
          <a:lstStyle/>
          <a:p>
            <a:pPr marL="68580" indent="0">
              <a:buNone/>
            </a:pPr>
            <a:r>
              <a:rPr lang="en-GB" sz="2400" u="sng" dirty="0"/>
              <a:t>Person 1</a:t>
            </a:r>
          </a:p>
          <a:p>
            <a:pPr marL="582930" indent="-514350">
              <a:buFont typeface="+mj-lt"/>
              <a:buAutoNum type="arabicPeriod"/>
            </a:pPr>
            <a:r>
              <a:rPr lang="en-GB" sz="2400" dirty="0"/>
              <a:t>Coral</a:t>
            </a:r>
          </a:p>
          <a:p>
            <a:pPr marL="582930" indent="-514350">
              <a:buFont typeface="+mj-lt"/>
              <a:buAutoNum type="arabicPeriod"/>
            </a:pPr>
            <a:r>
              <a:rPr lang="en-GB" sz="2400" dirty="0"/>
              <a:t>Dendrochronology</a:t>
            </a:r>
          </a:p>
          <a:p>
            <a:pPr marL="582930" indent="-514350">
              <a:buFont typeface="+mj-lt"/>
              <a:buAutoNum type="arabicPeriod"/>
            </a:pPr>
            <a:r>
              <a:rPr lang="en-GB" sz="2400" dirty="0"/>
              <a:t>Historical Records</a:t>
            </a:r>
          </a:p>
          <a:p>
            <a:endParaRPr lang="en-GB" sz="2400" dirty="0" smtClean="0"/>
          </a:p>
          <a:p>
            <a:r>
              <a:rPr lang="en-GB" sz="2400" u="sng" dirty="0" smtClean="0"/>
              <a:t>Person 2</a:t>
            </a:r>
          </a:p>
          <a:p>
            <a:pPr marL="342900" indent="-342900">
              <a:buAutoNum type="arabicPeriod"/>
            </a:pPr>
            <a:r>
              <a:rPr lang="en-GB" sz="2400" dirty="0" smtClean="0"/>
              <a:t>Ice core analysis</a:t>
            </a:r>
          </a:p>
          <a:p>
            <a:pPr marL="342900" indent="-342900">
              <a:buAutoNum type="arabicPeriod"/>
            </a:pPr>
            <a:r>
              <a:rPr lang="en-GB" sz="2400" dirty="0" smtClean="0"/>
              <a:t>Pollen analysis</a:t>
            </a:r>
          </a:p>
          <a:p>
            <a:pPr marL="342900" indent="-342900">
              <a:buAutoNum type="arabicPeriod"/>
            </a:pPr>
            <a:r>
              <a:rPr lang="en-GB" sz="2400" dirty="0" smtClean="0"/>
              <a:t>Geology </a:t>
            </a:r>
          </a:p>
          <a:p>
            <a:endParaRPr lang="en-GB" sz="2400" dirty="0"/>
          </a:p>
        </p:txBody>
      </p:sp>
    </p:spTree>
    <p:extLst>
      <p:ext uri="{BB962C8B-B14F-4D97-AF65-F5344CB8AC3E}">
        <p14:creationId xmlns:p14="http://schemas.microsoft.com/office/powerpoint/2010/main" val="3062790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024744" cy="1143000"/>
          </a:xfrm>
        </p:spPr>
        <p:txBody>
          <a:bodyPr/>
          <a:lstStyle/>
          <a:p>
            <a:r>
              <a:rPr lang="en-GB" dirty="0" smtClean="0"/>
              <a:t>Perfect Answer</a:t>
            </a:r>
            <a:endParaRPr lang="en-GB" dirty="0"/>
          </a:p>
        </p:txBody>
      </p:sp>
      <p:sp>
        <p:nvSpPr>
          <p:cNvPr id="3" name="Content Placeholder 2"/>
          <p:cNvSpPr>
            <a:spLocks noGrp="1"/>
          </p:cNvSpPr>
          <p:nvPr>
            <p:ph idx="1"/>
          </p:nvPr>
        </p:nvSpPr>
        <p:spPr>
          <a:xfrm>
            <a:off x="467544" y="1772816"/>
            <a:ext cx="8136904" cy="4752528"/>
          </a:xfrm>
        </p:spPr>
        <p:txBody>
          <a:bodyPr>
            <a:normAutofit fontScale="92500"/>
          </a:bodyPr>
          <a:lstStyle/>
          <a:p>
            <a:pPr marL="68580" indent="0">
              <a:buNone/>
            </a:pPr>
            <a:r>
              <a:rPr lang="en-GB" dirty="0" smtClean="0">
                <a:solidFill>
                  <a:schemeClr val="tx1"/>
                </a:solidFill>
              </a:rPr>
              <a:t>There are many indications that the climate is changing. </a:t>
            </a:r>
          </a:p>
          <a:p>
            <a:r>
              <a:rPr lang="en-GB" sz="2200" dirty="0" smtClean="0">
                <a:solidFill>
                  <a:schemeClr val="tx1"/>
                </a:solidFill>
              </a:rPr>
              <a:t>Firstly, rock </a:t>
            </a:r>
            <a:r>
              <a:rPr lang="en-GB" sz="2200" dirty="0">
                <a:solidFill>
                  <a:schemeClr val="tx1"/>
                </a:solidFill>
              </a:rPr>
              <a:t>deposits </a:t>
            </a:r>
            <a:r>
              <a:rPr lang="en-GB" sz="2200" dirty="0" smtClean="0">
                <a:solidFill>
                  <a:schemeClr val="tx1"/>
                </a:solidFill>
              </a:rPr>
              <a:t>give information about the climate it was formed in.</a:t>
            </a:r>
            <a:r>
              <a:rPr lang="en-GB" sz="2000" dirty="0">
                <a:solidFill>
                  <a:srgbClr val="FF0000"/>
                </a:solidFill>
                <a:sym typeface="Wingdings"/>
              </a:rPr>
              <a:t> </a:t>
            </a:r>
            <a:r>
              <a:rPr lang="en-GB" sz="2200" dirty="0" smtClean="0">
                <a:solidFill>
                  <a:schemeClr val="tx1"/>
                </a:solidFill>
              </a:rPr>
              <a:t> </a:t>
            </a:r>
            <a:r>
              <a:rPr lang="en-GB" sz="2200" dirty="0">
                <a:solidFill>
                  <a:schemeClr val="tx1"/>
                </a:solidFill>
              </a:rPr>
              <a:t>S</a:t>
            </a:r>
            <a:r>
              <a:rPr lang="en-GB" sz="2200" dirty="0" smtClean="0">
                <a:solidFill>
                  <a:schemeClr val="tx1"/>
                </a:solidFill>
              </a:rPr>
              <a:t>andstone </a:t>
            </a:r>
            <a:r>
              <a:rPr lang="en-GB" sz="2200" dirty="0">
                <a:solidFill>
                  <a:schemeClr val="tx1"/>
                </a:solidFill>
              </a:rPr>
              <a:t>is </a:t>
            </a:r>
            <a:r>
              <a:rPr lang="en-GB" sz="2200" dirty="0" smtClean="0">
                <a:solidFill>
                  <a:schemeClr val="tx1"/>
                </a:solidFill>
              </a:rPr>
              <a:t>usually found in very hot desert areas however there is evidence of sandstone in the UK e.g.  Cliffs in </a:t>
            </a:r>
            <a:r>
              <a:rPr lang="en-GB" sz="2200" dirty="0" err="1" smtClean="0">
                <a:solidFill>
                  <a:schemeClr val="tx1"/>
                </a:solidFill>
              </a:rPr>
              <a:t>Sidmouth</a:t>
            </a:r>
            <a:r>
              <a:rPr lang="en-GB" sz="2200" dirty="0" smtClean="0">
                <a:solidFill>
                  <a:schemeClr val="tx1"/>
                </a:solidFill>
              </a:rPr>
              <a:t>, England.</a:t>
            </a:r>
            <a:r>
              <a:rPr lang="en-GB" sz="2000" dirty="0">
                <a:solidFill>
                  <a:srgbClr val="FF0000"/>
                </a:solidFill>
                <a:sym typeface="Wingdings"/>
              </a:rPr>
              <a:t> </a:t>
            </a:r>
            <a:r>
              <a:rPr lang="en-GB" sz="2200" dirty="0" smtClean="0">
                <a:solidFill>
                  <a:schemeClr val="tx1"/>
                </a:solidFill>
              </a:rPr>
              <a:t> This shows the climate was once hot and dry. </a:t>
            </a:r>
            <a:r>
              <a:rPr lang="en-GB" sz="2200" dirty="0" smtClean="0">
                <a:solidFill>
                  <a:srgbClr val="FF0000"/>
                </a:solidFill>
                <a:sym typeface="Wingdings"/>
              </a:rPr>
              <a:t></a:t>
            </a:r>
          </a:p>
          <a:p>
            <a:r>
              <a:rPr lang="en-GB" sz="2200" dirty="0" smtClean="0">
                <a:solidFill>
                  <a:schemeClr val="tx1"/>
                </a:solidFill>
                <a:sym typeface="Wingdings"/>
              </a:rPr>
              <a:t>Also, tree ring analysis shows changes in climate.</a:t>
            </a:r>
            <a:r>
              <a:rPr lang="en-GB" sz="2000" dirty="0">
                <a:solidFill>
                  <a:srgbClr val="FF0000"/>
                </a:solidFill>
                <a:sym typeface="Wingdings"/>
              </a:rPr>
              <a:t> </a:t>
            </a:r>
            <a:r>
              <a:rPr lang="en-GB" sz="2200" dirty="0" smtClean="0">
                <a:solidFill>
                  <a:schemeClr val="tx1"/>
                </a:solidFill>
                <a:sym typeface="Wingdings"/>
              </a:rPr>
              <a:t> Thicker rings indicate warmer periods as they show the tree had a longer growing season whereas thin rings show colder periods and shorter growing seasons. </a:t>
            </a:r>
            <a:r>
              <a:rPr lang="en-GB" sz="2200" dirty="0">
                <a:solidFill>
                  <a:srgbClr val="FF0000"/>
                </a:solidFill>
                <a:sym typeface="Wingdings"/>
              </a:rPr>
              <a:t></a:t>
            </a:r>
          </a:p>
          <a:p>
            <a:r>
              <a:rPr lang="en-GB" sz="2200" dirty="0" smtClean="0">
                <a:solidFill>
                  <a:schemeClr val="tx1"/>
                </a:solidFill>
              </a:rPr>
              <a:t>Pollen grains can become trapped in peat bog under anaerobic conditions.</a:t>
            </a:r>
            <a:r>
              <a:rPr lang="en-GB" sz="2000" dirty="0">
                <a:solidFill>
                  <a:srgbClr val="FF0000"/>
                </a:solidFill>
                <a:sym typeface="Wingdings"/>
              </a:rPr>
              <a:t> </a:t>
            </a:r>
            <a:r>
              <a:rPr lang="en-GB" sz="2200" dirty="0" smtClean="0">
                <a:solidFill>
                  <a:schemeClr val="tx1"/>
                </a:solidFill>
              </a:rPr>
              <a:t> Scientists can analyse these and understand the extent and type of vegetation that was once present in an area. </a:t>
            </a:r>
            <a:r>
              <a:rPr lang="en-GB" sz="2000" dirty="0">
                <a:solidFill>
                  <a:srgbClr val="FF0000"/>
                </a:solidFill>
                <a:sym typeface="Wingdings"/>
              </a:rPr>
              <a:t></a:t>
            </a:r>
          </a:p>
          <a:p>
            <a:pPr marL="68580" indent="0">
              <a:buNone/>
            </a:pPr>
            <a:endParaRPr lang="en-GB" sz="2000" dirty="0">
              <a:solidFill>
                <a:schemeClr val="tx1"/>
              </a:solidFill>
            </a:endParaRPr>
          </a:p>
        </p:txBody>
      </p:sp>
    </p:spTree>
    <p:extLst>
      <p:ext uri="{BB962C8B-B14F-4D97-AF65-F5344CB8AC3E}">
        <p14:creationId xmlns:p14="http://schemas.microsoft.com/office/powerpoint/2010/main" val="336100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024744" cy="1143000"/>
          </a:xfrm>
        </p:spPr>
        <p:txBody>
          <a:bodyPr/>
          <a:lstStyle/>
          <a:p>
            <a:r>
              <a:rPr lang="en-GB" dirty="0" smtClean="0"/>
              <a:t>Perfect Answer</a:t>
            </a:r>
            <a:endParaRPr lang="en-GB" dirty="0"/>
          </a:p>
        </p:txBody>
      </p:sp>
      <p:sp>
        <p:nvSpPr>
          <p:cNvPr id="3" name="Content Placeholder 2"/>
          <p:cNvSpPr>
            <a:spLocks noGrp="1"/>
          </p:cNvSpPr>
          <p:nvPr>
            <p:ph idx="1"/>
          </p:nvPr>
        </p:nvSpPr>
        <p:spPr>
          <a:xfrm>
            <a:off x="467544" y="1916832"/>
            <a:ext cx="8064896" cy="4464496"/>
          </a:xfrm>
        </p:spPr>
        <p:txBody>
          <a:bodyPr>
            <a:normAutofit lnSpcReduction="10000"/>
          </a:bodyPr>
          <a:lstStyle/>
          <a:p>
            <a:r>
              <a:rPr lang="en-GB" sz="2000" dirty="0" smtClean="0">
                <a:solidFill>
                  <a:schemeClr val="tx1"/>
                </a:solidFill>
              </a:rPr>
              <a:t>Historical records such as photographs and sketches of glaciers can indicate that the climate is changing</a:t>
            </a:r>
            <a:r>
              <a:rPr lang="en-GB" sz="2000" dirty="0">
                <a:solidFill>
                  <a:srgbClr val="FF0000"/>
                </a:solidFill>
                <a:sym typeface="Wingdings"/>
              </a:rPr>
              <a:t> </a:t>
            </a:r>
            <a:r>
              <a:rPr lang="en-GB" sz="2000" dirty="0" smtClean="0">
                <a:solidFill>
                  <a:schemeClr val="tx1"/>
                </a:solidFill>
              </a:rPr>
              <a:t>. Photographs of glaciers from decades ago can be compared to more recent photographs showing glacial retreat e.g. Boulder glacier, Montana</a:t>
            </a:r>
            <a:r>
              <a:rPr lang="en-GB" sz="2000" dirty="0" smtClean="0">
                <a:solidFill>
                  <a:srgbClr val="FF0000"/>
                </a:solidFill>
              </a:rPr>
              <a:t> </a:t>
            </a:r>
            <a:r>
              <a:rPr lang="en-GB" sz="2000" dirty="0" smtClean="0">
                <a:solidFill>
                  <a:srgbClr val="FF0000"/>
                </a:solidFill>
                <a:sym typeface="Wingdings"/>
              </a:rPr>
              <a:t></a:t>
            </a:r>
          </a:p>
          <a:p>
            <a:r>
              <a:rPr lang="en-GB" sz="2000" dirty="0" smtClean="0">
                <a:solidFill>
                  <a:schemeClr val="tx1"/>
                </a:solidFill>
                <a:sym typeface="Wingdings"/>
              </a:rPr>
              <a:t>Sea coral also indicates changes in the climate.</a:t>
            </a:r>
            <a:r>
              <a:rPr lang="en-GB" sz="2000" dirty="0">
                <a:solidFill>
                  <a:srgbClr val="FF0000"/>
                </a:solidFill>
                <a:sym typeface="Wingdings"/>
              </a:rPr>
              <a:t> </a:t>
            </a:r>
            <a:r>
              <a:rPr lang="en-GB" sz="2000" dirty="0" smtClean="0">
                <a:solidFill>
                  <a:schemeClr val="tx1"/>
                </a:solidFill>
                <a:sym typeface="Wingdings"/>
              </a:rPr>
              <a:t> Coral grows in shallow waters which are exposed to direct sunlight. However, recently coral has been found in much deeper waters where little sunlight can reach,  indicating sea level rises due to melting ice. </a:t>
            </a:r>
            <a:r>
              <a:rPr lang="en-GB" sz="2000" dirty="0">
                <a:solidFill>
                  <a:srgbClr val="FF0000"/>
                </a:solidFill>
                <a:sym typeface="Wingdings"/>
              </a:rPr>
              <a:t></a:t>
            </a:r>
          </a:p>
          <a:p>
            <a:r>
              <a:rPr lang="en-GB" sz="2000" dirty="0" smtClean="0">
                <a:solidFill>
                  <a:schemeClr val="tx1"/>
                </a:solidFill>
                <a:sym typeface="Wingdings"/>
              </a:rPr>
              <a:t>Lastly, a</a:t>
            </a:r>
            <a:r>
              <a:rPr lang="en-GB" sz="2000" dirty="0" smtClean="0">
                <a:solidFill>
                  <a:schemeClr val="tx1"/>
                </a:solidFill>
              </a:rPr>
              <a:t>ir </a:t>
            </a:r>
            <a:r>
              <a:rPr lang="en-GB" sz="2000" dirty="0">
                <a:solidFill>
                  <a:schemeClr val="tx1"/>
                </a:solidFill>
              </a:rPr>
              <a:t>trapped inside ice can show what the atmospheric conditions were like millions of years ago</a:t>
            </a:r>
            <a:r>
              <a:rPr lang="en-GB" sz="2000" dirty="0" smtClean="0">
                <a:solidFill>
                  <a:schemeClr val="tx1"/>
                </a:solidFill>
              </a:rPr>
              <a:t>.</a:t>
            </a:r>
            <a:r>
              <a:rPr lang="en-GB" sz="2000" dirty="0">
                <a:solidFill>
                  <a:srgbClr val="FF0000"/>
                </a:solidFill>
                <a:sym typeface="Wingdings"/>
              </a:rPr>
              <a:t> </a:t>
            </a:r>
            <a:r>
              <a:rPr lang="en-GB" sz="2000" dirty="0" smtClean="0">
                <a:solidFill>
                  <a:schemeClr val="tx1"/>
                </a:solidFill>
              </a:rPr>
              <a:t> Scientists </a:t>
            </a:r>
            <a:r>
              <a:rPr lang="en-GB" sz="2000" dirty="0">
                <a:solidFill>
                  <a:schemeClr val="tx1"/>
                </a:solidFill>
              </a:rPr>
              <a:t>dig deep into ice in the Arctic/Antarctic &amp; </a:t>
            </a:r>
            <a:r>
              <a:rPr lang="en-GB" sz="2000" dirty="0" smtClean="0">
                <a:solidFill>
                  <a:schemeClr val="tx1"/>
                </a:solidFill>
              </a:rPr>
              <a:t>analyse </a:t>
            </a:r>
            <a:r>
              <a:rPr lang="en-GB" sz="2000" dirty="0">
                <a:solidFill>
                  <a:schemeClr val="tx1"/>
                </a:solidFill>
              </a:rPr>
              <a:t>the layers of the ice to find out what gases and chemicals were in the air years </a:t>
            </a:r>
            <a:r>
              <a:rPr lang="en-GB" sz="2000" dirty="0" smtClean="0">
                <a:solidFill>
                  <a:schemeClr val="tx1"/>
                </a:solidFill>
              </a:rPr>
              <a:t>ago as these can give an idea of what the climate was like. </a:t>
            </a:r>
            <a:r>
              <a:rPr lang="en-GB" sz="2000" dirty="0">
                <a:solidFill>
                  <a:srgbClr val="FF0000"/>
                </a:solidFill>
                <a:sym typeface="Wingdings"/>
              </a:rPr>
              <a:t></a:t>
            </a:r>
          </a:p>
          <a:p>
            <a:pPr lvl="0"/>
            <a:endParaRPr lang="en-GB" sz="2000" dirty="0">
              <a:solidFill>
                <a:schemeClr val="tx1"/>
              </a:solidFill>
            </a:endParaRPr>
          </a:p>
          <a:p>
            <a:endParaRPr lang="en-GB" sz="2000" dirty="0" smtClean="0">
              <a:solidFill>
                <a:schemeClr val="tx1"/>
              </a:solidFill>
              <a:sym typeface="Wingdings"/>
            </a:endParaRPr>
          </a:p>
          <a:p>
            <a:endParaRPr lang="en-GB" sz="2000" dirty="0">
              <a:solidFill>
                <a:schemeClr val="tx1"/>
              </a:solidFill>
              <a:sym typeface="Wingdings"/>
            </a:endParaRPr>
          </a:p>
          <a:p>
            <a:pPr marL="68580" indent="0">
              <a:buNone/>
            </a:pPr>
            <a:endParaRPr lang="en-GB" sz="2000" dirty="0">
              <a:solidFill>
                <a:schemeClr val="tx1"/>
              </a:solidFill>
            </a:endParaRPr>
          </a:p>
        </p:txBody>
      </p:sp>
    </p:spTree>
    <p:extLst>
      <p:ext uri="{BB962C8B-B14F-4D97-AF65-F5344CB8AC3E}">
        <p14:creationId xmlns:p14="http://schemas.microsoft.com/office/powerpoint/2010/main" val="120671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04" t="12250" r="12907" b="12250"/>
          <a:stretch/>
        </p:blipFill>
        <p:spPr>
          <a:xfrm>
            <a:off x="2455979" y="1412776"/>
            <a:ext cx="5112568" cy="4943275"/>
          </a:xfrm>
          <a:prstGeom prst="rect">
            <a:avLst/>
          </a:prstGeom>
        </p:spPr>
      </p:pic>
      <p:sp>
        <p:nvSpPr>
          <p:cNvPr id="2" name="Title 1"/>
          <p:cNvSpPr>
            <a:spLocks noGrp="1"/>
          </p:cNvSpPr>
          <p:nvPr>
            <p:ph type="title"/>
          </p:nvPr>
        </p:nvSpPr>
        <p:spPr>
          <a:xfrm>
            <a:off x="755576" y="692696"/>
            <a:ext cx="7024744" cy="1143000"/>
          </a:xfrm>
        </p:spPr>
        <p:txBody>
          <a:bodyPr/>
          <a:lstStyle/>
          <a:p>
            <a:r>
              <a:rPr lang="en-GB" dirty="0" smtClean="0"/>
              <a:t>Plenary</a:t>
            </a:r>
            <a:endParaRPr lang="en-GB" dirty="0"/>
          </a:p>
        </p:txBody>
      </p:sp>
      <p:sp>
        <p:nvSpPr>
          <p:cNvPr id="3" name="Content Placeholder 2"/>
          <p:cNvSpPr>
            <a:spLocks noGrp="1"/>
          </p:cNvSpPr>
          <p:nvPr>
            <p:ph idx="1"/>
          </p:nvPr>
        </p:nvSpPr>
        <p:spPr>
          <a:xfrm>
            <a:off x="3032042" y="2204864"/>
            <a:ext cx="3960441" cy="3672407"/>
          </a:xfrm>
        </p:spPr>
        <p:txBody>
          <a:bodyPr>
            <a:normAutofit/>
          </a:bodyPr>
          <a:lstStyle/>
          <a:p>
            <a:pPr marL="68580" indent="0">
              <a:buNone/>
            </a:pPr>
            <a:r>
              <a:rPr lang="en-GB" sz="3200" b="1" dirty="0" smtClean="0">
                <a:solidFill>
                  <a:srgbClr val="FF0000"/>
                </a:solidFill>
              </a:rPr>
              <a:t>Without using your notes </a:t>
            </a:r>
          </a:p>
          <a:p>
            <a:pPr marL="68580" indent="0">
              <a:buNone/>
            </a:pPr>
            <a:r>
              <a:rPr lang="en-GB" sz="3200" dirty="0" smtClean="0"/>
              <a:t>Write down </a:t>
            </a:r>
            <a:r>
              <a:rPr lang="en-GB" sz="3200" u="sng" dirty="0" smtClean="0"/>
              <a:t>1 developed point</a:t>
            </a:r>
            <a:r>
              <a:rPr lang="en-GB" sz="3200" dirty="0" smtClean="0"/>
              <a:t> giving evidence the climate has changed</a:t>
            </a:r>
            <a:endParaRPr lang="en-GB" sz="3200" dirty="0"/>
          </a:p>
        </p:txBody>
      </p:sp>
    </p:spTree>
    <p:extLst>
      <p:ext uri="{BB962C8B-B14F-4D97-AF65-F5344CB8AC3E}">
        <p14:creationId xmlns:p14="http://schemas.microsoft.com/office/powerpoint/2010/main" val="145328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7920880" cy="1143000"/>
          </a:xfrm>
        </p:spPr>
        <p:txBody>
          <a:bodyPr>
            <a:noAutofit/>
          </a:bodyPr>
          <a:lstStyle/>
          <a:p>
            <a:r>
              <a:rPr lang="en-GB" sz="4400" dirty="0" smtClean="0"/>
              <a:t>Introduction to Climate Change</a:t>
            </a:r>
            <a:endParaRPr lang="en-GB" sz="4400" dirty="0"/>
          </a:p>
        </p:txBody>
      </p:sp>
      <p:sp>
        <p:nvSpPr>
          <p:cNvPr id="3" name="Content Placeholder 2"/>
          <p:cNvSpPr>
            <a:spLocks noGrp="1"/>
          </p:cNvSpPr>
          <p:nvPr>
            <p:ph idx="1"/>
          </p:nvPr>
        </p:nvSpPr>
        <p:spPr>
          <a:xfrm>
            <a:off x="755576" y="1988840"/>
            <a:ext cx="7344816" cy="4104456"/>
          </a:xfrm>
        </p:spPr>
        <p:txBody>
          <a:bodyPr>
            <a:normAutofit/>
          </a:bodyPr>
          <a:lstStyle/>
          <a:p>
            <a:pPr marL="68580" indent="0">
              <a:buNone/>
            </a:pPr>
            <a:r>
              <a:rPr lang="en-GB" sz="3200" u="sng" dirty="0">
                <a:solidFill>
                  <a:schemeClr val="tx1"/>
                </a:solidFill>
              </a:rPr>
              <a:t>Learning intentions</a:t>
            </a:r>
            <a:r>
              <a:rPr lang="en-GB" sz="3200" dirty="0">
                <a:solidFill>
                  <a:schemeClr val="tx1"/>
                </a:solidFill>
              </a:rPr>
              <a:t>: </a:t>
            </a:r>
            <a:endParaRPr lang="en-GB" sz="3200" dirty="0" smtClean="0">
              <a:solidFill>
                <a:schemeClr val="tx1"/>
              </a:solidFill>
            </a:endParaRPr>
          </a:p>
          <a:p>
            <a:pPr marL="68580" indent="0">
              <a:buNone/>
            </a:pPr>
            <a:r>
              <a:rPr lang="en-GB" sz="3200" dirty="0" smtClean="0">
                <a:solidFill>
                  <a:schemeClr val="tx1"/>
                </a:solidFill>
              </a:rPr>
              <a:t>We </a:t>
            </a:r>
            <a:r>
              <a:rPr lang="en-GB" sz="3200" dirty="0">
                <a:solidFill>
                  <a:schemeClr val="tx1"/>
                </a:solidFill>
              </a:rPr>
              <a:t>are learning about climate change.</a:t>
            </a:r>
          </a:p>
          <a:p>
            <a:endParaRPr lang="en-GB" sz="3200" dirty="0">
              <a:solidFill>
                <a:schemeClr val="tx1"/>
              </a:solidFill>
            </a:endParaRPr>
          </a:p>
          <a:p>
            <a:pPr marL="68580" indent="0">
              <a:buNone/>
            </a:pPr>
            <a:r>
              <a:rPr lang="en-GB" sz="3200" u="sng" dirty="0">
                <a:solidFill>
                  <a:schemeClr val="tx1"/>
                </a:solidFill>
              </a:rPr>
              <a:t>Success </a:t>
            </a:r>
            <a:r>
              <a:rPr lang="en-GB" sz="3200" u="sng" dirty="0" smtClean="0">
                <a:solidFill>
                  <a:schemeClr val="tx1"/>
                </a:solidFill>
              </a:rPr>
              <a:t>Criteria</a:t>
            </a:r>
            <a:r>
              <a:rPr lang="en-GB" sz="3200" dirty="0">
                <a:solidFill>
                  <a:schemeClr val="tx1"/>
                </a:solidFill>
              </a:rPr>
              <a:t>:</a:t>
            </a:r>
          </a:p>
          <a:p>
            <a:r>
              <a:rPr lang="en-GB" sz="3200" dirty="0">
                <a:solidFill>
                  <a:schemeClr val="tx1"/>
                </a:solidFill>
              </a:rPr>
              <a:t>I can </a:t>
            </a:r>
            <a:r>
              <a:rPr lang="en-GB" sz="3200" dirty="0" smtClean="0">
                <a:solidFill>
                  <a:schemeClr val="tx1"/>
                </a:solidFill>
              </a:rPr>
              <a:t>give </a:t>
            </a:r>
            <a:r>
              <a:rPr lang="en-GB" sz="3200" dirty="0">
                <a:solidFill>
                  <a:schemeClr val="tx1"/>
                </a:solidFill>
              </a:rPr>
              <a:t>evidence that the climate is changing</a:t>
            </a:r>
            <a:r>
              <a:rPr lang="en-GB" sz="3200" dirty="0" smtClean="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156713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312658" cy="1189936"/>
          </a:xfrm>
        </p:spPr>
        <p:txBody>
          <a:bodyPr>
            <a:normAutofit/>
          </a:bodyPr>
          <a:lstStyle/>
          <a:p>
            <a:r>
              <a:rPr lang="en-GB" sz="4800" dirty="0" smtClean="0"/>
              <a:t>Starter</a:t>
            </a:r>
            <a:endParaRPr lang="en-GB" sz="4800" dirty="0"/>
          </a:p>
        </p:txBody>
      </p:sp>
      <p:sp>
        <p:nvSpPr>
          <p:cNvPr id="4" name="Content Placeholder 3"/>
          <p:cNvSpPr>
            <a:spLocks noGrp="1"/>
          </p:cNvSpPr>
          <p:nvPr>
            <p:ph idx="1"/>
          </p:nvPr>
        </p:nvSpPr>
        <p:spPr>
          <a:xfrm>
            <a:off x="539552" y="2060848"/>
            <a:ext cx="7632848" cy="4392488"/>
          </a:xfrm>
        </p:spPr>
        <p:txBody>
          <a:bodyPr>
            <a:normAutofit/>
          </a:bodyPr>
          <a:lstStyle/>
          <a:p>
            <a:pPr marL="68580" indent="0">
              <a:buNone/>
            </a:pPr>
            <a:r>
              <a:rPr lang="en-GB" dirty="0" smtClean="0">
                <a:solidFill>
                  <a:schemeClr val="tx1"/>
                </a:solidFill>
              </a:rPr>
              <a:t>Work in pairs – write down everything you know about the following under these headings</a:t>
            </a:r>
            <a:endParaRPr lang="en-GB" dirty="0" smtClean="0">
              <a:solidFill>
                <a:schemeClr val="tx1"/>
              </a:solidFill>
            </a:endParaRPr>
          </a:p>
          <a:p>
            <a:pPr marL="68580" indent="0">
              <a:buNone/>
            </a:pPr>
            <a:endParaRPr lang="en-GB" dirty="0">
              <a:solidFill>
                <a:schemeClr val="tx1"/>
              </a:solidFill>
            </a:endParaRPr>
          </a:p>
          <a:p>
            <a:pPr marL="525780" indent="-457200">
              <a:buAutoNum type="arabicPeriod"/>
            </a:pPr>
            <a:r>
              <a:rPr lang="en-GB" dirty="0" smtClean="0">
                <a:solidFill>
                  <a:schemeClr val="tx1"/>
                </a:solidFill>
              </a:rPr>
              <a:t>Evidence of climate change </a:t>
            </a:r>
          </a:p>
          <a:p>
            <a:pPr marL="525780" indent="-457200">
              <a:buAutoNum type="arabicPeriod"/>
            </a:pPr>
            <a:r>
              <a:rPr lang="en-GB" dirty="0" smtClean="0">
                <a:solidFill>
                  <a:schemeClr val="tx1"/>
                </a:solidFill>
              </a:rPr>
              <a:t>Causes of climate change </a:t>
            </a:r>
          </a:p>
          <a:p>
            <a:pPr marL="525780" indent="-457200">
              <a:buAutoNum type="arabicPeriod"/>
            </a:pPr>
            <a:r>
              <a:rPr lang="en-GB" dirty="0" smtClean="0">
                <a:solidFill>
                  <a:schemeClr val="tx1"/>
                </a:solidFill>
              </a:rPr>
              <a:t>Effects of climate change</a:t>
            </a:r>
          </a:p>
          <a:p>
            <a:pPr marL="525780" indent="-457200">
              <a:buAutoNum type="arabicPeriod"/>
            </a:pPr>
            <a:r>
              <a:rPr lang="en-GB" dirty="0" smtClean="0">
                <a:solidFill>
                  <a:schemeClr val="tx1"/>
                </a:solidFill>
              </a:rPr>
              <a:t>Solutions to reduce/manage climate change</a:t>
            </a:r>
          </a:p>
          <a:p>
            <a:pPr marL="68580" indent="0">
              <a:buNone/>
            </a:pPr>
            <a:endParaRPr lang="en-GB"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724" b="11383"/>
          <a:stretch/>
        </p:blipFill>
        <p:spPr>
          <a:xfrm>
            <a:off x="5436096" y="764704"/>
            <a:ext cx="2571750" cy="1262743"/>
          </a:xfrm>
          <a:prstGeom prst="rect">
            <a:avLst/>
          </a:prstGeom>
        </p:spPr>
      </p:pic>
    </p:spTree>
    <p:extLst>
      <p:ext uri="{BB962C8B-B14F-4D97-AF65-F5344CB8AC3E}">
        <p14:creationId xmlns:p14="http://schemas.microsoft.com/office/powerpoint/2010/main" val="356873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a:bodyPr>
          <a:lstStyle/>
          <a:p>
            <a:pPr algn="ctr"/>
            <a:r>
              <a:rPr lang="en-GB" sz="5400" u="sng" dirty="0" smtClean="0"/>
              <a:t>Major World Issue</a:t>
            </a:r>
            <a:endParaRPr lang="en-GB" sz="5400" u="sng" dirty="0"/>
          </a:p>
        </p:txBody>
      </p:sp>
      <p:sp>
        <p:nvSpPr>
          <p:cNvPr id="3" name="Content Placeholder 2"/>
          <p:cNvSpPr>
            <a:spLocks noGrp="1"/>
          </p:cNvSpPr>
          <p:nvPr>
            <p:ph idx="1"/>
          </p:nvPr>
        </p:nvSpPr>
        <p:spPr>
          <a:xfrm>
            <a:off x="755576" y="1988840"/>
            <a:ext cx="7560840" cy="4032448"/>
          </a:xfrm>
        </p:spPr>
        <p:txBody>
          <a:bodyPr>
            <a:noAutofit/>
          </a:bodyPr>
          <a:lstStyle/>
          <a:p>
            <a:r>
              <a:rPr lang="en-GB" sz="3200" dirty="0" smtClean="0">
                <a:solidFill>
                  <a:schemeClr val="tx1"/>
                </a:solidFill>
              </a:rPr>
              <a:t>Climate change is not a new phenomenon.. </a:t>
            </a:r>
            <a:endParaRPr lang="en-GB" sz="3200" dirty="0">
              <a:solidFill>
                <a:schemeClr val="tx1"/>
              </a:solidFill>
            </a:endParaRPr>
          </a:p>
          <a:p>
            <a:r>
              <a:rPr lang="en-GB" sz="3200" dirty="0" smtClean="0">
                <a:solidFill>
                  <a:schemeClr val="tx1"/>
                </a:solidFill>
              </a:rPr>
              <a:t>However, the speed of change in recent years is</a:t>
            </a:r>
            <a:r>
              <a:rPr lang="en-GB" sz="3200" dirty="0" smtClean="0"/>
              <a:t> </a:t>
            </a:r>
            <a:r>
              <a:rPr lang="en-GB" sz="3200" dirty="0" smtClean="0">
                <a:solidFill>
                  <a:srgbClr val="FF0000"/>
                </a:solidFill>
              </a:rPr>
              <a:t>alarming</a:t>
            </a:r>
            <a:r>
              <a:rPr lang="en-GB" sz="3200" dirty="0" smtClean="0">
                <a:solidFill>
                  <a:schemeClr val="tx1"/>
                </a:solidFill>
              </a:rPr>
              <a:t>! </a:t>
            </a:r>
          </a:p>
          <a:p>
            <a:r>
              <a:rPr lang="en-GB" sz="3200" dirty="0" smtClean="0">
                <a:solidFill>
                  <a:schemeClr val="tx1"/>
                </a:solidFill>
              </a:rPr>
              <a:t>This is ultimately down to human activity &amp; the impact it has on the earth’s climate.  </a:t>
            </a:r>
            <a:endParaRPr lang="en-GB" sz="3200" dirty="0">
              <a:solidFill>
                <a:schemeClr val="tx1"/>
              </a:solidFill>
            </a:endParaRPr>
          </a:p>
        </p:txBody>
      </p:sp>
    </p:spTree>
    <p:extLst>
      <p:ext uri="{BB962C8B-B14F-4D97-AF65-F5344CB8AC3E}">
        <p14:creationId xmlns:p14="http://schemas.microsoft.com/office/powerpoint/2010/main" val="51520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7024744" cy="864096"/>
          </a:xfrm>
        </p:spPr>
        <p:txBody>
          <a:bodyPr>
            <a:noAutofit/>
          </a:bodyPr>
          <a:lstStyle/>
          <a:p>
            <a:r>
              <a:rPr lang="en-GB" dirty="0" smtClean="0"/>
              <a:t>Copy the definitions:</a:t>
            </a:r>
            <a:endParaRPr lang="en-GB" dirty="0"/>
          </a:p>
        </p:txBody>
      </p:sp>
      <p:sp>
        <p:nvSpPr>
          <p:cNvPr id="3" name="Content Placeholder 2"/>
          <p:cNvSpPr>
            <a:spLocks noGrp="1"/>
          </p:cNvSpPr>
          <p:nvPr>
            <p:ph idx="1"/>
          </p:nvPr>
        </p:nvSpPr>
        <p:spPr>
          <a:xfrm>
            <a:off x="395536" y="2132856"/>
            <a:ext cx="8136904" cy="4104456"/>
          </a:xfrm>
        </p:spPr>
        <p:txBody>
          <a:bodyPr>
            <a:normAutofit/>
          </a:bodyPr>
          <a:lstStyle/>
          <a:p>
            <a:r>
              <a:rPr lang="en-GB" sz="3200" u="sng" dirty="0">
                <a:solidFill>
                  <a:srgbClr val="FF0000"/>
                </a:solidFill>
              </a:rPr>
              <a:t>GLOBAL WARMING</a:t>
            </a:r>
            <a:r>
              <a:rPr lang="en-GB" sz="3200" dirty="0">
                <a:solidFill>
                  <a:schemeClr val="tx1"/>
                </a:solidFill>
              </a:rPr>
              <a:t>: the name given to the trend that average global </a:t>
            </a:r>
            <a:r>
              <a:rPr lang="en-GB" sz="3200" dirty="0" smtClean="0">
                <a:solidFill>
                  <a:schemeClr val="tx1"/>
                </a:solidFill>
              </a:rPr>
              <a:t>temperature </a:t>
            </a:r>
            <a:r>
              <a:rPr lang="en-GB" sz="3200" dirty="0">
                <a:solidFill>
                  <a:schemeClr val="tx1"/>
                </a:solidFill>
              </a:rPr>
              <a:t>is increasing. </a:t>
            </a:r>
            <a:endParaRPr lang="en-GB" sz="3200" dirty="0" smtClean="0">
              <a:solidFill>
                <a:schemeClr val="tx1"/>
              </a:solidFill>
            </a:endParaRPr>
          </a:p>
          <a:p>
            <a:endParaRPr lang="en-GB" sz="3200" dirty="0"/>
          </a:p>
          <a:p>
            <a:r>
              <a:rPr lang="en-GB" sz="3200" u="sng" dirty="0">
                <a:solidFill>
                  <a:srgbClr val="FF0000"/>
                </a:solidFill>
              </a:rPr>
              <a:t>CLIMATE CHANGE</a:t>
            </a:r>
            <a:r>
              <a:rPr lang="en-GB" sz="3200" dirty="0">
                <a:solidFill>
                  <a:schemeClr val="tx1"/>
                </a:solidFill>
              </a:rPr>
              <a:t>: the name given to significant changes in weather patterns </a:t>
            </a:r>
            <a:r>
              <a:rPr lang="en-GB" sz="3200" dirty="0" smtClean="0">
                <a:solidFill>
                  <a:schemeClr val="tx1"/>
                </a:solidFill>
              </a:rPr>
              <a:t>over </a:t>
            </a:r>
            <a:r>
              <a:rPr lang="en-GB" sz="3200" dirty="0">
                <a:solidFill>
                  <a:schemeClr val="tx1"/>
                </a:solidFill>
              </a:rPr>
              <a:t>a long period of time. </a:t>
            </a:r>
          </a:p>
          <a:p>
            <a:endParaRPr lang="en-GB" dirty="0"/>
          </a:p>
        </p:txBody>
      </p:sp>
      <p:pic>
        <p:nvPicPr>
          <p:cNvPr id="1027" name="Picture 3" descr="C:\Users\sm5018c\AppData\Local\Microsoft\Windows\Temporary Internet Files\Content.IE5\LFBUUYFY\pencil-icon-51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32656"/>
            <a:ext cx="1646312" cy="164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90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71600" y="2276872"/>
            <a:ext cx="6912768" cy="3384376"/>
          </a:xfrm>
          <a:prstGeom prst="wedgeRoundRect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59632" y="645773"/>
            <a:ext cx="4824536" cy="1143000"/>
          </a:xfrm>
        </p:spPr>
        <p:txBody>
          <a:bodyPr/>
          <a:lstStyle/>
          <a:p>
            <a:r>
              <a:rPr lang="en-GB" dirty="0" smtClean="0">
                <a:hlinkClick r:id="rId2"/>
              </a:rPr>
              <a:t>BBC Report </a:t>
            </a:r>
            <a:endParaRPr lang="en-GB" dirty="0"/>
          </a:p>
        </p:txBody>
      </p:sp>
      <p:sp>
        <p:nvSpPr>
          <p:cNvPr id="3" name="Content Placeholder 2"/>
          <p:cNvSpPr>
            <a:spLocks noGrp="1"/>
          </p:cNvSpPr>
          <p:nvPr>
            <p:ph idx="1"/>
          </p:nvPr>
        </p:nvSpPr>
        <p:spPr>
          <a:xfrm>
            <a:off x="827584" y="2443209"/>
            <a:ext cx="6916993" cy="3051701"/>
          </a:xfrm>
        </p:spPr>
        <p:txBody>
          <a:bodyPr>
            <a:normAutofit/>
          </a:bodyPr>
          <a:lstStyle/>
          <a:p>
            <a:pPr marL="68580" indent="0" algn="ctr">
              <a:buNone/>
            </a:pPr>
            <a:r>
              <a:rPr lang="en-GB" sz="4800" i="1" dirty="0" smtClean="0"/>
              <a:t>“highlights major impacts across </a:t>
            </a:r>
            <a:r>
              <a:rPr lang="en-GB" sz="4800" b="1" i="1" dirty="0" smtClean="0"/>
              <a:t>all</a:t>
            </a:r>
            <a:r>
              <a:rPr lang="en-GB" sz="4800" i="1" dirty="0" smtClean="0"/>
              <a:t> continents and oceans”</a:t>
            </a:r>
            <a:endParaRPr lang="en-GB" sz="4800" i="1" dirty="0"/>
          </a:p>
        </p:txBody>
      </p:sp>
      <p:pic>
        <p:nvPicPr>
          <p:cNvPr id="2050" name="Picture 2" descr="C:\Users\sm5018c\AppData\Local\Microsoft\Windows\Temporary Internet Files\Content.IE5\LN1V46FF\globe_clipart_by_marinka7-d8idv0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0"/>
            <a:ext cx="2434547" cy="243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5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0385"/>
            <a:ext cx="8424936" cy="631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55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456792" cy="1105192"/>
          </a:xfrm>
        </p:spPr>
        <p:txBody>
          <a:bodyPr>
            <a:normAutofit/>
          </a:bodyPr>
          <a:lstStyle/>
          <a:p>
            <a:r>
              <a:rPr lang="en-GB" sz="4800" dirty="0" smtClean="0"/>
              <a:t>Is the Climate </a:t>
            </a:r>
            <a:r>
              <a:rPr lang="en-GB" sz="4800" dirty="0"/>
              <a:t>C</a:t>
            </a:r>
            <a:r>
              <a:rPr lang="en-GB" sz="4800" dirty="0" smtClean="0"/>
              <a:t>hanging? </a:t>
            </a:r>
            <a:endParaRPr lang="en-GB" sz="4800" dirty="0"/>
          </a:p>
        </p:txBody>
      </p:sp>
      <p:sp>
        <p:nvSpPr>
          <p:cNvPr id="3" name="Content Placeholder 2"/>
          <p:cNvSpPr>
            <a:spLocks noGrp="1"/>
          </p:cNvSpPr>
          <p:nvPr>
            <p:ph idx="1"/>
          </p:nvPr>
        </p:nvSpPr>
        <p:spPr>
          <a:xfrm>
            <a:off x="323528" y="1916832"/>
            <a:ext cx="4032447" cy="4129684"/>
          </a:xfrm>
        </p:spPr>
        <p:txBody>
          <a:bodyPr>
            <a:normAutofit fontScale="92500"/>
          </a:bodyPr>
          <a:lstStyle/>
          <a:p>
            <a:r>
              <a:rPr lang="en-GB" dirty="0">
                <a:solidFill>
                  <a:schemeClr val="tx1"/>
                </a:solidFill>
              </a:rPr>
              <a:t>For the last 10,000 years average global temperatures have been around 14˚C. </a:t>
            </a:r>
            <a:endParaRPr lang="en-GB" dirty="0" smtClean="0">
              <a:solidFill>
                <a:schemeClr val="tx1"/>
              </a:solidFill>
            </a:endParaRPr>
          </a:p>
          <a:p>
            <a:r>
              <a:rPr lang="en-GB" dirty="0" smtClean="0">
                <a:solidFill>
                  <a:schemeClr val="tx1"/>
                </a:solidFill>
              </a:rPr>
              <a:t>However </a:t>
            </a:r>
            <a:r>
              <a:rPr lang="en-GB" dirty="0">
                <a:solidFill>
                  <a:schemeClr val="tx1"/>
                </a:solidFill>
              </a:rPr>
              <a:t>in the last 100 years our climate has started to change, as the graph shows.  </a:t>
            </a:r>
          </a:p>
          <a:p>
            <a:r>
              <a:rPr lang="en-GB" dirty="0">
                <a:solidFill>
                  <a:schemeClr val="tx1"/>
                </a:solidFill>
              </a:rPr>
              <a:t>Increases in temperatures have been recorded on land and in the oceans.</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55976" y="2276872"/>
            <a:ext cx="4608512" cy="3816424"/>
          </a:xfrm>
          <a:prstGeom prst="rect">
            <a:avLst/>
          </a:prstGeom>
          <a:ln>
            <a:solidFill>
              <a:schemeClr val="tx1"/>
            </a:solidFill>
          </a:ln>
        </p:spPr>
      </p:pic>
    </p:spTree>
    <p:extLst>
      <p:ext uri="{BB962C8B-B14F-4D97-AF65-F5344CB8AC3E}">
        <p14:creationId xmlns:p14="http://schemas.microsoft.com/office/powerpoint/2010/main" val="1219645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Comic Sans MS"/>
        <a:ea typeface=""/>
        <a:cs typeface=""/>
      </a:majorFont>
      <a:minorFont>
        <a:latin typeface="Comic Sans MS"/>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751</TotalTime>
  <Words>1014</Words>
  <Application>Microsoft Office PowerPoint</Application>
  <PresentationFormat>On-screen Show (4:3)</PresentationFormat>
  <Paragraphs>127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Comic Sans MS</vt:lpstr>
      <vt:lpstr>Wingdings</vt:lpstr>
      <vt:lpstr>Wingdings 2</vt:lpstr>
      <vt:lpstr>Austin</vt:lpstr>
      <vt:lpstr>Climate change  </vt:lpstr>
      <vt:lpstr>Structure of unit: </vt:lpstr>
      <vt:lpstr>Introduction to Climate Change</vt:lpstr>
      <vt:lpstr>Starter</vt:lpstr>
      <vt:lpstr>Major World Issue</vt:lpstr>
      <vt:lpstr>Copy the definitions:</vt:lpstr>
      <vt:lpstr>BBC Report </vt:lpstr>
      <vt:lpstr>PowerPoint Presentation</vt:lpstr>
      <vt:lpstr>Is the Climate Changing? </vt:lpstr>
      <vt:lpstr>Is the Climate changing? </vt:lpstr>
      <vt:lpstr>Evidence showing  the climate  has changed</vt:lpstr>
      <vt:lpstr>1. Geology</vt:lpstr>
      <vt:lpstr>PowerPoint Presentation</vt:lpstr>
      <vt:lpstr>2. Dendrochronology</vt:lpstr>
      <vt:lpstr>3. Pollen Analysis </vt:lpstr>
      <vt:lpstr>4. Glacial retreat</vt:lpstr>
      <vt:lpstr>PowerPoint Presentation</vt:lpstr>
      <vt:lpstr>5. Ice core analysis </vt:lpstr>
      <vt:lpstr>PowerPoint Presentation</vt:lpstr>
      <vt:lpstr>6. Sea coral </vt:lpstr>
      <vt:lpstr>PowerPoint Presentation</vt:lpstr>
      <vt:lpstr>PowerPoint Presentation</vt:lpstr>
      <vt:lpstr>Past Paper Question - Pairs</vt:lpstr>
      <vt:lpstr>Perfect Answer</vt:lpstr>
      <vt:lpstr>Perfect Answer</vt:lpstr>
      <vt:lpstr>Plenary</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SMcGinlay</dc:creator>
  <cp:lastModifiedBy>Karen Fulton</cp:lastModifiedBy>
  <cp:revision>85</cp:revision>
  <dcterms:created xsi:type="dcterms:W3CDTF">2015-09-24T13:08:42Z</dcterms:created>
  <dcterms:modified xsi:type="dcterms:W3CDTF">2020-01-28T09:40:46Z</dcterms:modified>
</cp:coreProperties>
</file>