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341" r:id="rId3"/>
    <p:sldId id="349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6" r:id="rId14"/>
    <p:sldId id="365" r:id="rId15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  <a:srgbClr val="FF9900"/>
    <a:srgbClr val="FFCC00"/>
    <a:srgbClr val="66FFFF"/>
    <a:srgbClr val="E4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43" autoAdjust="0"/>
  </p:normalViewPr>
  <p:slideViewPr>
    <p:cSldViewPr>
      <p:cViewPr varScale="1">
        <p:scale>
          <a:sx n="65" d="100"/>
          <a:sy n="65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0A202D-8B1F-4747-A486-F0E97CB8DABA}" type="datetimeFigureOut">
              <a:rPr lang="en-GB"/>
              <a:pPr>
                <a:defRPr/>
              </a:pPr>
              <a:t>26/05/2022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9FFCD9-F1DA-4C44-AF74-D8666B8FEC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94887F-4BE2-49E9-9DF4-E7EE322719E9}" type="datetimeFigureOut">
              <a:rPr lang="en-GB"/>
              <a:pPr>
                <a:defRPr/>
              </a:pPr>
              <a:t>26/05/2022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E4ECE8-726C-425B-B1D8-917DAF5BC9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Basic entitlements that all humans have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3CD65F-9DF1-4BD2-BFCA-1F3EC66D0B02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8307-8214-4AB3-B19A-6694E02173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157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F532A-B1C5-451F-80CF-4C55A36045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868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7F49-FEBD-425A-9DD1-8E5325BDA0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468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4624A-D2E7-4E4F-BAAA-48BFD87E99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644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3A28-18EB-4FCF-A9FD-FE80BE11BC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905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AC85-B460-4346-88B8-95D27A8C7B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088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8434-7DD1-4AE3-B789-A56369D86A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074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A52E-8004-4A22-BB17-9E4CBA3DE9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04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5207-E958-46B5-B576-29979343C2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458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CDE83-874A-462C-B68D-ABC6A9CC03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678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372A-581C-4DA7-BDA9-6094106835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35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19975D6-71F3-44EE-923C-61E13AFDCF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r>
              <a:rPr lang="en-GB" altLang="en-US" sz="3200" smtClean="0">
                <a:solidFill>
                  <a:schemeClr val="tx1"/>
                </a:solidFill>
                <a:latin typeface="Comic Sans MS" panose="030F0702030302020204" pitchFamily="66" charset="0"/>
              </a:rPr>
              <a:t>Robert Burns Academy</a:t>
            </a:r>
            <a:br>
              <a:rPr lang="en-GB" altLang="en-US" sz="320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altLang="en-US" sz="3200" smtClean="0">
                <a:solidFill>
                  <a:schemeClr val="tx1"/>
                </a:solidFill>
                <a:latin typeface="Comic Sans MS" panose="030F0702030302020204" pitchFamily="66" charset="0"/>
              </a:rPr>
              <a:t>Supported Learning Centre</a:t>
            </a:r>
            <a:r>
              <a:rPr lang="en-GB" altLang="en-US" sz="400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400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altLang="en-US" sz="400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400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altLang="en-US" sz="4800" smtClean="0">
                <a:solidFill>
                  <a:schemeClr val="tx1"/>
                </a:solidFill>
                <a:latin typeface="Comic Sans MS" panose="030F0702030302020204" pitchFamily="66" charset="0"/>
              </a:rPr>
              <a:t>Children’s Rights</a:t>
            </a: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4638"/>
            <a:ext cx="18224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13100"/>
            <a:ext cx="55451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3" y="233363"/>
            <a:ext cx="18224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66246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dirty="0" smtClean="0">
                <a:latin typeface="Comic Sans MS" panose="030F0702030302020204" pitchFamily="66" charset="0"/>
              </a:rPr>
              <a:t>Group task: </a:t>
            </a:r>
          </a:p>
          <a:p>
            <a:pPr marL="0" indent="0" algn="ctr">
              <a:buFontTx/>
              <a:buNone/>
              <a:defRPr/>
            </a:pPr>
            <a:r>
              <a:rPr lang="en-GB" dirty="0" smtClean="0">
                <a:latin typeface="Comic Sans MS" panose="030F0702030302020204" pitchFamily="66" charset="0"/>
              </a:rPr>
              <a:t>Think, Pair, Share</a:t>
            </a:r>
          </a:p>
          <a:p>
            <a:pPr marL="0" indent="0">
              <a:buFontTx/>
              <a:buNone/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1.It’s never acceptable to lash out at others verbally or physically, no matter how angry or upset you feel. What strategies could you use instead if you have these feelings?</a:t>
            </a:r>
          </a:p>
          <a:p>
            <a:pPr marL="0" indent="0">
              <a:buFontTx/>
              <a:buNone/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2. What would be the right thing to do if you saw someone behaving in a violent, abusive or unkind way towards another person in school or in the community? </a:t>
            </a:r>
          </a:p>
          <a:p>
            <a:pPr marL="0" indent="0">
              <a:buFontTx/>
              <a:buNone/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3. Why do you think we have rules in school? Why is it important to follow the rules and instructions that adults give?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9713"/>
            <a:ext cx="21145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55588"/>
            <a:ext cx="21145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2400" b="1" u="sng" smtClean="0">
                <a:solidFill>
                  <a:srgbClr val="000000"/>
                </a:solidFill>
                <a:latin typeface="Comic Sans MS" panose="030F0702030302020204" pitchFamily="66" charset="0"/>
              </a:rPr>
              <a:t>Group task 1</a:t>
            </a:r>
            <a:br>
              <a:rPr lang="en-GB" altLang="en-US" sz="2400" b="1" u="sng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803275"/>
            <a:ext cx="8229600" cy="4929188"/>
          </a:xfrm>
        </p:spPr>
        <p:txBody>
          <a:bodyPr/>
          <a:lstStyle/>
          <a:p>
            <a:pPr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In groups discuss behaviours that are inappropriate, unsafe or unkind. Make a list of these in the first column of the template that your teacher will provide. Your teacher may also give you some prompt cards to help you. </a:t>
            </a:r>
          </a:p>
          <a:p>
            <a:pPr marL="0" indent="0">
              <a:buFontTx/>
              <a:buNone/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Think about how you would feel if you were on the receiving end of these types of behaviours- perhaps you have been? Discuss as a class.</a:t>
            </a:r>
          </a:p>
          <a:p>
            <a:pPr>
              <a:defRPr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400" b="1" dirty="0" smtClean="0">
                <a:latin typeface="Comic Sans MS" panose="030F0702030302020204" pitchFamily="66" charset="0"/>
              </a:rPr>
              <a:t>These behaviours are not acceptable in SLC and will not be tolerated!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68263"/>
            <a:ext cx="19637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2400" b="1" u="sng" smtClean="0">
                <a:solidFill>
                  <a:srgbClr val="000000"/>
                </a:solidFill>
                <a:latin typeface="Comic Sans MS" panose="030F0702030302020204" pitchFamily="66" charset="0"/>
              </a:rPr>
              <a:t>Group task 2</a:t>
            </a:r>
            <a:br>
              <a:rPr lang="en-GB" altLang="en-US" sz="2400" b="1" u="sng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2400" b="1" u="sng" smtClean="0">
                <a:solidFill>
                  <a:srgbClr val="000000"/>
                </a:solidFill>
                <a:latin typeface="Comic Sans MS" panose="030F0702030302020204" pitchFamily="66" charset="0"/>
              </a:rPr>
              <a:t/>
            </a:r>
            <a:br>
              <a:rPr lang="en-GB" altLang="en-US" sz="2400" b="1" u="sng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sz="2400" b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803275"/>
            <a:ext cx="8229600" cy="59388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Now let’s focus on the type of behaviour and attitude that we want to encourage in SLC!</a:t>
            </a:r>
          </a:p>
          <a:p>
            <a:pPr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In the second column of the template make a list of safe, kind and respectful behaviours. Give some examples of what this type of behaviour might look like and sound like in the classroom, corridors and playground.</a:t>
            </a:r>
          </a:p>
          <a:p>
            <a:pPr marL="0" indent="0">
              <a:buFontTx/>
              <a:buNone/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As a class discuss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how it feels when others do </a:t>
            </a:r>
            <a:endParaRPr lang="en-GB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kind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things for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you, and when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you do something </a:t>
            </a:r>
            <a:endParaRPr lang="en-GB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kind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for someone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else.</a:t>
            </a:r>
            <a:endParaRPr lang="en-GB" sz="24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365625"/>
            <a:ext cx="15795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2400" b="1" smtClean="0">
                <a:latin typeface="Comic Sans MS" panose="030F0702030302020204" pitchFamily="66" charset="0"/>
              </a:rPr>
              <a:t>Now choose one of the following tasks to encourage </a:t>
            </a:r>
            <a:br>
              <a:rPr lang="en-GB" altLang="en-US" sz="2400" b="1" smtClean="0">
                <a:latin typeface="Comic Sans MS" panose="030F0702030302020204" pitchFamily="66" charset="0"/>
              </a:rPr>
            </a:br>
            <a:r>
              <a:rPr lang="en-GB" altLang="en-US" sz="2400" b="1" smtClean="0">
                <a:latin typeface="Comic Sans MS" panose="030F0702030302020204" pitchFamily="66" charset="0"/>
              </a:rPr>
              <a:t>kind and respectful behaviour in SLC</a:t>
            </a:r>
            <a:r>
              <a:rPr lang="en-GB" altLang="en-US" sz="2800" smtClean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z="2400" smtClean="0">
              <a:latin typeface="Comic Sans MS" panose="030F0702030302020204" pitchFamily="66" charset="0"/>
            </a:endParaRPr>
          </a:p>
          <a:p>
            <a:r>
              <a:rPr lang="en-GB" altLang="en-US" sz="2400" smtClean="0">
                <a:latin typeface="Comic Sans MS" panose="030F0702030302020204" pitchFamily="66" charset="0"/>
              </a:rPr>
              <a:t>Create a kindness poster to display in SLC noticeboards.</a:t>
            </a:r>
          </a:p>
          <a:p>
            <a:endParaRPr lang="en-GB" altLang="en-US" sz="2400" smtClean="0">
              <a:latin typeface="Comic Sans MS" panose="030F0702030302020204" pitchFamily="66" charset="0"/>
            </a:endParaRPr>
          </a:p>
          <a:p>
            <a:r>
              <a:rPr lang="en-GB" altLang="en-US" sz="2400" smtClean="0">
                <a:latin typeface="Comic Sans MS" panose="030F0702030302020204" pitchFamily="66" charset="0"/>
              </a:rPr>
              <a:t>Create a kindness checklist to display in your classroom and corridors and refer to each day.</a:t>
            </a:r>
          </a:p>
          <a:p>
            <a:endParaRPr lang="en-GB" altLang="en-US" sz="2400" smtClean="0">
              <a:latin typeface="Comic Sans MS" panose="030F0702030302020204" pitchFamily="66" charset="0"/>
            </a:endParaRPr>
          </a:p>
          <a:p>
            <a:r>
              <a:rPr lang="en-GB" altLang="en-US" sz="2400" smtClean="0">
                <a:latin typeface="Comic Sans MS" panose="030F0702030302020204" pitchFamily="66" charset="0"/>
              </a:rPr>
              <a:t>Nominate a pupil or member of staff in SLC for a kindness award- state the reason why they deserve the award.  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00" y="5013325"/>
            <a:ext cx="156686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9810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GB" altLang="en-US" smtClean="0">
                <a:latin typeface="Comic Sans MS" panose="030F0702030302020204" pitchFamily="66" charset="0"/>
              </a:rPr>
              <a:t>Be Kind!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dirty="0" smtClean="0">
                <a:latin typeface="Comic Sans MS" panose="030F0702030302020204" pitchFamily="66" charset="0"/>
              </a:rPr>
              <a:t>Challenge yourself to do at least one kind thing each day.</a:t>
            </a:r>
          </a:p>
          <a:p>
            <a:pPr marL="0" indent="0" algn="ctr">
              <a:buFontTx/>
              <a:buNone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  <a:defRPr/>
            </a:pP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Let’s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work together to make sure that SLC is </a:t>
            </a:r>
            <a:r>
              <a:rPr lang="en-GB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always a </a:t>
            </a:r>
            <a:r>
              <a:rPr lang="en-GB" dirty="0">
                <a:solidFill>
                  <a:srgbClr val="000000"/>
                </a:solidFill>
                <a:latin typeface="Comic Sans MS" panose="030F0702030302020204" pitchFamily="66" charset="0"/>
              </a:rPr>
              <a:t>happy, kind, safe and welcoming place for everyone!</a:t>
            </a:r>
          </a:p>
          <a:p>
            <a:pPr marL="0" indent="0" algn="ctr">
              <a:buFontTx/>
              <a:buNone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373313"/>
            <a:ext cx="35274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What are rights?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mtClean="0">
                <a:latin typeface="Comic Sans MS" panose="030F0702030302020204" pitchFamily="66" charset="0"/>
              </a:rPr>
              <a:t>Reminder: Rights are rules about what people are allowed to do or to have. </a:t>
            </a:r>
          </a:p>
          <a:p>
            <a:pPr marL="0" indent="0">
              <a:buFontTx/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</a:pPr>
            <a:r>
              <a:rPr lang="en-GB" altLang="en-US" smtClean="0">
                <a:latin typeface="Comic Sans MS" panose="030F0702030302020204" pitchFamily="66" charset="0"/>
              </a:rPr>
              <a:t>Everyone in the world has rights- </a:t>
            </a:r>
            <a:r>
              <a:rPr lang="en-GB" altLang="en-US" u="sng" smtClean="0">
                <a:latin typeface="Comic Sans MS" panose="030F0702030302020204" pitchFamily="66" charset="0"/>
              </a:rPr>
              <a:t>children and adults. </a:t>
            </a:r>
          </a:p>
          <a:p>
            <a:pPr marL="0" indent="0">
              <a:buFontTx/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437063"/>
            <a:ext cx="51593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Why are rights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GB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dirty="0" smtClean="0">
                <a:latin typeface="Comic Sans MS" panose="030F0702030302020204" pitchFamily="66" charset="0"/>
              </a:rPr>
              <a:t>Rights help people to:</a:t>
            </a:r>
          </a:p>
          <a:p>
            <a:pPr marL="0" indent="0">
              <a:buFontTx/>
              <a:buNone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dirty="0"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e </a:t>
            </a:r>
            <a:r>
              <a:rPr lang="en-GB" u="sng" dirty="0" smtClean="0">
                <a:latin typeface="Comic Sans MS" panose="030F0702030302020204" pitchFamily="66" charset="0"/>
              </a:rPr>
              <a:t>safe</a:t>
            </a:r>
          </a:p>
          <a:p>
            <a:pPr>
              <a:defRPr/>
            </a:pPr>
            <a:r>
              <a:rPr lang="en-GB" dirty="0" smtClean="0">
                <a:latin typeface="Comic Sans MS" panose="030F0702030302020204" pitchFamily="66" charset="0"/>
              </a:rPr>
              <a:t>be </a:t>
            </a:r>
            <a:r>
              <a:rPr lang="en-GB" u="sng" dirty="0" smtClean="0">
                <a:latin typeface="Comic Sans MS" panose="030F0702030302020204" pitchFamily="66" charset="0"/>
              </a:rPr>
              <a:t>happy</a:t>
            </a:r>
          </a:p>
          <a:p>
            <a:pPr>
              <a:defRPr/>
            </a:pPr>
            <a:r>
              <a:rPr lang="en-GB" dirty="0" smtClean="0">
                <a:latin typeface="Comic Sans MS" panose="030F0702030302020204" pitchFamily="66" charset="0"/>
              </a:rPr>
              <a:t>be the </a:t>
            </a:r>
            <a:r>
              <a:rPr lang="en-GB" u="sng" dirty="0" smtClean="0">
                <a:latin typeface="Comic Sans MS" panose="030F0702030302020204" pitchFamily="66" charset="0"/>
              </a:rPr>
              <a:t>best that they can be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7647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smtClean="0">
                <a:latin typeface="Comic Sans MS" panose="030F0702030302020204" pitchFamily="66" charset="0"/>
              </a:rPr>
              <a:t>Article 12</a:t>
            </a:r>
            <a:br>
              <a:rPr lang="en-GB" altLang="en-US" sz="3600" smtClean="0">
                <a:latin typeface="Comic Sans MS" panose="030F0702030302020204" pitchFamily="66" charset="0"/>
              </a:rPr>
            </a:br>
            <a:endParaRPr lang="en-GB" altLang="en-US" sz="3600" smtClean="0">
              <a:latin typeface="Comic Sans MS" panose="030F0702030302020204" pitchFamily="66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183187"/>
          </a:xfrm>
        </p:spPr>
        <p:txBody>
          <a:bodyPr/>
          <a:lstStyle/>
          <a:p>
            <a:pPr>
              <a:defRPr/>
            </a:pPr>
            <a:r>
              <a:rPr lang="en-GB" altLang="en-US" sz="2400" dirty="0" smtClean="0">
                <a:latin typeface="Comic Sans MS" panose="030F0702030302020204" pitchFamily="66" charset="0"/>
              </a:rPr>
              <a:t>In April and May our Right of the Month was </a:t>
            </a:r>
            <a:r>
              <a:rPr lang="en-GB" altLang="en-U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Article 12- the right to be listened to and taken seriously.</a:t>
            </a:r>
          </a:p>
          <a:p>
            <a:pPr>
              <a:defRPr/>
            </a:pPr>
            <a:endParaRPr lang="en-GB" altLang="en-US" sz="2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en-U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put this right into practice by completing a questionnaire about how you feel in school. You also took part in a consultation exercise to tell us what you like about SLC and what you think could be better.</a:t>
            </a:r>
          </a:p>
          <a:p>
            <a:pPr marL="0" indent="0">
              <a:buFontTx/>
              <a:buNone/>
              <a:defRPr/>
            </a:pPr>
            <a:endParaRPr lang="en-GB" altLang="en-US" sz="2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en-U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Staff in SLC completed this exercise </a:t>
            </a:r>
          </a:p>
          <a:p>
            <a:pPr marL="0" indent="0">
              <a:buFontTx/>
              <a:buNone/>
              <a:defRPr/>
            </a:pPr>
            <a:r>
              <a:rPr lang="en-GB" altLang="en-US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too. </a:t>
            </a:r>
            <a:r>
              <a:rPr lang="en-GB" alt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52963"/>
            <a:ext cx="2432050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smtClean="0">
                <a:latin typeface="Comic Sans MS" panose="030F0702030302020204" pitchFamily="66" charset="0"/>
              </a:rPr>
              <a:t>Here are some of the many positive things that you told us about SLC: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sz="18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SLC is a 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place where kids 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can feel good</a:t>
            </a:r>
          </a:p>
          <a:p>
            <a:pPr>
              <a:defRPr/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staff listen </a:t>
            </a:r>
            <a:endParaRPr lang="en-GB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Everyone is respected and treated equally</a:t>
            </a:r>
          </a:p>
          <a:p>
            <a:pPr>
              <a:defRPr/>
            </a:pPr>
            <a:r>
              <a:rPr lang="en-GB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Covid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routines keep 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us 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safe</a:t>
            </a:r>
          </a:p>
          <a:p>
            <a:pPr>
              <a:defRPr/>
            </a:pP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We get help with work</a:t>
            </a:r>
          </a:p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Pupil of the week</a:t>
            </a:r>
          </a:p>
          <a:p>
            <a:pPr>
              <a:defRPr/>
            </a:pP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Going 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to 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some mainstream 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classes</a:t>
            </a:r>
          </a:p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Teachers 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and Classroom </a:t>
            </a: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Assistants are kind and supportive</a:t>
            </a:r>
          </a:p>
          <a:p>
            <a:pPr>
              <a:spcAft>
                <a:spcPts val="0"/>
              </a:spcAft>
              <a:defRPr/>
            </a:pPr>
            <a:r>
              <a:rPr lang="en-GB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SLC is a loving place to be</a:t>
            </a:r>
            <a:endParaRPr lang="en-GB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We are allowed </a:t>
            </a: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time out when needed</a:t>
            </a:r>
          </a:p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Teachers understand you</a:t>
            </a:r>
          </a:p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I get to see my friends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16113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smtClean="0">
                <a:latin typeface="Comic Sans MS" panose="030F0702030302020204" pitchFamily="66" charset="0"/>
              </a:rPr>
              <a:t>Here are some of the things that pupils and staff feel need to improve: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9750" y="1387475"/>
            <a:ext cx="8229600" cy="45354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altLang="en-US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Less noise with less shouting outside our classroom especially when we are working – we don’t want learning interrupted!</a:t>
            </a:r>
          </a:p>
          <a:p>
            <a:pPr>
              <a:defRPr/>
            </a:pPr>
            <a:r>
              <a:rPr lang="en-GB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There is too much fighting in the playground</a:t>
            </a:r>
          </a:p>
          <a:p>
            <a:pPr>
              <a:defRPr/>
            </a:pPr>
            <a:r>
              <a:rPr lang="en-GB" alt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Some pupils need to be more respectful </a:t>
            </a:r>
            <a:r>
              <a:rPr lang="en-GB" alt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towards staff and other pupils, especially at lunchtimes.</a:t>
            </a:r>
          </a:p>
          <a:p>
            <a:pPr>
              <a:defRPr/>
            </a:pPr>
            <a:r>
              <a:rPr lang="en-GB" alt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Some pupils can be inappropriate </a:t>
            </a:r>
            <a:r>
              <a:rPr lang="en-GB" altLang="en-US" sz="20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i.e</a:t>
            </a:r>
            <a:r>
              <a:rPr lang="en-GB" alt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swearing at interval and lunchtime. </a:t>
            </a:r>
          </a:p>
          <a:p>
            <a:pPr>
              <a:defRPr/>
            </a:pPr>
            <a:r>
              <a:rPr lang="en-GB" alt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When Classroom Assistants ask pupils to do something to keep them safe they are often ignored </a:t>
            </a:r>
          </a:p>
          <a:p>
            <a:pPr>
              <a:defRPr/>
            </a:pPr>
            <a:r>
              <a:rPr lang="en-GB" alt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Some pupils use unkind and inappropriate language towards or about each other</a:t>
            </a:r>
          </a:p>
          <a:p>
            <a:pPr>
              <a:defRPr/>
            </a:pPr>
            <a:r>
              <a:rPr lang="en-GB" alt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Pupils don’t always keep their masks on.  </a:t>
            </a:r>
          </a:p>
          <a:p>
            <a:pPr>
              <a:defRPr/>
            </a:pPr>
            <a:endParaRPr lang="en-GB" altLang="en-US" sz="1400" dirty="0" smtClean="0"/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300663"/>
            <a:ext cx="26511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GB" altLang="en-US" sz="2800" b="1" smtClean="0">
                <a:latin typeface="Comic Sans MS" panose="030F0702030302020204" pitchFamily="66" charset="0"/>
              </a:rPr>
              <a:t>We are listening!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419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altLang="en-US" sz="20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altLang="en-US" sz="2400" dirty="0" smtClean="0">
                <a:latin typeface="Comic Sans MS" panose="030F0702030302020204" pitchFamily="66" charset="0"/>
              </a:rPr>
              <a:t>It is very important that pupils and staff in SLC feel that their views are taken seriously and that action is taken to address concerns- this is your right!</a:t>
            </a:r>
          </a:p>
          <a:p>
            <a:pPr>
              <a:defRPr/>
            </a:pPr>
            <a:endParaRPr lang="en-GB" altLang="en-US" sz="24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altLang="en-US" sz="2400" dirty="0" smtClean="0">
                <a:latin typeface="Comic Sans MS" panose="030F0702030302020204" pitchFamily="66" charset="0"/>
              </a:rPr>
              <a:t>Although staff and pupils had lots of positive things to say about SLC, </a:t>
            </a:r>
            <a:r>
              <a:rPr lang="en-GB" alt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some of you have told us that you don’t always feel safe and respected in SLC- </a:t>
            </a:r>
            <a:r>
              <a:rPr lang="en-GB" altLang="en-US" sz="2400" dirty="0">
                <a:latin typeface="Comic Sans MS" panose="030F0702030302020204" pitchFamily="66" charset="0"/>
              </a:rPr>
              <a:t>t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his is not good enough and is something that we need to work together as a team to address!</a:t>
            </a:r>
          </a:p>
          <a:p>
            <a:pPr marL="0" indent="0">
              <a:buFontTx/>
              <a:buNone/>
              <a:defRPr/>
            </a:pPr>
            <a:endParaRPr lang="en-GB" altLang="en-US" dirty="0" smtClean="0"/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300663"/>
            <a:ext cx="219551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GB" altLang="en-US" sz="2800" u="sng" smtClean="0">
                <a:solidFill>
                  <a:schemeClr val="tx1"/>
                </a:solidFill>
                <a:latin typeface="Comic Sans MS" panose="030F0702030302020204" pitchFamily="66" charset="0"/>
              </a:rPr>
              <a:t>Right of the Month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3276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400" smtClean="0">
                <a:latin typeface="Comic Sans MS" panose="030F0702030302020204" pitchFamily="66" charset="0"/>
              </a:rPr>
              <a:t>To help everyone feel safe and respected in SLC we are going to have a big focus on </a:t>
            </a:r>
            <a:r>
              <a:rPr lang="en-GB" altLang="en-US" sz="2400" b="1" smtClean="0">
                <a:latin typeface="Comic Sans MS" panose="030F0702030302020204" pitchFamily="66" charset="0"/>
              </a:rPr>
              <a:t>Article </a:t>
            </a:r>
            <a:r>
              <a:rPr lang="en-GB" altLang="en-US" sz="2400" b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19-the right to be safe and protected from violence and abuse.</a:t>
            </a:r>
          </a:p>
          <a:p>
            <a:pPr marL="0" indent="0">
              <a:buFontTx/>
              <a:buNone/>
            </a:pPr>
            <a:endParaRPr lang="en-GB" altLang="en-US" sz="2400" b="1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GB" altLang="en-US" sz="240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be our right of the month for the remainder of May and June.</a:t>
            </a:r>
          </a:p>
          <a:p>
            <a:pPr marL="0" indent="0">
              <a:buFontTx/>
              <a:buNone/>
            </a:pPr>
            <a:r>
              <a:rPr lang="en-GB" altLang="en-US" sz="360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sz="360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alt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33825"/>
            <a:ext cx="49022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+mn-ea"/>
              </a:rPr>
              <a:t>Article </a:t>
            </a:r>
            <a:r>
              <a:rPr lang="en-GB" altLang="en-US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19-Right </a:t>
            </a:r>
            <a:r>
              <a:rPr lang="en-GB" altLang="en-US" sz="2400" b="1" dirty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to </a:t>
            </a:r>
            <a:r>
              <a:rPr lang="en-GB" altLang="en-US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Protection from </a:t>
            </a:r>
            <a:br>
              <a:rPr lang="en-GB" altLang="en-US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en-GB" altLang="en-US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Violence </a:t>
            </a:r>
            <a:r>
              <a:rPr lang="en-GB" altLang="en-US" sz="2400" b="1" dirty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en-GB" altLang="en-US" sz="2400" b="1" dirty="0" smtClean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Abuse</a:t>
            </a:r>
            <a:r>
              <a:rPr lang="en-GB" altLang="en-US" sz="2400" b="1" dirty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GB" altLang="en-US" sz="2400" b="1" dirty="0">
                <a:solidFill>
                  <a:srgbClr val="00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>
              <a:defRPr/>
            </a:pPr>
            <a:r>
              <a:rPr lang="en-GB" altLang="en-US" sz="1800" b="1" dirty="0" smtClean="0">
                <a:latin typeface="Comic Sans MS" panose="030F0702030302020204" pitchFamily="66" charset="0"/>
              </a:rPr>
              <a:t>Violence</a:t>
            </a:r>
            <a:r>
              <a:rPr lang="en-GB" altLang="en-US" sz="1800" dirty="0" smtClean="0">
                <a:solidFill>
                  <a:srgbClr val="202124"/>
                </a:solidFill>
                <a:latin typeface="Comic Sans MS" panose="030F0702030302020204" pitchFamily="66" charset="0"/>
              </a:rPr>
              <a:t> is behaviour involving physical force that is intended to hurt or damage someone or something.</a:t>
            </a:r>
          </a:p>
          <a:p>
            <a:pPr>
              <a:defRPr/>
            </a:pPr>
            <a:endParaRPr lang="en-GB" altLang="en-US" sz="1800" dirty="0" smtClean="0">
              <a:solidFill>
                <a:srgbClr val="202124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altLang="en-US" sz="1800" b="1" dirty="0" smtClean="0">
                <a:solidFill>
                  <a:srgbClr val="202124"/>
                </a:solidFill>
                <a:latin typeface="Comic Sans MS" panose="030F0702030302020204" pitchFamily="66" charset="0"/>
              </a:rPr>
              <a:t>Abuse </a:t>
            </a:r>
            <a:r>
              <a:rPr lang="en-GB" altLang="en-US" sz="1800" dirty="0" smtClean="0">
                <a:solidFill>
                  <a:srgbClr val="202124"/>
                </a:solidFill>
                <a:latin typeface="Comic Sans MS" panose="030F0702030302020204" pitchFamily="66" charset="0"/>
              </a:rPr>
              <a:t>means to hurt or injure someone by acting badly or neglectfully.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Abuse</a:t>
            </a:r>
            <a:r>
              <a:rPr lang="en-GB" altLang="en-US" sz="1800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can be physical (</a:t>
            </a:r>
            <a:r>
              <a:rPr lang="en-GB" altLang="en-US" sz="1800" dirty="0" err="1" smtClean="0">
                <a:latin typeface="Comic Sans MS" panose="030F0702030302020204" pitchFamily="66" charset="0"/>
              </a:rPr>
              <a:t>e.g</a:t>
            </a:r>
            <a:r>
              <a:rPr lang="en-GB" altLang="en-US" sz="1800" dirty="0" smtClean="0">
                <a:latin typeface="Comic Sans MS" panose="030F0702030302020204" pitchFamily="66" charset="0"/>
              </a:rPr>
              <a:t> kicking, hitting, throwing things, spitting), or it can be verbal.</a:t>
            </a:r>
            <a:r>
              <a:rPr lang="en-GB" altLang="en-US" sz="1800" dirty="0" smtClean="0">
                <a:solidFill>
                  <a:srgbClr val="202124"/>
                </a:solidFill>
                <a:latin typeface="Comic Sans MS" panose="030F0702030302020204" pitchFamily="66" charset="0"/>
              </a:rPr>
              <a:t> Calling someone a hurtful name is a form of verbal abuse.</a:t>
            </a:r>
          </a:p>
          <a:p>
            <a:pPr marL="0" indent="0">
              <a:buFontTx/>
              <a:buNone/>
              <a:defRPr/>
            </a:pPr>
            <a:endParaRPr lang="en-GB" altLang="en-US" sz="1800" dirty="0" smtClean="0">
              <a:solidFill>
                <a:srgbClr val="202124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It’s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normal to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feel angry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or annoyed with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other people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at times but it’s </a:t>
            </a:r>
            <a:r>
              <a:rPr lang="en-GB" sz="2400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NEVER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ok to behave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towards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other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people in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violent or abusive way!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his behaviour is disrespectful and wrong and can be very harmful to others. It could even be considered a crime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and lead to police charges.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altLang="en-US" sz="1800" dirty="0" smtClean="0">
              <a:solidFill>
                <a:srgbClr val="202124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altLang="en-US" dirty="0" smtClean="0"/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46050"/>
            <a:ext cx="1211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5413"/>
            <a:ext cx="12080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991</Words>
  <Application>Microsoft Office PowerPoint</Application>
  <PresentationFormat>On-screen Show (4:3)</PresentationFormat>
  <Paragraphs>107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Default Design</vt:lpstr>
      <vt:lpstr>Robert Burns Academy Supported Learning Centre  Children’s Rights</vt:lpstr>
      <vt:lpstr>What are rights?</vt:lpstr>
      <vt:lpstr>Why are rights important?</vt:lpstr>
      <vt:lpstr>Article 12 </vt:lpstr>
      <vt:lpstr>Here are some of the many positive things that you told us about SLC:</vt:lpstr>
      <vt:lpstr>Here are some of the things that pupils and staff feel need to improve:</vt:lpstr>
      <vt:lpstr>We are listening!</vt:lpstr>
      <vt:lpstr>Right of the Month</vt:lpstr>
      <vt:lpstr>Article 19-Right to Protection from  Violence and Abuse </vt:lpstr>
      <vt:lpstr>  </vt:lpstr>
      <vt:lpstr>  Group task 1  </vt:lpstr>
      <vt:lpstr>  Group task 2   </vt:lpstr>
      <vt:lpstr>Now choose one of the following tasks to encourage  kind and respectful behaviour in SLC:</vt:lpstr>
      <vt:lpstr>Be Kind!</vt:lpstr>
    </vt:vector>
  </TitlesOfParts>
  <Company>East Ayrshire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INGRAM</dc:creator>
  <cp:lastModifiedBy>East Ayrshire Council</cp:lastModifiedBy>
  <cp:revision>159</cp:revision>
  <cp:lastPrinted>2019-11-12T11:41:27Z</cp:lastPrinted>
  <dcterms:created xsi:type="dcterms:W3CDTF">2015-07-22T12:23:25Z</dcterms:created>
  <dcterms:modified xsi:type="dcterms:W3CDTF">2022-05-26T10:39:11Z</dcterms:modified>
</cp:coreProperties>
</file>