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1" r:id="rId3"/>
    <p:sldId id="304" r:id="rId4"/>
    <p:sldId id="305" r:id="rId5"/>
    <p:sldId id="306" r:id="rId6"/>
    <p:sldId id="329" r:id="rId7"/>
    <p:sldId id="326" r:id="rId8"/>
    <p:sldId id="324" r:id="rId9"/>
    <p:sldId id="325" r:id="rId10"/>
    <p:sldId id="328" r:id="rId11"/>
    <p:sldId id="318" r:id="rId12"/>
    <p:sldId id="321" r:id="rId13"/>
    <p:sldId id="336" r:id="rId14"/>
    <p:sldId id="308" r:id="rId15"/>
    <p:sldId id="330" r:id="rId16"/>
    <p:sldId id="271" r:id="rId17"/>
    <p:sldId id="331" r:id="rId18"/>
    <p:sldId id="280" r:id="rId19"/>
    <p:sldId id="333" r:id="rId20"/>
    <p:sldId id="287" r:id="rId21"/>
    <p:sldId id="334" r:id="rId22"/>
    <p:sldId id="323"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5F0"/>
    <a:srgbClr val="D9C1E1"/>
    <a:srgbClr val="A8F6FA"/>
    <a:srgbClr val="D4BEE4"/>
    <a:srgbClr val="FA8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40" autoAdjust="0"/>
    <p:restoredTop sz="94676" autoAdjust="0"/>
  </p:normalViewPr>
  <p:slideViewPr>
    <p:cSldViewPr snapToGrid="0">
      <p:cViewPr varScale="1">
        <p:scale>
          <a:sx n="65" d="100"/>
          <a:sy n="65" d="100"/>
        </p:scale>
        <p:origin x="15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2281304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53302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94032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37DC8D-076C-4138-9D27-40B6D9315473}"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3044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7DC8D-076C-4138-9D27-40B6D9315473}" type="datetimeFigureOut">
              <a:rPr lang="en-GB" smtClean="0"/>
              <a:t>26/05/2022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20293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37DC8D-076C-4138-9D27-40B6D9315473}" type="datetimeFigureOut">
              <a:rPr lang="en-GB" smtClean="0"/>
              <a:t>26/05/2022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127912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37DC8D-076C-4138-9D27-40B6D9315473}" type="datetimeFigureOut">
              <a:rPr lang="en-GB" smtClean="0"/>
              <a:t>26/05/2022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82139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37DC8D-076C-4138-9D27-40B6D9315473}" type="datetimeFigureOut">
              <a:rPr lang="en-GB" smtClean="0"/>
              <a:t>26/05/2022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639065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7DC8D-076C-4138-9D27-40B6D9315473}" type="datetimeFigureOut">
              <a:rPr lang="en-GB" smtClean="0"/>
              <a:t>26/05/2022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2606947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7DC8D-076C-4138-9D27-40B6D9315473}" type="datetimeFigureOut">
              <a:rPr lang="en-GB" smtClean="0"/>
              <a:t>26/05/2022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849383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7DC8D-076C-4138-9D27-40B6D9315473}" type="datetimeFigureOut">
              <a:rPr lang="en-GB" smtClean="0"/>
              <a:t>26/05/2022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8E5A55-E265-45A9-AC59-8C85F00DFE0B}" type="slidenum">
              <a:rPr lang="en-GB" smtClean="0"/>
              <a:t>‹#›</a:t>
            </a:fld>
            <a:endParaRPr lang="en-GB"/>
          </a:p>
        </p:txBody>
      </p:sp>
    </p:spTree>
    <p:extLst>
      <p:ext uri="{BB962C8B-B14F-4D97-AF65-F5344CB8AC3E}">
        <p14:creationId xmlns:p14="http://schemas.microsoft.com/office/powerpoint/2010/main" val="236236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t="-45000" b="-4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7DC8D-076C-4138-9D27-40B6D9315473}" type="datetimeFigureOut">
              <a:rPr lang="en-GB" smtClean="0"/>
              <a:t>26/05/2022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E5A55-E265-45A9-AC59-8C85F00DFE0B}" type="slidenum">
              <a:rPr lang="en-GB" smtClean="0"/>
              <a:t>‹#›</a:t>
            </a:fld>
            <a:endParaRPr lang="en-GB"/>
          </a:p>
        </p:txBody>
      </p:sp>
    </p:spTree>
    <p:extLst>
      <p:ext uri="{BB962C8B-B14F-4D97-AF65-F5344CB8AC3E}">
        <p14:creationId xmlns:p14="http://schemas.microsoft.com/office/powerpoint/2010/main" val="3173907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57"/>
            <a:ext cx="10515600" cy="1325563"/>
          </a:xfrm>
        </p:spPr>
        <p:txBody>
          <a:bodyPr/>
          <a:lstStyle/>
          <a:p>
            <a:pPr algn="ctr"/>
            <a:r>
              <a:rPr lang="en-GB" b="1" dirty="0" smtClean="0">
                <a:latin typeface="+mn-lt"/>
              </a:rPr>
              <a:t>December’s Right of the Month: </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a:latin typeface="Comic Sans MS" panose="030F0702030302020204" pitchFamily="66" charset="0"/>
            </a:endParaRPr>
          </a:p>
        </p:txBody>
      </p:sp>
      <p:sp>
        <p:nvSpPr>
          <p:cNvPr id="3" name="Content Placeholder 2"/>
          <p:cNvSpPr>
            <a:spLocks noGrp="1"/>
          </p:cNvSpPr>
          <p:nvPr>
            <p:ph idx="1"/>
          </p:nvPr>
        </p:nvSpPr>
        <p:spPr>
          <a:xfrm>
            <a:off x="545592" y="1091045"/>
            <a:ext cx="10515600" cy="4592142"/>
          </a:xfrm>
        </p:spPr>
        <p:txBody>
          <a:bodyPr/>
          <a:lstStyle/>
          <a:p>
            <a:pPr marL="0" indent="0" algn="ctr">
              <a:buNone/>
            </a:pPr>
            <a:r>
              <a:rPr lang="en-GB" b="1" dirty="0" smtClean="0"/>
              <a:t>  </a:t>
            </a:r>
            <a:r>
              <a:rPr lang="en-GB" sz="3200" b="1" dirty="0" smtClean="0"/>
              <a:t>Article 30</a:t>
            </a:r>
            <a:endParaRPr lang="en-GB" sz="1000" b="1" dirty="0"/>
          </a:p>
          <a:p>
            <a:pPr marL="0" indent="0" algn="ctr">
              <a:buNone/>
            </a:pPr>
            <a:r>
              <a:rPr lang="en-GB" sz="3200" b="1" dirty="0" smtClean="0"/>
              <a:t>Every child has the right to learn and use the language, customs and religion of their family, whether or not these are shared by the majority of the people in the country where they live</a:t>
            </a:r>
          </a:p>
          <a:p>
            <a:pPr marL="0" indent="0">
              <a:buNone/>
            </a:pP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964" y="4096987"/>
            <a:ext cx="5077639" cy="276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6666" y="173182"/>
            <a:ext cx="1427162"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977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1993391"/>
            <a:ext cx="10515600" cy="4133089"/>
          </a:xfrm>
        </p:spPr>
        <p:txBody>
          <a:bodyPr>
            <a:normAutofit lnSpcReduction="10000"/>
          </a:bodyPr>
          <a:lstStyle/>
          <a:p>
            <a:pPr marL="0" indent="0">
              <a:buNone/>
            </a:pPr>
            <a:endParaRPr lang="en-GB" sz="5400" dirty="0" smtClean="0"/>
          </a:p>
          <a:p>
            <a:r>
              <a:rPr lang="en-GB" sz="5400" dirty="0" err="1" smtClean="0"/>
              <a:t>a.Easter</a:t>
            </a:r>
            <a:endParaRPr lang="en-GB" sz="5400" dirty="0" smtClean="0"/>
          </a:p>
          <a:p>
            <a:r>
              <a:rPr lang="en-GB" sz="5400" dirty="0" err="1" smtClean="0"/>
              <a:t>b.Christmas</a:t>
            </a:r>
            <a:endParaRPr lang="en-GB" sz="5400" dirty="0" smtClean="0"/>
          </a:p>
          <a:p>
            <a:r>
              <a:rPr lang="en-GB" sz="5400" dirty="0" err="1" smtClean="0"/>
              <a:t>c.Lent</a:t>
            </a:r>
            <a:r>
              <a:rPr lang="en-GB" sz="5400" dirty="0" smtClean="0"/>
              <a:t> </a:t>
            </a:r>
          </a:p>
          <a:p>
            <a:r>
              <a:rPr lang="en-GB" sz="5400" dirty="0" err="1" smtClean="0"/>
              <a:t>d.Hanukkah</a:t>
            </a:r>
            <a:endParaRPr lang="en-GB" sz="5400" dirty="0" smtClean="0"/>
          </a:p>
        </p:txBody>
      </p:sp>
      <p:sp>
        <p:nvSpPr>
          <p:cNvPr id="4" name="Title 3"/>
          <p:cNvSpPr txBox="1">
            <a:spLocks/>
          </p:cNvSpPr>
          <p:nvPr/>
        </p:nvSpPr>
        <p:spPr>
          <a:xfrm>
            <a:off x="624840" y="239940"/>
            <a:ext cx="10515600" cy="1588127"/>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5400" b="1" dirty="0">
                <a:solidFill>
                  <a:prstClr val="black"/>
                </a:solidFill>
                <a:latin typeface="Calibri Light" panose="020F0302020204030204"/>
              </a:rPr>
              <a:t>6</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Which </a:t>
            </a:r>
            <a:r>
              <a:rPr kumimoji="0" lang="en-GB" sz="5400" b="1" i="0" u="none" strike="noStrike" kern="1200" cap="none" spc="0" normalizeH="0" baseline="0" noProof="0" dirty="0">
                <a:ln>
                  <a:noFill/>
                </a:ln>
                <a:solidFill>
                  <a:prstClr val="black"/>
                </a:solidFill>
                <a:effectLst/>
                <a:uLnTx/>
                <a:uFillTx/>
                <a:latin typeface="Calibri Light" panose="020F0302020204030204"/>
                <a:ea typeface="+mn-ea"/>
                <a:cs typeface="+mn-cs"/>
              </a:rPr>
              <a:t>of the following is not a Christian </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festival? </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8521065" y="2316860"/>
            <a:ext cx="2619375" cy="1743075"/>
          </a:xfrm>
          <a:prstGeom prst="rect">
            <a:avLst/>
          </a:prstGeom>
        </p:spPr>
      </p:pic>
      <p:pic>
        <p:nvPicPr>
          <p:cNvPr id="5" name="Picture 4"/>
          <p:cNvPicPr>
            <a:picLocks noChangeAspect="1"/>
          </p:cNvPicPr>
          <p:nvPr/>
        </p:nvPicPr>
        <p:blipFill>
          <a:blip r:embed="rId3"/>
          <a:stretch>
            <a:fillRect/>
          </a:stretch>
        </p:blipFill>
        <p:spPr>
          <a:xfrm>
            <a:off x="5495492" y="2988372"/>
            <a:ext cx="2143125" cy="2143125"/>
          </a:xfrm>
          <a:prstGeom prst="rect">
            <a:avLst/>
          </a:prstGeom>
        </p:spPr>
      </p:pic>
      <p:pic>
        <p:nvPicPr>
          <p:cNvPr id="6" name="Picture 5"/>
          <p:cNvPicPr>
            <a:picLocks noChangeAspect="1"/>
          </p:cNvPicPr>
          <p:nvPr/>
        </p:nvPicPr>
        <p:blipFill>
          <a:blip r:embed="rId4"/>
          <a:stretch>
            <a:fillRect/>
          </a:stretch>
        </p:blipFill>
        <p:spPr>
          <a:xfrm>
            <a:off x="8678703" y="4697349"/>
            <a:ext cx="2609850" cy="1752600"/>
          </a:xfrm>
          <a:prstGeom prst="rect">
            <a:avLst/>
          </a:prstGeom>
        </p:spPr>
      </p:pic>
    </p:spTree>
    <p:extLst>
      <p:ext uri="{BB962C8B-B14F-4D97-AF65-F5344CB8AC3E}">
        <p14:creationId xmlns:p14="http://schemas.microsoft.com/office/powerpoint/2010/main" val="2933672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88" y="2011679"/>
            <a:ext cx="10515600" cy="4133089"/>
          </a:xfrm>
        </p:spPr>
        <p:txBody>
          <a:bodyPr>
            <a:normAutofit/>
          </a:bodyPr>
          <a:lstStyle/>
          <a:p>
            <a:endParaRPr lang="en-GB" dirty="0" smtClean="0"/>
          </a:p>
          <a:p>
            <a:pPr marL="0" indent="0">
              <a:buNone/>
            </a:pPr>
            <a:endParaRPr lang="en-GB" dirty="0" smtClean="0"/>
          </a:p>
        </p:txBody>
      </p:sp>
      <p:sp>
        <p:nvSpPr>
          <p:cNvPr id="4" name="Title 3"/>
          <p:cNvSpPr txBox="1">
            <a:spLocks/>
          </p:cNvSpPr>
          <p:nvPr/>
        </p:nvSpPr>
        <p:spPr>
          <a:xfrm>
            <a:off x="624840" y="239939"/>
            <a:ext cx="10515600" cy="1588127"/>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5400" b="1" dirty="0">
                <a:solidFill>
                  <a:prstClr val="black"/>
                </a:solidFill>
                <a:latin typeface="Calibri Light" panose="020F0302020204030204"/>
              </a:rPr>
              <a:t>7</a:t>
            </a:r>
            <a:r>
              <a:rPr lang="en-GB" sz="5400" b="1" dirty="0" smtClean="0">
                <a:solidFill>
                  <a:prstClr val="black"/>
                </a:solidFill>
                <a:latin typeface="Calibri Light" panose="020F0302020204030204"/>
              </a:rPr>
              <a:t>. A synagogue is a place of worship for which religion?</a:t>
            </a:r>
            <a:endParaRPr lang="en-GB" sz="5400" b="1" dirty="0">
              <a:solidFill>
                <a:prstClr val="black"/>
              </a:solidFill>
            </a:endParaRPr>
          </a:p>
        </p:txBody>
      </p:sp>
      <p:sp>
        <p:nvSpPr>
          <p:cNvPr id="5" name="Content Placeholder 2"/>
          <p:cNvSpPr txBox="1">
            <a:spLocks/>
          </p:cNvSpPr>
          <p:nvPr/>
        </p:nvSpPr>
        <p:spPr>
          <a:xfrm>
            <a:off x="836694" y="2164079"/>
            <a:ext cx="10611119" cy="4133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smtClean="0">
              <a:solidFill>
                <a:prstClr val="black"/>
              </a:solidFill>
            </a:endParaRPr>
          </a:p>
          <a:p>
            <a:pPr marL="0" indent="0">
              <a:buFont typeface="Arial" panose="020B0604020202020204" pitchFamily="34" charset="0"/>
              <a:buNone/>
            </a:pPr>
            <a:r>
              <a:rPr lang="en-GB" sz="5400" dirty="0" err="1" smtClean="0">
                <a:solidFill>
                  <a:prstClr val="black"/>
                </a:solidFill>
              </a:rPr>
              <a:t>a.Judaism</a:t>
            </a:r>
            <a:endParaRPr lang="en-GB" sz="5400" dirty="0" smtClean="0">
              <a:solidFill>
                <a:prstClr val="black"/>
              </a:solidFill>
            </a:endParaRPr>
          </a:p>
          <a:p>
            <a:pPr marL="0" indent="0">
              <a:buFont typeface="Arial" panose="020B0604020202020204" pitchFamily="34" charset="0"/>
              <a:buNone/>
            </a:pPr>
            <a:r>
              <a:rPr lang="en-GB" sz="5400" dirty="0" err="1" smtClean="0">
                <a:solidFill>
                  <a:prstClr val="black"/>
                </a:solidFill>
              </a:rPr>
              <a:t>b.Christianity</a:t>
            </a:r>
            <a:endParaRPr lang="en-GB" sz="5400" dirty="0">
              <a:solidFill>
                <a:prstClr val="black"/>
              </a:solidFill>
            </a:endParaRPr>
          </a:p>
          <a:p>
            <a:pPr marL="0" indent="0">
              <a:buFont typeface="Arial" panose="020B0604020202020204" pitchFamily="34" charset="0"/>
              <a:buNone/>
            </a:pPr>
            <a:r>
              <a:rPr lang="en-GB" sz="5400" dirty="0" smtClean="0">
                <a:solidFill>
                  <a:prstClr val="black"/>
                </a:solidFill>
              </a:rPr>
              <a:t>c. Islam</a:t>
            </a:r>
          </a:p>
          <a:p>
            <a:pPr marL="0" indent="0">
              <a:buFont typeface="Arial" panose="020B0604020202020204" pitchFamily="34" charset="0"/>
              <a:buNone/>
            </a:pPr>
            <a:r>
              <a:rPr lang="en-GB" sz="5400" dirty="0" err="1" smtClean="0">
                <a:solidFill>
                  <a:prstClr val="black"/>
                </a:solidFill>
              </a:rPr>
              <a:t>d.Hinduism</a:t>
            </a:r>
            <a:endParaRPr lang="en-GB" sz="5400" dirty="0" smtClean="0">
              <a:solidFill>
                <a:prstClr val="black"/>
              </a:solidFill>
            </a:endParaRPr>
          </a:p>
        </p:txBody>
      </p:sp>
      <p:pic>
        <p:nvPicPr>
          <p:cNvPr id="2" name="Picture 1"/>
          <p:cNvPicPr>
            <a:picLocks noChangeAspect="1"/>
          </p:cNvPicPr>
          <p:nvPr/>
        </p:nvPicPr>
        <p:blipFill>
          <a:blip r:embed="rId2"/>
          <a:stretch>
            <a:fillRect/>
          </a:stretch>
        </p:blipFill>
        <p:spPr>
          <a:xfrm>
            <a:off x="8231226" y="2164079"/>
            <a:ext cx="2909214" cy="3980689"/>
          </a:xfrm>
          <a:prstGeom prst="rect">
            <a:avLst/>
          </a:prstGeom>
        </p:spPr>
      </p:pic>
    </p:spTree>
    <p:extLst>
      <p:ext uri="{BB962C8B-B14F-4D97-AF65-F5344CB8AC3E}">
        <p14:creationId xmlns:p14="http://schemas.microsoft.com/office/powerpoint/2010/main" val="147210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1993391"/>
            <a:ext cx="10515600" cy="4133089"/>
          </a:xfrm>
        </p:spPr>
        <p:txBody>
          <a:bodyPr>
            <a:normAutofit lnSpcReduction="10000"/>
          </a:bodyPr>
          <a:lstStyle/>
          <a:p>
            <a:pPr marL="0" indent="0">
              <a:buNone/>
            </a:pPr>
            <a:endParaRPr lang="en-GB" sz="5400" dirty="0" smtClean="0"/>
          </a:p>
          <a:p>
            <a:r>
              <a:rPr lang="en-GB" sz="5400" dirty="0" err="1" smtClean="0"/>
              <a:t>a.French</a:t>
            </a:r>
            <a:endParaRPr lang="en-GB" sz="5400" dirty="0" smtClean="0"/>
          </a:p>
          <a:p>
            <a:r>
              <a:rPr lang="en-GB" sz="5400" dirty="0" err="1" smtClean="0"/>
              <a:t>b.Arabic</a:t>
            </a:r>
            <a:endParaRPr lang="en-GB" sz="5400" dirty="0" smtClean="0"/>
          </a:p>
          <a:p>
            <a:r>
              <a:rPr lang="en-GB" sz="5400" dirty="0" err="1" smtClean="0"/>
              <a:t>c.Hebrew</a:t>
            </a:r>
            <a:endParaRPr lang="en-GB" sz="5400" dirty="0" smtClean="0"/>
          </a:p>
          <a:p>
            <a:r>
              <a:rPr lang="en-GB" sz="5400" dirty="0" err="1" smtClean="0"/>
              <a:t>d.German</a:t>
            </a:r>
            <a:endParaRPr lang="en-GB" sz="5400" dirty="0" smtClean="0"/>
          </a:p>
        </p:txBody>
      </p:sp>
      <p:sp>
        <p:nvSpPr>
          <p:cNvPr id="4" name="Title 3"/>
          <p:cNvSpPr txBox="1">
            <a:spLocks/>
          </p:cNvSpPr>
          <p:nvPr/>
        </p:nvSpPr>
        <p:spPr>
          <a:xfrm>
            <a:off x="624840" y="613888"/>
            <a:ext cx="10515600" cy="840230"/>
          </a:xfrm>
          <a:prstGeom prst="rect">
            <a:avLst/>
          </a:prstGeom>
          <a:solidFill>
            <a:srgbClr val="D9C1E1"/>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5400" b="1" noProof="0" dirty="0" smtClean="0">
                <a:solidFill>
                  <a:prstClr val="black"/>
                </a:solidFill>
                <a:latin typeface="Calibri" panose="020F0502020204030204"/>
              </a:rPr>
              <a:t>8</a:t>
            </a:r>
            <a:r>
              <a:rPr kumimoji="0" lang="en-GB" sz="5400" b="1" i="0" u="none" strike="noStrike" kern="1200" cap="none" spc="0" normalizeH="0" baseline="0" noProof="0" dirty="0" smtClean="0">
                <a:ln>
                  <a:noFill/>
                </a:ln>
                <a:solidFill>
                  <a:prstClr val="black"/>
                </a:solidFill>
                <a:effectLst/>
                <a:uLnTx/>
                <a:uFillTx/>
                <a:latin typeface="Calibri" panose="020F0502020204030204"/>
                <a:ea typeface="+mn-ea"/>
                <a:cs typeface="+mn-cs"/>
              </a:rPr>
              <a:t>. What</a:t>
            </a:r>
            <a:r>
              <a:rPr kumimoji="0" lang="en-GB" sz="5400" b="1" i="0" u="none" strike="noStrike" kern="1200" cap="none" spc="0" normalizeH="0" noProof="0" dirty="0" smtClean="0">
                <a:ln>
                  <a:noFill/>
                </a:ln>
                <a:solidFill>
                  <a:prstClr val="black"/>
                </a:solidFill>
                <a:effectLst/>
                <a:uLnTx/>
                <a:uFillTx/>
                <a:latin typeface="Calibri" panose="020F0502020204030204"/>
                <a:ea typeface="+mn-ea"/>
                <a:cs typeface="+mn-cs"/>
              </a:rPr>
              <a:t> is the language of Judaism?</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5126182" y="2798619"/>
            <a:ext cx="4987636" cy="2646218"/>
          </a:xfrm>
          <a:prstGeom prst="rect">
            <a:avLst/>
          </a:prstGeom>
        </p:spPr>
      </p:pic>
    </p:spTree>
    <p:extLst>
      <p:ext uri="{BB962C8B-B14F-4D97-AF65-F5344CB8AC3E}">
        <p14:creationId xmlns:p14="http://schemas.microsoft.com/office/powerpoint/2010/main" val="3287616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233843"/>
            <a:ext cx="10515600" cy="1588127"/>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5400" b="1" dirty="0" smtClean="0"/>
              <a:t>9. How many religious festivals can you name?</a:t>
            </a:r>
            <a:endParaRPr lang="en-GB" sz="5400" b="1" dirty="0"/>
          </a:p>
        </p:txBody>
      </p:sp>
      <p:pic>
        <p:nvPicPr>
          <p:cNvPr id="3" name="Content Placeholder 2"/>
          <p:cNvPicPr>
            <a:picLocks noGrp="1" noChangeAspect="1"/>
          </p:cNvPicPr>
          <p:nvPr>
            <p:ph idx="1"/>
          </p:nvPr>
        </p:nvPicPr>
        <p:blipFill>
          <a:blip r:embed="rId2"/>
          <a:stretch>
            <a:fillRect/>
          </a:stretch>
        </p:blipFill>
        <p:spPr>
          <a:xfrm>
            <a:off x="2200275" y="2795922"/>
            <a:ext cx="2466975" cy="1847850"/>
          </a:xfrm>
          <a:prstGeom prst="rect">
            <a:avLst/>
          </a:prstGeom>
        </p:spPr>
      </p:pic>
      <p:pic>
        <p:nvPicPr>
          <p:cNvPr id="5" name="Picture 4"/>
          <p:cNvPicPr>
            <a:picLocks noChangeAspect="1"/>
          </p:cNvPicPr>
          <p:nvPr/>
        </p:nvPicPr>
        <p:blipFill>
          <a:blip r:embed="rId3"/>
          <a:stretch>
            <a:fillRect/>
          </a:stretch>
        </p:blipFill>
        <p:spPr>
          <a:xfrm>
            <a:off x="3061211" y="4627797"/>
            <a:ext cx="2886075" cy="1866899"/>
          </a:xfrm>
          <a:prstGeom prst="rect">
            <a:avLst/>
          </a:prstGeom>
        </p:spPr>
      </p:pic>
      <p:pic>
        <p:nvPicPr>
          <p:cNvPr id="6" name="Picture 5"/>
          <p:cNvPicPr>
            <a:picLocks noChangeAspect="1"/>
          </p:cNvPicPr>
          <p:nvPr/>
        </p:nvPicPr>
        <p:blipFill>
          <a:blip r:embed="rId4"/>
          <a:stretch>
            <a:fillRect/>
          </a:stretch>
        </p:blipFill>
        <p:spPr>
          <a:xfrm>
            <a:off x="7510882" y="2795922"/>
            <a:ext cx="2367410" cy="1992699"/>
          </a:xfrm>
          <a:prstGeom prst="rect">
            <a:avLst/>
          </a:prstGeom>
        </p:spPr>
      </p:pic>
      <p:pic>
        <p:nvPicPr>
          <p:cNvPr id="7" name="Picture 6"/>
          <p:cNvPicPr>
            <a:picLocks noChangeAspect="1"/>
          </p:cNvPicPr>
          <p:nvPr/>
        </p:nvPicPr>
        <p:blipFill>
          <a:blip r:embed="rId5"/>
          <a:stretch>
            <a:fillRect/>
          </a:stretch>
        </p:blipFill>
        <p:spPr>
          <a:xfrm>
            <a:off x="4667250" y="2432770"/>
            <a:ext cx="2857500" cy="2211001"/>
          </a:xfrm>
          <a:prstGeom prst="rect">
            <a:avLst/>
          </a:prstGeom>
        </p:spPr>
      </p:pic>
      <p:pic>
        <p:nvPicPr>
          <p:cNvPr id="8" name="Picture 7"/>
          <p:cNvPicPr>
            <a:picLocks noChangeAspect="1"/>
          </p:cNvPicPr>
          <p:nvPr/>
        </p:nvPicPr>
        <p:blipFill>
          <a:blip r:embed="rId6"/>
          <a:stretch>
            <a:fillRect/>
          </a:stretch>
        </p:blipFill>
        <p:spPr>
          <a:xfrm>
            <a:off x="6030295" y="4351571"/>
            <a:ext cx="2668087" cy="2143125"/>
          </a:xfrm>
          <a:prstGeom prst="rect">
            <a:avLst/>
          </a:prstGeom>
        </p:spPr>
      </p:pic>
    </p:spTree>
    <p:extLst>
      <p:ext uri="{BB962C8B-B14F-4D97-AF65-F5344CB8AC3E}">
        <p14:creationId xmlns:p14="http://schemas.microsoft.com/office/powerpoint/2010/main" val="2341778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967345" y="2230582"/>
            <a:ext cx="7730835" cy="3602182"/>
          </a:xfrm>
          <a:prstGeom prst="rect">
            <a:avLst/>
          </a:prstGeom>
        </p:spPr>
      </p:pic>
      <p:sp>
        <p:nvSpPr>
          <p:cNvPr id="4" name="Title 3"/>
          <p:cNvSpPr txBox="1">
            <a:spLocks noGrp="1"/>
          </p:cNvSpPr>
          <p:nvPr>
            <p:ph type="title"/>
          </p:nvPr>
        </p:nvSpPr>
        <p:spPr>
          <a:xfrm>
            <a:off x="838200" y="524692"/>
            <a:ext cx="10515600" cy="1006429"/>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6600" b="1" dirty="0" smtClean="0"/>
              <a:t>Section 2: LANGUAGES</a:t>
            </a:r>
            <a:endParaRPr lang="en-GB" sz="6600" b="1" dirty="0"/>
          </a:p>
        </p:txBody>
      </p:sp>
    </p:spTree>
    <p:extLst>
      <p:ext uri="{BB962C8B-B14F-4D97-AF65-F5344CB8AC3E}">
        <p14:creationId xmlns:p14="http://schemas.microsoft.com/office/powerpoint/2010/main" val="747187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218365"/>
            <a:ext cx="11900848"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1. CAN YOU RECOGNISE THE LANGUAGE?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1" u="none" strike="noStrike" kern="1200" cap="none" spc="0" normalizeH="0" baseline="0" noProof="0" dirty="0" smtClean="0">
                <a:ln>
                  <a:noFill/>
                </a:ln>
                <a:solidFill>
                  <a:prstClr val="black"/>
                </a:solidFill>
                <a:effectLst/>
                <a:uLnTx/>
                <a:uFillTx/>
                <a:latin typeface="Calibri" panose="020F0502020204030204"/>
                <a:ea typeface="+mn-ea"/>
                <a:cs typeface="+mn-cs"/>
              </a:rPr>
              <a:t>All these words mean hello, but what are the languages?</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330025" y="3226711"/>
            <a:ext cx="2634018"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1) Ciao</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3414264" y="3226710"/>
            <a:ext cx="4583373"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4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Guten</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Tag</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8334340" y="3226710"/>
            <a:ext cx="3368724"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3) </a:t>
            </a:r>
            <a:r>
              <a:rPr lang="en-GB" sz="4800" b="1" dirty="0" smtClean="0">
                <a:solidFill>
                  <a:prstClr val="black"/>
                </a:solidFill>
                <a:latin typeface="Calibri" panose="020F0502020204030204"/>
              </a:rPr>
              <a:t>Bonjour</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30025" y="5019371"/>
            <a:ext cx="2634018"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4) </a:t>
            </a:r>
            <a:r>
              <a:rPr lang="eu-ES" sz="4800" b="1" dirty="0" smtClean="0">
                <a:solidFill>
                  <a:prstClr val="black"/>
                </a:solidFill>
                <a:latin typeface="Calibri" panose="020F0502020204030204"/>
              </a:rPr>
              <a:t>Hola</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8536350" y="4979042"/>
            <a:ext cx="2099481"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prstClr val="black"/>
                </a:solidFill>
                <a:latin typeface="Calibri" panose="020F0502020204030204"/>
              </a:rPr>
              <a:t>6</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pt-PT" sz="4800" b="1" i="0" u="none" strike="noStrike" kern="1200" cap="none" spc="0" normalizeH="0" baseline="0" noProof="0" dirty="0">
                <a:ln>
                  <a:noFill/>
                </a:ln>
                <a:solidFill>
                  <a:prstClr val="black"/>
                </a:solidFill>
                <a:effectLst/>
                <a:uLnTx/>
                <a:uFillTx/>
                <a:latin typeface="Calibri" panose="020F0502020204030204"/>
                <a:ea typeface="+mn-ea"/>
                <a:cs typeface="+mn-cs"/>
              </a:rPr>
              <a:t>Olá</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4355960" y="5013539"/>
            <a:ext cx="2699983" cy="830997"/>
          </a:xfrm>
          <a:prstGeom prst="rect">
            <a:avLst/>
          </a:prstGeom>
          <a:solidFill>
            <a:srgbClr val="FDA5F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noProof="0" dirty="0">
                <a:solidFill>
                  <a:prstClr val="black"/>
                </a:solidFill>
                <a:latin typeface="Calibri" panose="020F0502020204030204"/>
              </a:rPr>
              <a:t>5</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pl-PL" sz="4800" b="1" i="0" u="none" strike="noStrike" kern="1200" cap="none" spc="0" normalizeH="0" baseline="0" noProof="0" dirty="0">
                <a:ln>
                  <a:noFill/>
                </a:ln>
                <a:solidFill>
                  <a:prstClr val="black"/>
                </a:solidFill>
                <a:effectLst/>
                <a:uLnTx/>
                <a:uFillTx/>
                <a:latin typeface="Calibri" panose="020F0502020204030204"/>
                <a:ea typeface="+mn-ea"/>
                <a:cs typeface="+mn-cs"/>
              </a:rPr>
              <a:t>cześć</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885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0"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742" y="204478"/>
            <a:ext cx="10329715" cy="1323439"/>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n-GB" sz="4000" b="1" dirty="0">
                <a:solidFill>
                  <a:prstClr val="black"/>
                </a:solidFill>
              </a:rPr>
              <a:t>2</a:t>
            </a:r>
            <a:r>
              <a:rPr lang="en-GB" sz="4000" b="1" dirty="0" smtClean="0">
                <a:solidFill>
                  <a:prstClr val="black"/>
                </a:solidFill>
              </a:rPr>
              <a:t>.Can you match these well </a:t>
            </a:r>
            <a:r>
              <a:rPr lang="en-GB" sz="4000" b="1" dirty="0">
                <a:solidFill>
                  <a:prstClr val="black"/>
                </a:solidFill>
              </a:rPr>
              <a:t>known </a:t>
            </a:r>
            <a:r>
              <a:rPr lang="en-GB" sz="4000" b="1" dirty="0" smtClean="0">
                <a:solidFill>
                  <a:prstClr val="black"/>
                </a:solidFill>
              </a:rPr>
              <a:t>people to their native language?: </a:t>
            </a:r>
            <a:endParaRPr lang="en-GB" sz="4000" b="1" dirty="0">
              <a:solidFill>
                <a:prstClr val="black"/>
              </a:solidFill>
            </a:endParaRPr>
          </a:p>
        </p:txBody>
      </p:sp>
      <p:sp>
        <p:nvSpPr>
          <p:cNvPr id="5" name="TextBox 4"/>
          <p:cNvSpPr txBox="1"/>
          <p:nvPr/>
        </p:nvSpPr>
        <p:spPr>
          <a:xfrm>
            <a:off x="67693" y="4001992"/>
            <a:ext cx="3218605" cy="523220"/>
          </a:xfrm>
          <a:prstGeom prst="rect">
            <a:avLst/>
          </a:prstGeom>
          <a:noFill/>
        </p:spPr>
        <p:txBody>
          <a:bodyPr wrap="square" rtlCol="0">
            <a:spAutoFit/>
          </a:bodyPr>
          <a:lstStyle/>
          <a:p>
            <a:r>
              <a:rPr lang="en-GB" sz="2800" b="1" dirty="0" smtClean="0"/>
              <a:t>a. Cristiano Ronaldo</a:t>
            </a:r>
            <a:endParaRPr lang="en-GB" sz="2800" b="1" dirty="0"/>
          </a:p>
        </p:txBody>
      </p:sp>
      <p:sp>
        <p:nvSpPr>
          <p:cNvPr id="7" name="Rounded Rectangle 6"/>
          <p:cNvSpPr/>
          <p:nvPr/>
        </p:nvSpPr>
        <p:spPr>
          <a:xfrm>
            <a:off x="205260" y="5003505"/>
            <a:ext cx="251965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German</a:t>
            </a:r>
            <a:endParaRPr lang="en-GB" sz="2800" b="1" dirty="0">
              <a:solidFill>
                <a:schemeClr val="tx1"/>
              </a:solidFill>
            </a:endParaRPr>
          </a:p>
        </p:txBody>
      </p:sp>
      <p:sp>
        <p:nvSpPr>
          <p:cNvPr id="9" name="TextBox 8"/>
          <p:cNvSpPr txBox="1"/>
          <p:nvPr/>
        </p:nvSpPr>
        <p:spPr>
          <a:xfrm>
            <a:off x="3286299" y="4001992"/>
            <a:ext cx="3003644" cy="523220"/>
          </a:xfrm>
          <a:prstGeom prst="rect">
            <a:avLst/>
          </a:prstGeom>
          <a:noFill/>
        </p:spPr>
        <p:txBody>
          <a:bodyPr wrap="square" rtlCol="0">
            <a:spAutoFit/>
          </a:bodyPr>
          <a:lstStyle/>
          <a:p>
            <a:r>
              <a:rPr lang="en-GB" sz="2800" b="1" dirty="0" smtClean="0"/>
              <a:t>b. Natalie Portman</a:t>
            </a:r>
            <a:endParaRPr lang="en-GB" sz="2800" b="1" dirty="0"/>
          </a:p>
        </p:txBody>
      </p:sp>
      <p:sp>
        <p:nvSpPr>
          <p:cNvPr id="11" name="Rounded Rectangle 10"/>
          <p:cNvSpPr/>
          <p:nvPr/>
        </p:nvSpPr>
        <p:spPr>
          <a:xfrm>
            <a:off x="3514499" y="5017831"/>
            <a:ext cx="2387101"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I</a:t>
            </a:r>
            <a:r>
              <a:rPr lang="en-GB" sz="2800" b="1" dirty="0" smtClean="0">
                <a:solidFill>
                  <a:schemeClr val="tx1"/>
                </a:solidFill>
              </a:rPr>
              <a:t>talian</a:t>
            </a:r>
            <a:endParaRPr lang="en-GB" sz="2800" b="1" dirty="0">
              <a:solidFill>
                <a:schemeClr val="tx1"/>
              </a:solidFill>
            </a:endParaRPr>
          </a:p>
        </p:txBody>
      </p:sp>
      <p:sp>
        <p:nvSpPr>
          <p:cNvPr id="13" name="TextBox 12"/>
          <p:cNvSpPr txBox="1"/>
          <p:nvPr/>
        </p:nvSpPr>
        <p:spPr>
          <a:xfrm>
            <a:off x="6421326" y="3998912"/>
            <a:ext cx="2662850" cy="523220"/>
          </a:xfrm>
          <a:prstGeom prst="rect">
            <a:avLst/>
          </a:prstGeom>
          <a:noFill/>
        </p:spPr>
        <p:txBody>
          <a:bodyPr wrap="square" rtlCol="0">
            <a:spAutoFit/>
          </a:bodyPr>
          <a:lstStyle/>
          <a:p>
            <a:r>
              <a:rPr lang="en-GB" sz="2800" b="1" dirty="0" smtClean="0"/>
              <a:t>c. Roger Federer</a:t>
            </a:r>
            <a:endParaRPr lang="en-GB" sz="2800" b="1" dirty="0"/>
          </a:p>
        </p:txBody>
      </p:sp>
      <p:sp>
        <p:nvSpPr>
          <p:cNvPr id="15" name="Rounded Rectangle 14"/>
          <p:cNvSpPr/>
          <p:nvPr/>
        </p:nvSpPr>
        <p:spPr>
          <a:xfrm>
            <a:off x="6421325" y="5017831"/>
            <a:ext cx="2509390"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Portuguese</a:t>
            </a:r>
            <a:endParaRPr lang="en-GB" sz="2800" b="1"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41" y="2162646"/>
            <a:ext cx="254315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992" y="2266757"/>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3555" y="2240683"/>
            <a:ext cx="2167160" cy="156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215" y="2270605"/>
            <a:ext cx="259715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9286387" y="4042162"/>
            <a:ext cx="2738806" cy="523220"/>
          </a:xfrm>
          <a:prstGeom prst="rect">
            <a:avLst/>
          </a:prstGeom>
          <a:noFill/>
        </p:spPr>
        <p:txBody>
          <a:bodyPr wrap="square" rtlCol="0">
            <a:spAutoFit/>
          </a:bodyPr>
          <a:lstStyle/>
          <a:p>
            <a:r>
              <a:rPr lang="en-GB" sz="2800" b="1" dirty="0" smtClean="0"/>
              <a:t>d. Jose </a:t>
            </a:r>
            <a:r>
              <a:rPr lang="en-GB" sz="2800" b="1" dirty="0" err="1" smtClean="0"/>
              <a:t>Mourinho</a:t>
            </a:r>
            <a:endParaRPr lang="en-GB" sz="2800" b="1" dirty="0"/>
          </a:p>
        </p:txBody>
      </p:sp>
      <p:sp>
        <p:nvSpPr>
          <p:cNvPr id="20" name="Rounded Rectangle 19"/>
          <p:cNvSpPr/>
          <p:nvPr/>
        </p:nvSpPr>
        <p:spPr>
          <a:xfrm>
            <a:off x="9480284" y="5017831"/>
            <a:ext cx="2509390"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Hebrew</a:t>
            </a:r>
            <a:endParaRPr lang="en-GB" sz="2800" b="1" dirty="0">
              <a:solidFill>
                <a:schemeClr val="tx1"/>
              </a:solidFill>
            </a:endParaRPr>
          </a:p>
        </p:txBody>
      </p:sp>
    </p:spTree>
    <p:extLst>
      <p:ext uri="{BB962C8B-B14F-4D97-AF65-F5344CB8AC3E}">
        <p14:creationId xmlns:p14="http://schemas.microsoft.com/office/powerpoint/2010/main" val="37049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5"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0715" y="4814339"/>
            <a:ext cx="2538484" cy="677108"/>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0" i="0" u="none" strike="noStrike" kern="1200" cap="none" spc="0" normalizeH="0" baseline="0" noProof="0" dirty="0" smtClean="0">
                <a:ln>
                  <a:noFill/>
                </a:ln>
                <a:solidFill>
                  <a:prstClr val="white"/>
                </a:solidFill>
                <a:effectLst/>
                <a:uLnTx/>
                <a:uFillTx/>
                <a:latin typeface="Calibri" panose="020F0502020204030204"/>
                <a:ea typeface="+mn-ea"/>
                <a:cs typeface="+mn-cs"/>
              </a:rPr>
              <a:t>French</a:t>
            </a:r>
            <a:endParaRPr kumimoji="0" lang="en-GB" sz="3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4375553" y="4845116"/>
            <a:ext cx="2538484" cy="646331"/>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prstClr val="white"/>
                </a:solidFill>
                <a:effectLst/>
                <a:uLnTx/>
                <a:uFillTx/>
                <a:latin typeface="Calibri" panose="020F0502020204030204"/>
                <a:ea typeface="+mn-ea"/>
                <a:cs typeface="+mn-cs"/>
              </a:rPr>
              <a:t>Polish</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579478" y="4845116"/>
            <a:ext cx="2538484" cy="646331"/>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dirty="0" smtClean="0">
                <a:solidFill>
                  <a:prstClr val="white"/>
                </a:solidFill>
                <a:latin typeface="Calibri" panose="020F0502020204030204"/>
              </a:rPr>
              <a:t>Mandarin</a:t>
            </a:r>
            <a:endParaRPr kumimoji="0" lang="en-GB"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675098" y="1060399"/>
            <a:ext cx="10442864" cy="2585323"/>
          </a:xfrm>
          <a:prstGeom prst="rect">
            <a:avLst/>
          </a:prstGeom>
          <a:solidFill>
            <a:srgbClr val="FFFF00"/>
          </a:solidFill>
          <a:ln>
            <a:solidFill>
              <a:srgbClr val="FF0000"/>
            </a:solidFill>
          </a:ln>
        </p:spPr>
        <p:txBody>
          <a:bodyPr wrap="square" rtlCol="0">
            <a:spAutoFit/>
          </a:bodyPr>
          <a:lstStyle/>
          <a:p>
            <a:r>
              <a:rPr lang="en-GB" sz="5400" b="1" dirty="0"/>
              <a:t>3</a:t>
            </a:r>
            <a:r>
              <a:rPr lang="en-GB" sz="5400" b="1" dirty="0" smtClean="0"/>
              <a:t>)After English, what do you think is the second most commonly spoken home language in Scotland?</a:t>
            </a:r>
            <a:endParaRPr lang="en-GB" sz="5400" b="1" dirty="0"/>
          </a:p>
        </p:txBody>
      </p:sp>
    </p:spTree>
    <p:extLst>
      <p:ext uri="{BB962C8B-B14F-4D97-AF65-F5344CB8AC3E}">
        <p14:creationId xmlns:p14="http://schemas.microsoft.com/office/powerpoint/2010/main" val="38568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9990" y="1194033"/>
            <a:ext cx="10768446" cy="2585323"/>
          </a:xfrm>
          <a:prstGeom prst="rect">
            <a:avLst/>
          </a:prstGeom>
          <a:solidFill>
            <a:srgbClr val="FA8F36"/>
          </a:solidFill>
          <a:ln>
            <a:solidFill>
              <a:srgbClr val="FF0000"/>
            </a:solidFill>
          </a:ln>
        </p:spPr>
        <p:txBody>
          <a:bodyPr wrap="square" rtlCol="0">
            <a:spAutoFit/>
          </a:bodyPr>
          <a:lstStyle/>
          <a:p>
            <a:r>
              <a:rPr lang="en-GB" sz="5400" b="1" dirty="0"/>
              <a:t>4</a:t>
            </a:r>
            <a:r>
              <a:rPr lang="en-GB" sz="5400" b="1" dirty="0" smtClean="0"/>
              <a:t>)True or false? At least half of the world’s population speaks 2 or more languages</a:t>
            </a:r>
            <a:endParaRPr lang="en-GB" sz="5400" b="1" dirty="0"/>
          </a:p>
        </p:txBody>
      </p:sp>
      <p:pic>
        <p:nvPicPr>
          <p:cNvPr id="10" name="Picture 9"/>
          <p:cNvPicPr>
            <a:picLocks noChangeAspect="1"/>
          </p:cNvPicPr>
          <p:nvPr/>
        </p:nvPicPr>
        <p:blipFill>
          <a:blip r:embed="rId2"/>
          <a:stretch>
            <a:fillRect/>
          </a:stretch>
        </p:blipFill>
        <p:spPr>
          <a:xfrm>
            <a:off x="3435928" y="4170218"/>
            <a:ext cx="4849090" cy="2178627"/>
          </a:xfrm>
          <a:prstGeom prst="rect">
            <a:avLst/>
          </a:prstGeom>
        </p:spPr>
      </p:pic>
    </p:spTree>
    <p:extLst>
      <p:ext uri="{BB962C8B-B14F-4D97-AF65-F5344CB8AC3E}">
        <p14:creationId xmlns:p14="http://schemas.microsoft.com/office/powerpoint/2010/main" val="262510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560" y="1559175"/>
            <a:ext cx="10422082" cy="1569660"/>
          </a:xfrm>
          <a:prstGeom prst="rect">
            <a:avLst/>
          </a:prstGeom>
          <a:solidFill>
            <a:schemeClr val="accent6">
              <a:lumMod val="40000"/>
              <a:lumOff val="60000"/>
            </a:schemeClr>
          </a:solidFill>
          <a:ln>
            <a:solidFill>
              <a:srgbClr val="FF0000"/>
            </a:solidFill>
          </a:ln>
        </p:spPr>
        <p:txBody>
          <a:bodyPr wrap="square" rtlCol="0">
            <a:spAutoFit/>
          </a:bodyPr>
          <a:lstStyle/>
          <a:p>
            <a:r>
              <a:rPr lang="en-GB" sz="4800" b="1" dirty="0"/>
              <a:t>5</a:t>
            </a:r>
            <a:r>
              <a:rPr lang="en-GB" sz="4800" b="1" dirty="0" smtClean="0"/>
              <a:t>)True or False? English is the most </a:t>
            </a:r>
          </a:p>
          <a:p>
            <a:r>
              <a:rPr lang="en-GB" sz="4800" b="1" dirty="0" smtClean="0"/>
              <a:t>widely spoken language in the world</a:t>
            </a:r>
            <a:endParaRPr lang="en-GB" sz="4800" b="1" dirty="0"/>
          </a:p>
        </p:txBody>
      </p:sp>
      <p:pic>
        <p:nvPicPr>
          <p:cNvPr id="3" name="Picture 2"/>
          <p:cNvPicPr>
            <a:picLocks noChangeAspect="1"/>
          </p:cNvPicPr>
          <p:nvPr/>
        </p:nvPicPr>
        <p:blipFill>
          <a:blip r:embed="rId2"/>
          <a:stretch>
            <a:fillRect/>
          </a:stretch>
        </p:blipFill>
        <p:spPr>
          <a:xfrm>
            <a:off x="4114801" y="4114800"/>
            <a:ext cx="3657600" cy="2017001"/>
          </a:xfrm>
          <a:prstGeom prst="rect">
            <a:avLst/>
          </a:prstGeom>
        </p:spPr>
      </p:pic>
    </p:spTree>
    <p:extLst>
      <p:ext uri="{BB962C8B-B14F-4D97-AF65-F5344CB8AC3E}">
        <p14:creationId xmlns:p14="http://schemas.microsoft.com/office/powerpoint/2010/main" val="272208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0080"/>
            <a:ext cx="10515600" cy="5536883"/>
          </a:xfrm>
        </p:spPr>
        <p:txBody>
          <a:bodyPr>
            <a:noAutofit/>
          </a:bodyPr>
          <a:lstStyle/>
          <a:p>
            <a:pPr marL="0" indent="0">
              <a:buNone/>
            </a:pPr>
            <a:r>
              <a:rPr lang="en-GB" sz="3200" b="1" dirty="0" smtClean="0"/>
              <a:t>How much do you know about languages, customs and religions other than your own? This quiz will help you to find out. </a:t>
            </a:r>
          </a:p>
          <a:p>
            <a:pPr marL="0" indent="0">
              <a:buNone/>
            </a:pPr>
            <a:endParaRPr lang="en-GB" sz="3200" b="1" dirty="0" smtClean="0"/>
          </a:p>
          <a:p>
            <a:pPr marL="0" indent="0">
              <a:buNone/>
            </a:pPr>
            <a:r>
              <a:rPr lang="en-GB" sz="3200" b="1" dirty="0" smtClean="0"/>
              <a:t>This is a joint effort- you can discuss answers with other people in your class and you can use the internet to do some research to help you find the answers. </a:t>
            </a:r>
            <a:endParaRPr lang="en-GB" sz="3600" dirty="0"/>
          </a:p>
          <a:p>
            <a:pPr marL="0" indent="0">
              <a:buNone/>
            </a:pPr>
            <a:endParaRPr lang="en-GB" sz="36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2" y="4475018"/>
            <a:ext cx="3200400" cy="214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107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2262621"/>
            <a:ext cx="723332" cy="830997"/>
          </a:xfrm>
          <a:prstGeom prst="rect">
            <a:avLst/>
          </a:prstGeom>
          <a:solidFill>
            <a:srgbClr val="FFFF00"/>
          </a:solidFill>
        </p:spPr>
        <p:txBody>
          <a:bodyPr wrap="square" rtlCol="0">
            <a:spAutoFit/>
          </a:bodyPr>
          <a:lstStyle/>
          <a:p>
            <a:r>
              <a:rPr lang="en-GB" sz="4800" dirty="0" smtClean="0"/>
              <a:t>1</a:t>
            </a:r>
            <a:endParaRPr lang="en-GB" sz="4800" dirty="0"/>
          </a:p>
        </p:txBody>
      </p:sp>
      <p:sp>
        <p:nvSpPr>
          <p:cNvPr id="17" name="TextBox 16"/>
          <p:cNvSpPr txBox="1"/>
          <p:nvPr/>
        </p:nvSpPr>
        <p:spPr>
          <a:xfrm>
            <a:off x="4006482" y="2341764"/>
            <a:ext cx="723332" cy="830997"/>
          </a:xfrm>
          <a:prstGeom prst="rect">
            <a:avLst/>
          </a:prstGeom>
          <a:solidFill>
            <a:srgbClr val="FFFF00"/>
          </a:solidFill>
        </p:spPr>
        <p:txBody>
          <a:bodyPr wrap="square" rtlCol="0">
            <a:spAutoFit/>
          </a:bodyPr>
          <a:lstStyle/>
          <a:p>
            <a:r>
              <a:rPr lang="en-GB" sz="4800" dirty="0" smtClean="0"/>
              <a:t>2</a:t>
            </a:r>
            <a:endParaRPr lang="en-GB" sz="4800" dirty="0"/>
          </a:p>
        </p:txBody>
      </p:sp>
      <p:sp>
        <p:nvSpPr>
          <p:cNvPr id="18" name="TextBox 17"/>
          <p:cNvSpPr txBox="1"/>
          <p:nvPr/>
        </p:nvSpPr>
        <p:spPr>
          <a:xfrm>
            <a:off x="8206853" y="2304144"/>
            <a:ext cx="723332" cy="830997"/>
          </a:xfrm>
          <a:prstGeom prst="rect">
            <a:avLst/>
          </a:prstGeom>
          <a:solidFill>
            <a:srgbClr val="FFFF00"/>
          </a:solidFill>
        </p:spPr>
        <p:txBody>
          <a:bodyPr wrap="square" rtlCol="0">
            <a:spAutoFit/>
          </a:bodyPr>
          <a:lstStyle/>
          <a:p>
            <a:r>
              <a:rPr lang="en-GB" sz="4800" dirty="0" smtClean="0"/>
              <a:t>3</a:t>
            </a:r>
            <a:endParaRPr lang="en-GB" sz="4800" dirty="0"/>
          </a:p>
        </p:txBody>
      </p:sp>
      <p:sp>
        <p:nvSpPr>
          <p:cNvPr id="19" name="TextBox 18"/>
          <p:cNvSpPr txBox="1"/>
          <p:nvPr/>
        </p:nvSpPr>
        <p:spPr>
          <a:xfrm>
            <a:off x="319021" y="4681803"/>
            <a:ext cx="723332" cy="830997"/>
          </a:xfrm>
          <a:prstGeom prst="rect">
            <a:avLst/>
          </a:prstGeom>
          <a:solidFill>
            <a:srgbClr val="FFFF00"/>
          </a:solidFill>
        </p:spPr>
        <p:txBody>
          <a:bodyPr wrap="square" rtlCol="0">
            <a:spAutoFit/>
          </a:bodyPr>
          <a:lstStyle/>
          <a:p>
            <a:r>
              <a:rPr lang="en-GB" sz="4800" dirty="0" smtClean="0"/>
              <a:t>4</a:t>
            </a:r>
            <a:endParaRPr lang="en-GB" sz="4800" dirty="0"/>
          </a:p>
        </p:txBody>
      </p:sp>
      <p:sp>
        <p:nvSpPr>
          <p:cNvPr id="20" name="TextBox 19"/>
          <p:cNvSpPr txBox="1"/>
          <p:nvPr/>
        </p:nvSpPr>
        <p:spPr>
          <a:xfrm>
            <a:off x="4085704" y="4681803"/>
            <a:ext cx="723332" cy="830997"/>
          </a:xfrm>
          <a:prstGeom prst="rect">
            <a:avLst/>
          </a:prstGeom>
          <a:solidFill>
            <a:srgbClr val="FFFF00"/>
          </a:solidFill>
        </p:spPr>
        <p:txBody>
          <a:bodyPr wrap="square" rtlCol="0">
            <a:spAutoFit/>
          </a:bodyPr>
          <a:lstStyle/>
          <a:p>
            <a:r>
              <a:rPr lang="en-GB" sz="4800" dirty="0" smtClean="0"/>
              <a:t>5</a:t>
            </a:r>
            <a:endParaRPr lang="en-GB" sz="4800" dirty="0"/>
          </a:p>
        </p:txBody>
      </p:sp>
      <p:sp>
        <p:nvSpPr>
          <p:cNvPr id="21" name="TextBox 20"/>
          <p:cNvSpPr txBox="1"/>
          <p:nvPr/>
        </p:nvSpPr>
        <p:spPr>
          <a:xfrm>
            <a:off x="8206853" y="4681803"/>
            <a:ext cx="723332" cy="830997"/>
          </a:xfrm>
          <a:prstGeom prst="rect">
            <a:avLst/>
          </a:prstGeom>
          <a:solidFill>
            <a:srgbClr val="FFFF00"/>
          </a:solidFill>
        </p:spPr>
        <p:txBody>
          <a:bodyPr wrap="square" rtlCol="0">
            <a:spAutoFit/>
          </a:bodyPr>
          <a:lstStyle/>
          <a:p>
            <a:r>
              <a:rPr lang="en-GB" sz="4800" dirty="0" smtClean="0"/>
              <a:t>6</a:t>
            </a:r>
            <a:endParaRPr lang="en-GB" sz="4800" dirty="0"/>
          </a:p>
        </p:txBody>
      </p:sp>
      <p:pic>
        <p:nvPicPr>
          <p:cNvPr id="3074" name="Picture 2" descr="C:\Users\auchacdevinec\Desktop\thFFTPIR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06" y="2481890"/>
            <a:ext cx="228578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uchacdevinec\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4162" y="4621872"/>
            <a:ext cx="2498156" cy="164878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23" y="4681803"/>
            <a:ext cx="2235945" cy="1605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5311" y="4681803"/>
            <a:ext cx="26193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736742" y="204478"/>
            <a:ext cx="10329715" cy="193899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r>
              <a:rPr lang="en-GB" sz="4000" b="1" dirty="0">
                <a:solidFill>
                  <a:prstClr val="black"/>
                </a:solidFill>
              </a:rPr>
              <a:t>6</a:t>
            </a:r>
            <a:r>
              <a:rPr lang="en-GB" sz="4000" b="1" dirty="0" smtClean="0">
                <a:solidFill>
                  <a:prstClr val="black"/>
                </a:solidFill>
              </a:rPr>
              <a:t>a.Which countries do the following flags represent? b. What is the language of each of these countries?</a:t>
            </a:r>
            <a:endParaRPr lang="en-GB" sz="4800" b="1" dirty="0">
              <a:solidFill>
                <a:prstClr val="black"/>
              </a:solidFill>
            </a:endParaRPr>
          </a:p>
        </p:txBody>
      </p:sp>
      <p:pic>
        <p:nvPicPr>
          <p:cNvPr id="5" name="Picture 4"/>
          <p:cNvPicPr>
            <a:picLocks noChangeAspect="1"/>
          </p:cNvPicPr>
          <p:nvPr/>
        </p:nvPicPr>
        <p:blipFill>
          <a:blip r:embed="rId6"/>
          <a:stretch>
            <a:fillRect/>
          </a:stretch>
        </p:blipFill>
        <p:spPr>
          <a:xfrm>
            <a:off x="9232314" y="2329924"/>
            <a:ext cx="2619375" cy="1743075"/>
          </a:xfrm>
          <a:prstGeom prst="rect">
            <a:avLst/>
          </a:prstGeom>
        </p:spPr>
      </p:pic>
      <p:pic>
        <p:nvPicPr>
          <p:cNvPr id="7" name="Picture 6"/>
          <p:cNvPicPr>
            <a:picLocks noChangeAspect="1"/>
          </p:cNvPicPr>
          <p:nvPr/>
        </p:nvPicPr>
        <p:blipFill>
          <a:blip r:embed="rId7"/>
          <a:stretch>
            <a:fillRect/>
          </a:stretch>
        </p:blipFill>
        <p:spPr>
          <a:xfrm>
            <a:off x="4935331" y="2401144"/>
            <a:ext cx="2872917" cy="1895042"/>
          </a:xfrm>
          <a:prstGeom prst="rect">
            <a:avLst/>
          </a:prstGeom>
        </p:spPr>
      </p:pic>
    </p:spTree>
    <p:extLst>
      <p:ext uri="{BB962C8B-B14F-4D97-AF65-F5344CB8AC3E}">
        <p14:creationId xmlns:p14="http://schemas.microsoft.com/office/powerpoint/2010/main" val="3278346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504" y="423081"/>
            <a:ext cx="10512595" cy="1754326"/>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b="1" noProof="0" dirty="0">
                <a:solidFill>
                  <a:prstClr val="black"/>
                </a:solidFill>
                <a:latin typeface="Calibri Light" panose="020F0302020204030204"/>
              </a:rPr>
              <a:t>7</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How </a:t>
            </a:r>
            <a:r>
              <a:rPr kumimoji="0" lang="en-GB" sz="5400" b="1" i="0" u="none" strike="noStrike" kern="1200" cap="none" spc="0" normalizeH="0" baseline="0" noProof="0" dirty="0">
                <a:ln>
                  <a:noFill/>
                </a:ln>
                <a:solidFill>
                  <a:prstClr val="black"/>
                </a:solidFill>
                <a:effectLst/>
                <a:uLnTx/>
                <a:uFillTx/>
                <a:latin typeface="Calibri Light" panose="020F0302020204030204"/>
                <a:ea typeface="+mn-ea"/>
                <a:cs typeface="+mn-cs"/>
              </a:rPr>
              <a:t>many languages can you say Merry Christmas in</a:t>
            </a:r>
            <a:r>
              <a:rPr kumimoji="0" lang="en-GB" sz="5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a:t>
            </a:r>
            <a:endParaRPr kumimoji="0" lang="en-GB"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97" y="2409444"/>
            <a:ext cx="5321808" cy="399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403" y="3409950"/>
            <a:ext cx="19716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04" y="3409950"/>
            <a:ext cx="206692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63861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646330"/>
            <a:ext cx="10515600" cy="4154984"/>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ctr">
              <a:lnSpc>
                <a:spcPct val="100000"/>
              </a:lnSpc>
              <a:spcBef>
                <a:spcPts val="0"/>
              </a:spcBef>
            </a:pPr>
            <a:r>
              <a:rPr lang="en-GB" sz="8800" b="1" dirty="0" smtClean="0"/>
              <a:t/>
            </a:r>
            <a:br>
              <a:rPr lang="en-GB" sz="8800" b="1" dirty="0" smtClean="0"/>
            </a:br>
            <a:r>
              <a:rPr lang="en-GB" sz="8800" b="1" dirty="0" smtClean="0"/>
              <a:t>Final Question..</a:t>
            </a:r>
            <a:r>
              <a:rPr lang="en-GB" sz="8800" dirty="0">
                <a:solidFill>
                  <a:prstClr val="black"/>
                </a:solidFill>
                <a:latin typeface="Comic Sans MS" panose="030F0702030302020204" pitchFamily="66" charset="0"/>
              </a:rPr>
              <a:t> </a:t>
            </a:r>
            <a:r>
              <a:rPr lang="en-GB" sz="8800" dirty="0" smtClean="0">
                <a:solidFill>
                  <a:prstClr val="black"/>
                </a:solidFill>
                <a:latin typeface="Comic Sans MS" panose="030F0702030302020204" pitchFamily="66" charset="0"/>
              </a:rPr>
              <a:t/>
            </a:r>
            <a:br>
              <a:rPr lang="en-GB" sz="8800" dirty="0" smtClean="0">
                <a:solidFill>
                  <a:prstClr val="black"/>
                </a:solidFill>
                <a:latin typeface="Comic Sans MS" panose="030F0702030302020204" pitchFamily="66" charset="0"/>
              </a:rPr>
            </a:br>
            <a:endParaRPr lang="en-GB" sz="8800" b="1" dirty="0"/>
          </a:p>
        </p:txBody>
      </p:sp>
    </p:spTree>
    <p:extLst>
      <p:ext uri="{BB962C8B-B14F-4D97-AF65-F5344CB8AC3E}">
        <p14:creationId xmlns:p14="http://schemas.microsoft.com/office/powerpoint/2010/main" val="2679718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438912" y="3218688"/>
            <a:ext cx="10914888" cy="3291840"/>
          </a:xfrm>
        </p:spPr>
        <p:txBody>
          <a:bodyPr>
            <a:normAutofit fontScale="85000" lnSpcReduction="20000"/>
          </a:bodyPr>
          <a:lstStyle/>
          <a:p>
            <a:endParaRPr lang="en-GB" dirty="0" smtClean="0"/>
          </a:p>
          <a:p>
            <a:r>
              <a:rPr lang="en-GB" sz="6500" dirty="0" smtClean="0"/>
              <a:t>Article 2</a:t>
            </a:r>
            <a:endParaRPr lang="en-GB" sz="6500" dirty="0"/>
          </a:p>
          <a:p>
            <a:r>
              <a:rPr lang="en-GB" sz="6500" dirty="0" smtClean="0"/>
              <a:t>Article 38</a:t>
            </a:r>
            <a:endParaRPr lang="en-GB" sz="6500" dirty="0"/>
          </a:p>
          <a:p>
            <a:r>
              <a:rPr lang="en-GB" sz="6500" dirty="0" smtClean="0"/>
              <a:t>Article 28</a:t>
            </a:r>
            <a:endParaRPr lang="en-GB" sz="6500" dirty="0"/>
          </a:p>
          <a:p>
            <a:r>
              <a:rPr lang="en-GB" sz="6500" dirty="0" smtClean="0"/>
              <a:t>Article 12</a:t>
            </a:r>
          </a:p>
        </p:txBody>
      </p:sp>
      <p:sp>
        <p:nvSpPr>
          <p:cNvPr id="4" name="TextBox 3"/>
          <p:cNvSpPr txBox="1"/>
          <p:nvPr/>
        </p:nvSpPr>
        <p:spPr>
          <a:xfrm>
            <a:off x="474669" y="235562"/>
            <a:ext cx="11522259" cy="2862322"/>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3600" dirty="0">
                <a:solidFill>
                  <a:prstClr val="black"/>
                </a:solidFill>
                <a:latin typeface="Comic Sans MS" panose="030F0702030302020204" pitchFamily="66" charset="0"/>
                <a:ea typeface="+mj-ea"/>
                <a:cs typeface="+mj-cs"/>
              </a:rPr>
              <a:t>8</a:t>
            </a:r>
            <a:r>
              <a:rPr lang="en-GB" sz="3600" smtClean="0">
                <a:solidFill>
                  <a:prstClr val="black"/>
                </a:solidFill>
                <a:latin typeface="Comic Sans MS" panose="030F0702030302020204" pitchFamily="66" charset="0"/>
                <a:ea typeface="+mj-ea"/>
                <a:cs typeface="+mj-cs"/>
              </a:rPr>
              <a:t>)Which </a:t>
            </a:r>
            <a:r>
              <a:rPr lang="en-GB" sz="3600" dirty="0">
                <a:solidFill>
                  <a:prstClr val="black"/>
                </a:solidFill>
                <a:latin typeface="Comic Sans MS" panose="030F0702030302020204" pitchFamily="66" charset="0"/>
                <a:ea typeface="+mj-ea"/>
                <a:cs typeface="+mj-cs"/>
              </a:rPr>
              <a:t>article from the United Nations Convention on the Rights of the Child states that nobody </a:t>
            </a:r>
            <a:r>
              <a:rPr lang="en-GB" sz="3600" dirty="0" smtClean="0">
                <a:solidFill>
                  <a:prstClr val="black"/>
                </a:solidFill>
                <a:latin typeface="Comic Sans MS" panose="030F0702030302020204" pitchFamily="66" charset="0"/>
                <a:ea typeface="+mj-ea"/>
                <a:cs typeface="+mj-cs"/>
              </a:rPr>
              <a:t>should </a:t>
            </a:r>
            <a:r>
              <a:rPr lang="en-GB" sz="3600" dirty="0">
                <a:solidFill>
                  <a:prstClr val="black"/>
                </a:solidFill>
                <a:latin typeface="Comic Sans MS" panose="030F0702030302020204" pitchFamily="66" charset="0"/>
                <a:ea typeface="+mj-ea"/>
                <a:cs typeface="+mj-cs"/>
              </a:rPr>
              <a:t>be discriminated against because of their </a:t>
            </a:r>
            <a:r>
              <a:rPr lang="en-GB" sz="3600" b="1" dirty="0">
                <a:solidFill>
                  <a:prstClr val="black"/>
                </a:solidFill>
                <a:latin typeface="Comic Sans MS" panose="030F0702030302020204" pitchFamily="66" charset="0"/>
                <a:ea typeface="+mj-ea"/>
                <a:cs typeface="+mj-cs"/>
              </a:rPr>
              <a:t>ethnicity, religion, language, family </a:t>
            </a:r>
            <a:r>
              <a:rPr lang="en-GB" sz="3600" b="1" dirty="0" smtClean="0">
                <a:solidFill>
                  <a:prstClr val="black"/>
                </a:solidFill>
                <a:latin typeface="Comic Sans MS" panose="030F0702030302020204" pitchFamily="66" charset="0"/>
                <a:ea typeface="+mj-ea"/>
                <a:cs typeface="+mj-cs"/>
              </a:rPr>
              <a:t>background</a:t>
            </a:r>
            <a:r>
              <a:rPr lang="en-GB" sz="3600" dirty="0" smtClean="0">
                <a:solidFill>
                  <a:prstClr val="black"/>
                </a:solidFill>
                <a:latin typeface="Comic Sans MS" panose="030F0702030302020204" pitchFamily="66" charset="0"/>
                <a:ea typeface="+mj-ea"/>
                <a:cs typeface="+mj-cs"/>
              </a:rPr>
              <a:t>, or </a:t>
            </a:r>
            <a:r>
              <a:rPr lang="en-GB" sz="3600" b="1" dirty="0">
                <a:solidFill>
                  <a:prstClr val="black"/>
                </a:solidFill>
                <a:latin typeface="Comic Sans MS" panose="030F0702030302020204" pitchFamily="66" charset="0"/>
                <a:ea typeface="+mj-ea"/>
                <a:cs typeface="+mj-cs"/>
              </a:rPr>
              <a:t>any other </a:t>
            </a:r>
            <a:r>
              <a:rPr lang="en-GB" sz="3600" b="1" dirty="0" smtClean="0">
                <a:solidFill>
                  <a:prstClr val="black"/>
                </a:solidFill>
                <a:latin typeface="Comic Sans MS" panose="030F0702030302020204" pitchFamily="66" charset="0"/>
                <a:ea typeface="+mj-ea"/>
                <a:cs typeface="+mj-cs"/>
              </a:rPr>
              <a:t>status</a:t>
            </a:r>
            <a:r>
              <a:rPr lang="en-GB" sz="3600" dirty="0" smtClean="0">
                <a:solidFill>
                  <a:prstClr val="black"/>
                </a:solidFill>
                <a:latin typeface="Comic Sans MS" panose="030F0702030302020204" pitchFamily="66" charset="0"/>
                <a:ea typeface="+mj-ea"/>
                <a:cs typeface="+mj-cs"/>
              </a:rPr>
              <a:t>?</a:t>
            </a:r>
            <a:endParaRPr lang="en-GB" sz="36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7453745" y="4073236"/>
            <a:ext cx="2576946" cy="2022764"/>
          </a:xfrm>
          <a:prstGeom prst="rect">
            <a:avLst/>
          </a:prstGeom>
        </p:spPr>
      </p:pic>
    </p:spTree>
    <p:extLst>
      <p:ext uri="{BB962C8B-B14F-4D97-AF65-F5344CB8AC3E}">
        <p14:creationId xmlns:p14="http://schemas.microsoft.com/office/powerpoint/2010/main" val="508514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4944"/>
            <a:ext cx="10515600" cy="5482019"/>
          </a:xfrm>
        </p:spPr>
        <p:txBody>
          <a:bodyPr>
            <a:normAutofit/>
          </a:bodyPr>
          <a:lstStyle/>
          <a:p>
            <a:pPr marL="0" indent="0">
              <a:buNone/>
            </a:pPr>
            <a:r>
              <a:rPr lang="en-GB" sz="3600" b="1" dirty="0">
                <a:solidFill>
                  <a:prstClr val="black"/>
                </a:solidFill>
              </a:rPr>
              <a:t>Your </a:t>
            </a:r>
            <a:r>
              <a:rPr lang="en-GB" sz="3600" b="1" dirty="0" smtClean="0">
                <a:solidFill>
                  <a:prstClr val="black"/>
                </a:solidFill>
              </a:rPr>
              <a:t>teacher will note </a:t>
            </a:r>
            <a:r>
              <a:rPr lang="en-GB" sz="3600" b="1" dirty="0">
                <a:solidFill>
                  <a:prstClr val="black"/>
                </a:solidFill>
              </a:rPr>
              <a:t>your answers </a:t>
            </a:r>
            <a:r>
              <a:rPr lang="en-GB" sz="3600" b="1" dirty="0" smtClean="0">
                <a:solidFill>
                  <a:prstClr val="black"/>
                </a:solidFill>
              </a:rPr>
              <a:t>and pass them on to Mrs Devine and the Rights Respecting School Group for marking. </a:t>
            </a:r>
          </a:p>
          <a:p>
            <a:pPr marL="0" indent="0">
              <a:buNone/>
            </a:pPr>
            <a:r>
              <a:rPr lang="en-GB" sz="3600" b="1" dirty="0" smtClean="0">
                <a:solidFill>
                  <a:prstClr val="black"/>
                </a:solidFill>
              </a:rPr>
              <a:t>Answers to the questions will </a:t>
            </a:r>
            <a:r>
              <a:rPr lang="en-GB" sz="3600" b="1" dirty="0">
                <a:solidFill>
                  <a:prstClr val="black"/>
                </a:solidFill>
              </a:rPr>
              <a:t>be revealed </a:t>
            </a:r>
            <a:r>
              <a:rPr lang="en-GB" sz="3600" b="1" dirty="0" smtClean="0">
                <a:solidFill>
                  <a:prstClr val="black"/>
                </a:solidFill>
              </a:rPr>
              <a:t>at the end of term and </a:t>
            </a:r>
            <a:r>
              <a:rPr lang="en-GB" sz="3600" b="1" dirty="0">
                <a:solidFill>
                  <a:prstClr val="black"/>
                </a:solidFill>
              </a:rPr>
              <a:t>t</a:t>
            </a:r>
            <a:r>
              <a:rPr lang="en-GB" sz="3600" b="1" dirty="0" smtClean="0">
                <a:solidFill>
                  <a:prstClr val="black"/>
                </a:solidFill>
              </a:rPr>
              <a:t>he class </a:t>
            </a:r>
            <a:r>
              <a:rPr lang="en-GB" sz="3600" b="1" dirty="0">
                <a:solidFill>
                  <a:prstClr val="black"/>
                </a:solidFill>
              </a:rPr>
              <a:t>with the highest score will get an early Christmas </a:t>
            </a:r>
            <a:r>
              <a:rPr lang="en-GB" sz="3600" b="1" dirty="0" smtClean="0">
                <a:solidFill>
                  <a:prstClr val="black"/>
                </a:solidFill>
              </a:rPr>
              <a:t>treat!</a:t>
            </a:r>
            <a:endParaRPr lang="en-GB" sz="36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286" y="4159440"/>
            <a:ext cx="2852927" cy="2273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81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607791"/>
            <a:ext cx="10515600" cy="840230"/>
          </a:xfrm>
          <a:prstGeom prst="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5400" b="1" dirty="0" smtClean="0"/>
              <a:t>SECTION 1- RELIGIONS &amp; CUSTOMS</a:t>
            </a:r>
            <a:endParaRPr lang="en-GB" sz="5400" b="1" dirty="0"/>
          </a:p>
        </p:txBody>
      </p:sp>
      <p:pic>
        <p:nvPicPr>
          <p:cNvPr id="3076" name="Picture 4" descr="C:\Users\auchacdevinec\Desktop\religions.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35153" y="1825625"/>
            <a:ext cx="432169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8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a:p>
        </p:txBody>
      </p:sp>
      <p:pic>
        <p:nvPicPr>
          <p:cNvPr id="2050" name="Picture 2" descr="C:\Users\auchacdevinec\Desktop\islam-symbols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47" y="22998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uchacdevinec\Desktop\christian-symbols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6427" y="227907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uchacdevinec\Desktop\judaic-symbols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544" y="229985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uchacdevinec\Desktop\hindu-symbols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0318" y="229985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816131"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a:solidFill>
                  <a:prstClr val="black"/>
                </a:solidFill>
              </a:rPr>
              <a:t>Hinduism</a:t>
            </a:r>
            <a:endParaRPr lang="en-GB" sz="3600" dirty="0">
              <a:solidFill>
                <a:prstClr val="black"/>
              </a:solidFill>
            </a:endParaRPr>
          </a:p>
        </p:txBody>
      </p:sp>
      <p:sp>
        <p:nvSpPr>
          <p:cNvPr id="11" name="Rounded Rectangle 10"/>
          <p:cNvSpPr/>
          <p:nvPr/>
        </p:nvSpPr>
        <p:spPr>
          <a:xfrm>
            <a:off x="3446329"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Judaism</a:t>
            </a:r>
            <a:endParaRPr lang="en-GB" sz="3200" dirty="0">
              <a:solidFill>
                <a:schemeClr val="tx1"/>
              </a:solidFill>
            </a:endParaRPr>
          </a:p>
        </p:txBody>
      </p:sp>
      <p:sp>
        <p:nvSpPr>
          <p:cNvPr id="12" name="Rounded Rectangle 11"/>
          <p:cNvSpPr/>
          <p:nvPr/>
        </p:nvSpPr>
        <p:spPr>
          <a:xfrm>
            <a:off x="6076528"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tx1"/>
                </a:solidFill>
              </a:rPr>
              <a:t>Islam</a:t>
            </a:r>
            <a:endParaRPr lang="en-GB" sz="3600" dirty="0">
              <a:solidFill>
                <a:schemeClr val="tx1"/>
              </a:solidFill>
            </a:endParaRPr>
          </a:p>
        </p:txBody>
      </p:sp>
      <p:sp>
        <p:nvSpPr>
          <p:cNvPr id="13" name="Rounded Rectangle 12"/>
          <p:cNvSpPr/>
          <p:nvPr/>
        </p:nvSpPr>
        <p:spPr>
          <a:xfrm>
            <a:off x="8780318" y="4813811"/>
            <a:ext cx="2221032" cy="1190365"/>
          </a:xfrm>
          <a:prstGeom prst="roundRect">
            <a:avLst/>
          </a:prstGeom>
          <a:solidFill>
            <a:srgbClr val="FDA5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Christianity</a:t>
            </a:r>
            <a:endParaRPr lang="en-GB" sz="2800" dirty="0">
              <a:solidFill>
                <a:schemeClr val="tx1"/>
              </a:solidFill>
            </a:endParaRPr>
          </a:p>
        </p:txBody>
      </p:sp>
      <p:sp>
        <p:nvSpPr>
          <p:cNvPr id="14" name="Title 3"/>
          <p:cNvSpPr txBox="1">
            <a:spLocks/>
          </p:cNvSpPr>
          <p:nvPr/>
        </p:nvSpPr>
        <p:spPr>
          <a:xfrm>
            <a:off x="751430" y="398722"/>
            <a:ext cx="10515600" cy="1311128"/>
          </a:xfrm>
          <a:prstGeom prst="rect">
            <a:avLst/>
          </a:prstGeom>
          <a:solidFill>
            <a:srgbClr val="FDA5F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solidFill>
                  <a:prstClr val="black"/>
                </a:solidFill>
                <a:latin typeface="Calibri Light" panose="020F0302020204030204"/>
                <a:ea typeface="+mj-ea"/>
                <a:cs typeface="+mj-cs"/>
              </a:rPr>
              <a:t>1. Can you match the religions to the symbols that represent them?</a:t>
            </a:r>
            <a:endParaRPr lang="en-GB" sz="5400" b="1" dirty="0"/>
          </a:p>
        </p:txBody>
      </p:sp>
      <p:sp>
        <p:nvSpPr>
          <p:cNvPr id="4" name="TextBox 3"/>
          <p:cNvSpPr txBox="1"/>
          <p:nvPr/>
        </p:nvSpPr>
        <p:spPr>
          <a:xfrm>
            <a:off x="1620982" y="1816368"/>
            <a:ext cx="886691" cy="523220"/>
          </a:xfrm>
          <a:prstGeom prst="rect">
            <a:avLst/>
          </a:prstGeom>
          <a:noFill/>
        </p:spPr>
        <p:txBody>
          <a:bodyPr wrap="square" rtlCol="0">
            <a:spAutoFit/>
          </a:bodyPr>
          <a:lstStyle/>
          <a:p>
            <a:pPr algn="ctr"/>
            <a:r>
              <a:rPr lang="en-GB" sz="2800" dirty="0" smtClean="0"/>
              <a:t>A</a:t>
            </a:r>
            <a:endParaRPr lang="en-GB" sz="2800" dirty="0"/>
          </a:p>
        </p:txBody>
      </p:sp>
      <p:sp>
        <p:nvSpPr>
          <p:cNvPr id="15" name="TextBox 14"/>
          <p:cNvSpPr txBox="1"/>
          <p:nvPr/>
        </p:nvSpPr>
        <p:spPr>
          <a:xfrm>
            <a:off x="4135581" y="1776635"/>
            <a:ext cx="886691" cy="523220"/>
          </a:xfrm>
          <a:prstGeom prst="rect">
            <a:avLst/>
          </a:prstGeom>
          <a:noFill/>
        </p:spPr>
        <p:txBody>
          <a:bodyPr wrap="square" rtlCol="0">
            <a:spAutoFit/>
          </a:bodyPr>
          <a:lstStyle/>
          <a:p>
            <a:pPr algn="ctr"/>
            <a:r>
              <a:rPr lang="en-GB" sz="2800" dirty="0"/>
              <a:t>B</a:t>
            </a:r>
          </a:p>
        </p:txBody>
      </p:sp>
      <p:sp>
        <p:nvSpPr>
          <p:cNvPr id="16" name="TextBox 15"/>
          <p:cNvSpPr txBox="1"/>
          <p:nvPr/>
        </p:nvSpPr>
        <p:spPr>
          <a:xfrm>
            <a:off x="6941129" y="1801130"/>
            <a:ext cx="734290" cy="523220"/>
          </a:xfrm>
          <a:prstGeom prst="rect">
            <a:avLst/>
          </a:prstGeom>
          <a:noFill/>
        </p:spPr>
        <p:txBody>
          <a:bodyPr wrap="square" rtlCol="0">
            <a:spAutoFit/>
          </a:bodyPr>
          <a:lstStyle/>
          <a:p>
            <a:pPr algn="ctr"/>
            <a:r>
              <a:rPr lang="en-GB" sz="2800" dirty="0"/>
              <a:t>C</a:t>
            </a:r>
          </a:p>
        </p:txBody>
      </p:sp>
      <p:sp>
        <p:nvSpPr>
          <p:cNvPr id="17" name="TextBox 16"/>
          <p:cNvSpPr txBox="1"/>
          <p:nvPr/>
        </p:nvSpPr>
        <p:spPr>
          <a:xfrm>
            <a:off x="9365673" y="1825625"/>
            <a:ext cx="734290" cy="523220"/>
          </a:xfrm>
          <a:prstGeom prst="rect">
            <a:avLst/>
          </a:prstGeom>
          <a:noFill/>
        </p:spPr>
        <p:txBody>
          <a:bodyPr wrap="square" rtlCol="0">
            <a:spAutoFit/>
          </a:bodyPr>
          <a:lstStyle/>
          <a:p>
            <a:pPr algn="ctr"/>
            <a:r>
              <a:rPr lang="en-GB" sz="2800" dirty="0" smtClean="0"/>
              <a:t>E</a:t>
            </a:r>
            <a:endParaRPr lang="en-GB" sz="2800" dirty="0"/>
          </a:p>
        </p:txBody>
      </p:sp>
    </p:spTree>
    <p:extLst>
      <p:ext uri="{BB962C8B-B14F-4D97-AF65-F5344CB8AC3E}">
        <p14:creationId xmlns:p14="http://schemas.microsoft.com/office/powerpoint/2010/main" val="178335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1"/>
                                        </p:tgtEl>
                                        <p:attrNameLst>
                                          <p:attrName>ppt_x</p:attrName>
                                        </p:attrNameLst>
                                      </p:cBhvr>
                                      <p:tavLst>
                                        <p:tav tm="0">
                                          <p:val>
                                            <p:strVal val="ppt_x"/>
                                          </p:val>
                                        </p:tav>
                                        <p:tav tm="100000">
                                          <p:val>
                                            <p:strVal val="ppt_x"/>
                                          </p:val>
                                        </p:tav>
                                      </p:tavLst>
                                    </p:anim>
                                    <p:anim calcmode="lin" valueType="num">
                                      <p:cBhvr additive="base">
                                        <p:cTn id="13" dur="500"/>
                                        <p:tgtEl>
                                          <p:spTgt spid="11"/>
                                        </p:tgtEl>
                                        <p:attrNameLst>
                                          <p:attrName>ppt_y</p:attrName>
                                        </p:attrNameLst>
                                      </p:cBhvr>
                                      <p:tavLst>
                                        <p:tav tm="0">
                                          <p:val>
                                            <p:strVal val="ppt_y"/>
                                          </p:val>
                                        </p:tav>
                                        <p:tav tm="100000">
                                          <p:val>
                                            <p:strVal val="1+ppt_h/2"/>
                                          </p:val>
                                        </p:tav>
                                      </p:tavLst>
                                    </p:anim>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2"/>
                                        </p:tgtEl>
                                        <p:attrNameLst>
                                          <p:attrName>ppt_x</p:attrName>
                                        </p:attrNameLst>
                                      </p:cBhvr>
                                      <p:tavLst>
                                        <p:tav tm="0">
                                          <p:val>
                                            <p:strVal val="ppt_x"/>
                                          </p:val>
                                        </p:tav>
                                        <p:tav tm="100000">
                                          <p:val>
                                            <p:strVal val="ppt_x"/>
                                          </p:val>
                                        </p:tav>
                                      </p:tavLst>
                                    </p:anim>
                                    <p:anim calcmode="lin" valueType="num">
                                      <p:cBhvr additive="base">
                                        <p:cTn id="19" dur="500"/>
                                        <p:tgtEl>
                                          <p:spTgt spid="12"/>
                                        </p:tgtEl>
                                        <p:attrNameLst>
                                          <p:attrName>ppt_y</p:attrName>
                                        </p:attrNameLst>
                                      </p:cBhvr>
                                      <p:tavLst>
                                        <p:tav tm="0">
                                          <p:val>
                                            <p:strVal val="ppt_y"/>
                                          </p:val>
                                        </p:tav>
                                        <p:tav tm="100000">
                                          <p:val>
                                            <p:strVal val="1+ppt_h/2"/>
                                          </p:val>
                                        </p:tav>
                                      </p:tavLst>
                                    </p:anim>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3"/>
                                        </p:tgtEl>
                                        <p:attrNameLst>
                                          <p:attrName>ppt_x</p:attrName>
                                        </p:attrNameLst>
                                      </p:cBhvr>
                                      <p:tavLst>
                                        <p:tav tm="0">
                                          <p:val>
                                            <p:strVal val="ppt_x"/>
                                          </p:val>
                                        </p:tav>
                                        <p:tav tm="100000">
                                          <p:val>
                                            <p:strVal val="ppt_x"/>
                                          </p:val>
                                        </p:tav>
                                      </p:tavLst>
                                    </p:anim>
                                    <p:anim calcmode="lin" valueType="num">
                                      <p:cBhvr additive="base">
                                        <p:cTn id="25" dur="500"/>
                                        <p:tgtEl>
                                          <p:spTgt spid="13"/>
                                        </p:tgtEl>
                                        <p:attrNameLst>
                                          <p:attrName>ppt_y</p:attrName>
                                        </p:attrNameLst>
                                      </p:cBhvr>
                                      <p:tavLst>
                                        <p:tav tm="0">
                                          <p:val>
                                            <p:strVal val="ppt_y"/>
                                          </p:val>
                                        </p:tav>
                                        <p:tav tm="100000">
                                          <p:val>
                                            <p:strVal val="1+ppt_h/2"/>
                                          </p:val>
                                        </p:tav>
                                      </p:tavLst>
                                    </p:anim>
                                    <p:set>
                                      <p:cBhvr>
                                        <p:cTn id="2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1993391"/>
            <a:ext cx="10515600" cy="4133089"/>
          </a:xfrm>
        </p:spPr>
        <p:txBody>
          <a:bodyPr>
            <a:normAutofit lnSpcReduction="10000"/>
          </a:bodyPr>
          <a:lstStyle/>
          <a:p>
            <a:pPr marL="0" indent="0">
              <a:buNone/>
            </a:pPr>
            <a:endParaRPr lang="en-GB" sz="5400" dirty="0" smtClean="0"/>
          </a:p>
          <a:p>
            <a:r>
              <a:rPr lang="en-GB" sz="5400" dirty="0" err="1" smtClean="0"/>
              <a:t>a.Christian</a:t>
            </a:r>
            <a:endParaRPr lang="en-GB" sz="5400" dirty="0" smtClean="0"/>
          </a:p>
          <a:p>
            <a:r>
              <a:rPr lang="en-GB" sz="5400" dirty="0" err="1" smtClean="0"/>
              <a:t>b.Jew</a:t>
            </a:r>
            <a:endParaRPr lang="en-GB" sz="5400" dirty="0" smtClean="0"/>
          </a:p>
          <a:p>
            <a:r>
              <a:rPr lang="en-GB" sz="5400" dirty="0" err="1" smtClean="0"/>
              <a:t>c.Muslim</a:t>
            </a:r>
            <a:endParaRPr lang="en-GB" sz="5400" dirty="0" smtClean="0"/>
          </a:p>
          <a:p>
            <a:r>
              <a:rPr lang="en-GB" sz="5400" dirty="0" err="1" smtClean="0"/>
              <a:t>d.Hindi</a:t>
            </a:r>
            <a:endParaRPr lang="en-GB" sz="5400" dirty="0" smtClean="0"/>
          </a:p>
        </p:txBody>
      </p:sp>
      <p:sp>
        <p:nvSpPr>
          <p:cNvPr id="4" name="Title 3"/>
          <p:cNvSpPr txBox="1">
            <a:spLocks/>
          </p:cNvSpPr>
          <p:nvPr/>
        </p:nvSpPr>
        <p:spPr>
          <a:xfrm>
            <a:off x="624840" y="683137"/>
            <a:ext cx="10515600" cy="701731"/>
          </a:xfrm>
          <a:prstGeom prst="rect">
            <a:avLst/>
          </a:prstGeom>
          <a:solidFill>
            <a:srgbClr val="00B05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b="1" dirty="0">
                <a:solidFill>
                  <a:prstClr val="black"/>
                </a:solidFill>
                <a:latin typeface="Calibri" panose="020F0502020204030204"/>
              </a:rPr>
              <a:t>2</a:t>
            </a:r>
            <a:r>
              <a:rPr kumimoji="0" lang="en-GB" sz="4400" b="1" i="0" u="none" strike="noStrike" kern="1200" cap="none" spc="0" normalizeH="0" baseline="0" noProof="0" dirty="0" smtClean="0">
                <a:ln>
                  <a:noFill/>
                </a:ln>
                <a:solidFill>
                  <a:prstClr val="black"/>
                </a:solidFill>
                <a:effectLst/>
                <a:uLnTx/>
                <a:uFillTx/>
                <a:latin typeface="Calibri" panose="020F0502020204030204"/>
                <a:ea typeface="+mn-ea"/>
                <a:cs typeface="+mn-cs"/>
              </a:rPr>
              <a:t>. A follower of Islam is called a:</a:t>
            </a:r>
            <a:endParaRPr kumimoji="0" lang="en-GB"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6414655" y="2937164"/>
            <a:ext cx="4308763" cy="2660072"/>
          </a:xfrm>
          <a:prstGeom prst="rect">
            <a:avLst/>
          </a:prstGeom>
        </p:spPr>
      </p:pic>
    </p:spTree>
    <p:extLst>
      <p:ext uri="{BB962C8B-B14F-4D97-AF65-F5344CB8AC3E}">
        <p14:creationId xmlns:p14="http://schemas.microsoft.com/office/powerpoint/2010/main" val="1566442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838200" y="2267713"/>
            <a:ext cx="10515600" cy="3909250"/>
          </a:xfrm>
        </p:spPr>
        <p:txBody>
          <a:bodyPr>
            <a:noAutofit/>
          </a:bodyPr>
          <a:lstStyle/>
          <a:p>
            <a:pPr marL="0" indent="0">
              <a:buNone/>
            </a:pPr>
            <a:r>
              <a:rPr lang="en-GB" sz="5400" dirty="0" smtClean="0"/>
              <a:t>a. Bible</a:t>
            </a:r>
            <a:endParaRPr lang="en-GB" sz="5400" dirty="0"/>
          </a:p>
          <a:p>
            <a:pPr marL="0" indent="0">
              <a:buNone/>
            </a:pPr>
            <a:r>
              <a:rPr lang="en-GB" sz="5400" dirty="0" smtClean="0"/>
              <a:t>b. Vedas</a:t>
            </a:r>
            <a:endParaRPr lang="en-GB" sz="5400" dirty="0"/>
          </a:p>
          <a:p>
            <a:pPr marL="0" indent="0">
              <a:buNone/>
            </a:pPr>
            <a:r>
              <a:rPr lang="en-GB" sz="5400" dirty="0" smtClean="0"/>
              <a:t>c. </a:t>
            </a:r>
            <a:r>
              <a:rPr lang="en-GB" sz="5400" dirty="0" err="1" smtClean="0"/>
              <a:t>Qu’ran</a:t>
            </a:r>
            <a:r>
              <a:rPr lang="en-GB" sz="5400" dirty="0" smtClean="0"/>
              <a:t> or Koran</a:t>
            </a:r>
          </a:p>
          <a:p>
            <a:pPr marL="0" indent="0">
              <a:buNone/>
            </a:pPr>
            <a:r>
              <a:rPr lang="en-GB" sz="5400" dirty="0" smtClean="0"/>
              <a:t>d. Torah</a:t>
            </a:r>
            <a:endParaRPr lang="en-GB" sz="5400" dirty="0"/>
          </a:p>
        </p:txBody>
      </p:sp>
      <p:sp>
        <p:nvSpPr>
          <p:cNvPr id="4" name="Title 3"/>
          <p:cNvSpPr txBox="1">
            <a:spLocks/>
          </p:cNvSpPr>
          <p:nvPr/>
        </p:nvSpPr>
        <p:spPr>
          <a:xfrm>
            <a:off x="724355" y="368934"/>
            <a:ext cx="10515600" cy="1421928"/>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4800" b="1" i="0" u="none" strike="noStrike" kern="1200" cap="none" spc="0" normalizeH="0" baseline="0" noProof="0" dirty="0" smtClean="0">
                <a:ln>
                  <a:noFill/>
                </a:ln>
                <a:solidFill>
                  <a:prstClr val="black"/>
                </a:solidFill>
                <a:effectLst/>
                <a:uLnTx/>
                <a:uFillTx/>
                <a:latin typeface="Calibri" panose="020F0502020204030204"/>
                <a:ea typeface="+mn-ea"/>
                <a:cs typeface="+mn-cs"/>
              </a:rPr>
              <a:t>. The holy book of Christians is called the:</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8130540" y="4562475"/>
            <a:ext cx="2857500" cy="1847850"/>
          </a:xfrm>
          <a:prstGeom prst="rect">
            <a:avLst/>
          </a:prstGeom>
        </p:spPr>
      </p:pic>
    </p:spTree>
    <p:extLst>
      <p:ext uri="{BB962C8B-B14F-4D97-AF65-F5344CB8AC3E}">
        <p14:creationId xmlns:p14="http://schemas.microsoft.com/office/powerpoint/2010/main" val="2431816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endParaRPr lang="en-GB" dirty="0"/>
          </a:p>
        </p:txBody>
      </p:sp>
      <p:sp>
        <p:nvSpPr>
          <p:cNvPr id="3" name="Content Placeholder 2"/>
          <p:cNvSpPr>
            <a:spLocks noGrp="1"/>
          </p:cNvSpPr>
          <p:nvPr>
            <p:ph idx="1"/>
          </p:nvPr>
        </p:nvSpPr>
        <p:spPr>
          <a:xfrm>
            <a:off x="838200" y="2267713"/>
            <a:ext cx="10515600" cy="3909250"/>
          </a:xfrm>
        </p:spPr>
        <p:txBody>
          <a:bodyPr>
            <a:noAutofit/>
          </a:bodyPr>
          <a:lstStyle/>
          <a:p>
            <a:pPr marL="0" indent="0">
              <a:buNone/>
            </a:pPr>
            <a:r>
              <a:rPr lang="en-GB" sz="5400" dirty="0" err="1" smtClean="0"/>
              <a:t>a.Judaism</a:t>
            </a:r>
            <a:endParaRPr lang="en-GB" sz="5400" dirty="0"/>
          </a:p>
          <a:p>
            <a:pPr marL="0" indent="0">
              <a:buNone/>
            </a:pPr>
            <a:r>
              <a:rPr lang="en-GB" sz="5400" dirty="0" err="1" smtClean="0"/>
              <a:t>b.Islam</a:t>
            </a:r>
            <a:endParaRPr lang="en-GB" sz="5400" dirty="0"/>
          </a:p>
          <a:p>
            <a:pPr marL="0" indent="0">
              <a:buNone/>
            </a:pPr>
            <a:r>
              <a:rPr lang="en-GB" sz="5400" dirty="0" err="1" smtClean="0"/>
              <a:t>c.Hinduism</a:t>
            </a:r>
            <a:endParaRPr lang="en-GB" sz="5400" dirty="0"/>
          </a:p>
          <a:p>
            <a:pPr marL="0" indent="0">
              <a:buNone/>
            </a:pPr>
            <a:r>
              <a:rPr lang="en-GB" sz="5400" dirty="0" err="1" smtClean="0"/>
              <a:t>d.Christianity</a:t>
            </a:r>
            <a:endParaRPr lang="en-GB" sz="5400" dirty="0"/>
          </a:p>
        </p:txBody>
      </p:sp>
      <p:sp>
        <p:nvSpPr>
          <p:cNvPr id="4" name="Title 3"/>
          <p:cNvSpPr txBox="1">
            <a:spLocks/>
          </p:cNvSpPr>
          <p:nvPr/>
        </p:nvSpPr>
        <p:spPr>
          <a:xfrm>
            <a:off x="795646" y="174388"/>
            <a:ext cx="10734304" cy="1421928"/>
          </a:xfrm>
          <a:prstGeom prst="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1" noProof="0" dirty="0">
                <a:solidFill>
                  <a:prstClr val="black"/>
                </a:solidFill>
                <a:latin typeface="Calibri Light" panose="020F0302020204030204"/>
              </a:rPr>
              <a:t>4</a:t>
            </a:r>
            <a:r>
              <a:rPr kumimoji="0" lang="en-GB" sz="4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 Which </a:t>
            </a:r>
            <a:r>
              <a:rPr kumimoji="0" lang="en-GB" sz="4800" b="1" i="0" u="none" strike="noStrike" kern="1200" cap="none" spc="0" normalizeH="0" baseline="0" noProof="0" dirty="0">
                <a:ln>
                  <a:noFill/>
                </a:ln>
                <a:solidFill>
                  <a:prstClr val="black"/>
                </a:solidFill>
                <a:effectLst/>
                <a:uLnTx/>
                <a:uFillTx/>
                <a:latin typeface="Calibri Light" panose="020F0302020204030204"/>
                <a:ea typeface="+mn-ea"/>
                <a:cs typeface="+mn-cs"/>
              </a:rPr>
              <a:t>religion celebrates Diwali, the festival of lights?</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1003" y="2787918"/>
            <a:ext cx="3426774" cy="224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13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88" y="2011679"/>
            <a:ext cx="10515600" cy="4133089"/>
          </a:xfrm>
        </p:spPr>
        <p:txBody>
          <a:bodyPr>
            <a:normAutofit/>
          </a:bodyPr>
          <a:lstStyle/>
          <a:p>
            <a:endParaRPr lang="en-GB" dirty="0"/>
          </a:p>
          <a:p>
            <a:r>
              <a:rPr lang="en-GB" sz="5400" dirty="0" err="1"/>
              <a:t>a</a:t>
            </a:r>
            <a:r>
              <a:rPr lang="en-GB" sz="5400" dirty="0" err="1" smtClean="0"/>
              <a:t>.Christianity</a:t>
            </a:r>
            <a:endParaRPr lang="en-GB" sz="5400" dirty="0" smtClean="0"/>
          </a:p>
          <a:p>
            <a:r>
              <a:rPr lang="en-GB" sz="5400" dirty="0" smtClean="0"/>
              <a:t>b. Hinduism</a:t>
            </a:r>
          </a:p>
          <a:p>
            <a:r>
              <a:rPr lang="en-GB" sz="5400" dirty="0"/>
              <a:t>c</a:t>
            </a:r>
            <a:r>
              <a:rPr lang="en-GB" sz="5400" dirty="0" smtClean="0"/>
              <a:t>. Islam</a:t>
            </a:r>
          </a:p>
          <a:p>
            <a:r>
              <a:rPr lang="en-GB" sz="5400" dirty="0" smtClean="0"/>
              <a:t>D. Judaism</a:t>
            </a:r>
          </a:p>
        </p:txBody>
      </p:sp>
      <p:sp>
        <p:nvSpPr>
          <p:cNvPr id="4" name="Title 3"/>
          <p:cNvSpPr txBox="1">
            <a:spLocks/>
          </p:cNvSpPr>
          <p:nvPr/>
        </p:nvSpPr>
        <p:spPr>
          <a:xfrm>
            <a:off x="540327" y="323038"/>
            <a:ext cx="10778243" cy="1421928"/>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1" noProof="0" dirty="0" smtClean="0">
                <a:solidFill>
                  <a:prstClr val="black"/>
                </a:solidFill>
                <a:latin typeface="Calibri Light" panose="020F0302020204030204"/>
              </a:rPr>
              <a:t>5</a:t>
            </a:r>
            <a:r>
              <a:rPr kumimoji="0" lang="en-GB" sz="48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.Ramadan is the holy month of fasting for which religion?</a:t>
            </a:r>
            <a:endParaRPr kumimoji="0" lang="en-GB"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6456218" y="2757055"/>
            <a:ext cx="4350327" cy="2798617"/>
          </a:xfrm>
          <a:prstGeom prst="rect">
            <a:avLst/>
          </a:prstGeom>
        </p:spPr>
      </p:pic>
    </p:spTree>
    <p:extLst>
      <p:ext uri="{BB962C8B-B14F-4D97-AF65-F5344CB8AC3E}">
        <p14:creationId xmlns:p14="http://schemas.microsoft.com/office/powerpoint/2010/main" val="1796872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2097</TotalTime>
  <Words>543</Words>
  <Application>Microsoft Office PowerPoint</Application>
  <PresentationFormat>Widescreen</PresentationFormat>
  <Paragraphs>102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Comic Sans MS</vt:lpstr>
      <vt:lpstr>Office Theme</vt:lpstr>
      <vt:lpstr>December’s Right of the Month:  </vt:lpstr>
      <vt:lpstr>PowerPoint Presentation</vt:lpstr>
      <vt:lpstr>PowerPoint Presentation</vt:lpstr>
      <vt:lpstr>SECTION 1- RELIGIONS &amp; CUSTOMS</vt:lpstr>
      <vt:lpstr>PowerPoint Presentation</vt:lpstr>
      <vt:lpstr>PowerPoint Presentation</vt:lpstr>
      <vt:lpstr>    </vt:lpstr>
      <vt:lpstr>    </vt:lpstr>
      <vt:lpstr>PowerPoint Presentation</vt:lpstr>
      <vt:lpstr>PowerPoint Presentation</vt:lpstr>
      <vt:lpstr>PowerPoint Presentation</vt:lpstr>
      <vt:lpstr>PowerPoint Presentation</vt:lpstr>
      <vt:lpstr>9. How many religious festivals can you name?</vt:lpstr>
      <vt:lpstr>Section 2: LANGUAGES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Final Question..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Ferguson</dc:creator>
  <cp:lastModifiedBy>East Ayrshire Council</cp:lastModifiedBy>
  <cp:revision>72</cp:revision>
  <dcterms:created xsi:type="dcterms:W3CDTF">2017-09-17T16:27:27Z</dcterms:created>
  <dcterms:modified xsi:type="dcterms:W3CDTF">2022-05-26T10:35:01Z</dcterms:modified>
</cp:coreProperties>
</file>