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71" r:id="rId3"/>
    <p:sldId id="280" r:id="rId4"/>
    <p:sldId id="274" r:id="rId5"/>
    <p:sldId id="275" r:id="rId6"/>
    <p:sldId id="276" r:id="rId7"/>
    <p:sldId id="277" r:id="rId8"/>
    <p:sldId id="278" r:id="rId9"/>
    <p:sldId id="273" r:id="rId10"/>
    <p:sldId id="256" r:id="rId11"/>
    <p:sldId id="257" r:id="rId12"/>
    <p:sldId id="272" r:id="rId13"/>
    <p:sldId id="279" r:id="rId14"/>
    <p:sldId id="25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52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CEE5C-62D7-4C4C-ACFE-BF19D62E906C}" type="datetimeFigureOut">
              <a:rPr lang="en-GB" smtClean="0"/>
              <a:t>26/05/2022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56984-4CCA-4CFF-8B55-3C5A955173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6823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CEE5C-62D7-4C4C-ACFE-BF19D62E906C}" type="datetimeFigureOut">
              <a:rPr lang="en-GB" smtClean="0"/>
              <a:t>26/05/2022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56984-4CCA-4CFF-8B55-3C5A955173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9652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CEE5C-62D7-4C4C-ACFE-BF19D62E906C}" type="datetimeFigureOut">
              <a:rPr lang="en-GB" smtClean="0"/>
              <a:t>26/05/2022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56984-4CCA-4CFF-8B55-3C5A955173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05037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67A29-D751-42E6-90A7-38EDF3106D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22577A-854E-4053-9276-96E5F3D1AF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148736-1BFD-4955-8BBF-EDB6FAECF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E7005-3739-46BE-BC8F-EEEBAFBC60C9}" type="datetimeFigureOut">
              <a:rPr lang="en-GB" smtClean="0"/>
              <a:t>26/05/2022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B55094-AAD1-4072-B370-A05886C79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337C20-5F98-479A-803E-4BD6F0157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47E3C-601E-4283-9F19-7BD841BD5B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01802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9CC64-897F-493D-9548-FED80B744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77D105-5788-44B3-8646-A2D330998E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0703FE-E22C-422A-B357-3EFC63467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E7005-3739-46BE-BC8F-EEEBAFBC60C9}" type="datetimeFigureOut">
              <a:rPr lang="en-GB" smtClean="0"/>
              <a:t>26/05/2022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425971-5154-4259-8B33-1DFDF7FB1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29F5A4-279C-45AD-BF7B-4A1C563FE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47E3C-601E-4283-9F19-7BD841BD5B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69978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EF1EF-9489-4EB4-812F-181D3FF2E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D8B1F3-1344-4E7B-B5D2-E49CE11FB6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CF7DA2-DF73-493B-AF8F-3B3843C69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E7005-3739-46BE-BC8F-EEEBAFBC60C9}" type="datetimeFigureOut">
              <a:rPr lang="en-GB" smtClean="0"/>
              <a:t>26/05/2022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6E323B-23D9-49B5-8D5C-3A27C87D0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89F1DE-A99F-465B-94E5-B1459EED3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47E3C-601E-4283-9F19-7BD841BD5B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1189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0C6A0-5BBF-4F97-8D2F-B4760155A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2152B1-EC01-4C0F-B351-66D6FA0E0E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18C252-8FB8-4BC6-B94B-FA619C2836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0D0394-527C-49B7-B7FA-D4958BAFA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E7005-3739-46BE-BC8F-EEEBAFBC60C9}" type="datetimeFigureOut">
              <a:rPr lang="en-GB" smtClean="0"/>
              <a:t>26/05/2022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2574D1-C2FC-4370-BA79-4537FCE9C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C1E0C9-BA59-4EE7-B797-071D1DC0B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47E3C-601E-4283-9F19-7BD841BD5B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35964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019B0-7B23-44D3-ADF5-196F7EC02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AB8203-94FA-4EEA-BD16-299B5BCB2E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786176-DBD5-49B6-83C1-1F7C66719C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9DB906-95F5-41E0-8FC0-A4FF1090D9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EF2E2A-2928-43F6-82E5-7D5162DE5E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EBE3D6-BEB7-4DD3-883E-ACC6241CE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E7005-3739-46BE-BC8F-EEEBAFBC60C9}" type="datetimeFigureOut">
              <a:rPr lang="en-GB" smtClean="0"/>
              <a:t>26/05/2022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6B45AE-A2EC-44E8-B6F2-A09147CE4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B3C756C-DC53-471B-B430-4A282A49F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47E3C-601E-4283-9F19-7BD841BD5B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9222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1DD3D-945A-4D58-B117-A8326C2EE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19B9AB-84A8-4840-9F12-3A8B09461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E7005-3739-46BE-BC8F-EEEBAFBC60C9}" type="datetimeFigureOut">
              <a:rPr lang="en-GB" smtClean="0"/>
              <a:t>26/05/2022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C2C4AA-3487-4710-ACC5-5895D9337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7940F2-62E6-4D2C-A8C7-09FA8F591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47E3C-601E-4283-9F19-7BD841BD5B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80798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9E1245-0DF4-48CC-A594-252814B08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E7005-3739-46BE-BC8F-EEEBAFBC60C9}" type="datetimeFigureOut">
              <a:rPr lang="en-GB" smtClean="0"/>
              <a:t>26/05/2022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1EDDBF2-BD91-4D4A-9D2A-7280B09E0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FB8E32-7078-4671-9FB8-ECE2F1312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47E3C-601E-4283-9F19-7BD841BD5B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90606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80DD4-60E0-4B11-B07B-D1FE002C9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35A29-D8CD-463B-8530-10734EC529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304F8F-59A3-4A0C-A22E-2ED8DC6D8F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F93E8B-77E9-467F-BB13-E435A7F06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E7005-3739-46BE-BC8F-EEEBAFBC60C9}" type="datetimeFigureOut">
              <a:rPr lang="en-GB" smtClean="0"/>
              <a:t>26/05/2022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C171F5-E013-4118-AC45-CF3CF6553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3783FA-8BCF-4AE9-B7F2-81495618A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47E3C-601E-4283-9F19-7BD841BD5B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1515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CEE5C-62D7-4C4C-ACFE-BF19D62E906C}" type="datetimeFigureOut">
              <a:rPr lang="en-GB" smtClean="0"/>
              <a:t>26/05/2022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56984-4CCA-4CFF-8B55-3C5A955173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18946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D17E2-038E-489E-8688-8D29D55E8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E49F35-9214-4403-A2FE-89835CEFB6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8D9C4E-AE9D-476E-9B5D-C29849370E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36B144-C3BC-46E2-B95F-DECB8EA47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E7005-3739-46BE-BC8F-EEEBAFBC60C9}" type="datetimeFigureOut">
              <a:rPr lang="en-GB" smtClean="0"/>
              <a:t>26/05/2022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7EDCF1-9D96-452F-86FC-0B1E57FDC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839E02-7FF9-4752-AAE0-C116BC894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47E3C-601E-4283-9F19-7BD841BD5B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4050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33CE3-9803-4082-8D22-A651E98A2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44A4FD-FB56-4486-BBAC-A8732D1FE3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D04B9D-8387-4212-A11E-D4DFF24DE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E7005-3739-46BE-BC8F-EEEBAFBC60C9}" type="datetimeFigureOut">
              <a:rPr lang="en-GB" smtClean="0"/>
              <a:t>26/05/2022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CD6588-A6CB-4AD3-BBA1-E1837D5B7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5EB147-1319-4739-BAC3-AB80D2FB0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47E3C-601E-4283-9F19-7BD841BD5B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3808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6098860-5E07-465B-A24C-706453DD0A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B721A9-F8DE-4A55-83CA-F9FCDD256F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3F0A31-4DB1-49B2-BF73-6473EB80E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E7005-3739-46BE-BC8F-EEEBAFBC60C9}" type="datetimeFigureOut">
              <a:rPr lang="en-GB" smtClean="0"/>
              <a:t>26/05/2022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54E89A-3645-4E69-9DE3-ED7169842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7FEF05-2E3C-4FE2-853D-1BEA83A07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47E3C-601E-4283-9F19-7BD841BD5B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2922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CEE5C-62D7-4C4C-ACFE-BF19D62E906C}" type="datetimeFigureOut">
              <a:rPr lang="en-GB" smtClean="0"/>
              <a:t>26/05/2022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56984-4CCA-4CFF-8B55-3C5A955173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3489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CEE5C-62D7-4C4C-ACFE-BF19D62E906C}" type="datetimeFigureOut">
              <a:rPr lang="en-GB" smtClean="0"/>
              <a:t>26/05/2022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56984-4CCA-4CFF-8B55-3C5A955173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5445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CEE5C-62D7-4C4C-ACFE-BF19D62E906C}" type="datetimeFigureOut">
              <a:rPr lang="en-GB" smtClean="0"/>
              <a:t>26/05/2022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56984-4CCA-4CFF-8B55-3C5A955173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3645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CEE5C-62D7-4C4C-ACFE-BF19D62E906C}" type="datetimeFigureOut">
              <a:rPr lang="en-GB" smtClean="0"/>
              <a:t>26/05/2022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56984-4CCA-4CFF-8B55-3C5A955173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2921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CEE5C-62D7-4C4C-ACFE-BF19D62E906C}" type="datetimeFigureOut">
              <a:rPr lang="en-GB" smtClean="0"/>
              <a:t>26/05/2022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56984-4CCA-4CFF-8B55-3C5A955173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5100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CEE5C-62D7-4C4C-ACFE-BF19D62E906C}" type="datetimeFigureOut">
              <a:rPr lang="en-GB" smtClean="0"/>
              <a:t>26/05/2022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56984-4CCA-4CFF-8B55-3C5A955173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6615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CEE5C-62D7-4C4C-ACFE-BF19D62E906C}" type="datetimeFigureOut">
              <a:rPr lang="en-GB" smtClean="0"/>
              <a:t>26/05/2022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56984-4CCA-4CFF-8B55-3C5A955173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8769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FCEE5C-62D7-4C4C-ACFE-BF19D62E906C}" type="datetimeFigureOut">
              <a:rPr lang="en-GB" smtClean="0"/>
              <a:t>26/05/2022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256984-4CCA-4CFF-8B55-3C5A955173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0557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9E945F0-EF68-470A-97F7-E68417BA9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DE8B9C-E581-484A-8651-0B6C5474DA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47F8CC-0E7B-4485-AEB8-7A3826DC42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9E7005-3739-46BE-BC8F-EEEBAFBC60C9}" type="datetimeFigureOut">
              <a:rPr lang="en-GB" smtClean="0"/>
              <a:t>26/05/2022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DA1D89-EEDC-4197-B44D-8891F9295B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BDA176-FB61-48FB-9C28-5D6B0B4F91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A47E3C-601E-4283-9F19-7BD841BD5B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1664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en/post-it-note-memo-paper-1495148/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  <a:alpha val="8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C4E4288A-DFC8-40A2-90E5-70E851A933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63C2D82-D4FA-4A37-BB01-1E7B21E4FF2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5199" y="634058"/>
            <a:ext cx="1128382" cy="847206"/>
            <a:chOff x="5307830" y="325570"/>
            <a:chExt cx="1128382" cy="847206"/>
          </a:xfrm>
        </p:grpSpPr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C94E7FEF-0CE9-4AC2-94BB-02230C6DC0D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307830" y="577396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EB546CC0-C1BC-48D2-8DA9-4B60283165C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5720" y="325570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9FF7765-A246-4496-8B90-11ABA4355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854" y="913727"/>
            <a:ext cx="4301615" cy="218304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sz="3200" b="1">
                <a:solidFill>
                  <a:srgbClr val="00B0F0"/>
                </a:solidFill>
                <a:latin typeface="Segoe Print" panose="02000600000000000000" pitchFamily="2" charset="0"/>
              </a:rPr>
              <a:t>March 2022   Right</a:t>
            </a:r>
            <a:r>
              <a:rPr lang="en-US" sz="2200" b="1">
                <a:solidFill>
                  <a:srgbClr val="00B0F0"/>
                </a:solidFill>
                <a:latin typeface="Segoe Print" panose="02000600000000000000" pitchFamily="2" charset="0"/>
              </a:rPr>
              <a:t>(s) </a:t>
            </a:r>
            <a:r>
              <a:rPr lang="en-US" sz="3200" b="1">
                <a:solidFill>
                  <a:srgbClr val="00B0F0"/>
                </a:solidFill>
                <a:latin typeface="Segoe Print" panose="02000600000000000000" pitchFamily="2" charset="0"/>
              </a:rPr>
              <a:t>of the Month</a:t>
            </a:r>
            <a:endParaRPr lang="en-US" sz="3200" b="1" dirty="0">
              <a:solidFill>
                <a:srgbClr val="00B0F0"/>
              </a:solidFill>
              <a:latin typeface="Segoe Print" panose="02000600000000000000" pitchFamily="2" charset="0"/>
            </a:endParaRPr>
          </a:p>
        </p:txBody>
      </p:sp>
      <p:sp>
        <p:nvSpPr>
          <p:cNvPr id="24" name="Freeform 5">
            <a:extLst>
              <a:ext uri="{FF2B5EF4-FFF2-40B4-BE49-F238E27FC236}">
                <a16:creationId xmlns:a16="http://schemas.microsoft.com/office/drawing/2014/main" id="{BD2BFF02-DF78-4F07-B176-52514E13127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062174" y="1653645"/>
            <a:ext cx="4689240" cy="411502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508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0DB06EAB-7D8C-403A-86C5-B5FD79A1365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42865" y="634058"/>
            <a:ext cx="3154669" cy="2796247"/>
          </a:xfrm>
          <a:custGeom>
            <a:avLst/>
            <a:gdLst>
              <a:gd name="connsiteX0" fmla="*/ 853538 w 2991693"/>
              <a:gd name="connsiteY0" fmla="*/ 0 h 2651787"/>
              <a:gd name="connsiteX1" fmla="*/ 2141030 w 2991693"/>
              <a:gd name="connsiteY1" fmla="*/ 0 h 2651787"/>
              <a:gd name="connsiteX2" fmla="*/ 2324957 w 2991693"/>
              <a:gd name="connsiteY2" fmla="*/ 103466 h 2651787"/>
              <a:gd name="connsiteX3" fmla="*/ 2968702 w 2991693"/>
              <a:gd name="connsiteY3" fmla="*/ 1218596 h 2651787"/>
              <a:gd name="connsiteX4" fmla="*/ 2968702 w 2991693"/>
              <a:gd name="connsiteY4" fmla="*/ 1433192 h 2651787"/>
              <a:gd name="connsiteX5" fmla="*/ 2324957 w 2991693"/>
              <a:gd name="connsiteY5" fmla="*/ 2548321 h 2651787"/>
              <a:gd name="connsiteX6" fmla="*/ 2141030 w 2991693"/>
              <a:gd name="connsiteY6" fmla="*/ 2651787 h 2651787"/>
              <a:gd name="connsiteX7" fmla="*/ 853538 w 2991693"/>
              <a:gd name="connsiteY7" fmla="*/ 2651787 h 2651787"/>
              <a:gd name="connsiteX8" fmla="*/ 669612 w 2991693"/>
              <a:gd name="connsiteY8" fmla="*/ 2548321 h 2651787"/>
              <a:gd name="connsiteX9" fmla="*/ 25866 w 2991693"/>
              <a:gd name="connsiteY9" fmla="*/ 1433192 h 2651787"/>
              <a:gd name="connsiteX10" fmla="*/ 25866 w 2991693"/>
              <a:gd name="connsiteY10" fmla="*/ 1218596 h 2651787"/>
              <a:gd name="connsiteX11" fmla="*/ 669612 w 2991693"/>
              <a:gd name="connsiteY11" fmla="*/ 103466 h 2651787"/>
              <a:gd name="connsiteX12" fmla="*/ 853538 w 2991693"/>
              <a:gd name="connsiteY12" fmla="*/ 0 h 265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91693" h="2651787">
                <a:moveTo>
                  <a:pt x="853538" y="0"/>
                </a:moveTo>
                <a:cubicBezTo>
                  <a:pt x="2141030" y="0"/>
                  <a:pt x="2141030" y="0"/>
                  <a:pt x="2141030" y="0"/>
                </a:cubicBezTo>
                <a:cubicBezTo>
                  <a:pt x="2206170" y="0"/>
                  <a:pt x="2290471" y="45985"/>
                  <a:pt x="2324957" y="103466"/>
                </a:cubicBezTo>
                <a:cubicBezTo>
                  <a:pt x="2968702" y="1218596"/>
                  <a:pt x="2968702" y="1218596"/>
                  <a:pt x="2968702" y="1218596"/>
                </a:cubicBezTo>
                <a:cubicBezTo>
                  <a:pt x="2999357" y="1279909"/>
                  <a:pt x="2999357" y="1371878"/>
                  <a:pt x="2968702" y="1433192"/>
                </a:cubicBezTo>
                <a:cubicBezTo>
                  <a:pt x="2324957" y="2548321"/>
                  <a:pt x="2324957" y="2548321"/>
                  <a:pt x="2324957" y="2548321"/>
                </a:cubicBezTo>
                <a:cubicBezTo>
                  <a:pt x="2290471" y="2605803"/>
                  <a:pt x="2206170" y="2651787"/>
                  <a:pt x="2141030" y="2651787"/>
                </a:cubicBezTo>
                <a:lnTo>
                  <a:pt x="853538" y="2651787"/>
                </a:lnTo>
                <a:cubicBezTo>
                  <a:pt x="784566" y="2651787"/>
                  <a:pt x="700266" y="2605803"/>
                  <a:pt x="669612" y="2548321"/>
                </a:cubicBezTo>
                <a:cubicBezTo>
                  <a:pt x="25866" y="1433192"/>
                  <a:pt x="25866" y="1433192"/>
                  <a:pt x="25866" y="1433192"/>
                </a:cubicBezTo>
                <a:cubicBezTo>
                  <a:pt x="-8621" y="1371878"/>
                  <a:pt x="-8621" y="1279909"/>
                  <a:pt x="25866" y="1218596"/>
                </a:cubicBezTo>
                <a:cubicBezTo>
                  <a:pt x="669612" y="103466"/>
                  <a:pt x="669612" y="103466"/>
                  <a:pt x="669612" y="103466"/>
                </a:cubicBezTo>
                <a:cubicBezTo>
                  <a:pt x="700266" y="45985"/>
                  <a:pt x="784566" y="0"/>
                  <a:pt x="853538" y="0"/>
                </a:cubicBezTo>
                <a:close/>
              </a:path>
            </a:pathLst>
          </a:custGeom>
          <a:noFill/>
          <a:ln w="508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12" descr="Text&#10;&#10;Description automatically generated">
            <a:extLst>
              <a:ext uri="{FF2B5EF4-FFF2-40B4-BE49-F238E27FC236}">
                <a16:creationId xmlns:a16="http://schemas.microsoft.com/office/drawing/2014/main" id="{6F4A5202-6742-47BA-9F7F-CFF672A1A4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96964" y="1274157"/>
            <a:ext cx="1846470" cy="1516048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1F9632D-3623-4BEC-8596-6B9AC252853D}"/>
              </a:ext>
            </a:extLst>
          </p:cNvPr>
          <p:cNvSpPr txBox="1"/>
          <p:nvPr/>
        </p:nvSpPr>
        <p:spPr>
          <a:xfrm>
            <a:off x="48399" y="3212768"/>
            <a:ext cx="7293328" cy="364523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rgbClr val="2F5496"/>
                </a:solidFill>
                <a:effectLst/>
                <a:uLnTx/>
                <a:uFillTx/>
                <a:latin typeface="Segoe Print" panose="02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Article 22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Print" panose="02000600000000000000" pitchFamily="2" charset="0"/>
                <a:ea typeface="Times New Roman" panose="02020603050405020304" pitchFamily="18" charset="0"/>
                <a:cs typeface="Open Sans" panose="020B0606030504020204" pitchFamily="34" charset="0"/>
              </a:rPr>
              <a:t>You have the right to special protection and help if you are a refugee (if you have been forced to leave your home and live in another country), as well as all the rights in this Convention.</a:t>
            </a: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rgbClr val="2F5496"/>
                </a:solidFill>
                <a:effectLst/>
                <a:uLnTx/>
                <a:uFillTx/>
                <a:latin typeface="Segoe Print" panose="02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rgbClr val="2F5496"/>
                </a:solidFill>
                <a:effectLst/>
                <a:uLnTx/>
                <a:uFillTx/>
                <a:latin typeface="Segoe Print" panose="02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Article 24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Print" panose="02000600000000000000" pitchFamily="2" charset="0"/>
                <a:ea typeface="Times New Roman" panose="02020603050405020304" pitchFamily="18" charset="0"/>
                <a:cs typeface="Open Sans" panose="020B0606030504020204" pitchFamily="34" charset="0"/>
              </a:rPr>
              <a:t>You have the right to the best health care possible, safe water to drink, nutritious food, a clean and safe environment, and information to help you stay well.</a:t>
            </a: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C8D5F95-CAE3-485E-8819-F2CB8050A0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48381" y="2621257"/>
            <a:ext cx="3310840" cy="2152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9533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0293" y="500259"/>
            <a:ext cx="7734837" cy="5838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3338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AE8DDD-F90D-44EA-95FA-4BA6884F46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36172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</a:rPr>
              <a:t>.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F0C3F5-3EF3-4A74-B019-C75DAEEF76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275" y="2138821"/>
            <a:ext cx="4393525" cy="2919214"/>
          </a:xfrm>
          <a:prstGeom prst="rect">
            <a:avLst/>
          </a:prstGeom>
        </p:spPr>
      </p:pic>
      <p:pic>
        <p:nvPicPr>
          <p:cNvPr id="6" name="Picture 5" descr="Shape&#10;&#10;Description automatically generated">
            <a:extLst>
              <a:ext uri="{FF2B5EF4-FFF2-40B4-BE49-F238E27FC236}">
                <a16:creationId xmlns:a16="http://schemas.microsoft.com/office/drawing/2014/main" id="{8DDB0B62-DF23-4087-83C3-E97C5AC9F2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22997" y="1213126"/>
            <a:ext cx="6217687" cy="480336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15C6EFA-2106-494C-8676-3EABE09E2123}"/>
              </a:ext>
            </a:extLst>
          </p:cNvPr>
          <p:cNvSpPr txBox="1"/>
          <p:nvPr/>
        </p:nvSpPr>
        <p:spPr>
          <a:xfrm rot="20991507">
            <a:off x="1731492" y="1934976"/>
            <a:ext cx="321553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chemeClr val="tx1"/>
                </a:solidFill>
                <a:latin typeface="Bradley Hand ITC" panose="03070402050302030203" pitchFamily="66" charset="0"/>
              </a:rPr>
              <a:t>Buy bananas and other products that have the Fairtrade symbol on them. If you do this, you know that a fair price has been paid to the workers. Over 4,500 different Fairtrade products are now available to UK shoppers. </a:t>
            </a:r>
            <a:endParaRPr lang="en-GB" sz="2000" dirty="0">
              <a:latin typeface="Bradley Hand ITC" panose="03070402050302030203" pitchFamily="66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4040AF-F7DD-4D54-82D1-77FC7A1AB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564343"/>
          </a:xfrm>
        </p:spPr>
        <p:txBody>
          <a:bodyPr/>
          <a:lstStyle/>
          <a:p>
            <a:r>
              <a:rPr lang="en-GB" dirty="0">
                <a:latin typeface="Bradley Hand ITC" panose="03070402050302030203" pitchFamily="66" charset="0"/>
              </a:rPr>
              <a:t>What can you do to help?</a:t>
            </a:r>
          </a:p>
        </p:txBody>
      </p:sp>
    </p:spTree>
    <p:extLst>
      <p:ext uri="{BB962C8B-B14F-4D97-AF65-F5344CB8AC3E}">
        <p14:creationId xmlns:p14="http://schemas.microsoft.com/office/powerpoint/2010/main" val="21031315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3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36229D4-109F-4B4C-B1E0-0C2FD3D6108F}"/>
              </a:ext>
            </a:extLst>
          </p:cNvPr>
          <p:cNvSpPr txBox="1">
            <a:spLocks/>
          </p:cNvSpPr>
          <p:nvPr/>
        </p:nvSpPr>
        <p:spPr>
          <a:xfrm>
            <a:off x="401217" y="291243"/>
            <a:ext cx="8220075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dirty="0">
                <a:latin typeface="Segoe Print" panose="02000600000000000000" pitchFamily="2" charset="0"/>
              </a:rPr>
              <a:t>Time for Reflection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ECA8FB70-F373-4852-9B08-CC8B65EFBE25}"/>
              </a:ext>
            </a:extLst>
          </p:cNvPr>
          <p:cNvGrpSpPr/>
          <p:nvPr/>
        </p:nvGrpSpPr>
        <p:grpSpPr>
          <a:xfrm>
            <a:off x="469117" y="1286554"/>
            <a:ext cx="3351210" cy="3386137"/>
            <a:chOff x="755650" y="1473201"/>
            <a:chExt cx="3351210" cy="3386137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2D2A0D8D-09DD-4CD8-BE93-558103150DE0}"/>
                </a:ext>
              </a:extLst>
            </p:cNvPr>
            <p:cNvGrpSpPr/>
            <p:nvPr/>
          </p:nvGrpSpPr>
          <p:grpSpPr>
            <a:xfrm>
              <a:off x="755650" y="1473201"/>
              <a:ext cx="3351210" cy="2554983"/>
              <a:chOff x="1487706" y="1187087"/>
              <a:chExt cx="3465296" cy="2641963"/>
            </a:xfrm>
            <a:solidFill>
              <a:srgbClr val="AFDEF8"/>
            </a:solidFill>
          </p:grpSpPr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48C971EE-41B9-444A-AFE2-0BFD3FF348F6}"/>
                  </a:ext>
                </a:extLst>
              </p:cNvPr>
              <p:cNvSpPr/>
              <p:nvPr/>
            </p:nvSpPr>
            <p:spPr>
              <a:xfrm>
                <a:off x="1776414" y="1501412"/>
                <a:ext cx="1057275" cy="105727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ADDFF127-1F4E-4D3D-BF46-2E7D4DCEECA1}"/>
                  </a:ext>
                </a:extLst>
              </p:cNvPr>
              <p:cNvSpPr/>
              <p:nvPr/>
            </p:nvSpPr>
            <p:spPr>
              <a:xfrm>
                <a:off x="2381250" y="2457450"/>
                <a:ext cx="1371600" cy="13716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1B394174-953C-49DA-BFD4-2EA5F9472940}"/>
                  </a:ext>
                </a:extLst>
              </p:cNvPr>
              <p:cNvSpPr/>
              <p:nvPr/>
            </p:nvSpPr>
            <p:spPr>
              <a:xfrm>
                <a:off x="2476500" y="1187087"/>
                <a:ext cx="1371600" cy="13716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5023FB5A-3892-4540-B2FD-0CCDCEC861EA}"/>
                  </a:ext>
                </a:extLst>
              </p:cNvPr>
              <p:cNvSpPr/>
              <p:nvPr/>
            </p:nvSpPr>
            <p:spPr>
              <a:xfrm>
                <a:off x="3581402" y="1468306"/>
                <a:ext cx="1371600" cy="13716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C20D421B-9583-413C-8FB5-D3EE58CADB63}"/>
                  </a:ext>
                </a:extLst>
              </p:cNvPr>
              <p:cNvSpPr/>
              <p:nvPr/>
            </p:nvSpPr>
            <p:spPr>
              <a:xfrm>
                <a:off x="3143250" y="2159001"/>
                <a:ext cx="1647827" cy="158323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57AD30B4-4009-4CDC-BF2E-EC5F73EDB383}"/>
                  </a:ext>
                </a:extLst>
              </p:cNvPr>
              <p:cNvSpPr/>
              <p:nvPr/>
            </p:nvSpPr>
            <p:spPr>
              <a:xfrm>
                <a:off x="1487706" y="2060080"/>
                <a:ext cx="1634689" cy="163468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</p:grp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FA6B4924-FB29-4910-963B-8ACA7F31AE3D}"/>
                </a:ext>
              </a:extLst>
            </p:cNvPr>
            <p:cNvSpPr/>
            <p:nvPr/>
          </p:nvSpPr>
          <p:spPr>
            <a:xfrm>
              <a:off x="1152525" y="4008438"/>
              <a:ext cx="508000" cy="509587"/>
            </a:xfrm>
            <a:prstGeom prst="ellipse">
              <a:avLst/>
            </a:prstGeom>
            <a:solidFill>
              <a:srgbClr val="AFDE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32336EE3-82D9-4F36-942D-BA25BD644103}"/>
                </a:ext>
              </a:extLst>
            </p:cNvPr>
            <p:cNvSpPr/>
            <p:nvPr/>
          </p:nvSpPr>
          <p:spPr>
            <a:xfrm>
              <a:off x="893763" y="4576763"/>
              <a:ext cx="282575" cy="282575"/>
            </a:xfrm>
            <a:prstGeom prst="ellipse">
              <a:avLst/>
            </a:prstGeom>
            <a:solidFill>
              <a:srgbClr val="AFDE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54" name="TextBox 3">
              <a:extLst>
                <a:ext uri="{FF2B5EF4-FFF2-40B4-BE49-F238E27FC236}">
                  <a16:creationId xmlns:a16="http://schemas.microsoft.com/office/drawing/2014/main" id="{F3D24FA6-7F8A-47F2-8E6C-BBDC60FB4A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43013" y="2268538"/>
              <a:ext cx="2484437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anose="02000000000000000000" pitchFamily="2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anose="02000000000000000000" pitchFamily="2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00000000000000000" pitchFamily="2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00000000000000000" pitchFamily="2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00000000000000000" pitchFamily="2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00000000000000000" pitchFamily="2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00000000000000000" pitchFamily="2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00000000000000000" pitchFamily="2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00000000000000000" pitchFamily="2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b="1" dirty="0">
                  <a:solidFill>
                    <a:schemeClr val="tx1"/>
                  </a:solidFill>
                  <a:latin typeface="Bradley Hand ITC" panose="03070402050302030203" pitchFamily="66" charset="0"/>
                </a:rPr>
                <a:t>Think about the workers who grow all of the foods we like to eat.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5C3509ED-EBCA-4582-B9A8-657C2A09282B}"/>
              </a:ext>
            </a:extLst>
          </p:cNvPr>
          <p:cNvGrpSpPr/>
          <p:nvPr/>
        </p:nvGrpSpPr>
        <p:grpSpPr>
          <a:xfrm>
            <a:off x="7159829" y="959888"/>
            <a:ext cx="3529878" cy="4091570"/>
            <a:chOff x="5384294" y="1545961"/>
            <a:chExt cx="3031549" cy="3492764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8FA56C3E-E4F4-43C3-93F2-608AF55BE369}"/>
                </a:ext>
              </a:extLst>
            </p:cNvPr>
            <p:cNvGrpSpPr/>
            <p:nvPr/>
          </p:nvGrpSpPr>
          <p:grpSpPr>
            <a:xfrm>
              <a:off x="5384294" y="1545961"/>
              <a:ext cx="3031549" cy="2145041"/>
              <a:chOff x="1487706" y="1377102"/>
              <a:chExt cx="3465296" cy="2451948"/>
            </a:xfrm>
            <a:solidFill>
              <a:srgbClr val="AFDEF8"/>
            </a:solidFill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20C1CBC0-DD96-4F6F-ADE7-98D3B8B904E7}"/>
                  </a:ext>
                </a:extLst>
              </p:cNvPr>
              <p:cNvSpPr/>
              <p:nvPr/>
            </p:nvSpPr>
            <p:spPr>
              <a:xfrm>
                <a:off x="1776414" y="1501412"/>
                <a:ext cx="1057275" cy="105727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549C5774-C213-4F87-B218-7F058FA3AA44}"/>
                  </a:ext>
                </a:extLst>
              </p:cNvPr>
              <p:cNvSpPr/>
              <p:nvPr/>
            </p:nvSpPr>
            <p:spPr>
              <a:xfrm>
                <a:off x="2381250" y="2457450"/>
                <a:ext cx="1371600" cy="13716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36B41375-BEA3-44B8-929E-F6B53333A79E}"/>
                  </a:ext>
                </a:extLst>
              </p:cNvPr>
              <p:cNvSpPr/>
              <p:nvPr/>
            </p:nvSpPr>
            <p:spPr>
              <a:xfrm>
                <a:off x="2525339" y="1377102"/>
                <a:ext cx="1371600" cy="13716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16E5884E-948E-4C39-979C-E3AB730FA6B1}"/>
                  </a:ext>
                </a:extLst>
              </p:cNvPr>
              <p:cNvSpPr/>
              <p:nvPr/>
            </p:nvSpPr>
            <p:spPr>
              <a:xfrm>
                <a:off x="3581402" y="1468306"/>
                <a:ext cx="1371600" cy="13716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FD391CD1-AE54-46C8-A48C-2D1EA1A0C032}"/>
                  </a:ext>
                </a:extLst>
              </p:cNvPr>
              <p:cNvSpPr/>
              <p:nvPr/>
            </p:nvSpPr>
            <p:spPr>
              <a:xfrm>
                <a:off x="3143250" y="2159001"/>
                <a:ext cx="1647827" cy="158323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B2E9A439-3DA6-4AC8-B664-77EC2EEA1EDA}"/>
                  </a:ext>
                </a:extLst>
              </p:cNvPr>
              <p:cNvSpPr/>
              <p:nvPr/>
            </p:nvSpPr>
            <p:spPr>
              <a:xfrm>
                <a:off x="1487706" y="2060080"/>
                <a:ext cx="1634689" cy="163468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</p:grp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A9E41401-8EBA-4AB0-A305-952060D821F5}"/>
                </a:ext>
              </a:extLst>
            </p:cNvPr>
            <p:cNvSpPr/>
            <p:nvPr/>
          </p:nvSpPr>
          <p:spPr>
            <a:xfrm>
              <a:off x="7456488" y="3767138"/>
              <a:ext cx="482600" cy="481012"/>
            </a:xfrm>
            <a:prstGeom prst="ellipse">
              <a:avLst/>
            </a:prstGeom>
            <a:solidFill>
              <a:srgbClr val="AFDE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A3C17C35-9DA4-4CA1-BC4B-B7B93C5F43EB}"/>
                </a:ext>
              </a:extLst>
            </p:cNvPr>
            <p:cNvSpPr/>
            <p:nvPr/>
          </p:nvSpPr>
          <p:spPr>
            <a:xfrm>
              <a:off x="7729538" y="4344988"/>
              <a:ext cx="346075" cy="344487"/>
            </a:xfrm>
            <a:prstGeom prst="ellipse">
              <a:avLst/>
            </a:prstGeom>
            <a:solidFill>
              <a:srgbClr val="AFDE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4516FABA-7017-40B1-BB4B-E3137C2A9933}"/>
                </a:ext>
              </a:extLst>
            </p:cNvPr>
            <p:cNvSpPr/>
            <p:nvPr/>
          </p:nvSpPr>
          <p:spPr>
            <a:xfrm>
              <a:off x="8021638" y="4786313"/>
              <a:ext cx="252412" cy="252412"/>
            </a:xfrm>
            <a:prstGeom prst="ellipse">
              <a:avLst/>
            </a:prstGeom>
            <a:solidFill>
              <a:srgbClr val="AFDE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55" name="TextBox 4">
              <a:extLst>
                <a:ext uri="{FF2B5EF4-FFF2-40B4-BE49-F238E27FC236}">
                  <a16:creationId xmlns:a16="http://schemas.microsoft.com/office/drawing/2014/main" id="{9785F35C-8CE8-4406-A72B-C0AE44B697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52137" y="2282386"/>
              <a:ext cx="2351088" cy="78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anose="02000000000000000000" pitchFamily="2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anose="02000000000000000000" pitchFamily="2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00000000000000000" pitchFamily="2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00000000000000000" pitchFamily="2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00000000000000000" pitchFamily="2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00000000000000000" pitchFamily="2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00000000000000000" pitchFamily="2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00000000000000000" pitchFamily="2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00000000000000000" pitchFamily="2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b="1" dirty="0">
                  <a:solidFill>
                    <a:schemeClr val="tx1"/>
                  </a:solidFill>
                  <a:latin typeface="Bradley Hand ITC" panose="03070402050302030203" pitchFamily="66" charset="0"/>
                </a:rPr>
                <a:t>Do all of the workers get a fair price for the produce they grow?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2C8FC151-6B4B-4B8D-B8D0-24F3802C97C1}"/>
              </a:ext>
            </a:extLst>
          </p:cNvPr>
          <p:cNvGrpSpPr/>
          <p:nvPr/>
        </p:nvGrpSpPr>
        <p:grpSpPr>
          <a:xfrm>
            <a:off x="3465298" y="3767143"/>
            <a:ext cx="3991190" cy="2670979"/>
            <a:chOff x="3465298" y="3767143"/>
            <a:chExt cx="3756240" cy="2270559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A8680257-2B7E-41FF-80EB-2AE3E303EFD5}"/>
                </a:ext>
              </a:extLst>
            </p:cNvPr>
            <p:cNvGrpSpPr/>
            <p:nvPr/>
          </p:nvGrpSpPr>
          <p:grpSpPr>
            <a:xfrm>
              <a:off x="3465298" y="3767143"/>
              <a:ext cx="2978148" cy="2270559"/>
              <a:chOff x="1487706" y="1187087"/>
              <a:chExt cx="3465296" cy="2641963"/>
            </a:xfrm>
            <a:solidFill>
              <a:srgbClr val="AFDEF8"/>
            </a:solidFill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01EB4F08-BFC1-4D17-A178-AA44A9259B18}"/>
                  </a:ext>
                </a:extLst>
              </p:cNvPr>
              <p:cNvSpPr/>
              <p:nvPr/>
            </p:nvSpPr>
            <p:spPr>
              <a:xfrm>
                <a:off x="1776414" y="1501412"/>
                <a:ext cx="1057275" cy="105727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EF4B8527-D0F2-4E61-A5AD-45EAFD8B60B7}"/>
                  </a:ext>
                </a:extLst>
              </p:cNvPr>
              <p:cNvSpPr/>
              <p:nvPr/>
            </p:nvSpPr>
            <p:spPr>
              <a:xfrm>
                <a:off x="2381250" y="2457450"/>
                <a:ext cx="1371600" cy="13716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276890B4-0D85-41EF-90E0-71BC62448E4B}"/>
                  </a:ext>
                </a:extLst>
              </p:cNvPr>
              <p:cNvSpPr/>
              <p:nvPr/>
            </p:nvSpPr>
            <p:spPr>
              <a:xfrm>
                <a:off x="2476500" y="1187087"/>
                <a:ext cx="1371600" cy="13716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C46F280C-7024-4109-B287-E7FFE2A71336}"/>
                  </a:ext>
                </a:extLst>
              </p:cNvPr>
              <p:cNvSpPr/>
              <p:nvPr/>
            </p:nvSpPr>
            <p:spPr>
              <a:xfrm>
                <a:off x="3581402" y="1468306"/>
                <a:ext cx="1371600" cy="13716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ADBE4A8F-92DF-4F40-BF8C-64276555F1BF}"/>
                  </a:ext>
                </a:extLst>
              </p:cNvPr>
              <p:cNvSpPr/>
              <p:nvPr/>
            </p:nvSpPr>
            <p:spPr>
              <a:xfrm>
                <a:off x="3143250" y="2159001"/>
                <a:ext cx="1647827" cy="158323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2AB0E7BF-E7D4-4B96-AF7F-61791D246F9B}"/>
                  </a:ext>
                </a:extLst>
              </p:cNvPr>
              <p:cNvSpPr/>
              <p:nvPr/>
            </p:nvSpPr>
            <p:spPr>
              <a:xfrm>
                <a:off x="1487706" y="2060080"/>
                <a:ext cx="1634689" cy="163468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</p:grp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DD8AA1F0-1C4B-4023-BCC4-49A9C79C07EB}"/>
                </a:ext>
              </a:extLst>
            </p:cNvPr>
            <p:cNvSpPr/>
            <p:nvPr/>
          </p:nvSpPr>
          <p:spPr>
            <a:xfrm>
              <a:off x="6457950" y="5078413"/>
              <a:ext cx="398463" cy="398462"/>
            </a:xfrm>
            <a:prstGeom prst="ellipse">
              <a:avLst/>
            </a:prstGeom>
            <a:solidFill>
              <a:srgbClr val="AFDE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8231EAA3-F082-4E1E-97D3-0D305CB55EB1}"/>
                </a:ext>
              </a:extLst>
            </p:cNvPr>
            <p:cNvSpPr/>
            <p:nvPr/>
          </p:nvSpPr>
          <p:spPr>
            <a:xfrm>
              <a:off x="6921500" y="5448300"/>
              <a:ext cx="300038" cy="301625"/>
            </a:xfrm>
            <a:prstGeom prst="ellipse">
              <a:avLst/>
            </a:prstGeom>
            <a:solidFill>
              <a:srgbClr val="AFDE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56" name="TextBox 5">
              <a:extLst>
                <a:ext uri="{FF2B5EF4-FFF2-40B4-BE49-F238E27FC236}">
                  <a16:creationId xmlns:a16="http://schemas.microsoft.com/office/drawing/2014/main" id="{E1C5DE3F-B8DC-4887-96BC-5FC3018076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00500" y="4402138"/>
              <a:ext cx="2152650" cy="120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anose="02000000000000000000" pitchFamily="2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anose="02000000000000000000" pitchFamily="2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00000000000000000" pitchFamily="2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00000000000000000" pitchFamily="2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00000000000000000" pitchFamily="2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00000000000000000" pitchFamily="2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00000000000000000" pitchFamily="2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00000000000000000" pitchFamily="2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00000000000000000" pitchFamily="2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b="1" dirty="0">
                  <a:solidFill>
                    <a:schemeClr val="tx1"/>
                  </a:solidFill>
                  <a:latin typeface="Bradley Hand ITC" panose="03070402050302030203" pitchFamily="66" charset="0"/>
                </a:rPr>
                <a:t>Would buying Fairtrade products help improve the lives of others?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270640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latin typeface="Segoe Print" panose="02000600000000000000" pitchFamily="2" charset="0"/>
              </a:rPr>
              <a:t>What’s next for SLC?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998" r="25833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328CFEA-A95B-42BA-AC0A-37435A544FC3}"/>
              </a:ext>
            </a:extLst>
          </p:cNvPr>
          <p:cNvSpPr txBox="1">
            <a:spLocks/>
          </p:cNvSpPr>
          <p:nvPr/>
        </p:nvSpPr>
        <p:spPr>
          <a:xfrm>
            <a:off x="6513788" y="2333297"/>
            <a:ext cx="4840010" cy="38436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3200" dirty="0">
                <a:latin typeface="Segoe Print" panose="02000600000000000000" pitchFamily="2" charset="0"/>
                <a:ea typeface="+mn-ea"/>
                <a:cs typeface="+mn-cs"/>
              </a:rPr>
              <a:t>A – Z of Fairtrade</a:t>
            </a:r>
            <a:br>
              <a:rPr lang="en-US" sz="3200" dirty="0">
                <a:latin typeface="Segoe Print" panose="02000600000000000000" pitchFamily="2" charset="0"/>
                <a:ea typeface="+mn-ea"/>
                <a:cs typeface="+mn-cs"/>
              </a:rPr>
            </a:br>
            <a:r>
              <a:rPr lang="en-US" sz="3200" dirty="0">
                <a:latin typeface="Segoe Print" panose="02000600000000000000" pitchFamily="2" charset="0"/>
                <a:ea typeface="+mn-ea"/>
                <a:cs typeface="+mn-cs"/>
              </a:rPr>
              <a:t/>
            </a:r>
            <a:br>
              <a:rPr lang="en-US" sz="3200" dirty="0">
                <a:latin typeface="Segoe Print" panose="02000600000000000000" pitchFamily="2" charset="0"/>
                <a:ea typeface="+mn-ea"/>
                <a:cs typeface="+mn-cs"/>
              </a:rPr>
            </a:br>
            <a:r>
              <a:rPr lang="en-US" sz="3200" dirty="0">
                <a:latin typeface="Segoe Print" panose="02000600000000000000" pitchFamily="2" charset="0"/>
                <a:ea typeface="+mn-ea"/>
                <a:cs typeface="+mn-cs"/>
              </a:rPr>
              <a:t>Let’s Make our own logo?</a:t>
            </a:r>
            <a:br>
              <a:rPr lang="en-US" sz="3200" dirty="0">
                <a:latin typeface="Segoe Print" panose="02000600000000000000" pitchFamily="2" charset="0"/>
                <a:ea typeface="+mn-ea"/>
                <a:cs typeface="+mn-cs"/>
              </a:rPr>
            </a:br>
            <a:r>
              <a:rPr lang="en-US" sz="3200" dirty="0">
                <a:latin typeface="Segoe Print" panose="02000600000000000000" pitchFamily="2" charset="0"/>
                <a:ea typeface="+mn-ea"/>
                <a:cs typeface="+mn-cs"/>
              </a:rPr>
              <a:t/>
            </a:r>
            <a:br>
              <a:rPr lang="en-US" sz="3200" dirty="0">
                <a:latin typeface="Segoe Print" panose="02000600000000000000" pitchFamily="2" charset="0"/>
                <a:ea typeface="+mn-ea"/>
                <a:cs typeface="+mn-cs"/>
              </a:rPr>
            </a:br>
            <a:r>
              <a:rPr lang="en-US" sz="3200" dirty="0">
                <a:latin typeface="Segoe Print" panose="02000600000000000000" pitchFamily="2" charset="0"/>
                <a:ea typeface="+mn-ea"/>
                <a:cs typeface="+mn-cs"/>
              </a:rPr>
              <a:t>Keep looking for fairtrade logo</a:t>
            </a:r>
          </a:p>
        </p:txBody>
      </p:sp>
    </p:spTree>
    <p:extLst>
      <p:ext uri="{BB962C8B-B14F-4D97-AF65-F5344CB8AC3E}">
        <p14:creationId xmlns:p14="http://schemas.microsoft.com/office/powerpoint/2010/main" val="2828916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3204" y="1473787"/>
            <a:ext cx="5483140" cy="272330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latin typeface="Segoe Print" panose="02000600000000000000" pitchFamily="2" charset="0"/>
              </a:rPr>
              <a:t>What is Fairtrade…?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998" r="25833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97052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3684CCF-CEBB-4D8E-A366-95E43D4C79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47AF41-654D-4AAD-8E4D-F0777FD48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545" y="372217"/>
            <a:ext cx="6111741" cy="1325563"/>
          </a:xfrm>
        </p:spPr>
        <p:txBody>
          <a:bodyPr>
            <a:normAutofit/>
          </a:bodyPr>
          <a:lstStyle/>
          <a:p>
            <a:r>
              <a:rPr lang="en-GB" altLang="en-US" b="1" dirty="0">
                <a:solidFill>
                  <a:schemeClr val="accent6">
                    <a:lumMod val="50000"/>
                  </a:schemeClr>
                </a:solidFill>
                <a:latin typeface="Segoe Print" panose="02000600000000000000" pitchFamily="2" charset="0"/>
              </a:rPr>
              <a:t>Growing and Making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027B60-4880-4955-9823-FE608BC2CA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881" y="2326653"/>
            <a:ext cx="5568595" cy="4351338"/>
          </a:xfrm>
        </p:spPr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GB" altLang="en-US" sz="4400" dirty="0">
                <a:latin typeface="Segoe Print" panose="02000600000000000000" pitchFamily="2" charset="0"/>
              </a:rPr>
              <a:t>People all over the world earn their living by growing food or making things to sell.</a:t>
            </a:r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B1D30C5C-2211-4B28-9E1F-5B2C2D7474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03" r="2" b="25818"/>
          <a:stretch/>
        </p:blipFill>
        <p:spPr bwMode="auto">
          <a:xfrm>
            <a:off x="6863996" y="3154859"/>
            <a:ext cx="4030579" cy="3703141"/>
          </a:xfrm>
          <a:custGeom>
            <a:avLst/>
            <a:gdLst/>
            <a:ahLst/>
            <a:cxnLst/>
            <a:rect l="l" t="t" r="r" b="b"/>
            <a:pathLst>
              <a:path w="4030579" h="3703141">
                <a:moveTo>
                  <a:pt x="2015289" y="0"/>
                </a:moveTo>
                <a:cubicBezTo>
                  <a:pt x="3128303" y="0"/>
                  <a:pt x="4030579" y="902277"/>
                  <a:pt x="4030579" y="2015290"/>
                </a:cubicBezTo>
                <a:cubicBezTo>
                  <a:pt x="4030579" y="2710923"/>
                  <a:pt x="3678127" y="3324237"/>
                  <a:pt x="3142057" y="3686399"/>
                </a:cubicBezTo>
                <a:lnTo>
                  <a:pt x="3114499" y="3703141"/>
                </a:lnTo>
                <a:lnTo>
                  <a:pt x="916080" y="3703141"/>
                </a:lnTo>
                <a:lnTo>
                  <a:pt x="888522" y="3686399"/>
                </a:lnTo>
                <a:cubicBezTo>
                  <a:pt x="352452" y="3324237"/>
                  <a:pt x="0" y="2710923"/>
                  <a:pt x="0" y="2015290"/>
                </a:cubicBezTo>
                <a:cubicBezTo>
                  <a:pt x="0" y="902277"/>
                  <a:pt x="902277" y="0"/>
                  <a:pt x="201528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Arc 14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10869" y="-729072"/>
            <a:ext cx="4083433" cy="408343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846E4E0F-9C0A-46A9-9BEF-C7B14AB0210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94" r="1" b="1"/>
          <a:stretch/>
        </p:blipFill>
        <p:spPr bwMode="auto">
          <a:xfrm>
            <a:off x="63058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EC46B615-53C1-453A-88AD-0550BC26043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3" r="5904" b="4"/>
          <a:stretch/>
        </p:blipFill>
        <p:spPr bwMode="auto">
          <a:xfrm>
            <a:off x="9933462" y="372217"/>
            <a:ext cx="2258539" cy="3554668"/>
          </a:xfrm>
          <a:custGeom>
            <a:avLst/>
            <a:gdLst/>
            <a:ahLst/>
            <a:cxnLst/>
            <a:rect l="l" t="t" r="r" b="b"/>
            <a:pathLst>
              <a:path w="2258539" h="3554668">
                <a:moveTo>
                  <a:pt x="1777334" y="0"/>
                </a:moveTo>
                <a:cubicBezTo>
                  <a:pt x="1900033" y="0"/>
                  <a:pt x="2019829" y="12434"/>
                  <a:pt x="2135529" y="36109"/>
                </a:cubicBezTo>
                <a:lnTo>
                  <a:pt x="2258539" y="67738"/>
                </a:lnTo>
                <a:lnTo>
                  <a:pt x="2258539" y="3486930"/>
                </a:lnTo>
                <a:lnTo>
                  <a:pt x="2135529" y="3518559"/>
                </a:lnTo>
                <a:cubicBezTo>
                  <a:pt x="2019829" y="3542235"/>
                  <a:pt x="1900033" y="3554668"/>
                  <a:pt x="1777334" y="3554668"/>
                </a:cubicBezTo>
                <a:cubicBezTo>
                  <a:pt x="795739" y="3554668"/>
                  <a:pt x="0" y="2758929"/>
                  <a:pt x="0" y="1777334"/>
                </a:cubicBezTo>
                <a:cubicBezTo>
                  <a:pt x="0" y="795740"/>
                  <a:pt x="795739" y="0"/>
                  <a:pt x="177733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5525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1AC6A30-4F22-4C0F-B278-19C5B8A80C5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B4335AD-65B1-44E4-90AF-264024FE4BD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" y="0"/>
            <a:ext cx="12191999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250E68-3D8D-46AF-94ED-E05889FD5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5808" y="-86686"/>
            <a:ext cx="4267200" cy="1351472"/>
          </a:xfrm>
        </p:spPr>
        <p:txBody>
          <a:bodyPr>
            <a:normAutofit/>
          </a:bodyPr>
          <a:lstStyle/>
          <a:p>
            <a:pPr algn="ctr"/>
            <a:r>
              <a:rPr lang="en-GB" altLang="en-US" b="1" dirty="0">
                <a:solidFill>
                  <a:schemeClr val="accent5">
                    <a:lumMod val="50000"/>
                  </a:schemeClr>
                </a:solidFill>
                <a:latin typeface="Segoe Print" panose="02000600000000000000" pitchFamily="2" charset="0"/>
              </a:rPr>
              <a:t>Shipping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6F39E94D-BFA8-4ADC-924E-E700F20995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87" r="17441" b="-2"/>
          <a:stretch/>
        </p:blipFill>
        <p:spPr bwMode="auto">
          <a:xfrm>
            <a:off x="3" y="1"/>
            <a:ext cx="3695699" cy="6858001"/>
          </a:xfrm>
          <a:custGeom>
            <a:avLst/>
            <a:gdLst/>
            <a:ahLst/>
            <a:cxnLst/>
            <a:rect l="l" t="t" r="r" b="b"/>
            <a:pathLst>
              <a:path w="3695699" h="6858001">
                <a:moveTo>
                  <a:pt x="0" y="0"/>
                </a:moveTo>
                <a:lnTo>
                  <a:pt x="3435129" y="0"/>
                </a:lnTo>
                <a:lnTo>
                  <a:pt x="3430599" y="17349"/>
                </a:lnTo>
                <a:cubicBezTo>
                  <a:pt x="3437542" y="19835"/>
                  <a:pt x="3423757" y="30822"/>
                  <a:pt x="3427683" y="38871"/>
                </a:cubicBezTo>
                <a:cubicBezTo>
                  <a:pt x="3431230" y="44698"/>
                  <a:pt x="3427877" y="49388"/>
                  <a:pt x="3427096" y="55116"/>
                </a:cubicBezTo>
                <a:cubicBezTo>
                  <a:pt x="3429620" y="62945"/>
                  <a:pt x="3421946" y="87211"/>
                  <a:pt x="3417356" y="93331"/>
                </a:cubicBezTo>
                <a:cubicBezTo>
                  <a:pt x="3401974" y="107607"/>
                  <a:pt x="3409629" y="143436"/>
                  <a:pt x="3397765" y="155370"/>
                </a:cubicBezTo>
                <a:cubicBezTo>
                  <a:pt x="3395800" y="159886"/>
                  <a:pt x="3394789" y="164378"/>
                  <a:pt x="3394373" y="168831"/>
                </a:cubicBezTo>
                <a:lnTo>
                  <a:pt x="3394553" y="181402"/>
                </a:lnTo>
                <a:lnTo>
                  <a:pt x="3397293" y="185192"/>
                </a:lnTo>
                <a:lnTo>
                  <a:pt x="3395923" y="192756"/>
                </a:lnTo>
                <a:cubicBezTo>
                  <a:pt x="3396018" y="193497"/>
                  <a:pt x="3396112" y="194237"/>
                  <a:pt x="3396207" y="194978"/>
                </a:cubicBezTo>
                <a:cubicBezTo>
                  <a:pt x="3396531" y="199154"/>
                  <a:pt x="3396856" y="203330"/>
                  <a:pt x="3397180" y="207506"/>
                </a:cubicBezTo>
                <a:cubicBezTo>
                  <a:pt x="3382438" y="200939"/>
                  <a:pt x="3394549" y="241317"/>
                  <a:pt x="3383191" y="229051"/>
                </a:cubicBezTo>
                <a:cubicBezTo>
                  <a:pt x="3382519" y="234401"/>
                  <a:pt x="3381383" y="237332"/>
                  <a:pt x="3380194" y="239137"/>
                </a:cubicBezTo>
                <a:lnTo>
                  <a:pt x="3349267" y="310262"/>
                </a:lnTo>
                <a:lnTo>
                  <a:pt x="3344455" y="381704"/>
                </a:lnTo>
                <a:cubicBezTo>
                  <a:pt x="3343420" y="464598"/>
                  <a:pt x="3338482" y="511985"/>
                  <a:pt x="3327551" y="571873"/>
                </a:cubicBezTo>
                <a:cubicBezTo>
                  <a:pt x="3316620" y="631761"/>
                  <a:pt x="3309762" y="702429"/>
                  <a:pt x="3278869" y="741030"/>
                </a:cubicBezTo>
                <a:lnTo>
                  <a:pt x="3239259" y="957888"/>
                </a:lnTo>
                <a:cubicBezTo>
                  <a:pt x="3267597" y="1021376"/>
                  <a:pt x="3235647" y="1004478"/>
                  <a:pt x="3243890" y="1047869"/>
                </a:cubicBezTo>
                <a:cubicBezTo>
                  <a:pt x="3245988" y="1077107"/>
                  <a:pt x="3228006" y="1101189"/>
                  <a:pt x="3221700" y="1118244"/>
                </a:cubicBezTo>
                <a:cubicBezTo>
                  <a:pt x="3220198" y="1120922"/>
                  <a:pt x="3213346" y="1188569"/>
                  <a:pt x="3211078" y="1190394"/>
                </a:cubicBezTo>
                <a:cubicBezTo>
                  <a:pt x="3204899" y="1218939"/>
                  <a:pt x="3210276" y="1253036"/>
                  <a:pt x="3199704" y="1304585"/>
                </a:cubicBezTo>
                <a:cubicBezTo>
                  <a:pt x="3199438" y="1346246"/>
                  <a:pt x="3168623" y="1413431"/>
                  <a:pt x="3167741" y="1449444"/>
                </a:cubicBezTo>
                <a:cubicBezTo>
                  <a:pt x="3180911" y="1471132"/>
                  <a:pt x="3193362" y="1499173"/>
                  <a:pt x="3194410" y="1520667"/>
                </a:cubicBezTo>
                <a:cubicBezTo>
                  <a:pt x="3181228" y="1513763"/>
                  <a:pt x="3199978" y="1547097"/>
                  <a:pt x="3184473" y="1547038"/>
                </a:cubicBezTo>
                <a:cubicBezTo>
                  <a:pt x="3185153" y="1550949"/>
                  <a:pt x="3186303" y="1554741"/>
                  <a:pt x="3187573" y="1558550"/>
                </a:cubicBezTo>
                <a:lnTo>
                  <a:pt x="3188231" y="1560544"/>
                </a:lnTo>
                <a:lnTo>
                  <a:pt x="3188195" y="1568317"/>
                </a:lnTo>
                <a:lnTo>
                  <a:pt x="3191518" y="1570772"/>
                </a:lnTo>
                <a:lnTo>
                  <a:pt x="3193853" y="1582659"/>
                </a:lnTo>
                <a:cubicBezTo>
                  <a:pt x="3194213" y="1587070"/>
                  <a:pt x="3193997" y="1591769"/>
                  <a:pt x="3192857" y="1596890"/>
                </a:cubicBezTo>
                <a:cubicBezTo>
                  <a:pt x="3185716" y="1609144"/>
                  <a:pt x="3191593" y="1629575"/>
                  <a:pt x="3189686" y="1647479"/>
                </a:cubicBezTo>
                <a:lnTo>
                  <a:pt x="3187125" y="1655568"/>
                </a:lnTo>
                <a:cubicBezTo>
                  <a:pt x="3187259" y="1659315"/>
                  <a:pt x="3192418" y="1733399"/>
                  <a:pt x="3192552" y="1737146"/>
                </a:cubicBezTo>
                <a:cubicBezTo>
                  <a:pt x="3236684" y="1834597"/>
                  <a:pt x="3210475" y="1851660"/>
                  <a:pt x="3219437" y="1908917"/>
                </a:cubicBezTo>
                <a:lnTo>
                  <a:pt x="3220572" y="1915235"/>
                </a:lnTo>
                <a:cubicBezTo>
                  <a:pt x="3225642" y="1919319"/>
                  <a:pt x="3228448" y="1945519"/>
                  <a:pt x="3226946" y="1954447"/>
                </a:cubicBezTo>
                <a:cubicBezTo>
                  <a:pt x="3219553" y="1979351"/>
                  <a:pt x="3239504" y="2001442"/>
                  <a:pt x="3234148" y="2021397"/>
                </a:cubicBezTo>
                <a:cubicBezTo>
                  <a:pt x="3234224" y="2026740"/>
                  <a:pt x="3235084" y="2031233"/>
                  <a:pt x="3236424" y="2035173"/>
                </a:cubicBezTo>
                <a:lnTo>
                  <a:pt x="3241339" y="2045116"/>
                </a:lnTo>
                <a:lnTo>
                  <a:pt x="3233470" y="2098623"/>
                </a:lnTo>
                <a:cubicBezTo>
                  <a:pt x="3230495" y="2129687"/>
                  <a:pt x="3232618" y="2188321"/>
                  <a:pt x="3230016" y="2240964"/>
                </a:cubicBezTo>
                <a:cubicBezTo>
                  <a:pt x="3226602" y="2283982"/>
                  <a:pt x="3232644" y="2342030"/>
                  <a:pt x="3237809" y="2379644"/>
                </a:cubicBezTo>
                <a:cubicBezTo>
                  <a:pt x="3244462" y="2409884"/>
                  <a:pt x="3221747" y="2435219"/>
                  <a:pt x="3237054" y="2459103"/>
                </a:cubicBezTo>
                <a:cubicBezTo>
                  <a:pt x="3245536" y="2488997"/>
                  <a:pt x="3251426" y="2510390"/>
                  <a:pt x="3255285" y="2538679"/>
                </a:cubicBezTo>
                <a:cubicBezTo>
                  <a:pt x="3258296" y="2574322"/>
                  <a:pt x="3245460" y="2589819"/>
                  <a:pt x="3245073" y="2622720"/>
                </a:cubicBezTo>
                <a:lnTo>
                  <a:pt x="3252960" y="2736087"/>
                </a:lnTo>
                <a:cubicBezTo>
                  <a:pt x="3245577" y="2772183"/>
                  <a:pt x="3230063" y="2856752"/>
                  <a:pt x="3218681" y="2902964"/>
                </a:cubicBezTo>
                <a:cubicBezTo>
                  <a:pt x="3212624" y="2927969"/>
                  <a:pt x="3209733" y="2973979"/>
                  <a:pt x="3203641" y="3008786"/>
                </a:cubicBezTo>
                <a:cubicBezTo>
                  <a:pt x="3197547" y="3043595"/>
                  <a:pt x="3186644" y="3093251"/>
                  <a:pt x="3182123" y="3111815"/>
                </a:cubicBezTo>
                <a:lnTo>
                  <a:pt x="3176517" y="3120169"/>
                </a:lnTo>
                <a:lnTo>
                  <a:pt x="3177035" y="3121646"/>
                </a:lnTo>
                <a:cubicBezTo>
                  <a:pt x="3177423" y="3127588"/>
                  <a:pt x="3176129" y="3130763"/>
                  <a:pt x="3174093" y="3132705"/>
                </a:cubicBezTo>
                <a:lnTo>
                  <a:pt x="3171045" y="3134220"/>
                </a:lnTo>
                <a:lnTo>
                  <a:pt x="3168274" y="3141524"/>
                </a:lnTo>
                <a:lnTo>
                  <a:pt x="3160781" y="3155149"/>
                </a:lnTo>
                <a:cubicBezTo>
                  <a:pt x="3160949" y="3156237"/>
                  <a:pt x="3161116" y="3157326"/>
                  <a:pt x="3161284" y="3158414"/>
                </a:cubicBezTo>
                <a:lnTo>
                  <a:pt x="3152950" y="3180080"/>
                </a:lnTo>
                <a:lnTo>
                  <a:pt x="3153739" y="3180719"/>
                </a:lnTo>
                <a:cubicBezTo>
                  <a:pt x="3155321" y="3182647"/>
                  <a:pt x="3156128" y="3184999"/>
                  <a:pt x="3155342" y="3188313"/>
                </a:cubicBezTo>
                <a:cubicBezTo>
                  <a:pt x="3169797" y="3188216"/>
                  <a:pt x="3159934" y="3192271"/>
                  <a:pt x="3156340" y="3202049"/>
                </a:cubicBezTo>
                <a:cubicBezTo>
                  <a:pt x="3177988" y="3204083"/>
                  <a:pt x="3159779" y="3228842"/>
                  <a:pt x="3169832" y="3237938"/>
                </a:cubicBezTo>
                <a:cubicBezTo>
                  <a:pt x="3166705" y="3245075"/>
                  <a:pt x="3163793" y="3252659"/>
                  <a:pt x="3161244" y="3260564"/>
                </a:cubicBezTo>
                <a:lnTo>
                  <a:pt x="3160005" y="3265314"/>
                </a:lnTo>
                <a:cubicBezTo>
                  <a:pt x="3160063" y="3265371"/>
                  <a:pt x="3160124" y="3265428"/>
                  <a:pt x="3160184" y="3265486"/>
                </a:cubicBezTo>
                <a:cubicBezTo>
                  <a:pt x="3160345" y="3266694"/>
                  <a:pt x="3160101" y="3268319"/>
                  <a:pt x="3159279" y="3270659"/>
                </a:cubicBezTo>
                <a:lnTo>
                  <a:pt x="3157747" y="3273971"/>
                </a:lnTo>
                <a:lnTo>
                  <a:pt x="3155343" y="3283185"/>
                </a:lnTo>
                <a:cubicBezTo>
                  <a:pt x="3155517" y="3284422"/>
                  <a:pt x="3155689" y="3285657"/>
                  <a:pt x="3155860" y="3286893"/>
                </a:cubicBezTo>
                <a:lnTo>
                  <a:pt x="3158001" y="3289146"/>
                </a:lnTo>
                <a:lnTo>
                  <a:pt x="3157508" y="3289877"/>
                </a:lnTo>
                <a:cubicBezTo>
                  <a:pt x="3151604" y="3294411"/>
                  <a:pt x="3144966" y="3293561"/>
                  <a:pt x="3159853" y="3309833"/>
                </a:cubicBezTo>
                <a:cubicBezTo>
                  <a:pt x="3149181" y="3321561"/>
                  <a:pt x="3158789" y="3329345"/>
                  <a:pt x="3157392" y="3351579"/>
                </a:cubicBezTo>
                <a:cubicBezTo>
                  <a:pt x="3148710" y="3357083"/>
                  <a:pt x="3149361" y="3365079"/>
                  <a:pt x="3152871" y="3374240"/>
                </a:cubicBezTo>
                <a:cubicBezTo>
                  <a:pt x="3148885" y="3383513"/>
                  <a:pt x="3145239" y="3392740"/>
                  <a:pt x="3142119" y="3402557"/>
                </a:cubicBezTo>
                <a:lnTo>
                  <a:pt x="3138061" y="3419585"/>
                </a:lnTo>
                <a:lnTo>
                  <a:pt x="3139796" y="3424940"/>
                </a:lnTo>
                <a:cubicBezTo>
                  <a:pt x="3142520" y="3434326"/>
                  <a:pt x="3143300" y="3443700"/>
                  <a:pt x="3137669" y="3463264"/>
                </a:cubicBezTo>
                <a:cubicBezTo>
                  <a:pt x="3147380" y="3480689"/>
                  <a:pt x="3167781" y="3490510"/>
                  <a:pt x="3168140" y="3518969"/>
                </a:cubicBezTo>
                <a:cubicBezTo>
                  <a:pt x="3159473" y="3545761"/>
                  <a:pt x="3191152" y="3574399"/>
                  <a:pt x="3179206" y="3607864"/>
                </a:cubicBezTo>
                <a:cubicBezTo>
                  <a:pt x="3176757" y="3619813"/>
                  <a:pt x="3181069" y="3654600"/>
                  <a:pt x="3189125" y="3659839"/>
                </a:cubicBezTo>
                <a:cubicBezTo>
                  <a:pt x="3191518" y="3666815"/>
                  <a:pt x="3189857" y="3675779"/>
                  <a:pt x="3198077" y="3677681"/>
                </a:cubicBezTo>
                <a:cubicBezTo>
                  <a:pt x="3208136" y="3681475"/>
                  <a:pt x="3196345" y="3709561"/>
                  <a:pt x="3207094" y="3703876"/>
                </a:cubicBezTo>
                <a:cubicBezTo>
                  <a:pt x="3199084" y="3723751"/>
                  <a:pt x="3220453" y="3734396"/>
                  <a:pt x="3227016" y="3748633"/>
                </a:cubicBezTo>
                <a:cubicBezTo>
                  <a:pt x="3218663" y="3764666"/>
                  <a:pt x="3240667" y="3778725"/>
                  <a:pt x="3246806" y="3811324"/>
                </a:cubicBezTo>
                <a:cubicBezTo>
                  <a:pt x="3237058" y="3829063"/>
                  <a:pt x="3251097" y="3833247"/>
                  <a:pt x="3239091" y="3865102"/>
                </a:cubicBezTo>
                <a:cubicBezTo>
                  <a:pt x="3240755" y="3865725"/>
                  <a:pt x="3242340" y="3866659"/>
                  <a:pt x="3243800" y="3867874"/>
                </a:cubicBezTo>
                <a:cubicBezTo>
                  <a:pt x="3252276" y="3874935"/>
                  <a:pt x="3254724" y="3889782"/>
                  <a:pt x="3249268" y="3901031"/>
                </a:cubicBezTo>
                <a:cubicBezTo>
                  <a:pt x="3234180" y="3950514"/>
                  <a:pt x="3270886" y="3938724"/>
                  <a:pt x="3271850" y="3976535"/>
                </a:cubicBezTo>
                <a:cubicBezTo>
                  <a:pt x="3275333" y="4018513"/>
                  <a:pt x="3265836" y="4033210"/>
                  <a:pt x="3253128" y="4091308"/>
                </a:cubicBezTo>
                <a:cubicBezTo>
                  <a:pt x="3262530" y="4093945"/>
                  <a:pt x="3263925" y="4100312"/>
                  <a:pt x="3261491" y="4112665"/>
                </a:cubicBezTo>
                <a:cubicBezTo>
                  <a:pt x="3263824" y="4132845"/>
                  <a:pt x="3285122" y="4124005"/>
                  <a:pt x="3275235" y="4148543"/>
                </a:cubicBezTo>
                <a:cubicBezTo>
                  <a:pt x="3282222" y="4163609"/>
                  <a:pt x="3300717" y="4191930"/>
                  <a:pt x="3303406" y="4203059"/>
                </a:cubicBezTo>
                <a:cubicBezTo>
                  <a:pt x="3307769" y="4216879"/>
                  <a:pt x="3289765" y="4198911"/>
                  <a:pt x="3291377" y="4215304"/>
                </a:cubicBezTo>
                <a:cubicBezTo>
                  <a:pt x="3295421" y="4234470"/>
                  <a:pt x="3290844" y="4240556"/>
                  <a:pt x="3303627" y="4247412"/>
                </a:cubicBezTo>
                <a:cubicBezTo>
                  <a:pt x="3300302" y="4270043"/>
                  <a:pt x="3313094" y="4269840"/>
                  <a:pt x="3323715" y="4295574"/>
                </a:cubicBezTo>
                <a:cubicBezTo>
                  <a:pt x="3318854" y="4309546"/>
                  <a:pt x="3323708" y="4317748"/>
                  <a:pt x="3331757" y="4324626"/>
                </a:cubicBezTo>
                <a:cubicBezTo>
                  <a:pt x="3334500" y="4352298"/>
                  <a:pt x="3348521" y="4373553"/>
                  <a:pt x="3357571" y="4402594"/>
                </a:cubicBezTo>
                <a:cubicBezTo>
                  <a:pt x="3395421" y="4440113"/>
                  <a:pt x="3406716" y="4492429"/>
                  <a:pt x="3416883" y="4511276"/>
                </a:cubicBezTo>
                <a:lnTo>
                  <a:pt x="3418568" y="4515669"/>
                </a:lnTo>
                <a:cubicBezTo>
                  <a:pt x="3418685" y="4519956"/>
                  <a:pt x="3418801" y="4524244"/>
                  <a:pt x="3418918" y="4528531"/>
                </a:cubicBezTo>
                <a:cubicBezTo>
                  <a:pt x="3418727" y="4530191"/>
                  <a:pt x="3418537" y="4531850"/>
                  <a:pt x="3418346" y="4533510"/>
                </a:cubicBezTo>
                <a:cubicBezTo>
                  <a:pt x="3418215" y="4536889"/>
                  <a:pt x="3418462" y="4539065"/>
                  <a:pt x="3419005" y="4540494"/>
                </a:cubicBezTo>
                <a:lnTo>
                  <a:pt x="3424268" y="4595886"/>
                </a:lnTo>
                <a:cubicBezTo>
                  <a:pt x="3429156" y="4624362"/>
                  <a:pt x="3443934" y="4682306"/>
                  <a:pt x="3448330" y="4711348"/>
                </a:cubicBezTo>
                <a:lnTo>
                  <a:pt x="3445621" y="4714874"/>
                </a:lnTo>
                <a:cubicBezTo>
                  <a:pt x="3444103" y="4718397"/>
                  <a:pt x="3443735" y="4723077"/>
                  <a:pt x="3445980" y="4730345"/>
                </a:cubicBezTo>
                <a:lnTo>
                  <a:pt x="3446976" y="4731926"/>
                </a:lnTo>
                <a:lnTo>
                  <a:pt x="3443720" y="4745408"/>
                </a:lnTo>
                <a:cubicBezTo>
                  <a:pt x="3444756" y="4771155"/>
                  <a:pt x="3455466" y="4843107"/>
                  <a:pt x="3453194" y="4886406"/>
                </a:cubicBezTo>
                <a:cubicBezTo>
                  <a:pt x="3454856" y="4906631"/>
                  <a:pt x="3481235" y="5008239"/>
                  <a:pt x="3455210" y="5025296"/>
                </a:cubicBezTo>
                <a:cubicBezTo>
                  <a:pt x="3442202" y="5116320"/>
                  <a:pt x="3464654" y="5119078"/>
                  <a:pt x="3462841" y="5211091"/>
                </a:cubicBezTo>
                <a:cubicBezTo>
                  <a:pt x="3469390" y="5269669"/>
                  <a:pt x="3462794" y="5327391"/>
                  <a:pt x="3469385" y="5356669"/>
                </a:cubicBezTo>
                <a:cubicBezTo>
                  <a:pt x="3471479" y="5361935"/>
                  <a:pt x="3474277" y="5366825"/>
                  <a:pt x="3477268" y="5371683"/>
                </a:cubicBezTo>
                <a:lnTo>
                  <a:pt x="3478824" y="5374232"/>
                </a:lnTo>
                <a:lnTo>
                  <a:pt x="3486664" y="5427532"/>
                </a:lnTo>
                <a:lnTo>
                  <a:pt x="3499845" y="5523238"/>
                </a:lnTo>
                <a:cubicBezTo>
                  <a:pt x="3496480" y="5535759"/>
                  <a:pt x="3498126" y="5574631"/>
                  <a:pt x="3505782" y="5582050"/>
                </a:cubicBezTo>
                <a:cubicBezTo>
                  <a:pt x="3507640" y="5590169"/>
                  <a:pt x="3505294" y="5599602"/>
                  <a:pt x="3513368" y="5603412"/>
                </a:cubicBezTo>
                <a:cubicBezTo>
                  <a:pt x="3518549" y="5620896"/>
                  <a:pt x="3530454" y="5660930"/>
                  <a:pt x="3536869" y="5686953"/>
                </a:cubicBezTo>
                <a:cubicBezTo>
                  <a:pt x="3527290" y="5702684"/>
                  <a:pt x="3548216" y="5722678"/>
                  <a:pt x="3551859" y="5759548"/>
                </a:cubicBezTo>
                <a:cubicBezTo>
                  <a:pt x="3540751" y="5776843"/>
                  <a:pt x="3554471" y="5784377"/>
                  <a:pt x="3540024" y="5816599"/>
                </a:cubicBezTo>
                <a:cubicBezTo>
                  <a:pt x="3541640" y="5817630"/>
                  <a:pt x="3543154" y="5818984"/>
                  <a:pt x="3544521" y="5820619"/>
                </a:cubicBezTo>
                <a:cubicBezTo>
                  <a:pt x="3552455" y="5830118"/>
                  <a:pt x="3553767" y="5846834"/>
                  <a:pt x="3547449" y="5857956"/>
                </a:cubicBezTo>
                <a:cubicBezTo>
                  <a:pt x="3528571" y="5908761"/>
                  <a:pt x="3532186" y="5952107"/>
                  <a:pt x="3530253" y="5993572"/>
                </a:cubicBezTo>
                <a:cubicBezTo>
                  <a:pt x="3530522" y="6040113"/>
                  <a:pt x="3553891" y="6005695"/>
                  <a:pt x="3536734" y="6066404"/>
                </a:cubicBezTo>
                <a:cubicBezTo>
                  <a:pt x="3545935" y="6071268"/>
                  <a:pt x="3546842" y="6078512"/>
                  <a:pt x="3543461" y="6091477"/>
                </a:cubicBezTo>
                <a:cubicBezTo>
                  <a:pt x="3549602" y="6107585"/>
                  <a:pt x="3568275" y="6137061"/>
                  <a:pt x="3573577" y="6163051"/>
                </a:cubicBezTo>
                <a:cubicBezTo>
                  <a:pt x="3577046" y="6182032"/>
                  <a:pt x="3572259" y="6223892"/>
                  <a:pt x="3575275" y="6247420"/>
                </a:cubicBezTo>
                <a:cubicBezTo>
                  <a:pt x="3570217" y="6271412"/>
                  <a:pt x="3583023" y="6273898"/>
                  <a:pt x="3591673" y="6304222"/>
                </a:cubicBezTo>
                <a:cubicBezTo>
                  <a:pt x="3585743" y="6318440"/>
                  <a:pt x="3589967" y="6328418"/>
                  <a:pt x="3597489" y="6337624"/>
                </a:cubicBezTo>
                <a:cubicBezTo>
                  <a:pt x="3598113" y="6368401"/>
                  <a:pt x="3610504" y="6394558"/>
                  <a:pt x="3617330" y="6428161"/>
                </a:cubicBezTo>
                <a:cubicBezTo>
                  <a:pt x="3612404" y="6466489"/>
                  <a:pt x="3633001" y="6482393"/>
                  <a:pt x="3640218" y="6518318"/>
                </a:cubicBezTo>
                <a:cubicBezTo>
                  <a:pt x="3625420" y="6557419"/>
                  <a:pt x="3668862" y="6537820"/>
                  <a:pt x="3670788" y="6568733"/>
                </a:cubicBezTo>
                <a:cubicBezTo>
                  <a:pt x="3659124" y="6621466"/>
                  <a:pt x="3685482" y="6565072"/>
                  <a:pt x="3687763" y="6643164"/>
                </a:cubicBezTo>
                <a:cubicBezTo>
                  <a:pt x="3685396" y="6647995"/>
                  <a:pt x="3689317" y="6656838"/>
                  <a:pt x="3693097" y="6655183"/>
                </a:cubicBezTo>
                <a:cubicBezTo>
                  <a:pt x="3693444" y="6672318"/>
                  <a:pt x="3690193" y="6715787"/>
                  <a:pt x="3689847" y="6745974"/>
                </a:cubicBezTo>
                <a:cubicBezTo>
                  <a:pt x="3689583" y="6773144"/>
                  <a:pt x="3690048" y="6817635"/>
                  <a:pt x="3691023" y="6836306"/>
                </a:cubicBezTo>
                <a:lnTo>
                  <a:pt x="3695699" y="6858001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D7932B-FDF6-46D7-A571-23862CFDA0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2523" y="1378478"/>
            <a:ext cx="5037944" cy="5089433"/>
          </a:xfrm>
        </p:spPr>
        <p:txBody>
          <a:bodyPr>
            <a:noAutofit/>
          </a:bodyPr>
          <a:lstStyle/>
          <a:p>
            <a:pPr indent="0">
              <a:spcBef>
                <a:spcPct val="0"/>
              </a:spcBef>
              <a:spcAft>
                <a:spcPts val="600"/>
              </a:spcAft>
              <a:buNone/>
            </a:pPr>
            <a:r>
              <a:rPr lang="en-GB" altLang="en-US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Print" panose="02000600000000000000" pitchFamily="2" charset="0"/>
              </a:rPr>
              <a:t>Their food and products are shipped to other parts of the world and sold in shops.</a:t>
            </a:r>
          </a:p>
          <a:p>
            <a:pPr indent="0">
              <a:spcBef>
                <a:spcPct val="0"/>
              </a:spcBef>
              <a:spcAft>
                <a:spcPts val="600"/>
              </a:spcAft>
              <a:buNone/>
            </a:pPr>
            <a:endParaRPr lang="en-GB" altLang="en-US" sz="3000" dirty="0">
              <a:solidFill>
                <a:schemeClr val="tx1">
                  <a:lumMod val="85000"/>
                  <a:lumOff val="15000"/>
                </a:schemeClr>
              </a:solidFill>
              <a:latin typeface="Segoe Print" panose="02000600000000000000" pitchFamily="2" charset="0"/>
            </a:endParaRPr>
          </a:p>
          <a:p>
            <a:pPr indent="0">
              <a:spcBef>
                <a:spcPct val="0"/>
              </a:spcBef>
              <a:spcAft>
                <a:spcPts val="600"/>
              </a:spcAft>
              <a:buNone/>
            </a:pPr>
            <a:r>
              <a:rPr lang="en-GB" altLang="en-US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Print" panose="02000600000000000000" pitchFamily="2" charset="0"/>
              </a:rPr>
              <a:t>Many products in our supermarkets are made from things imported from poor countries in Africa and Asia for example.</a:t>
            </a:r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31A992AB-7B8E-4D24-9D86-AC01D6AE3D1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106"/>
          <a:stretch/>
        </p:blipFill>
        <p:spPr bwMode="auto">
          <a:xfrm>
            <a:off x="8580467" y="10"/>
            <a:ext cx="3611533" cy="6857990"/>
          </a:xfrm>
          <a:custGeom>
            <a:avLst/>
            <a:gdLst/>
            <a:ahLst/>
            <a:cxnLst/>
            <a:rect l="l" t="t" r="r" b="b"/>
            <a:pathLst>
              <a:path w="3810000" h="6858000">
                <a:moveTo>
                  <a:pt x="95627" y="0"/>
                </a:moveTo>
                <a:lnTo>
                  <a:pt x="3810000" y="0"/>
                </a:lnTo>
                <a:lnTo>
                  <a:pt x="3810000" y="6858000"/>
                </a:lnTo>
                <a:lnTo>
                  <a:pt x="13132" y="6858000"/>
                </a:lnTo>
                <a:cubicBezTo>
                  <a:pt x="13183" y="6857363"/>
                  <a:pt x="13234" y="6856727"/>
                  <a:pt x="13284" y="6856090"/>
                </a:cubicBezTo>
                <a:lnTo>
                  <a:pt x="31566" y="6805847"/>
                </a:lnTo>
                <a:lnTo>
                  <a:pt x="30463" y="6715381"/>
                </a:lnTo>
                <a:cubicBezTo>
                  <a:pt x="29585" y="6714082"/>
                  <a:pt x="28597" y="6713038"/>
                  <a:pt x="27533" y="6712286"/>
                </a:cubicBezTo>
                <a:lnTo>
                  <a:pt x="31288" y="6698474"/>
                </a:lnTo>
                <a:lnTo>
                  <a:pt x="29901" y="6686264"/>
                </a:lnTo>
                <a:cubicBezTo>
                  <a:pt x="29591" y="6639749"/>
                  <a:pt x="29281" y="6593234"/>
                  <a:pt x="28971" y="6546719"/>
                </a:cubicBezTo>
                <a:cubicBezTo>
                  <a:pt x="23415" y="6502008"/>
                  <a:pt x="3087" y="6462057"/>
                  <a:pt x="310" y="6408337"/>
                </a:cubicBezTo>
                <a:cubicBezTo>
                  <a:pt x="-2468" y="6354617"/>
                  <a:pt x="14431" y="6312397"/>
                  <a:pt x="12307" y="6224401"/>
                </a:cubicBezTo>
                <a:lnTo>
                  <a:pt x="27152" y="6147415"/>
                </a:lnTo>
                <a:lnTo>
                  <a:pt x="39044" y="6093837"/>
                </a:lnTo>
                <a:cubicBezTo>
                  <a:pt x="47718" y="6039281"/>
                  <a:pt x="47985" y="5964495"/>
                  <a:pt x="46816" y="5915901"/>
                </a:cubicBezTo>
                <a:cubicBezTo>
                  <a:pt x="43189" y="5876557"/>
                  <a:pt x="47196" y="5863739"/>
                  <a:pt x="33533" y="5831562"/>
                </a:cubicBezTo>
                <a:cubicBezTo>
                  <a:pt x="27901" y="5792459"/>
                  <a:pt x="47408" y="5747455"/>
                  <a:pt x="46555" y="5710909"/>
                </a:cubicBezTo>
                <a:cubicBezTo>
                  <a:pt x="53188" y="5686865"/>
                  <a:pt x="49116" y="5615845"/>
                  <a:pt x="62461" y="5602222"/>
                </a:cubicBezTo>
                <a:cubicBezTo>
                  <a:pt x="64066" y="5572067"/>
                  <a:pt x="49594" y="5555548"/>
                  <a:pt x="56185" y="5529979"/>
                </a:cubicBezTo>
                <a:lnTo>
                  <a:pt x="67961" y="5458854"/>
                </a:lnTo>
                <a:lnTo>
                  <a:pt x="110939" y="5353584"/>
                </a:lnTo>
                <a:cubicBezTo>
                  <a:pt x="123070" y="5308303"/>
                  <a:pt x="110671" y="5307524"/>
                  <a:pt x="128276" y="5249764"/>
                </a:cubicBezTo>
                <a:cubicBezTo>
                  <a:pt x="137692" y="5218499"/>
                  <a:pt x="146153" y="5160067"/>
                  <a:pt x="156749" y="5116288"/>
                </a:cubicBezTo>
                <a:cubicBezTo>
                  <a:pt x="167347" y="5072508"/>
                  <a:pt x="184838" y="5010298"/>
                  <a:pt x="191855" y="4987089"/>
                </a:cubicBezTo>
                <a:lnTo>
                  <a:pt x="219824" y="4934095"/>
                </a:lnTo>
                <a:cubicBezTo>
                  <a:pt x="223315" y="4926170"/>
                  <a:pt x="231151" y="4920904"/>
                  <a:pt x="231137" y="4903120"/>
                </a:cubicBezTo>
                <a:lnTo>
                  <a:pt x="219738" y="4827391"/>
                </a:lnTo>
                <a:cubicBezTo>
                  <a:pt x="223928" y="4818620"/>
                  <a:pt x="227939" y="4809255"/>
                  <a:pt x="231597" y="4799440"/>
                </a:cubicBezTo>
                <a:lnTo>
                  <a:pt x="233480" y="4793512"/>
                </a:lnTo>
                <a:cubicBezTo>
                  <a:pt x="233423" y="4793432"/>
                  <a:pt x="233367" y="4793351"/>
                  <a:pt x="233310" y="4793271"/>
                </a:cubicBezTo>
                <a:cubicBezTo>
                  <a:pt x="233275" y="4791711"/>
                  <a:pt x="233728" y="4789662"/>
                  <a:pt x="234882" y="4786765"/>
                </a:cubicBezTo>
                <a:lnTo>
                  <a:pt x="236914" y="4782703"/>
                </a:lnTo>
                <a:lnTo>
                  <a:pt x="246329" y="4683644"/>
                </a:lnTo>
                <a:cubicBezTo>
                  <a:pt x="256294" y="4677568"/>
                  <a:pt x="256527" y="4667288"/>
                  <a:pt x="253823" y="4655204"/>
                </a:cubicBezTo>
                <a:cubicBezTo>
                  <a:pt x="259521" y="4631796"/>
                  <a:pt x="280440" y="4574275"/>
                  <a:pt x="280514" y="4543195"/>
                </a:cubicBezTo>
                <a:cubicBezTo>
                  <a:pt x="272112" y="4519880"/>
                  <a:pt x="251340" y="4505102"/>
                  <a:pt x="254268" y="4468722"/>
                </a:cubicBezTo>
                <a:cubicBezTo>
                  <a:pt x="266696" y="4435462"/>
                  <a:pt x="236001" y="4395418"/>
                  <a:pt x="252728" y="4353998"/>
                </a:cubicBezTo>
                <a:cubicBezTo>
                  <a:pt x="256750" y="4339008"/>
                  <a:pt x="256168" y="4294115"/>
                  <a:pt x="248123" y="4286542"/>
                </a:cubicBezTo>
                <a:cubicBezTo>
                  <a:pt x="246365" y="4277371"/>
                  <a:pt x="249194" y="4266107"/>
                  <a:pt x="240584" y="4262777"/>
                </a:cubicBezTo>
                <a:cubicBezTo>
                  <a:pt x="230221" y="4256829"/>
                  <a:pt x="246153" y="4222259"/>
                  <a:pt x="233949" y="4228340"/>
                </a:cubicBezTo>
                <a:cubicBezTo>
                  <a:pt x="244865" y="4203839"/>
                  <a:pt x="223150" y="4187902"/>
                  <a:pt x="217758" y="4169004"/>
                </a:cubicBezTo>
                <a:cubicBezTo>
                  <a:pt x="228596" y="4149446"/>
                  <a:pt x="206597" y="4129080"/>
                  <a:pt x="203797" y="4086781"/>
                </a:cubicBezTo>
                <a:cubicBezTo>
                  <a:pt x="216334" y="4065199"/>
                  <a:pt x="201740" y="4058317"/>
                  <a:pt x="218344" y="4018957"/>
                </a:cubicBezTo>
                <a:cubicBezTo>
                  <a:pt x="216630" y="4017979"/>
                  <a:pt x="215034" y="4016614"/>
                  <a:pt x="213609" y="4014902"/>
                </a:cubicBezTo>
                <a:cubicBezTo>
                  <a:pt x="205325" y="4004955"/>
                  <a:pt x="204424" y="3985729"/>
                  <a:pt x="211594" y="3971964"/>
                </a:cubicBezTo>
                <a:cubicBezTo>
                  <a:pt x="233561" y="3910433"/>
                  <a:pt x="230991" y="3860613"/>
                  <a:pt x="234357" y="3812226"/>
                </a:cubicBezTo>
                <a:cubicBezTo>
                  <a:pt x="235501" y="3758242"/>
                  <a:pt x="209185" y="3801364"/>
                  <a:pt x="229596" y="3728573"/>
                </a:cubicBezTo>
                <a:cubicBezTo>
                  <a:pt x="219804" y="3724174"/>
                  <a:pt x="219047" y="3715890"/>
                  <a:pt x="223099" y="3700384"/>
                </a:cubicBezTo>
                <a:cubicBezTo>
                  <a:pt x="222942" y="3674360"/>
                  <a:pt x="199034" y="3683312"/>
                  <a:pt x="212511" y="3653063"/>
                </a:cubicBezTo>
                <a:cubicBezTo>
                  <a:pt x="207582" y="3623616"/>
                  <a:pt x="199349" y="3555881"/>
                  <a:pt x="193522" y="3523704"/>
                </a:cubicBezTo>
                <a:cubicBezTo>
                  <a:pt x="199728" y="3495169"/>
                  <a:pt x="185963" y="3494025"/>
                  <a:pt x="177551" y="3460001"/>
                </a:cubicBezTo>
                <a:cubicBezTo>
                  <a:pt x="184399" y="3442692"/>
                  <a:pt x="180138" y="3431687"/>
                  <a:pt x="172293" y="3422022"/>
                </a:cubicBezTo>
                <a:cubicBezTo>
                  <a:pt x="172567" y="3386386"/>
                  <a:pt x="159982" y="3357707"/>
                  <a:pt x="153640" y="3319632"/>
                </a:cubicBezTo>
                <a:cubicBezTo>
                  <a:pt x="117352" y="3267571"/>
                  <a:pt x="111308" y="3199530"/>
                  <a:pt x="102580" y="3174350"/>
                </a:cubicBezTo>
                <a:lnTo>
                  <a:pt x="101281" y="3168555"/>
                </a:lnTo>
                <a:cubicBezTo>
                  <a:pt x="101655" y="3163067"/>
                  <a:pt x="102030" y="3157580"/>
                  <a:pt x="102403" y="3152092"/>
                </a:cubicBezTo>
                <a:lnTo>
                  <a:pt x="103597" y="3145797"/>
                </a:lnTo>
                <a:cubicBezTo>
                  <a:pt x="104132" y="3141497"/>
                  <a:pt x="104119" y="3138691"/>
                  <a:pt x="103701" y="3136806"/>
                </a:cubicBezTo>
                <a:lnTo>
                  <a:pt x="108221" y="3088993"/>
                </a:lnTo>
                <a:cubicBezTo>
                  <a:pt x="109464" y="3064872"/>
                  <a:pt x="113188" y="3030250"/>
                  <a:pt x="111158" y="2992081"/>
                </a:cubicBezTo>
                <a:cubicBezTo>
                  <a:pt x="109031" y="2944441"/>
                  <a:pt x="104226" y="2942439"/>
                  <a:pt x="105565" y="2902844"/>
                </a:cubicBezTo>
                <a:cubicBezTo>
                  <a:pt x="107874" y="2897323"/>
                  <a:pt x="101362" y="2801618"/>
                  <a:pt x="105102" y="2797375"/>
                </a:cubicBezTo>
                <a:cubicBezTo>
                  <a:pt x="86174" y="2744941"/>
                  <a:pt x="109804" y="2750735"/>
                  <a:pt x="107241" y="2691357"/>
                </a:cubicBezTo>
                <a:cubicBezTo>
                  <a:pt x="107811" y="2665349"/>
                  <a:pt x="115946" y="2561129"/>
                  <a:pt x="145888" y="2542201"/>
                </a:cubicBezTo>
                <a:cubicBezTo>
                  <a:pt x="170455" y="2427400"/>
                  <a:pt x="123634" y="2367849"/>
                  <a:pt x="136292" y="2250554"/>
                </a:cubicBezTo>
                <a:cubicBezTo>
                  <a:pt x="110877" y="2215639"/>
                  <a:pt x="134601" y="2180816"/>
                  <a:pt x="130310" y="2141581"/>
                </a:cubicBezTo>
                <a:cubicBezTo>
                  <a:pt x="154051" y="2149219"/>
                  <a:pt x="117587" y="2094975"/>
                  <a:pt x="144587" y="2089095"/>
                </a:cubicBezTo>
                <a:cubicBezTo>
                  <a:pt x="142952" y="2082142"/>
                  <a:pt x="140513" y="2075590"/>
                  <a:pt x="137867" y="2069059"/>
                </a:cubicBezTo>
                <a:lnTo>
                  <a:pt x="136492" y="2065634"/>
                </a:lnTo>
                <a:cubicBezTo>
                  <a:pt x="136216" y="2060851"/>
                  <a:pt x="135939" y="2056067"/>
                  <a:pt x="135663" y="2051284"/>
                </a:cubicBezTo>
                <a:lnTo>
                  <a:pt x="124268" y="1960184"/>
                </a:lnTo>
                <a:cubicBezTo>
                  <a:pt x="138968" y="1926370"/>
                  <a:pt x="111716" y="1914873"/>
                  <a:pt x="131257" y="1873060"/>
                </a:cubicBezTo>
                <a:cubicBezTo>
                  <a:pt x="136329" y="1857442"/>
                  <a:pt x="139083" y="1807624"/>
                  <a:pt x="131724" y="1797311"/>
                </a:cubicBezTo>
                <a:cubicBezTo>
                  <a:pt x="130673" y="1786740"/>
                  <a:pt x="134293" y="1774954"/>
                  <a:pt x="126063" y="1769201"/>
                </a:cubicBezTo>
                <a:cubicBezTo>
                  <a:pt x="116300" y="1760126"/>
                  <a:pt x="134551" y="1725705"/>
                  <a:pt x="122085" y="1729500"/>
                </a:cubicBezTo>
                <a:cubicBezTo>
                  <a:pt x="134648" y="1705012"/>
                  <a:pt x="114449" y="1682158"/>
                  <a:pt x="110543" y="1659949"/>
                </a:cubicBezTo>
                <a:cubicBezTo>
                  <a:pt x="122664" y="1640913"/>
                  <a:pt x="102513" y="1613087"/>
                  <a:pt x="102892" y="1565607"/>
                </a:cubicBezTo>
                <a:cubicBezTo>
                  <a:pt x="116835" y="1544742"/>
                  <a:pt x="102976" y="1533616"/>
                  <a:pt x="122245" y="1494057"/>
                </a:cubicBezTo>
                <a:cubicBezTo>
                  <a:pt x="120629" y="1492563"/>
                  <a:pt x="119160" y="1490668"/>
                  <a:pt x="117883" y="1488429"/>
                </a:cubicBezTo>
                <a:cubicBezTo>
                  <a:pt x="110465" y="1475431"/>
                  <a:pt x="111002" y="1453942"/>
                  <a:pt x="119083" y="1440433"/>
                </a:cubicBezTo>
                <a:cubicBezTo>
                  <a:pt x="145274" y="1377630"/>
                  <a:pt x="146438" y="1321884"/>
                  <a:pt x="153340" y="1269148"/>
                </a:cubicBezTo>
                <a:cubicBezTo>
                  <a:pt x="158467" y="1209690"/>
                  <a:pt x="129360" y="1251077"/>
                  <a:pt x="154855" y="1175439"/>
                </a:cubicBezTo>
                <a:cubicBezTo>
                  <a:pt x="145538" y="1168218"/>
                  <a:pt x="145408" y="1158868"/>
                  <a:pt x="150548" y="1142685"/>
                </a:cubicBezTo>
                <a:cubicBezTo>
                  <a:pt x="152321" y="1113850"/>
                  <a:pt x="128121" y="1118007"/>
                  <a:pt x="143630" y="1087778"/>
                </a:cubicBezTo>
                <a:cubicBezTo>
                  <a:pt x="139451" y="1064261"/>
                  <a:pt x="125971" y="1018012"/>
                  <a:pt x="125476" y="1001580"/>
                </a:cubicBezTo>
                <a:cubicBezTo>
                  <a:pt x="123958" y="976962"/>
                  <a:pt x="134851" y="962709"/>
                  <a:pt x="134526" y="940069"/>
                </a:cubicBezTo>
                <a:cubicBezTo>
                  <a:pt x="142751" y="909988"/>
                  <a:pt x="129284" y="905409"/>
                  <a:pt x="123523" y="865739"/>
                </a:cubicBezTo>
                <a:cubicBezTo>
                  <a:pt x="131549" y="848234"/>
                  <a:pt x="128173" y="835030"/>
                  <a:pt x="121164" y="822450"/>
                </a:cubicBezTo>
                <a:cubicBezTo>
                  <a:pt x="124077" y="783082"/>
                  <a:pt x="113811" y="748321"/>
                  <a:pt x="110389" y="704665"/>
                </a:cubicBezTo>
                <a:cubicBezTo>
                  <a:pt x="120144" y="656264"/>
                  <a:pt x="99869" y="633697"/>
                  <a:pt x="96299" y="587032"/>
                </a:cubicBezTo>
                <a:cubicBezTo>
                  <a:pt x="87861" y="539988"/>
                  <a:pt x="66571" y="452493"/>
                  <a:pt x="59759" y="422399"/>
                </a:cubicBezTo>
                <a:cubicBezTo>
                  <a:pt x="62865" y="416491"/>
                  <a:pt x="59682" y="404768"/>
                  <a:pt x="55429" y="406467"/>
                </a:cubicBezTo>
                <a:cubicBezTo>
                  <a:pt x="56742" y="400038"/>
                  <a:pt x="64884" y="384166"/>
                  <a:pt x="58062" y="383409"/>
                </a:cubicBezTo>
                <a:cubicBezTo>
                  <a:pt x="57210" y="351894"/>
                  <a:pt x="61145" y="320031"/>
                  <a:pt x="69487" y="290892"/>
                </a:cubicBezTo>
                <a:cubicBezTo>
                  <a:pt x="57686" y="231306"/>
                  <a:pt x="89539" y="260845"/>
                  <a:pt x="86198" y="217175"/>
                </a:cubicBezTo>
                <a:cubicBezTo>
                  <a:pt x="72715" y="183379"/>
                  <a:pt x="83646" y="168958"/>
                  <a:pt x="74643" y="129155"/>
                </a:cubicBezTo>
                <a:cubicBezTo>
                  <a:pt x="96697" y="112411"/>
                  <a:pt x="72236" y="90977"/>
                  <a:pt x="78417" y="74202"/>
                </a:cubicBezTo>
                <a:cubicBezTo>
                  <a:pt x="59029" y="57686"/>
                  <a:pt x="81827" y="29115"/>
                  <a:pt x="94183" y="468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928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B0A4AF09-7624-4A90-B619-BC0E6B137C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55" b="-1"/>
          <a:stretch/>
        </p:blipFill>
        <p:spPr bwMode="auto">
          <a:xfrm>
            <a:off x="2455298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83E7AB-BB36-4D9D-B8D9-FF82BF245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142" y="365125"/>
            <a:ext cx="3822189" cy="1899912"/>
          </a:xfrm>
        </p:spPr>
        <p:txBody>
          <a:bodyPr>
            <a:normAutofit/>
          </a:bodyPr>
          <a:lstStyle/>
          <a:p>
            <a:r>
              <a:rPr lang="en-GB" altLang="en-US" sz="4000" b="1" dirty="0">
                <a:solidFill>
                  <a:schemeClr val="accent2">
                    <a:lumMod val="75000"/>
                  </a:schemeClr>
                </a:solidFill>
                <a:latin typeface="Segoe Print" panose="02000600000000000000" pitchFamily="2" charset="0"/>
              </a:rPr>
              <a:t>Selling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60933C-2283-47B6-8755-1264A2D36F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60" y="2386770"/>
            <a:ext cx="5415254" cy="3742762"/>
          </a:xfrm>
        </p:spPr>
        <p:txBody>
          <a:bodyPr>
            <a:noAutofit/>
          </a:bodyPr>
          <a:lstStyle/>
          <a:p>
            <a:pPr indent="0" eaLnBrk="1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GB" altLang="en-US" dirty="0">
                <a:latin typeface="Segoe Print" panose="02000600000000000000" pitchFamily="2" charset="0"/>
              </a:rPr>
              <a:t>However, unless they are paid a fair price for what they have produced, they will not have enough money for food, schooling, medicine or clothing. </a:t>
            </a:r>
          </a:p>
        </p:txBody>
      </p:sp>
    </p:spTree>
    <p:extLst>
      <p:ext uri="{BB962C8B-B14F-4D97-AF65-F5344CB8AC3E}">
        <p14:creationId xmlns:p14="http://schemas.microsoft.com/office/powerpoint/2010/main" val="1230958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3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0943BCF-FCBB-4320-9633-D7F03A35F170}"/>
              </a:ext>
            </a:extLst>
          </p:cNvPr>
          <p:cNvSpPr txBox="1">
            <a:spLocks/>
          </p:cNvSpPr>
          <p:nvPr/>
        </p:nvSpPr>
        <p:spPr>
          <a:xfrm>
            <a:off x="2537670" y="438473"/>
            <a:ext cx="8220075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b="1" dirty="0">
                <a:solidFill>
                  <a:schemeClr val="accent2">
                    <a:lumMod val="75000"/>
                  </a:schemeClr>
                </a:solidFill>
                <a:latin typeface="Segoe Print" panose="02000600000000000000" pitchFamily="2" charset="0"/>
              </a:rPr>
              <a:t>How Can Fair Trade Help?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9065C35-3994-42C5-86F4-2BC1B760376E}"/>
              </a:ext>
            </a:extLst>
          </p:cNvPr>
          <p:cNvSpPr txBox="1">
            <a:spLocks/>
          </p:cNvSpPr>
          <p:nvPr/>
        </p:nvSpPr>
        <p:spPr bwMode="auto">
          <a:xfrm>
            <a:off x="1663544" y="1294197"/>
            <a:ext cx="9990391" cy="1398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en-GB" altLang="en-US" dirty="0">
                <a:latin typeface="Segoe Print" panose="02000600000000000000" pitchFamily="2" charset="0"/>
              </a:rPr>
              <a:t>Fair Trade is about paying a fair price for things that we buy. </a:t>
            </a:r>
          </a:p>
          <a:p>
            <a:pPr lvl="2">
              <a:lnSpc>
                <a:spcPct val="200000"/>
              </a:lnSpc>
              <a:buNone/>
            </a:pPr>
            <a:r>
              <a:rPr lang="en-GB" altLang="en-US" sz="1800" dirty="0">
                <a:latin typeface="Segoe Print" panose="02000600000000000000" pitchFamily="2" charset="0"/>
              </a:rPr>
              <a:t>This helps to improve the lives of families all over the world.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415154C-624C-42CE-8D75-EFFFC60BF54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07" r="16928"/>
          <a:stretch/>
        </p:blipFill>
        <p:spPr>
          <a:xfrm>
            <a:off x="538065" y="2664573"/>
            <a:ext cx="3922193" cy="3919148"/>
          </a:xfrm>
          <a:prstGeom prst="ellipse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442630D1-B5CC-4C25-ADCC-573F76EC2A19}"/>
              </a:ext>
            </a:extLst>
          </p:cNvPr>
          <p:cNvGrpSpPr>
            <a:grpSpLocks/>
          </p:cNvGrpSpPr>
          <p:nvPr/>
        </p:nvGrpSpPr>
        <p:grpSpPr bwMode="auto">
          <a:xfrm>
            <a:off x="4788408" y="3429000"/>
            <a:ext cx="6865527" cy="2532888"/>
            <a:chOff x="4080180" y="4288739"/>
            <a:chExt cx="4673619" cy="1632063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AC55C0D-2555-41C0-A90A-CCCBDE17B619}"/>
                </a:ext>
              </a:extLst>
            </p:cNvPr>
            <p:cNvSpPr/>
            <p:nvPr/>
          </p:nvSpPr>
          <p:spPr>
            <a:xfrm>
              <a:off x="4080180" y="4437974"/>
              <a:ext cx="3450072" cy="132724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540000" bIns="108000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>
                  <a:solidFill>
                    <a:schemeClr val="tx1"/>
                  </a:solidFill>
                </a:rPr>
                <a:t>Fair Trade helps over one million farmers and workers in 74 countries across the world!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FD0B2674-66CE-4A8B-BAF5-C7012503D2AC}"/>
                </a:ext>
              </a:extLst>
            </p:cNvPr>
            <p:cNvSpPr/>
            <p:nvPr/>
          </p:nvSpPr>
          <p:spPr>
            <a:xfrm>
              <a:off x="7126407" y="4288739"/>
              <a:ext cx="1627392" cy="1632063"/>
            </a:xfrm>
            <a:prstGeom prst="ellipse">
              <a:avLst/>
            </a:prstGeom>
            <a:solidFill>
              <a:schemeClr val="accent3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2400" dirty="0"/>
                <a:t>Did you know?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27381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  <a:alpha val="4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2941236-A661-4ABE-8B50-A2E87CAF9956}"/>
              </a:ext>
            </a:extLst>
          </p:cNvPr>
          <p:cNvSpPr txBox="1">
            <a:spLocks/>
          </p:cNvSpPr>
          <p:nvPr/>
        </p:nvSpPr>
        <p:spPr>
          <a:xfrm>
            <a:off x="457200" y="479425"/>
            <a:ext cx="8220075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dirty="0">
                <a:latin typeface="Segoe Print" panose="02000600000000000000" pitchFamily="2" charset="0"/>
              </a:rPr>
              <a:t>How Does Fair Trade Help?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3F7C816-CE84-42AF-B90C-0E2C426CD670}"/>
              </a:ext>
            </a:extLst>
          </p:cNvPr>
          <p:cNvSpPr txBox="1">
            <a:spLocks/>
          </p:cNvSpPr>
          <p:nvPr/>
        </p:nvSpPr>
        <p:spPr bwMode="auto">
          <a:xfrm>
            <a:off x="746125" y="1514475"/>
            <a:ext cx="7550150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GB" altLang="en-US" dirty="0">
                <a:latin typeface="Segoe Print" panose="02000600000000000000" pitchFamily="2" charset="0"/>
              </a:rPr>
              <a:t>The great things about choosing to buy Fair Trade items: 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GB" altLang="en-US" dirty="0">
              <a:latin typeface="Segoe Print" panose="02000600000000000000" pitchFamily="2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en-GB" altLang="en-US" dirty="0"/>
          </a:p>
          <a:p>
            <a:pPr eaLnBrk="1" hangingPunct="1">
              <a:buFont typeface="Arial" panose="020B0604020202020204" pitchFamily="34" charset="0"/>
              <a:buNone/>
            </a:pPr>
            <a:endParaRPr lang="en-GB" alt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B4D1D64-2205-43E3-8E94-ABA75F175FD7}"/>
              </a:ext>
            </a:extLst>
          </p:cNvPr>
          <p:cNvGrpSpPr>
            <a:grpSpLocks/>
          </p:cNvGrpSpPr>
          <p:nvPr/>
        </p:nvGrpSpPr>
        <p:grpSpPr bwMode="auto">
          <a:xfrm>
            <a:off x="7950880" y="1473199"/>
            <a:ext cx="3783919" cy="3201437"/>
            <a:chOff x="5011947" y="2117725"/>
            <a:chExt cx="3351003" cy="255270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84EAF192-A368-4CD3-A09C-3D52A6EB05D6}"/>
                </a:ext>
              </a:extLst>
            </p:cNvPr>
            <p:cNvSpPr/>
            <p:nvPr/>
          </p:nvSpPr>
          <p:spPr bwMode="auto">
            <a:xfrm>
              <a:off x="5810409" y="2117725"/>
              <a:ext cx="2552541" cy="2552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600" b="1" dirty="0">
                  <a:latin typeface="Bradley Hand ITC" panose="03070402050302030203" pitchFamily="66" charset="0"/>
                </a:rPr>
                <a:t>Extra money goes into projects that help the local community such as bicycles to get to work or wells to provide water.</a:t>
              </a:r>
            </a:p>
          </p:txBody>
        </p:sp>
        <p:pic>
          <p:nvPicPr>
            <p:cNvPr id="8" name="Picture 1">
              <a:extLst>
                <a:ext uri="{FF2B5EF4-FFF2-40B4-BE49-F238E27FC236}">
                  <a16:creationId xmlns:a16="http://schemas.microsoft.com/office/drawing/2014/main" id="{76FCA86F-688D-460B-A29C-EB8C69AB988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1947" y="2597234"/>
              <a:ext cx="1224951" cy="1193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CB753DC-BEF9-4E3E-BD62-08F6B007E28A}"/>
              </a:ext>
            </a:extLst>
          </p:cNvPr>
          <p:cNvGrpSpPr>
            <a:grpSpLocks/>
          </p:cNvGrpSpPr>
          <p:nvPr/>
        </p:nvGrpSpPr>
        <p:grpSpPr bwMode="auto">
          <a:xfrm>
            <a:off x="4677198" y="2851452"/>
            <a:ext cx="3001896" cy="3418719"/>
            <a:chOff x="3243263" y="3624262"/>
            <a:chExt cx="2554287" cy="2802417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3E10991-82CA-43A3-9B2D-5BE7316554DF}"/>
                </a:ext>
              </a:extLst>
            </p:cNvPr>
            <p:cNvSpPr/>
            <p:nvPr/>
          </p:nvSpPr>
          <p:spPr bwMode="auto">
            <a:xfrm>
              <a:off x="3243263" y="3624262"/>
              <a:ext cx="2554287" cy="255472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b="1" dirty="0">
                  <a:latin typeface="Bradley Hand ITC" panose="03070402050302030203" pitchFamily="66" charset="0"/>
                </a:rPr>
                <a:t>Workers have better working conditions</a:t>
              </a:r>
              <a:r>
                <a:rPr lang="en-GB" dirty="0"/>
                <a:t>. 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id="{158E3E26-1CF5-451D-9E91-5B9672C2613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0756" y="4889944"/>
              <a:ext cx="1302487" cy="1536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3DAD4B2-347E-4FA2-ABBF-24A9CC7A55AC}"/>
              </a:ext>
            </a:extLst>
          </p:cNvPr>
          <p:cNvGrpSpPr>
            <a:grpSpLocks/>
          </p:cNvGrpSpPr>
          <p:nvPr/>
        </p:nvGrpSpPr>
        <p:grpSpPr bwMode="auto">
          <a:xfrm>
            <a:off x="744538" y="2117725"/>
            <a:ext cx="3164989" cy="3919181"/>
            <a:chOff x="744538" y="2117725"/>
            <a:chExt cx="2554287" cy="3192133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DB017771-F762-45CB-9C27-6ABBEBF40704}"/>
                </a:ext>
              </a:extLst>
            </p:cNvPr>
            <p:cNvSpPr/>
            <p:nvPr/>
          </p:nvSpPr>
          <p:spPr bwMode="auto">
            <a:xfrm>
              <a:off x="744538" y="2117725"/>
              <a:ext cx="2554287" cy="255243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b="1" dirty="0">
                  <a:latin typeface="Bradley Hand ITC" panose="03070402050302030203" pitchFamily="66" charset="0"/>
                </a:rPr>
                <a:t>Workers receive better prices for crops so </a:t>
              </a:r>
              <a:br>
                <a:rPr lang="en-GB" b="1" dirty="0">
                  <a:latin typeface="Bradley Hand ITC" panose="03070402050302030203" pitchFamily="66" charset="0"/>
                </a:rPr>
              </a:br>
              <a:r>
                <a:rPr lang="en-GB" b="1" dirty="0">
                  <a:latin typeface="Bradley Hand ITC" panose="03070402050302030203" pitchFamily="66" charset="0"/>
                </a:rPr>
                <a:t>people can live better lives.</a:t>
              </a:r>
            </a:p>
          </p:txBody>
        </p:sp>
        <p:pic>
          <p:nvPicPr>
            <p:cNvPr id="14" name="Picture 4">
              <a:extLst>
                <a:ext uri="{FF2B5EF4-FFF2-40B4-BE49-F238E27FC236}">
                  <a16:creationId xmlns:a16="http://schemas.microsoft.com/office/drawing/2014/main" id="{2B735649-EA20-4780-86E7-27B6CF6AC9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3613"/>
            <a:stretch>
              <a:fillRect/>
            </a:stretch>
          </p:blipFill>
          <p:spPr bwMode="auto">
            <a:xfrm>
              <a:off x="969438" y="4064449"/>
              <a:ext cx="2036226" cy="1245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48013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13">
            <a:extLst>
              <a:ext uri="{FF2B5EF4-FFF2-40B4-BE49-F238E27FC236}">
                <a16:creationId xmlns:a16="http://schemas.microsoft.com/office/drawing/2014/main" id="{1709F1D5-B0F1-4714-A239-E5B61C16191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: Rounded Corners 15">
            <a:extLst>
              <a:ext uri="{FF2B5EF4-FFF2-40B4-BE49-F238E27FC236}">
                <a16:creationId xmlns:a16="http://schemas.microsoft.com/office/drawing/2014/main" id="{228FB460-D3FF-4440-A020-05982A09E51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0546" y="1011045"/>
            <a:ext cx="4369859" cy="4369859"/>
          </a:xfrm>
          <a:prstGeom prst="roundRect">
            <a:avLst>
              <a:gd name="adj" fmla="val 275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A623BBC-87D1-4452-A2B0-8BF763605DC2}"/>
              </a:ext>
            </a:extLst>
          </p:cNvPr>
          <p:cNvSpPr/>
          <p:nvPr/>
        </p:nvSpPr>
        <p:spPr>
          <a:xfrm>
            <a:off x="3616154" y="2543978"/>
            <a:ext cx="1573763" cy="211595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Wine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Fruit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Flowers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Gold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Handicrafts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Nuts</a:t>
            </a:r>
          </a:p>
        </p:txBody>
      </p:sp>
      <p:sp>
        <p:nvSpPr>
          <p:cNvPr id="30" name="Freeform: Shape 23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18308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D344F1-454F-4683-8490-DBB9F79483C9}"/>
              </a:ext>
            </a:extLst>
          </p:cNvPr>
          <p:cNvSpPr/>
          <p:nvPr/>
        </p:nvSpPr>
        <p:spPr>
          <a:xfrm>
            <a:off x="5918039" y="4319318"/>
            <a:ext cx="4369859" cy="1839130"/>
          </a:xfrm>
          <a:prstGeom prst="rect">
            <a:avLst/>
          </a:prstGeom>
          <a:solidFill>
            <a:srgbClr val="F1884C"/>
          </a:solidFill>
          <a:ln w="38100">
            <a:solidFill>
              <a:srgbClr val="F188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GB">
                <a:solidFill>
                  <a:sysClr val="windowText" lastClr="000000"/>
                </a:solidFill>
              </a:rPr>
              <a:t>Have you eaten any of </a:t>
            </a:r>
            <a:br>
              <a:rPr lang="en-GB">
                <a:solidFill>
                  <a:sysClr val="windowText" lastClr="000000"/>
                </a:solidFill>
              </a:rPr>
            </a:br>
            <a:r>
              <a:rPr lang="en-GB">
                <a:solidFill>
                  <a:sysClr val="windowText" lastClr="000000"/>
                </a:solidFill>
              </a:rPr>
              <a:t>these foods today?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4D4135A-F60A-4B8F-A08E-719290DE3A18}"/>
              </a:ext>
            </a:extLst>
          </p:cNvPr>
          <p:cNvSpPr/>
          <p:nvPr/>
        </p:nvSpPr>
        <p:spPr>
          <a:xfrm>
            <a:off x="679099" y="89471"/>
            <a:ext cx="2290765" cy="2290765"/>
          </a:xfrm>
          <a:prstGeom prst="ellipse">
            <a:avLst/>
          </a:prstGeom>
          <a:solidFill>
            <a:srgbClr val="FFE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GB">
                <a:solidFill>
                  <a:schemeClr val="tx1"/>
                </a:solidFill>
              </a:rPr>
              <a:t>What is traded fairly?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70C0B3D-1BB5-4280-BF2A-71CADA356342}"/>
              </a:ext>
            </a:extLst>
          </p:cNvPr>
          <p:cNvSpPr/>
          <p:nvPr/>
        </p:nvSpPr>
        <p:spPr>
          <a:xfrm>
            <a:off x="7469744" y="365125"/>
            <a:ext cx="2229219" cy="2229219"/>
          </a:xfrm>
          <a:prstGeom prst="ellipse">
            <a:avLst/>
          </a:prstGeom>
          <a:solidFill>
            <a:srgbClr val="F188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GB">
                <a:solidFill>
                  <a:schemeClr val="tx1"/>
                </a:solidFill>
              </a:rPr>
              <a:t>Where does it come from?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B9865A5-9E9D-4292-B2EE-D18C578B02FB}"/>
              </a:ext>
            </a:extLst>
          </p:cNvPr>
          <p:cNvSpPr/>
          <p:nvPr/>
        </p:nvSpPr>
        <p:spPr>
          <a:xfrm>
            <a:off x="1548180" y="1966029"/>
            <a:ext cx="1928609" cy="3412896"/>
          </a:xfrm>
          <a:prstGeom prst="rect">
            <a:avLst/>
          </a:prstGeom>
          <a:solidFill>
            <a:schemeClr val="bg1"/>
          </a:solidFill>
          <a:ln w="38100">
            <a:solidFill>
              <a:srgbClr val="F188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>
                <a:solidFill>
                  <a:sysClr val="windowText" lastClr="000000"/>
                </a:solidFill>
              </a:rPr>
              <a:t>Coffee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>
                <a:solidFill>
                  <a:sysClr val="windowText" lastClr="000000"/>
                </a:solidFill>
              </a:rPr>
              <a:t>Bananas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>
                <a:solidFill>
                  <a:sysClr val="windowText" lastClr="000000"/>
                </a:solidFill>
              </a:rPr>
              <a:t>Chocolate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>
                <a:solidFill>
                  <a:sysClr val="windowText" lastClr="000000"/>
                </a:solidFill>
              </a:rPr>
              <a:t>Sugar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>
                <a:solidFill>
                  <a:sysClr val="windowText" lastClr="000000"/>
                </a:solidFill>
              </a:rPr>
              <a:t>Tea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>
                <a:solidFill>
                  <a:sysClr val="windowText" lastClr="000000"/>
                </a:solidFill>
              </a:rPr>
              <a:t>Honey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>
                <a:solidFill>
                  <a:sysClr val="windowText" lastClr="000000"/>
                </a:solidFill>
              </a:rPr>
              <a:t>Cotton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585BC1C-FE23-4811-A029-0403C59F769C}"/>
              </a:ext>
            </a:extLst>
          </p:cNvPr>
          <p:cNvSpPr/>
          <p:nvPr/>
        </p:nvSpPr>
        <p:spPr>
          <a:xfrm>
            <a:off x="8748796" y="2092781"/>
            <a:ext cx="2150088" cy="1397976"/>
          </a:xfrm>
          <a:prstGeom prst="rect">
            <a:avLst/>
          </a:prstGeom>
          <a:solidFill>
            <a:schemeClr val="bg1"/>
          </a:solidFill>
          <a:ln w="38100">
            <a:solidFill>
              <a:srgbClr val="FFE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ysClr val="windowText" lastClr="000000"/>
                </a:solidFill>
              </a:rPr>
              <a:t>Africa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ysClr val="windowText" lastClr="000000"/>
                </a:solidFill>
              </a:rPr>
              <a:t>Asia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ysClr val="windowText" lastClr="000000"/>
                </a:solidFill>
              </a:rPr>
              <a:t>Latin America</a:t>
            </a:r>
          </a:p>
        </p:txBody>
      </p:sp>
    </p:spTree>
    <p:extLst>
      <p:ext uri="{BB962C8B-B14F-4D97-AF65-F5344CB8AC3E}">
        <p14:creationId xmlns:p14="http://schemas.microsoft.com/office/powerpoint/2010/main" val="2920079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-729" b="729"/>
          <a:stretch/>
        </p:blipFill>
        <p:spPr>
          <a:xfrm>
            <a:off x="1122697" y="2549275"/>
            <a:ext cx="4973303" cy="41215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7037" y="444403"/>
            <a:ext cx="2076450" cy="22002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-1" r="16789"/>
          <a:stretch/>
        </p:blipFill>
        <p:spPr>
          <a:xfrm>
            <a:off x="8892672" y="3474719"/>
            <a:ext cx="2808000" cy="323684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182390"/>
            <a:ext cx="9452224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latin typeface="Segoe Print" panose="02000600000000000000" pitchFamily="2" charset="0"/>
              </a:rPr>
              <a:t>When a product carries the International Fairtrade Certification Mark, it means that all the ingredients have been produced according to Fairtrade political standards. The mark is used in over 50 countries.</a:t>
            </a:r>
          </a:p>
        </p:txBody>
      </p:sp>
    </p:spTree>
    <p:extLst>
      <p:ext uri="{BB962C8B-B14F-4D97-AF65-F5344CB8AC3E}">
        <p14:creationId xmlns:p14="http://schemas.microsoft.com/office/powerpoint/2010/main" val="24186947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1490</TotalTime>
  <Words>482</Words>
  <Application>Microsoft Office PowerPoint</Application>
  <PresentationFormat>Widescreen</PresentationFormat>
  <Paragraphs>58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Arial</vt:lpstr>
      <vt:lpstr>Bradley Hand ITC</vt:lpstr>
      <vt:lpstr>Calibri</vt:lpstr>
      <vt:lpstr>Calibri Light</vt:lpstr>
      <vt:lpstr>Open Sans</vt:lpstr>
      <vt:lpstr>Sassoon Infant Rg</vt:lpstr>
      <vt:lpstr>Segoe Print</vt:lpstr>
      <vt:lpstr>Times New Roman</vt:lpstr>
      <vt:lpstr>Twinkl</vt:lpstr>
      <vt:lpstr>Office Theme</vt:lpstr>
      <vt:lpstr>1_Office Theme</vt:lpstr>
      <vt:lpstr>March 2022   Right(s) of the Month</vt:lpstr>
      <vt:lpstr>What is Fairtrade…?</vt:lpstr>
      <vt:lpstr>Growing and Making</vt:lpstr>
      <vt:lpstr>Shipping</vt:lpstr>
      <vt:lpstr>Selling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can you do to help?</vt:lpstr>
      <vt:lpstr>PowerPoint Presentation</vt:lpstr>
      <vt:lpstr>What’s next for SLC?</vt:lpstr>
    </vt:vector>
  </TitlesOfParts>
  <Company>EAC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Miss McKelvey</dc:creator>
  <cp:lastModifiedBy>East Ayrshire Council</cp:lastModifiedBy>
  <cp:revision>5</cp:revision>
  <dcterms:created xsi:type="dcterms:W3CDTF">2022-03-07T14:36:46Z</dcterms:created>
  <dcterms:modified xsi:type="dcterms:W3CDTF">2022-05-26T10:30:02Z</dcterms:modified>
</cp:coreProperties>
</file>