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86" r:id="rId12"/>
    <p:sldId id="268" r:id="rId13"/>
    <p:sldId id="269" r:id="rId14"/>
    <p:sldId id="270" r:id="rId15"/>
    <p:sldId id="271" r:id="rId16"/>
    <p:sldId id="287" r:id="rId17"/>
    <p:sldId id="273" r:id="rId18"/>
    <p:sldId id="272" r:id="rId19"/>
    <p:sldId id="282" r:id="rId20"/>
    <p:sldId id="279" r:id="rId21"/>
    <p:sldId id="280" r:id="rId22"/>
    <p:sldId id="281" r:id="rId23"/>
    <p:sldId id="283" r:id="rId24"/>
    <p:sldId id="284" r:id="rId25"/>
    <p:sldId id="285" r:id="rId26"/>
    <p:sldId id="277" r:id="rId27"/>
    <p:sldId id="274" r:id="rId28"/>
    <p:sldId id="275" r:id="rId29"/>
    <p:sldId id="288" r:id="rId30"/>
    <p:sldId id="266" r:id="rId31"/>
  </p:sldIdLst>
  <p:sldSz cx="9144000" cy="6858000" type="screen4x3"/>
  <p:notesSz cx="6742113" cy="98742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8E4A-4CB4-463B-A176-B4372617E6BB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F50B-1999-459B-A200-8C2F07C32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8E4A-4CB4-463B-A176-B4372617E6BB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F50B-1999-459B-A200-8C2F07C32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8E4A-4CB4-463B-A176-B4372617E6BB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F50B-1999-459B-A200-8C2F07C32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8E4A-4CB4-463B-A176-B4372617E6BB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F50B-1999-459B-A200-8C2F07C32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8E4A-4CB4-463B-A176-B4372617E6BB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F50B-1999-459B-A200-8C2F07C32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8E4A-4CB4-463B-A176-B4372617E6BB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F50B-1999-459B-A200-8C2F07C32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8E4A-4CB4-463B-A176-B4372617E6BB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F50B-1999-459B-A200-8C2F07C32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8E4A-4CB4-463B-A176-B4372617E6BB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F50B-1999-459B-A200-8C2F07C32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8E4A-4CB4-463B-A176-B4372617E6BB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F50B-1999-459B-A200-8C2F07C32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8E4A-4CB4-463B-A176-B4372617E6BB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F50B-1999-459B-A200-8C2F07C32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A88E4A-4CB4-463B-A176-B4372617E6BB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4AF50B-1999-459B-A200-8C2F07C32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A88E4A-4CB4-463B-A176-B4372617E6BB}" type="datetimeFigureOut">
              <a:rPr lang="en-GB" smtClean="0"/>
              <a:pPr/>
              <a:t>03/05/2020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4AF50B-1999-459B-A200-8C2F07C32010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4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jpeg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openxmlformats.org/officeDocument/2006/relationships/image" Target="../media/image34.jpe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3.png"/><Relationship Id="rId7" Type="http://schemas.openxmlformats.org/officeDocument/2006/relationships/image" Target="../media/image2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26.png"/><Relationship Id="rId4" Type="http://schemas.openxmlformats.org/officeDocument/2006/relationships/image" Target="../media/image40.png"/><Relationship Id="rId9" Type="http://schemas.openxmlformats.org/officeDocument/2006/relationships/image" Target="../media/image41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2.png"/><Relationship Id="rId7" Type="http://schemas.openxmlformats.org/officeDocument/2006/relationships/image" Target="../media/image44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5.png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4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2.jpeg"/><Relationship Id="rId10" Type="http://schemas.openxmlformats.org/officeDocument/2006/relationships/image" Target="../media/image38.jpeg"/><Relationship Id="rId4" Type="http://schemas.openxmlformats.org/officeDocument/2006/relationships/image" Target="../media/image34.jpeg"/><Relationship Id="rId9" Type="http://schemas.openxmlformats.org/officeDocument/2006/relationships/image" Target="../media/image31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13" Type="http://schemas.openxmlformats.org/officeDocument/2006/relationships/image" Target="../media/image57.png"/><Relationship Id="rId3" Type="http://schemas.openxmlformats.org/officeDocument/2006/relationships/image" Target="../media/image49.png"/><Relationship Id="rId7" Type="http://schemas.openxmlformats.org/officeDocument/2006/relationships/image" Target="https://encrypted-tbn2.gstatic.com/images?q=tbn:ANd9GcSrbYK_LFdtxFBYCRMpIbRuGx2Ij78k0Puh9YwM7vnKPcD7bvk6" TargetMode="External"/><Relationship Id="rId12" Type="http://schemas.openxmlformats.org/officeDocument/2006/relationships/image" Target="http://t1.gstatic.com/images?q=tbn:ANd9GcT4WEMXxYniW4rHUOeBDthvBfrk8xdiX98IGDP3MO-sPsqQAnTO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2.jpeg"/><Relationship Id="rId11" Type="http://schemas.openxmlformats.org/officeDocument/2006/relationships/image" Target="../media/image56.jpeg"/><Relationship Id="rId5" Type="http://schemas.openxmlformats.org/officeDocument/2006/relationships/image" Target="../media/image51.png"/><Relationship Id="rId10" Type="http://schemas.openxmlformats.org/officeDocument/2006/relationships/image" Target="../media/image55.png"/><Relationship Id="rId4" Type="http://schemas.openxmlformats.org/officeDocument/2006/relationships/image" Target="../media/image50.png"/><Relationship Id="rId9" Type="http://schemas.openxmlformats.org/officeDocument/2006/relationships/image" Target="../media/image54.png"/><Relationship Id="rId14" Type="http://schemas.openxmlformats.org/officeDocument/2006/relationships/image" Target="../media/image5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es.co.uk/teaching-resource/Money-problems--counting-coins-and-receiving-change-6192115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openxmlformats.org/officeDocument/2006/relationships/image" Target="../media/image29.png"/><Relationship Id="rId18" Type="http://schemas.openxmlformats.org/officeDocument/2006/relationships/image" Target="../media/image28.jpeg"/><Relationship Id="rId26" Type="http://schemas.openxmlformats.org/officeDocument/2006/relationships/image" Target="../media/image61.jpeg"/><Relationship Id="rId3" Type="http://schemas.openxmlformats.org/officeDocument/2006/relationships/image" Target="../media/image43.png"/><Relationship Id="rId21" Type="http://schemas.openxmlformats.org/officeDocument/2006/relationships/image" Target="../media/image25.jpeg"/><Relationship Id="rId7" Type="http://schemas.openxmlformats.org/officeDocument/2006/relationships/image" Target="../media/image35.png"/><Relationship Id="rId12" Type="http://schemas.openxmlformats.org/officeDocument/2006/relationships/image" Target="../media/image21.jpeg"/><Relationship Id="rId17" Type="http://schemas.openxmlformats.org/officeDocument/2006/relationships/image" Target="../media/image60.png"/><Relationship Id="rId25" Type="http://schemas.openxmlformats.org/officeDocument/2006/relationships/image" Target="../media/image34.jpeg"/><Relationship Id="rId2" Type="http://schemas.openxmlformats.org/officeDocument/2006/relationships/image" Target="../media/image45.jpeg"/><Relationship Id="rId16" Type="http://schemas.openxmlformats.org/officeDocument/2006/relationships/image" Target="../media/image42.png"/><Relationship Id="rId20" Type="http://schemas.openxmlformats.org/officeDocument/2006/relationships/image" Target="../media/image47.png"/><Relationship Id="rId29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20.png"/><Relationship Id="rId24" Type="http://schemas.openxmlformats.org/officeDocument/2006/relationships/image" Target="../media/image33.png"/><Relationship Id="rId5" Type="http://schemas.openxmlformats.org/officeDocument/2006/relationships/image" Target="../media/image39.png"/><Relationship Id="rId15" Type="http://schemas.openxmlformats.org/officeDocument/2006/relationships/image" Target="../media/image59.jpeg"/><Relationship Id="rId23" Type="http://schemas.openxmlformats.org/officeDocument/2006/relationships/image" Target="../media/image27.png"/><Relationship Id="rId28" Type="http://schemas.openxmlformats.org/officeDocument/2006/relationships/image" Target="../media/image62.png"/><Relationship Id="rId10" Type="http://schemas.openxmlformats.org/officeDocument/2006/relationships/image" Target="../media/image23.png"/><Relationship Id="rId19" Type="http://schemas.openxmlformats.org/officeDocument/2006/relationships/image" Target="../media/image37.png"/><Relationship Id="rId31" Type="http://schemas.openxmlformats.org/officeDocument/2006/relationships/image" Target="../media/image26.png"/><Relationship Id="rId4" Type="http://schemas.openxmlformats.org/officeDocument/2006/relationships/image" Target="../media/image46.png"/><Relationship Id="rId9" Type="http://schemas.openxmlformats.org/officeDocument/2006/relationships/image" Target="../media/image22.jpeg"/><Relationship Id="rId14" Type="http://schemas.openxmlformats.org/officeDocument/2006/relationships/image" Target="../media/image44.jpeg"/><Relationship Id="rId22" Type="http://schemas.openxmlformats.org/officeDocument/2006/relationships/image" Target="../media/image31.png"/><Relationship Id="rId27" Type="http://schemas.openxmlformats.org/officeDocument/2006/relationships/image" Target="../media/image38.jpeg"/><Relationship Id="rId30" Type="http://schemas.openxmlformats.org/officeDocument/2006/relationships/image" Target="../media/image2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4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5.png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7.png"/><Relationship Id="rId9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3648" y="692696"/>
            <a:ext cx="6334472" cy="1470025"/>
          </a:xfr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/>
          <a:lstStyle/>
          <a:p>
            <a:r>
              <a:rPr lang="en-GB" dirty="0" smtClean="0">
                <a:latin typeface="Comic Sans MS" pitchFamily="66" charset="0"/>
              </a:rPr>
              <a:t>Totals and change</a:t>
            </a:r>
            <a:endParaRPr lang="en-GB" dirty="0">
              <a:latin typeface="Comic Sans MS" pitchFamily="66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339752" y="2852936"/>
            <a:ext cx="4968552" cy="147002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L.O.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I can work out the total.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3200" dirty="0" smtClean="0">
                <a:latin typeface="Comic Sans MS" pitchFamily="66" charset="0"/>
                <a:ea typeface="+mj-ea"/>
                <a:cs typeface="+mj-cs"/>
              </a:rPr>
              <a:t>I can work out change.</a:t>
            </a:r>
            <a:r>
              <a:rPr kumimoji="0" lang="en-GB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utlass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343202" cy="4320480"/>
          </a:xfrm>
          <a:prstGeom prst="rect">
            <a:avLst/>
          </a:prstGeom>
        </p:spPr>
      </p:pic>
      <p:pic>
        <p:nvPicPr>
          <p:cNvPr id="3" name="Picture 2" descr="rop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7984" y="1340768"/>
            <a:ext cx="4680520" cy="468052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347864" y="2780928"/>
            <a:ext cx="1008112" cy="648072"/>
          </a:xfrm>
          <a:prstGeom prst="wedgeRectCallout">
            <a:avLst>
              <a:gd name="adj1" fmla="val -76983"/>
              <a:gd name="adj2" fmla="val -3604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7p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7884368" y="5589240"/>
            <a:ext cx="1008112" cy="648072"/>
          </a:xfrm>
          <a:prstGeom prst="wedgeRectCallout">
            <a:avLst>
              <a:gd name="adj1" fmla="val -76983"/>
              <a:gd name="adj2" fmla="val -3604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3</a:t>
            </a:r>
            <a:r>
              <a:rPr lang="en-GB" dirty="0" smtClean="0">
                <a:solidFill>
                  <a:schemeClr val="tx1"/>
                </a:solidFill>
              </a:rPr>
              <a:t>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20688"/>
            <a:ext cx="547260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much does a cutlass cost?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3563888" y="3933056"/>
            <a:ext cx="439248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much does a rope cost?</a:t>
            </a:r>
            <a:endParaRPr lang="en-GB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55776" y="3789040"/>
            <a:ext cx="547260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much does a cutlass and a rope cost </a:t>
            </a:r>
            <a:r>
              <a:rPr lang="en-GB" sz="2800" dirty="0" err="1" smtClean="0"/>
              <a:t>cost</a:t>
            </a:r>
            <a:r>
              <a:rPr lang="en-GB" sz="2800" dirty="0" smtClean="0"/>
              <a:t> altogether?</a:t>
            </a:r>
            <a:endParaRPr lang="en-GB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3779912" y="260648"/>
            <a:ext cx="511256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How much change would Captain Shipshape get if he gave Pirate Cheat 20p?  </a:t>
            </a:r>
            <a:endParaRPr lang="en-GB" sz="2400" b="1" dirty="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ular Callout 3"/>
          <p:cNvSpPr/>
          <p:nvPr/>
        </p:nvSpPr>
        <p:spPr>
          <a:xfrm>
            <a:off x="3347864" y="2780928"/>
            <a:ext cx="1008112" cy="648072"/>
          </a:xfrm>
          <a:prstGeom prst="wedgeRectCallout">
            <a:avLst>
              <a:gd name="adj1" fmla="val -76983"/>
              <a:gd name="adj2" fmla="val -3604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6p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7884368" y="5589240"/>
            <a:ext cx="1008112" cy="648072"/>
          </a:xfrm>
          <a:prstGeom prst="wedgeRectCallout">
            <a:avLst>
              <a:gd name="adj1" fmla="val -76983"/>
              <a:gd name="adj2" fmla="val -36043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99592" y="3717032"/>
            <a:ext cx="5472608" cy="52322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much does a telescope cost?</a:t>
            </a:r>
            <a:endParaRPr lang="en-GB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692696"/>
            <a:ext cx="439248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much does a bandana cost?</a:t>
            </a:r>
            <a:endParaRPr lang="en-GB" sz="2800" dirty="0"/>
          </a:p>
        </p:txBody>
      </p:sp>
      <p:pic>
        <p:nvPicPr>
          <p:cNvPr id="11" name="Picture 10" descr="bandan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692696"/>
            <a:ext cx="3875891" cy="2448272"/>
          </a:xfrm>
          <a:prstGeom prst="rect">
            <a:avLst/>
          </a:prstGeom>
        </p:spPr>
      </p:pic>
      <p:pic>
        <p:nvPicPr>
          <p:cNvPr id="12" name="Picture 11" descr="Telescop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2852936"/>
            <a:ext cx="3456384" cy="3442558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779912" y="260648"/>
            <a:ext cx="5112568" cy="12003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How much change would Captain Shipshape get if he gave Pirate Cheat 20p?  </a:t>
            </a:r>
            <a:endParaRPr lang="en-GB" sz="2400" b="1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1520" y="4365104"/>
            <a:ext cx="5472608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much does a bandana and a telescope cost </a:t>
            </a:r>
            <a:r>
              <a:rPr lang="en-GB" sz="2800" dirty="0" err="1" smtClean="0"/>
              <a:t>cost</a:t>
            </a:r>
            <a:r>
              <a:rPr lang="en-GB" sz="2800" dirty="0" smtClean="0"/>
              <a:t> altogether?</a:t>
            </a:r>
            <a:endParaRPr lang="en-GB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animBg="1"/>
      <p:bldP spid="7" grpId="1" animBg="1"/>
      <p:bldP spid="10" grpId="0" animBg="1"/>
      <p:bldP spid="8" grpId="0" animBg="1"/>
      <p:bldP spid="8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67544" y="404664"/>
            <a:ext cx="2520280" cy="5693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items?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476672"/>
            <a:ext cx="2520280" cy="56938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items?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476672"/>
            <a:ext cx="2520280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items?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" name="Picture 18" descr="bandana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204864"/>
            <a:ext cx="1709952" cy="1080120"/>
          </a:xfrm>
          <a:prstGeom prst="rect">
            <a:avLst/>
          </a:prstGeom>
        </p:spPr>
      </p:pic>
      <p:pic>
        <p:nvPicPr>
          <p:cNvPr id="20" name="Picture 19" descr="bandana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35896" y="2060848"/>
            <a:ext cx="1800200" cy="1137126"/>
          </a:xfrm>
          <a:prstGeom prst="rect">
            <a:avLst/>
          </a:prstGeom>
        </p:spPr>
      </p:pic>
      <p:pic>
        <p:nvPicPr>
          <p:cNvPr id="21" name="Picture 20" descr="bandan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2132856"/>
            <a:ext cx="1944216" cy="1480845"/>
          </a:xfrm>
          <a:prstGeom prst="rect">
            <a:avLst/>
          </a:prstGeom>
        </p:spPr>
      </p:pic>
      <p:pic>
        <p:nvPicPr>
          <p:cNvPr id="22" name="Picture 21" descr="hat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99592" y="4005064"/>
            <a:ext cx="1629941" cy="1700808"/>
          </a:xfrm>
          <a:prstGeom prst="rect">
            <a:avLst/>
          </a:prstGeom>
        </p:spPr>
      </p:pic>
      <p:pic>
        <p:nvPicPr>
          <p:cNvPr id="23" name="Picture 22" descr="hat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79912" y="3933056"/>
            <a:ext cx="1491165" cy="1555998"/>
          </a:xfrm>
          <a:prstGeom prst="rect">
            <a:avLst/>
          </a:prstGeom>
        </p:spPr>
      </p:pic>
      <p:pic>
        <p:nvPicPr>
          <p:cNvPr id="25" name="Picture 24" descr="hat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516216" y="4293096"/>
            <a:ext cx="1832793" cy="1182447"/>
          </a:xfrm>
          <a:prstGeom prst="rect">
            <a:avLst/>
          </a:prstGeom>
        </p:spPr>
      </p:pic>
      <p:sp>
        <p:nvSpPr>
          <p:cNvPr id="26" name="Rectangular Callout 25"/>
          <p:cNvSpPr/>
          <p:nvPr/>
        </p:nvSpPr>
        <p:spPr>
          <a:xfrm>
            <a:off x="4932040" y="2924944"/>
            <a:ext cx="720080" cy="648072"/>
          </a:xfrm>
          <a:prstGeom prst="wedgeRectCallout">
            <a:avLst>
              <a:gd name="adj1" fmla="val -48764"/>
              <a:gd name="adj2" fmla="val -11219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12p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7" name="Rectangular Callout 26"/>
          <p:cNvSpPr/>
          <p:nvPr/>
        </p:nvSpPr>
        <p:spPr>
          <a:xfrm>
            <a:off x="1907704" y="5013176"/>
            <a:ext cx="720080" cy="648072"/>
          </a:xfrm>
          <a:prstGeom prst="wedgeRectCallout">
            <a:avLst>
              <a:gd name="adj1" fmla="val -36670"/>
              <a:gd name="adj2" fmla="val -10099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4p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8" name="Rectangular Callout 27"/>
          <p:cNvSpPr/>
          <p:nvPr/>
        </p:nvSpPr>
        <p:spPr>
          <a:xfrm>
            <a:off x="2195736" y="3068960"/>
            <a:ext cx="720080" cy="648072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5p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9" name="Rectangular Callout 28"/>
          <p:cNvSpPr/>
          <p:nvPr/>
        </p:nvSpPr>
        <p:spPr>
          <a:xfrm>
            <a:off x="4860032" y="4869160"/>
            <a:ext cx="720080" cy="648072"/>
          </a:xfrm>
          <a:prstGeom prst="wedgeRectCallout">
            <a:avLst>
              <a:gd name="adj1" fmla="val -72952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20p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0" name="Rectangular Callout 29"/>
          <p:cNvSpPr/>
          <p:nvPr/>
        </p:nvSpPr>
        <p:spPr>
          <a:xfrm>
            <a:off x="7812360" y="5373216"/>
            <a:ext cx="720080" cy="648072"/>
          </a:xfrm>
          <a:prstGeom prst="wedgeRectCallout">
            <a:avLst>
              <a:gd name="adj1" fmla="val -76983"/>
              <a:gd name="adj2" fmla="val -3604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75p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1" name="Rectangular Callout 30"/>
          <p:cNvSpPr/>
          <p:nvPr/>
        </p:nvSpPr>
        <p:spPr>
          <a:xfrm>
            <a:off x="7812360" y="3356992"/>
            <a:ext cx="720080" cy="648072"/>
          </a:xfrm>
          <a:prstGeom prst="wedgeRectCallout">
            <a:avLst>
              <a:gd name="adj1" fmla="val -76983"/>
              <a:gd name="adj2" fmla="val -3604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£1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51520" y="6021288"/>
            <a:ext cx="266429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much change would you get from 20p</a:t>
            </a:r>
            <a:endParaRPr lang="en-GB" b="1" dirty="0"/>
          </a:p>
        </p:txBody>
      </p:sp>
      <p:sp>
        <p:nvSpPr>
          <p:cNvPr id="33" name="TextBox 32"/>
          <p:cNvSpPr txBox="1"/>
          <p:nvPr/>
        </p:nvSpPr>
        <p:spPr>
          <a:xfrm>
            <a:off x="3275856" y="6021288"/>
            <a:ext cx="273630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much change would you get from 50p</a:t>
            </a:r>
            <a:endParaRPr lang="en-GB" b="1" dirty="0"/>
          </a:p>
        </p:txBody>
      </p:sp>
      <p:sp>
        <p:nvSpPr>
          <p:cNvPr id="34" name="TextBox 33"/>
          <p:cNvSpPr txBox="1"/>
          <p:nvPr/>
        </p:nvSpPr>
        <p:spPr>
          <a:xfrm>
            <a:off x="6156176" y="6021288"/>
            <a:ext cx="2771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much change would you get from £4.95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67544" y="404664"/>
            <a:ext cx="2520280" cy="5693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items?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476672"/>
            <a:ext cx="2520280" cy="56938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items?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476672"/>
            <a:ext cx="2520280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items?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 descr="chick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2060848"/>
            <a:ext cx="1154972" cy="1631627"/>
          </a:xfrm>
          <a:prstGeom prst="rect">
            <a:avLst/>
          </a:prstGeom>
        </p:spPr>
      </p:pic>
      <p:pic>
        <p:nvPicPr>
          <p:cNvPr id="6" name="Picture 5" descr="chick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99592" y="3789040"/>
            <a:ext cx="1543057" cy="1980952"/>
          </a:xfrm>
          <a:prstGeom prst="rect">
            <a:avLst/>
          </a:prstGeom>
        </p:spPr>
      </p:pic>
      <p:pic>
        <p:nvPicPr>
          <p:cNvPr id="7" name="Picture 6" descr="chest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27584" y="1844824"/>
            <a:ext cx="1791039" cy="1472894"/>
          </a:xfrm>
          <a:prstGeom prst="rect">
            <a:avLst/>
          </a:prstGeom>
        </p:spPr>
      </p:pic>
      <p:pic>
        <p:nvPicPr>
          <p:cNvPr id="8" name="Picture 7" descr="chest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32240" y="2060848"/>
            <a:ext cx="1286272" cy="1286272"/>
          </a:xfrm>
          <a:prstGeom prst="rect">
            <a:avLst/>
          </a:prstGeom>
        </p:spPr>
      </p:pic>
      <p:pic>
        <p:nvPicPr>
          <p:cNvPr id="9" name="Picture 8" descr="Telescope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707904" y="4149080"/>
            <a:ext cx="1224495" cy="1219597"/>
          </a:xfrm>
          <a:prstGeom prst="rect">
            <a:avLst/>
          </a:prstGeom>
        </p:spPr>
      </p:pic>
      <p:pic>
        <p:nvPicPr>
          <p:cNvPr id="10" name="Picture 9" descr="telescope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861048"/>
            <a:ext cx="1961334" cy="1820363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2123728" y="3068960"/>
            <a:ext cx="720080" cy="648072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10p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2339752" y="5373216"/>
            <a:ext cx="720080" cy="648072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7p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6300192" y="5373216"/>
            <a:ext cx="1224136" cy="648072"/>
          </a:xfrm>
          <a:prstGeom prst="wedgeRectCallout">
            <a:avLst>
              <a:gd name="adj1" fmla="val 76119"/>
              <a:gd name="adj2" fmla="val -3062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£1.50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7308304" y="3573016"/>
            <a:ext cx="1296144" cy="648072"/>
          </a:xfrm>
          <a:prstGeom prst="wedgeRectCallout">
            <a:avLst>
              <a:gd name="adj1" fmla="val -19797"/>
              <a:gd name="adj2" fmla="val -9207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£2.00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4572000" y="4869160"/>
            <a:ext cx="720080" cy="648072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20p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4932040" y="3140968"/>
            <a:ext cx="720080" cy="648072"/>
          </a:xfrm>
          <a:prstGeom prst="wedgeRectCallout">
            <a:avLst>
              <a:gd name="adj1" fmla="val -97854"/>
              <a:gd name="adj2" fmla="val 23993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25p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6021288"/>
            <a:ext cx="266429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much change would you get from 20p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75856" y="6021288"/>
            <a:ext cx="273630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much change would you get from 50p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56176" y="6211669"/>
            <a:ext cx="2771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much change would you get from £5.50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67544" y="404664"/>
            <a:ext cx="2520280" cy="5693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items?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476672"/>
            <a:ext cx="2520280" cy="56938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items?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404664"/>
            <a:ext cx="2520280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items?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 descr="ma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60232" y="4437112"/>
            <a:ext cx="1575145" cy="1233863"/>
          </a:xfrm>
          <a:prstGeom prst="rect">
            <a:avLst/>
          </a:prstGeom>
        </p:spPr>
      </p:pic>
      <p:pic>
        <p:nvPicPr>
          <p:cNvPr id="6" name="Picture 5" descr="treasure map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4149080"/>
            <a:ext cx="1728192" cy="1495966"/>
          </a:xfrm>
          <a:prstGeom prst="rect">
            <a:avLst/>
          </a:prstGeom>
        </p:spPr>
      </p:pic>
      <p:pic>
        <p:nvPicPr>
          <p:cNvPr id="7" name="Picture 6" descr="oranges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07904" y="4437112"/>
            <a:ext cx="1584176" cy="1343953"/>
          </a:xfrm>
          <a:prstGeom prst="rect">
            <a:avLst/>
          </a:prstGeom>
        </p:spPr>
      </p:pic>
      <p:pic>
        <p:nvPicPr>
          <p:cNvPr id="8" name="Picture 7" descr="food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1844824"/>
            <a:ext cx="1237506" cy="1395683"/>
          </a:xfrm>
          <a:prstGeom prst="rect">
            <a:avLst/>
          </a:prstGeom>
        </p:spPr>
      </p:pic>
      <p:pic>
        <p:nvPicPr>
          <p:cNvPr id="9" name="Picture 8" descr="compass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99992" y="2204864"/>
            <a:ext cx="1149966" cy="1392361"/>
          </a:xfrm>
          <a:prstGeom prst="rect">
            <a:avLst/>
          </a:prstGeom>
        </p:spPr>
      </p:pic>
      <p:pic>
        <p:nvPicPr>
          <p:cNvPr id="10" name="Picture 9" descr="boots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1043608" y="2204864"/>
            <a:ext cx="1242646" cy="1018970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2195736" y="3068960"/>
            <a:ext cx="720080" cy="648072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6p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3707904" y="3573016"/>
            <a:ext cx="720080" cy="648072"/>
          </a:xfrm>
          <a:prstGeom prst="wedgeRectCallout">
            <a:avLst>
              <a:gd name="adj1" fmla="val 55758"/>
              <a:gd name="adj2" fmla="val 85437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7p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3563888" y="2492896"/>
            <a:ext cx="720080" cy="648072"/>
          </a:xfrm>
          <a:prstGeom prst="wedgeRectCallout">
            <a:avLst>
              <a:gd name="adj1" fmla="val 92624"/>
              <a:gd name="adj2" fmla="val -104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30p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6300192" y="3573016"/>
            <a:ext cx="1080120" cy="648072"/>
          </a:xfrm>
          <a:prstGeom prst="wedgeRectCallout">
            <a:avLst>
              <a:gd name="adj1" fmla="val 27084"/>
              <a:gd name="adj2" fmla="val 105919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£3.00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7884368" y="1844824"/>
            <a:ext cx="720080" cy="648072"/>
          </a:xfrm>
          <a:prstGeom prst="wedgeRectCallout">
            <a:avLst>
              <a:gd name="adj1" fmla="val -97855"/>
              <a:gd name="adj2" fmla="val 62680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65p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2051720" y="5229200"/>
            <a:ext cx="720080" cy="648072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8p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6021288"/>
            <a:ext cx="266429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much change would you get from 20p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75856" y="6021288"/>
            <a:ext cx="273630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much change would you get from 50p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56176" y="5949280"/>
            <a:ext cx="2771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much change would you get from £5.90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467544" y="404664"/>
            <a:ext cx="2520280" cy="5693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items?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347864" y="476672"/>
            <a:ext cx="2520280" cy="56938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items?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56176" y="476672"/>
            <a:ext cx="2520280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items?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Picture 4" descr="monke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3861048"/>
            <a:ext cx="1543422" cy="1543422"/>
          </a:xfrm>
          <a:prstGeom prst="rect">
            <a:avLst/>
          </a:prstGeom>
        </p:spPr>
      </p:pic>
      <p:pic>
        <p:nvPicPr>
          <p:cNvPr id="6" name="Picture 5" descr="parrot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1916832"/>
            <a:ext cx="1224136" cy="1224136"/>
          </a:xfrm>
          <a:prstGeom prst="rect">
            <a:avLst/>
          </a:prstGeom>
        </p:spPr>
      </p:pic>
      <p:pic>
        <p:nvPicPr>
          <p:cNvPr id="7" name="Picture 6" descr="parrot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88224" y="1844824"/>
            <a:ext cx="1266453" cy="1345213"/>
          </a:xfrm>
          <a:prstGeom prst="rect">
            <a:avLst/>
          </a:prstGeom>
        </p:spPr>
      </p:pic>
      <p:pic>
        <p:nvPicPr>
          <p:cNvPr id="8" name="Picture 7" descr="parrot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491880" y="2132856"/>
            <a:ext cx="1474046" cy="1252939"/>
          </a:xfrm>
          <a:prstGeom prst="rect">
            <a:avLst/>
          </a:prstGeom>
        </p:spPr>
      </p:pic>
      <p:pic>
        <p:nvPicPr>
          <p:cNvPr id="9" name="Picture 8" descr="boots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372200" y="3933056"/>
            <a:ext cx="1296144" cy="1062838"/>
          </a:xfrm>
          <a:prstGeom prst="rect">
            <a:avLst/>
          </a:prstGeom>
        </p:spPr>
      </p:pic>
      <p:pic>
        <p:nvPicPr>
          <p:cNvPr id="10" name="Picture 9" descr="eyepat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851920" y="3789040"/>
            <a:ext cx="1303040" cy="1303040"/>
          </a:xfrm>
          <a:prstGeom prst="rect">
            <a:avLst/>
          </a:prstGeom>
        </p:spPr>
      </p:pic>
      <p:sp>
        <p:nvSpPr>
          <p:cNvPr id="11" name="Rectangular Callout 10"/>
          <p:cNvSpPr/>
          <p:nvPr/>
        </p:nvSpPr>
        <p:spPr>
          <a:xfrm>
            <a:off x="2123728" y="3068960"/>
            <a:ext cx="720080" cy="648072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10p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2" name="Rectangular Callout 11"/>
          <p:cNvSpPr/>
          <p:nvPr/>
        </p:nvSpPr>
        <p:spPr>
          <a:xfrm>
            <a:off x="7452320" y="3212976"/>
            <a:ext cx="1152128" cy="648072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£1.20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7308304" y="5157192"/>
            <a:ext cx="1224136" cy="648072"/>
          </a:xfrm>
          <a:prstGeom prst="wedgeRectCallout">
            <a:avLst>
              <a:gd name="adj1" fmla="val -30868"/>
              <a:gd name="adj2" fmla="val -7841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£4.25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4788024" y="5085184"/>
            <a:ext cx="720080" cy="648072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19p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195736" y="4725144"/>
            <a:ext cx="720080" cy="648072"/>
          </a:xfrm>
          <a:prstGeom prst="wedgeRectCallout">
            <a:avLst>
              <a:gd name="adj1" fmla="val -69180"/>
              <a:gd name="adj2" fmla="val -1469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8p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5148064" y="2492896"/>
            <a:ext cx="720080" cy="648072"/>
          </a:xfrm>
          <a:prstGeom prst="wedgeRectCallout">
            <a:avLst>
              <a:gd name="adj1" fmla="val -124481"/>
              <a:gd name="adj2" fmla="val 578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21p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1520" y="6021288"/>
            <a:ext cx="2664296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much change would you get from 20p</a:t>
            </a:r>
            <a:endParaRPr lang="en-GB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275856" y="6021288"/>
            <a:ext cx="2736304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5715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much change would you get from 50p</a:t>
            </a:r>
            <a:endParaRPr lang="en-GB" b="1" dirty="0"/>
          </a:p>
        </p:txBody>
      </p:sp>
      <p:sp>
        <p:nvSpPr>
          <p:cNvPr id="22" name="TextBox 21"/>
          <p:cNvSpPr txBox="1"/>
          <p:nvPr/>
        </p:nvSpPr>
        <p:spPr>
          <a:xfrm>
            <a:off x="6156176" y="5949280"/>
            <a:ext cx="2771800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How much change would you get from £5.50</a:t>
            </a:r>
            <a:endParaRPr lang="en-GB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9632" y="620688"/>
            <a:ext cx="7200800" cy="5688632"/>
          </a:xfrm>
          <a:prstGeom prst="round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27584" y="980728"/>
            <a:ext cx="7704856" cy="4680520"/>
          </a:xfrm>
          <a:prstGeom prst="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907704" y="1484784"/>
            <a:ext cx="5472608" cy="341632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7200" dirty="0" smtClean="0"/>
              <a:t>Can you solve these tricky problems?</a:t>
            </a:r>
            <a:endParaRPr lang="en-GB" sz="7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orange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27584" y="1340768"/>
            <a:ext cx="2232248" cy="1893751"/>
          </a:xfrm>
          <a:prstGeom prst="rect">
            <a:avLst/>
          </a:prstGeom>
        </p:spPr>
      </p:pic>
      <p:pic>
        <p:nvPicPr>
          <p:cNvPr id="3" name="Picture 2" descr="chest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1960" y="188640"/>
            <a:ext cx="4032448" cy="3316158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2123728" y="3068960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solidFill>
                  <a:schemeClr val="tx1"/>
                </a:solidFill>
              </a:rPr>
              <a:t>8</a:t>
            </a:r>
            <a:r>
              <a:rPr lang="en-GB" sz="2400" b="1" dirty="0" smtClean="0">
                <a:solidFill>
                  <a:schemeClr val="tx1"/>
                </a:solidFill>
              </a:rPr>
              <a:t>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7164288" y="2708920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10 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221088"/>
            <a:ext cx="8712968" cy="230832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Captain Shipshape bought some oranges and a treasure chest. </a:t>
            </a:r>
          </a:p>
          <a:p>
            <a:r>
              <a:rPr lang="en-GB" sz="2400" b="1" dirty="0" smtClean="0">
                <a:latin typeface="Comic Sans MS" pitchFamily="66" charset="0"/>
              </a:rPr>
              <a:t>He gave Pirate Cheat </a:t>
            </a:r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20p</a:t>
            </a:r>
            <a:r>
              <a:rPr lang="en-GB" sz="2400" b="1" dirty="0" smtClean="0">
                <a:latin typeface="Comic Sans MS" pitchFamily="66" charset="0"/>
              </a:rPr>
              <a:t>. </a:t>
            </a:r>
          </a:p>
          <a:p>
            <a:r>
              <a:rPr lang="en-GB" sz="2400" b="1" dirty="0" smtClean="0">
                <a:latin typeface="Comic Sans MS" pitchFamily="66" charset="0"/>
              </a:rPr>
              <a:t>Pirate </a:t>
            </a:r>
            <a:r>
              <a:rPr lang="en-GB" sz="2400" b="1" dirty="0">
                <a:latin typeface="Comic Sans MS" pitchFamily="66" charset="0"/>
              </a:rPr>
              <a:t>C</a:t>
            </a:r>
            <a:r>
              <a:rPr lang="en-GB" sz="2400" b="1" dirty="0" smtClean="0">
                <a:latin typeface="Comic Sans MS" pitchFamily="66" charset="0"/>
              </a:rPr>
              <a:t>heat gave Captain Shipshape </a:t>
            </a:r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1p change</a:t>
            </a:r>
            <a:r>
              <a:rPr lang="en-GB" sz="2400" b="1" dirty="0" smtClean="0">
                <a:latin typeface="Comic Sans MS" pitchFamily="66" charset="0"/>
              </a:rPr>
              <a:t>. </a:t>
            </a:r>
          </a:p>
          <a:p>
            <a:endParaRPr lang="en-GB" sz="2400" b="1" dirty="0" smtClean="0"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Is that the correct change?</a:t>
            </a:r>
            <a:endParaRPr lang="en-GB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ular Callout 4"/>
          <p:cNvSpPr/>
          <p:nvPr/>
        </p:nvSpPr>
        <p:spPr>
          <a:xfrm>
            <a:off x="7164288" y="2996952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6 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9512" y="4221088"/>
            <a:ext cx="8712968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Captain Shipshape bought a parrot and a pirate hat. </a:t>
            </a:r>
          </a:p>
          <a:p>
            <a:r>
              <a:rPr lang="en-GB" sz="2400" b="1" dirty="0" smtClean="0">
                <a:latin typeface="Comic Sans MS" pitchFamily="66" charset="0"/>
              </a:rPr>
              <a:t>He gave Pirate Cheat </a:t>
            </a:r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20p</a:t>
            </a:r>
            <a:r>
              <a:rPr lang="en-GB" sz="2400" b="1" dirty="0" smtClean="0">
                <a:latin typeface="Comic Sans MS" pitchFamily="66" charset="0"/>
              </a:rPr>
              <a:t>. </a:t>
            </a:r>
          </a:p>
          <a:p>
            <a:r>
              <a:rPr lang="en-GB" sz="2400" b="1" dirty="0" smtClean="0">
                <a:latin typeface="Comic Sans MS" pitchFamily="66" charset="0"/>
              </a:rPr>
              <a:t>Pirate </a:t>
            </a:r>
            <a:r>
              <a:rPr lang="en-GB" sz="2400" b="1" dirty="0">
                <a:latin typeface="Comic Sans MS" pitchFamily="66" charset="0"/>
              </a:rPr>
              <a:t>C</a:t>
            </a:r>
            <a:r>
              <a:rPr lang="en-GB" sz="2400" b="1" dirty="0" smtClean="0">
                <a:latin typeface="Comic Sans MS" pitchFamily="66" charset="0"/>
              </a:rPr>
              <a:t>heat gave Captain Shipshape </a:t>
            </a:r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3p change</a:t>
            </a:r>
            <a:r>
              <a:rPr lang="en-GB" sz="2400" b="1" dirty="0" smtClean="0">
                <a:latin typeface="Comic Sans MS" pitchFamily="66" charset="0"/>
              </a:rPr>
              <a:t>. </a:t>
            </a:r>
          </a:p>
          <a:p>
            <a:endParaRPr lang="en-GB" sz="2400" b="1" dirty="0" smtClean="0"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Is that the correct change?</a:t>
            </a:r>
            <a:endParaRPr lang="en-GB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" name="Picture 6" descr="parrot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7544" y="548680"/>
            <a:ext cx="3067990" cy="2607793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131840" y="2204864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10p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hat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476672"/>
            <a:ext cx="3672408" cy="28552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ttp://www.stevedawson.com/worksheets/images/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764704"/>
            <a:ext cx="4320480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http://www.stevedawson.com/worksheets/images/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24744"/>
            <a:ext cx="4267026" cy="3324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http://www.stevedawson.com/worksheets/images/5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1340768"/>
            <a:ext cx="4724226" cy="316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http://www.stevedawson.com/worksheets/images/10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75656" y="908720"/>
            <a:ext cx="47525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stevedawson.com/worksheets/images/1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75656" y="1052736"/>
            <a:ext cx="4680520" cy="39047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stevedawson.com/worksheets/images/20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763688" y="1124744"/>
            <a:ext cx="439248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stevedawson.com/worksheets/images/200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75656" y="836712"/>
            <a:ext cx="5272732" cy="3891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stevedawson.com/worksheets/images/2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267744" y="1484784"/>
            <a:ext cx="2985492" cy="2456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4221088"/>
            <a:ext cx="8712968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Captain Shipshape bought a compass and a chicken. </a:t>
            </a:r>
          </a:p>
          <a:p>
            <a:r>
              <a:rPr lang="en-GB" sz="2400" b="1" dirty="0" smtClean="0">
                <a:latin typeface="Comic Sans MS" pitchFamily="66" charset="0"/>
              </a:rPr>
              <a:t>He gave Pirate Cheat </a:t>
            </a:r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50p</a:t>
            </a:r>
            <a:r>
              <a:rPr lang="en-GB" sz="2400" b="1" dirty="0" smtClean="0">
                <a:latin typeface="Comic Sans MS" pitchFamily="66" charset="0"/>
              </a:rPr>
              <a:t>. </a:t>
            </a:r>
          </a:p>
          <a:p>
            <a:r>
              <a:rPr lang="en-GB" sz="2400" b="1" dirty="0" smtClean="0">
                <a:latin typeface="Comic Sans MS" pitchFamily="66" charset="0"/>
              </a:rPr>
              <a:t>Pirate </a:t>
            </a:r>
            <a:r>
              <a:rPr lang="en-GB" sz="2400" b="1" dirty="0">
                <a:latin typeface="Comic Sans MS" pitchFamily="66" charset="0"/>
              </a:rPr>
              <a:t>C</a:t>
            </a:r>
            <a:r>
              <a:rPr lang="en-GB" sz="2400" b="1" dirty="0" smtClean="0">
                <a:latin typeface="Comic Sans MS" pitchFamily="66" charset="0"/>
              </a:rPr>
              <a:t>heat gave Captain Shipshape </a:t>
            </a:r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6p change</a:t>
            </a:r>
            <a:r>
              <a:rPr lang="en-GB" sz="2400" b="1" dirty="0" smtClean="0">
                <a:latin typeface="Comic Sans MS" pitchFamily="66" charset="0"/>
              </a:rPr>
              <a:t>. </a:t>
            </a:r>
          </a:p>
          <a:p>
            <a:endParaRPr lang="en-GB" sz="2400" b="1" dirty="0" smtClean="0"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Is that the correct change?</a:t>
            </a:r>
            <a:endParaRPr lang="en-GB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" name="Picture 6" descr="compass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332656"/>
            <a:ext cx="2448272" cy="2964330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275856" y="2924944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14p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chicken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4048" y="0"/>
            <a:ext cx="2880320" cy="3697709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7668344" y="3068960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30 p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4221088"/>
            <a:ext cx="8712968" cy="193899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b="1" dirty="0" smtClean="0">
                <a:latin typeface="Comic Sans MS" pitchFamily="66" charset="0"/>
              </a:rPr>
              <a:t>Captain Shipshape bought a monkey and some rum. </a:t>
            </a:r>
          </a:p>
          <a:p>
            <a:r>
              <a:rPr lang="en-GB" sz="2400" b="1" dirty="0" smtClean="0">
                <a:latin typeface="Comic Sans MS" pitchFamily="66" charset="0"/>
              </a:rPr>
              <a:t>He gave Pirate Cheat </a:t>
            </a:r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£5.00</a:t>
            </a:r>
            <a:r>
              <a:rPr lang="en-GB" sz="2400" b="1" dirty="0" smtClean="0">
                <a:latin typeface="Comic Sans MS" pitchFamily="66" charset="0"/>
              </a:rPr>
              <a:t>. </a:t>
            </a:r>
          </a:p>
          <a:p>
            <a:r>
              <a:rPr lang="en-GB" sz="2400" b="1" dirty="0" smtClean="0">
                <a:latin typeface="Comic Sans MS" pitchFamily="66" charset="0"/>
              </a:rPr>
              <a:t>Pirate </a:t>
            </a:r>
            <a:r>
              <a:rPr lang="en-GB" sz="2400" b="1" dirty="0">
                <a:latin typeface="Comic Sans MS" pitchFamily="66" charset="0"/>
              </a:rPr>
              <a:t>C</a:t>
            </a:r>
            <a:r>
              <a:rPr lang="en-GB" sz="2400" b="1" dirty="0" smtClean="0">
                <a:latin typeface="Comic Sans MS" pitchFamily="66" charset="0"/>
              </a:rPr>
              <a:t>heat gave Captain Shipshape </a:t>
            </a:r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£1.00 change</a:t>
            </a:r>
            <a:r>
              <a:rPr lang="en-GB" sz="2400" b="1" dirty="0" smtClean="0">
                <a:latin typeface="Comic Sans MS" pitchFamily="66" charset="0"/>
              </a:rPr>
              <a:t>. </a:t>
            </a:r>
          </a:p>
          <a:p>
            <a:endParaRPr lang="en-GB" sz="2400" b="1" dirty="0" smtClean="0"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Is that the correct change?</a:t>
            </a:r>
            <a:endParaRPr lang="en-GB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4" name="Rectangular Callout 3"/>
          <p:cNvSpPr/>
          <p:nvPr/>
        </p:nvSpPr>
        <p:spPr>
          <a:xfrm>
            <a:off x="3275856" y="2924944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£1.00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5" name="Rectangular Callout 4"/>
          <p:cNvSpPr/>
          <p:nvPr/>
        </p:nvSpPr>
        <p:spPr>
          <a:xfrm>
            <a:off x="7668344" y="3068960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£2.00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9" name="Picture 8" descr="monkey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980728"/>
            <a:ext cx="2407518" cy="2407518"/>
          </a:xfrm>
          <a:prstGeom prst="rect">
            <a:avLst/>
          </a:prstGeom>
        </p:spPr>
      </p:pic>
      <p:pic>
        <p:nvPicPr>
          <p:cNvPr id="10" name="Picture 9" descr="rum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123544"/>
            <a:ext cx="2016224" cy="33981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79512" y="4221088"/>
            <a:ext cx="8712968" cy="227754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200" b="1" dirty="0" smtClean="0">
                <a:latin typeface="Comic Sans MS" pitchFamily="66" charset="0"/>
              </a:rPr>
              <a:t>Captain Shipshape bought a treasure map and a telescope. </a:t>
            </a:r>
          </a:p>
          <a:p>
            <a:endParaRPr lang="en-GB" sz="2400" b="1" dirty="0" smtClean="0">
              <a:latin typeface="Comic Sans MS" pitchFamily="66" charset="0"/>
            </a:endParaRPr>
          </a:p>
          <a:p>
            <a:r>
              <a:rPr lang="en-GB" sz="2400" b="1" dirty="0" smtClean="0">
                <a:latin typeface="Comic Sans MS" pitchFamily="66" charset="0"/>
              </a:rPr>
              <a:t>He gave Pirate Cheat </a:t>
            </a:r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£10.00</a:t>
            </a:r>
            <a:r>
              <a:rPr lang="en-GB" sz="2400" b="1" dirty="0" smtClean="0">
                <a:latin typeface="Comic Sans MS" pitchFamily="66" charset="0"/>
              </a:rPr>
              <a:t>. </a:t>
            </a:r>
          </a:p>
          <a:p>
            <a:r>
              <a:rPr lang="en-GB" sz="2400" b="1" dirty="0" smtClean="0">
                <a:latin typeface="Comic Sans MS" pitchFamily="66" charset="0"/>
              </a:rPr>
              <a:t>Pirate </a:t>
            </a:r>
            <a:r>
              <a:rPr lang="en-GB" sz="2400" b="1">
                <a:latin typeface="Comic Sans MS" pitchFamily="66" charset="0"/>
              </a:rPr>
              <a:t>C</a:t>
            </a:r>
            <a:r>
              <a:rPr lang="en-GB" sz="2400" b="1" smtClean="0">
                <a:latin typeface="Comic Sans MS" pitchFamily="66" charset="0"/>
              </a:rPr>
              <a:t>heat gave Captain </a:t>
            </a:r>
            <a:r>
              <a:rPr lang="en-GB" sz="2400" b="1" dirty="0" smtClean="0">
                <a:latin typeface="Comic Sans MS" pitchFamily="66" charset="0"/>
              </a:rPr>
              <a:t>Shipshape </a:t>
            </a:r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£1.25 change</a:t>
            </a:r>
            <a:r>
              <a:rPr lang="en-GB" sz="2400" b="1" dirty="0" smtClean="0">
                <a:latin typeface="Comic Sans MS" pitchFamily="66" charset="0"/>
              </a:rPr>
              <a:t>. </a:t>
            </a:r>
          </a:p>
          <a:p>
            <a:endParaRPr lang="en-GB" sz="2400" b="1" dirty="0" smtClean="0">
              <a:latin typeface="Comic Sans MS" pitchFamily="66" charset="0"/>
            </a:endParaRPr>
          </a:p>
          <a:p>
            <a:r>
              <a:rPr lang="en-GB" sz="2400" b="1" dirty="0" smtClean="0">
                <a:solidFill>
                  <a:srgbClr val="C00000"/>
                </a:solidFill>
                <a:latin typeface="Comic Sans MS" pitchFamily="66" charset="0"/>
              </a:rPr>
              <a:t>Is that the correct change?</a:t>
            </a:r>
            <a:endParaRPr lang="en-GB" sz="2400" b="1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7" name="Picture 6" descr="map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260648"/>
            <a:ext cx="4167433" cy="3264488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3275856" y="2924944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£5.50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Telescope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0"/>
            <a:ext cx="3888432" cy="3872878"/>
          </a:xfrm>
          <a:prstGeom prst="rect">
            <a:avLst/>
          </a:prstGeom>
        </p:spPr>
      </p:pic>
      <p:sp>
        <p:nvSpPr>
          <p:cNvPr id="5" name="Rectangular Callout 4"/>
          <p:cNvSpPr/>
          <p:nvPr/>
        </p:nvSpPr>
        <p:spPr>
          <a:xfrm>
            <a:off x="7668344" y="3068960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£3.25</a:t>
            </a:r>
            <a:endParaRPr lang="en-GB" sz="2400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ndana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1628800"/>
            <a:ext cx="2099883" cy="1326426"/>
          </a:xfrm>
          <a:prstGeom prst="rect">
            <a:avLst/>
          </a:prstGeom>
        </p:spPr>
      </p:pic>
      <p:pic>
        <p:nvPicPr>
          <p:cNvPr id="6" name="Picture 5" descr="chest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39752" y="4149080"/>
            <a:ext cx="1718320" cy="1718320"/>
          </a:xfrm>
          <a:prstGeom prst="rect">
            <a:avLst/>
          </a:prstGeom>
        </p:spPr>
      </p:pic>
      <p:pic>
        <p:nvPicPr>
          <p:cNvPr id="7" name="Picture 6" descr="bandana3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0232" y="4221088"/>
            <a:ext cx="2029932" cy="1546132"/>
          </a:xfrm>
          <a:prstGeom prst="rect">
            <a:avLst/>
          </a:prstGeom>
        </p:spPr>
      </p:pic>
      <p:pic>
        <p:nvPicPr>
          <p:cNvPr id="8" name="Picture 7" descr="treasure map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628800"/>
            <a:ext cx="2016224" cy="1745293"/>
          </a:xfrm>
          <a:prstGeom prst="rect">
            <a:avLst/>
          </a:prstGeom>
        </p:spPr>
      </p:pic>
      <p:pic>
        <p:nvPicPr>
          <p:cNvPr id="9" name="Picture 8" descr="rum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620688"/>
            <a:ext cx="1359772" cy="2291751"/>
          </a:xfrm>
          <a:prstGeom prst="rect">
            <a:avLst/>
          </a:prstGeom>
        </p:spPr>
      </p:pic>
      <p:pic>
        <p:nvPicPr>
          <p:cNvPr id="10" name="Picture 9" descr="telescope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555776" y="1628800"/>
            <a:ext cx="1512168" cy="1403481"/>
          </a:xfrm>
          <a:prstGeom prst="rect">
            <a:avLst/>
          </a:prstGeom>
        </p:spPr>
      </p:pic>
      <p:pic>
        <p:nvPicPr>
          <p:cNvPr id="11" name="Picture 10" descr="parrot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3528" y="4581128"/>
            <a:ext cx="1791816" cy="1791816"/>
          </a:xfrm>
          <a:prstGeom prst="rect">
            <a:avLst/>
          </a:prstGeom>
        </p:spPr>
      </p:pic>
      <p:pic>
        <p:nvPicPr>
          <p:cNvPr id="12" name="Picture 11" descr="food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148064" y="3645024"/>
            <a:ext cx="1620589" cy="1827731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4067944" y="3068960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8p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868144" y="2780928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2p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7596336" y="3284984"/>
            <a:ext cx="1152128" cy="864096"/>
          </a:xfrm>
          <a:prstGeom prst="wedgeRectCallout">
            <a:avLst>
              <a:gd name="adj1" fmla="val -1144"/>
              <a:gd name="adj2" fmla="val -9987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4p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7740352" y="5805264"/>
            <a:ext cx="1152128" cy="864096"/>
          </a:xfrm>
          <a:prstGeom prst="wedgeRectCallout">
            <a:avLst>
              <a:gd name="adj1" fmla="val 5154"/>
              <a:gd name="adj2" fmla="val -13850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4p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508104" y="5733256"/>
            <a:ext cx="1152128" cy="864096"/>
          </a:xfrm>
          <a:prstGeom prst="wedgeRectCallout">
            <a:avLst>
              <a:gd name="adj1" fmla="val -12482"/>
              <a:gd name="adj2" fmla="val -10659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6p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3923928" y="5661248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10p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1619672" y="5733256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4p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1763688" y="3212976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10p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23528" y="188640"/>
            <a:ext cx="324036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Captain Shipshape spent </a:t>
            </a:r>
            <a:r>
              <a:rPr lang="en-GB" sz="2000" b="1" dirty="0" smtClean="0"/>
              <a:t>18p</a:t>
            </a:r>
            <a:r>
              <a:rPr lang="en-GB" sz="2000" dirty="0" smtClean="0"/>
              <a:t>. </a:t>
            </a:r>
          </a:p>
          <a:p>
            <a:r>
              <a:rPr lang="en-GB" sz="2000" dirty="0" smtClean="0"/>
              <a:t>What could he have bought?</a:t>
            </a:r>
            <a:endParaRPr lang="en-GB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211960" y="188640"/>
            <a:ext cx="3240360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Captain Shipshape spent </a:t>
            </a:r>
            <a:r>
              <a:rPr lang="en-GB" sz="2000" b="1" dirty="0" smtClean="0"/>
              <a:t>40p</a:t>
            </a:r>
            <a:r>
              <a:rPr lang="en-GB" sz="2000" dirty="0" smtClean="0"/>
              <a:t>. </a:t>
            </a:r>
          </a:p>
          <a:p>
            <a:r>
              <a:rPr lang="en-GB" sz="2000" dirty="0" smtClean="0"/>
              <a:t>What could he have bought?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ular Callout 13"/>
          <p:cNvSpPr/>
          <p:nvPr/>
        </p:nvSpPr>
        <p:spPr>
          <a:xfrm>
            <a:off x="5868144" y="2780928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20p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7596336" y="3284984"/>
            <a:ext cx="1152128" cy="864096"/>
          </a:xfrm>
          <a:prstGeom prst="wedgeRectCallout">
            <a:avLst>
              <a:gd name="adj1" fmla="val -1144"/>
              <a:gd name="adj2" fmla="val -9987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40p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7740352" y="5805264"/>
            <a:ext cx="1152128" cy="864096"/>
          </a:xfrm>
          <a:prstGeom prst="wedgeRectCallout">
            <a:avLst>
              <a:gd name="adj1" fmla="val 5154"/>
              <a:gd name="adj2" fmla="val -13850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30p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9" name="Rectangular Callout 18"/>
          <p:cNvSpPr/>
          <p:nvPr/>
        </p:nvSpPr>
        <p:spPr>
          <a:xfrm>
            <a:off x="1619672" y="5733256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40p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22" name="Picture 21" descr="chicken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15816" y="1556792"/>
            <a:ext cx="1154972" cy="1631627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4067944" y="3068960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80p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23" name="Picture 22" descr="flag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552" y="1628800"/>
            <a:ext cx="1770550" cy="1224136"/>
          </a:xfrm>
          <a:prstGeom prst="rect">
            <a:avLst/>
          </a:prstGeom>
        </p:spPr>
      </p:pic>
      <p:sp>
        <p:nvSpPr>
          <p:cNvPr id="20" name="Rectangular Callout 19"/>
          <p:cNvSpPr/>
          <p:nvPr/>
        </p:nvSpPr>
        <p:spPr>
          <a:xfrm>
            <a:off x="1763688" y="3212976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50p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24" name="Picture 23" descr="bandana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1628800"/>
            <a:ext cx="1991966" cy="1258258"/>
          </a:xfrm>
          <a:prstGeom prst="rect">
            <a:avLst/>
          </a:prstGeom>
        </p:spPr>
      </p:pic>
      <p:pic>
        <p:nvPicPr>
          <p:cNvPr id="25" name="Picture 24" descr="boots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452320" y="1700808"/>
            <a:ext cx="1296144" cy="1062838"/>
          </a:xfrm>
          <a:prstGeom prst="rect">
            <a:avLst/>
          </a:prstGeom>
        </p:spPr>
      </p:pic>
      <p:pic>
        <p:nvPicPr>
          <p:cNvPr id="26" name="Picture 25" descr="parrot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23528" y="4077072"/>
            <a:ext cx="1266453" cy="1345213"/>
          </a:xfrm>
          <a:prstGeom prst="rect">
            <a:avLst/>
          </a:prstGeom>
        </p:spPr>
      </p:pic>
      <p:pic>
        <p:nvPicPr>
          <p:cNvPr id="27" name="Picture 26" descr="eyepatch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771800" y="4149080"/>
            <a:ext cx="1519064" cy="1519064"/>
          </a:xfrm>
          <a:prstGeom prst="rect">
            <a:avLst/>
          </a:prstGeom>
        </p:spPr>
      </p:pic>
      <p:pic>
        <p:nvPicPr>
          <p:cNvPr id="28" name="Picture 27" descr="bag-of-flour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5148064" y="3717032"/>
            <a:ext cx="1656549" cy="1591444"/>
          </a:xfrm>
          <a:prstGeom prst="rect">
            <a:avLst/>
          </a:prstGeom>
        </p:spPr>
      </p:pic>
      <p:sp>
        <p:nvSpPr>
          <p:cNvPr id="17" name="Rectangular Callout 16"/>
          <p:cNvSpPr/>
          <p:nvPr/>
        </p:nvSpPr>
        <p:spPr>
          <a:xfrm>
            <a:off x="5508104" y="5733256"/>
            <a:ext cx="1152128" cy="864096"/>
          </a:xfrm>
          <a:prstGeom prst="wedgeRectCallout">
            <a:avLst>
              <a:gd name="adj1" fmla="val -12482"/>
              <a:gd name="adj2" fmla="val -10659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60p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8" name="Rectangular Callout 17"/>
          <p:cNvSpPr/>
          <p:nvPr/>
        </p:nvSpPr>
        <p:spPr>
          <a:xfrm>
            <a:off x="3563888" y="5589240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10p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29" name="Picture 28" descr="anchor2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7452320" y="4293096"/>
            <a:ext cx="849641" cy="1054971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323528" y="188640"/>
            <a:ext cx="324036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Captain Shipshape spent </a:t>
            </a:r>
            <a:r>
              <a:rPr lang="en-GB" sz="2000" b="1" dirty="0" smtClean="0"/>
              <a:t>60p</a:t>
            </a:r>
            <a:r>
              <a:rPr lang="en-GB" sz="2000" dirty="0" smtClean="0"/>
              <a:t>. </a:t>
            </a:r>
          </a:p>
          <a:p>
            <a:r>
              <a:rPr lang="en-GB" sz="2000" dirty="0" smtClean="0"/>
              <a:t>What could he have bought?</a:t>
            </a:r>
            <a:endParaRPr lang="en-GB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4211960" y="188640"/>
            <a:ext cx="388843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Captain Shipshape spent </a:t>
            </a:r>
            <a:r>
              <a:rPr lang="en-GB" sz="2000" b="1" dirty="0" smtClean="0"/>
              <a:t>£2.00</a:t>
            </a:r>
            <a:r>
              <a:rPr lang="en-GB" sz="2000" dirty="0" smtClean="0"/>
              <a:t>. </a:t>
            </a:r>
          </a:p>
          <a:p>
            <a:r>
              <a:rPr lang="en-GB" sz="2000" dirty="0" smtClean="0"/>
              <a:t>What could he have bought?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reasure map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1628800"/>
            <a:ext cx="2016224" cy="1745293"/>
          </a:xfrm>
          <a:prstGeom prst="rect">
            <a:avLst/>
          </a:prstGeom>
        </p:spPr>
      </p:pic>
      <p:pic>
        <p:nvPicPr>
          <p:cNvPr id="10" name="Picture 9" descr="telescope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55776" y="1628800"/>
            <a:ext cx="1512168" cy="1403481"/>
          </a:xfrm>
          <a:prstGeom prst="rect">
            <a:avLst/>
          </a:prstGeom>
        </p:spPr>
      </p:pic>
      <p:sp>
        <p:nvSpPr>
          <p:cNvPr id="13" name="Rectangular Callout 12"/>
          <p:cNvSpPr/>
          <p:nvPr/>
        </p:nvSpPr>
        <p:spPr>
          <a:xfrm>
            <a:off x="4067944" y="3068960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50p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5868144" y="2780928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£2.00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7596336" y="3284984"/>
            <a:ext cx="1152128" cy="864096"/>
          </a:xfrm>
          <a:prstGeom prst="wedgeRectCallout">
            <a:avLst>
              <a:gd name="adj1" fmla="val -1144"/>
              <a:gd name="adj2" fmla="val -99872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90p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7740352" y="5805264"/>
            <a:ext cx="1152128" cy="864096"/>
          </a:xfrm>
          <a:prstGeom prst="wedgeRectCallout">
            <a:avLst>
              <a:gd name="adj1" fmla="val 5154"/>
              <a:gd name="adj2" fmla="val -138506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£1.00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5508104" y="5733256"/>
            <a:ext cx="1152128" cy="864096"/>
          </a:xfrm>
          <a:prstGeom prst="wedgeRectCallout">
            <a:avLst>
              <a:gd name="adj1" fmla="val -12482"/>
              <a:gd name="adj2" fmla="val -10659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40p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0" name="Rectangular Callout 19"/>
          <p:cNvSpPr/>
          <p:nvPr/>
        </p:nvSpPr>
        <p:spPr>
          <a:xfrm>
            <a:off x="1763688" y="3212976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£1.00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21" name="Picture 20" descr="parrot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61048"/>
            <a:ext cx="1558762" cy="1324948"/>
          </a:xfrm>
          <a:prstGeom prst="rect">
            <a:avLst/>
          </a:prstGeom>
        </p:spPr>
      </p:pic>
      <p:sp>
        <p:nvSpPr>
          <p:cNvPr id="19" name="Rectangular Callout 18"/>
          <p:cNvSpPr/>
          <p:nvPr/>
        </p:nvSpPr>
        <p:spPr>
          <a:xfrm>
            <a:off x="251520" y="5589240"/>
            <a:ext cx="936104" cy="864096"/>
          </a:xfrm>
          <a:prstGeom prst="wedgeRectCallout">
            <a:avLst>
              <a:gd name="adj1" fmla="val -9962"/>
              <a:gd name="adj2" fmla="val -8643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£2.00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22" name="Picture 21" descr="chest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15816" y="4149080"/>
            <a:ext cx="1791039" cy="1472894"/>
          </a:xfrm>
          <a:prstGeom prst="rect">
            <a:avLst/>
          </a:prstGeom>
        </p:spPr>
      </p:pic>
      <p:pic>
        <p:nvPicPr>
          <p:cNvPr id="23" name="Picture 22" descr="oranges1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076056" y="3987652"/>
            <a:ext cx="1393380" cy="1182089"/>
          </a:xfrm>
          <a:prstGeom prst="rect">
            <a:avLst/>
          </a:prstGeom>
        </p:spPr>
      </p:pic>
      <p:pic>
        <p:nvPicPr>
          <p:cNvPr id="24" name="Picture 23" descr="hat2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236296" y="4365104"/>
            <a:ext cx="1733022" cy="981844"/>
          </a:xfrm>
          <a:prstGeom prst="rect">
            <a:avLst/>
          </a:prstGeom>
        </p:spPr>
      </p:pic>
      <p:pic>
        <p:nvPicPr>
          <p:cNvPr id="25" name="Picture 24" descr="compass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1484784"/>
            <a:ext cx="1149966" cy="1392361"/>
          </a:xfrm>
          <a:prstGeom prst="rect">
            <a:avLst/>
          </a:prstGeom>
        </p:spPr>
      </p:pic>
      <p:pic>
        <p:nvPicPr>
          <p:cNvPr id="26" name="Picture 25" descr="monkey1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5364088" y="1700808"/>
            <a:ext cx="823342" cy="823342"/>
          </a:xfrm>
          <a:prstGeom prst="rect">
            <a:avLst/>
          </a:prstGeom>
        </p:spPr>
      </p:pic>
      <p:sp>
        <p:nvSpPr>
          <p:cNvPr id="18" name="Rectangular Callout 17"/>
          <p:cNvSpPr/>
          <p:nvPr/>
        </p:nvSpPr>
        <p:spPr>
          <a:xfrm>
            <a:off x="3779912" y="5805264"/>
            <a:ext cx="1152128" cy="864096"/>
          </a:xfrm>
          <a:prstGeom prst="wedgeRectCallout">
            <a:avLst>
              <a:gd name="adj1" fmla="val -52795"/>
              <a:gd name="adj2" fmla="val -89794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£1.10</a:t>
            </a:r>
            <a:endParaRPr lang="en-GB" sz="2400" b="1" dirty="0">
              <a:solidFill>
                <a:schemeClr val="tx1"/>
              </a:solidFill>
            </a:endParaRPr>
          </a:p>
        </p:txBody>
      </p:sp>
      <p:pic>
        <p:nvPicPr>
          <p:cNvPr id="27" name="Picture 26" descr="rum1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763688" y="4289052"/>
            <a:ext cx="783708" cy="1320856"/>
          </a:xfrm>
          <a:prstGeom prst="rect">
            <a:avLst/>
          </a:prstGeom>
        </p:spPr>
      </p:pic>
      <p:sp>
        <p:nvSpPr>
          <p:cNvPr id="28" name="Rectangular Callout 27"/>
          <p:cNvSpPr/>
          <p:nvPr/>
        </p:nvSpPr>
        <p:spPr>
          <a:xfrm>
            <a:off x="1907704" y="5805264"/>
            <a:ext cx="936104" cy="864096"/>
          </a:xfrm>
          <a:prstGeom prst="wedgeRectCallout">
            <a:avLst>
              <a:gd name="adj1" fmla="val -9962"/>
              <a:gd name="adj2" fmla="val -86435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 smtClean="0">
                <a:solidFill>
                  <a:schemeClr val="tx1"/>
                </a:solidFill>
              </a:rPr>
              <a:t>10p</a:t>
            </a:r>
            <a:endParaRPr lang="en-GB" sz="2400" b="1" dirty="0">
              <a:solidFill>
                <a:schemeClr val="tx1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39552" y="404664"/>
            <a:ext cx="3240360" cy="70788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Captain Shipshape spent </a:t>
            </a:r>
            <a:r>
              <a:rPr lang="en-GB" sz="2000" b="1" dirty="0" smtClean="0"/>
              <a:t>90p</a:t>
            </a:r>
            <a:r>
              <a:rPr lang="en-GB" sz="2000" dirty="0" smtClean="0"/>
              <a:t>. </a:t>
            </a:r>
          </a:p>
          <a:p>
            <a:r>
              <a:rPr lang="en-GB" sz="2000" dirty="0" smtClean="0"/>
              <a:t>What could he have bought?</a:t>
            </a:r>
            <a:endParaRPr lang="en-GB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4283968" y="548680"/>
            <a:ext cx="3888432" cy="707886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Captain Shipshape spent </a:t>
            </a:r>
            <a:r>
              <a:rPr lang="en-GB" sz="2000" b="1" dirty="0" smtClean="0"/>
              <a:t>£5.00</a:t>
            </a:r>
            <a:r>
              <a:rPr lang="en-GB" sz="2000" dirty="0" smtClean="0"/>
              <a:t>. </a:t>
            </a:r>
          </a:p>
          <a:p>
            <a:r>
              <a:rPr lang="en-GB" sz="2000" dirty="0" smtClean="0"/>
              <a:t>What could he have bought?</a:t>
            </a:r>
            <a:endParaRPr lang="en-GB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060848"/>
            <a:ext cx="3960440" cy="15696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9600" dirty="0" smtClean="0"/>
              <a:t>TOTALS</a:t>
            </a:r>
            <a:endParaRPr lang="en-GB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2987824" cy="584775"/>
          </a:xfrm>
          <a:prstGeom prst="rect">
            <a:avLst/>
          </a:prstGeom>
          <a:solidFill>
            <a:srgbClr val="00B0F0"/>
          </a:solidFill>
          <a:ln w="762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400" b="1" dirty="0" smtClean="0"/>
              <a:t>What is the </a:t>
            </a:r>
            <a:r>
              <a:rPr lang="en-GB" sz="1400" b="1" dirty="0" smtClean="0">
                <a:solidFill>
                  <a:srgbClr val="FF0000"/>
                </a:solidFill>
              </a:rPr>
              <a:t>total </a:t>
            </a:r>
            <a:r>
              <a:rPr lang="en-GB" sz="1400" b="1" dirty="0" smtClean="0"/>
              <a:t>of these 2 items?</a:t>
            </a:r>
          </a:p>
          <a:p>
            <a:endParaRPr lang="en-GB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4355976" y="188640"/>
            <a:ext cx="4536504" cy="584775"/>
          </a:xfrm>
          <a:prstGeom prst="rect">
            <a:avLst/>
          </a:prstGeom>
          <a:solidFill>
            <a:srgbClr val="FFFF00"/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 smtClean="0"/>
              <a:t>What is the </a:t>
            </a:r>
            <a:r>
              <a:rPr lang="en-GB" sz="3200" b="1" dirty="0" smtClean="0">
                <a:solidFill>
                  <a:srgbClr val="FF0000"/>
                </a:solidFill>
              </a:rPr>
              <a:t>total </a:t>
            </a:r>
            <a:r>
              <a:rPr lang="en-GB" b="1" dirty="0" smtClean="0"/>
              <a:t>of these 3 items?</a:t>
            </a:r>
          </a:p>
        </p:txBody>
      </p:sp>
      <p:pic>
        <p:nvPicPr>
          <p:cNvPr id="4" name="Picture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52736"/>
            <a:ext cx="792088" cy="7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43608" y="980728"/>
            <a:ext cx="611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pic>
        <p:nvPicPr>
          <p:cNvPr id="6" name="Picture 5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052736"/>
            <a:ext cx="758153" cy="815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ular Callout 6"/>
          <p:cNvSpPr/>
          <p:nvPr/>
        </p:nvSpPr>
        <p:spPr>
          <a:xfrm>
            <a:off x="467544" y="1700808"/>
            <a:ext cx="720080" cy="432048"/>
          </a:xfrm>
          <a:prstGeom prst="wedgeRectCallout">
            <a:avLst>
              <a:gd name="adj1" fmla="val -57115"/>
              <a:gd name="adj2" fmla="val -10211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9" name="Rectangular Callout 8"/>
          <p:cNvSpPr/>
          <p:nvPr/>
        </p:nvSpPr>
        <p:spPr>
          <a:xfrm>
            <a:off x="1043608" y="6165304"/>
            <a:ext cx="648072" cy="432048"/>
          </a:xfrm>
          <a:prstGeom prst="wedgeRectCallout">
            <a:avLst>
              <a:gd name="adj1" fmla="val -123836"/>
              <a:gd name="adj2" fmla="val -5189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0" name="Rectangular Callout 9"/>
          <p:cNvSpPr/>
          <p:nvPr/>
        </p:nvSpPr>
        <p:spPr>
          <a:xfrm>
            <a:off x="2555776" y="6237312"/>
            <a:ext cx="720080" cy="432048"/>
          </a:xfrm>
          <a:prstGeom prst="wedgeRectCallout">
            <a:avLst>
              <a:gd name="adj1" fmla="val -57115"/>
              <a:gd name="adj2" fmla="val -10211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5p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Rectangular Callout 10"/>
          <p:cNvSpPr/>
          <p:nvPr/>
        </p:nvSpPr>
        <p:spPr>
          <a:xfrm>
            <a:off x="1043608" y="3140968"/>
            <a:ext cx="720080" cy="432048"/>
          </a:xfrm>
          <a:prstGeom prst="wedgeRectCallout">
            <a:avLst>
              <a:gd name="adj1" fmla="val -57115"/>
              <a:gd name="adj2" fmla="val -10211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3" name="Rectangular Callout 12"/>
          <p:cNvSpPr/>
          <p:nvPr/>
        </p:nvSpPr>
        <p:spPr>
          <a:xfrm>
            <a:off x="2627784" y="4941168"/>
            <a:ext cx="720080" cy="432048"/>
          </a:xfrm>
          <a:prstGeom prst="wedgeRectCallout">
            <a:avLst>
              <a:gd name="adj1" fmla="val -91552"/>
              <a:gd name="adj2" fmla="val -2678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5" name="Rectangular Callout 14"/>
          <p:cNvSpPr/>
          <p:nvPr/>
        </p:nvSpPr>
        <p:spPr>
          <a:xfrm>
            <a:off x="2483768" y="4005064"/>
            <a:ext cx="797024" cy="432048"/>
          </a:xfrm>
          <a:prstGeom prst="wedgeRectCallout">
            <a:avLst>
              <a:gd name="adj1" fmla="val -88227"/>
              <a:gd name="adj2" fmla="val -33955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10p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6" name="Rectangular Callout 15"/>
          <p:cNvSpPr/>
          <p:nvPr/>
        </p:nvSpPr>
        <p:spPr>
          <a:xfrm>
            <a:off x="2555776" y="2708920"/>
            <a:ext cx="720080" cy="432048"/>
          </a:xfrm>
          <a:prstGeom prst="wedgeRectCallout">
            <a:avLst>
              <a:gd name="adj1" fmla="val -82943"/>
              <a:gd name="adj2" fmla="val -16019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8p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7" name="Rectangular Callout 16"/>
          <p:cNvSpPr/>
          <p:nvPr/>
        </p:nvSpPr>
        <p:spPr>
          <a:xfrm>
            <a:off x="2339752" y="1556792"/>
            <a:ext cx="720080" cy="432048"/>
          </a:xfrm>
          <a:prstGeom prst="wedgeRectCallout">
            <a:avLst>
              <a:gd name="adj1" fmla="val -57115"/>
              <a:gd name="adj2" fmla="val -10211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5p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20" name="Picture 1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1720" y="5661248"/>
            <a:ext cx="670519" cy="6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63688" y="3645024"/>
            <a:ext cx="720080" cy="91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https://encrypted-tbn2.gstatic.com/images?q=tbn:ANd9GcSrbYK_LFdtxFBYCRMpIbRuGx2Ij78k0Puh9YwM7vnKPcD7bvk6"/>
          <p:cNvPicPr/>
          <p:nvPr/>
        </p:nvPicPr>
        <p:blipFill>
          <a:blip r:embed="rId6" r:link="rId7" cstate="print"/>
          <a:srcRect/>
          <a:stretch>
            <a:fillRect/>
          </a:stretch>
        </p:blipFill>
        <p:spPr bwMode="auto">
          <a:xfrm>
            <a:off x="0" y="3645024"/>
            <a:ext cx="936104" cy="939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MCj0100244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763688" y="2204864"/>
            <a:ext cx="792088" cy="123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 descr="MCj0439790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2420888"/>
            <a:ext cx="1311350" cy="88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Picture 29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4581128"/>
            <a:ext cx="979010" cy="75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Picture 3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4725144"/>
            <a:ext cx="792088" cy="7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Picture 34" descr="http://t1.gstatic.com/images?q=tbn:ANd9GcT4WEMXxYniW4rHUOeBDthvBfrk8xdiX98IGDP3MO-sPsqQAnTO"/>
          <p:cNvPicPr/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72008" y="5661248"/>
            <a:ext cx="598511" cy="67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Box 39"/>
          <p:cNvSpPr txBox="1"/>
          <p:nvPr/>
        </p:nvSpPr>
        <p:spPr>
          <a:xfrm>
            <a:off x="1512168" y="5445224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41" name="TextBox 40"/>
          <p:cNvSpPr txBox="1"/>
          <p:nvPr/>
        </p:nvSpPr>
        <p:spPr>
          <a:xfrm>
            <a:off x="1152128" y="450912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42" name="TextBox 41"/>
          <p:cNvSpPr txBox="1"/>
          <p:nvPr/>
        </p:nvSpPr>
        <p:spPr>
          <a:xfrm>
            <a:off x="1403648" y="3645024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43" name="TextBox 42"/>
          <p:cNvSpPr txBox="1"/>
          <p:nvPr/>
        </p:nvSpPr>
        <p:spPr>
          <a:xfrm>
            <a:off x="1259632" y="2348880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12" name="Rectangular Callout 11"/>
          <p:cNvSpPr/>
          <p:nvPr/>
        </p:nvSpPr>
        <p:spPr>
          <a:xfrm>
            <a:off x="792088" y="5229200"/>
            <a:ext cx="720080" cy="432048"/>
          </a:xfrm>
          <a:prstGeom prst="wedgeRectCallout">
            <a:avLst>
              <a:gd name="adj1" fmla="val -57115"/>
              <a:gd name="adj2" fmla="val -10211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6p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4" name="Rectangular Callout 13"/>
          <p:cNvSpPr/>
          <p:nvPr/>
        </p:nvSpPr>
        <p:spPr>
          <a:xfrm>
            <a:off x="755576" y="4149080"/>
            <a:ext cx="720080" cy="432048"/>
          </a:xfrm>
          <a:prstGeom prst="wedgeRectCallout">
            <a:avLst>
              <a:gd name="adj1" fmla="val -57115"/>
              <a:gd name="adj2" fmla="val -102111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4p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3707904" y="908720"/>
            <a:ext cx="5436096" cy="5949280"/>
          </a:xfrm>
          <a:prstGeom prst="rect">
            <a:avLst/>
          </a:prstGeom>
          <a:solidFill>
            <a:srgbClr val="FFFF00"/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9" name="Picture 48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980728"/>
            <a:ext cx="670519" cy="6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" name="Picture 47" descr="http://t1.gstatic.com/images?q=tbn:ANd9GcT4WEMXxYniW4rHUOeBDthvBfrk8xdiX98IGDP3MO-sPsqQAnTO"/>
          <p:cNvPicPr/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4788024" y="980728"/>
            <a:ext cx="598511" cy="67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" name="Picture 33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980728"/>
            <a:ext cx="720080" cy="91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Picture 32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6256" y="4797152"/>
            <a:ext cx="720080" cy="91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Picture 30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372200" y="1196752"/>
            <a:ext cx="720080" cy="581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Picture 2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436096" y="5877272"/>
            <a:ext cx="979010" cy="75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Picture 2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5013176"/>
            <a:ext cx="670519" cy="600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3" descr="MCj04397900000[1]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779912" y="4797152"/>
            <a:ext cx="1311350" cy="883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3" descr="MCj0439790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164288" y="980728"/>
            <a:ext cx="936104" cy="63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" descr="MCj0100244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351912" y="908720"/>
            <a:ext cx="792088" cy="123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23928" y="5877272"/>
            <a:ext cx="979010" cy="756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t1.gstatic.com/images?q=tbn:ANd9GcT4WEMXxYniW4rHUOeBDthvBfrk8xdiX98IGDP3MO-sPsqQAnTO"/>
          <p:cNvPicPr/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7092280" y="5949280"/>
            <a:ext cx="598511" cy="67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2" descr="MCj01002440000[1]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920" y="3501008"/>
            <a:ext cx="792088" cy="1236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" name="Picture 51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3789040"/>
            <a:ext cx="792088" cy="7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" name="Picture 5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3789040"/>
            <a:ext cx="792088" cy="7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4" name="Picture 3" descr="MCj04397900000[1]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3851920" y="2636912"/>
            <a:ext cx="936104" cy="630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" name="Picture 54" descr="http://t1.gstatic.com/images?q=tbn:ANd9GcT4WEMXxYniW4rHUOeBDthvBfrk8xdiX98IGDP3MO-sPsqQAnTO"/>
          <p:cNvPicPr/>
          <p:nvPr/>
        </p:nvPicPr>
        <p:blipFill>
          <a:blip r:embed="rId11" r:link="rId12" cstate="print"/>
          <a:srcRect/>
          <a:stretch>
            <a:fillRect/>
          </a:stretch>
        </p:blipFill>
        <p:spPr bwMode="auto">
          <a:xfrm>
            <a:off x="5364088" y="2636912"/>
            <a:ext cx="598511" cy="6779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" name="Picture 5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2564904"/>
            <a:ext cx="720080" cy="9122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46"/>
          <p:cNvSpPr txBox="1"/>
          <p:nvPr/>
        </p:nvSpPr>
        <p:spPr>
          <a:xfrm>
            <a:off x="4788024" y="2564904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46" name="TextBox 45"/>
          <p:cNvSpPr txBox="1"/>
          <p:nvPr/>
        </p:nvSpPr>
        <p:spPr>
          <a:xfrm>
            <a:off x="6012160" y="2492896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45" name="TextBox 44"/>
          <p:cNvSpPr txBox="1"/>
          <p:nvPr/>
        </p:nvSpPr>
        <p:spPr>
          <a:xfrm>
            <a:off x="4572000" y="3645024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44" name="TextBox 43"/>
          <p:cNvSpPr txBox="1"/>
          <p:nvPr/>
        </p:nvSpPr>
        <p:spPr>
          <a:xfrm>
            <a:off x="5796136" y="3717032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39" name="TextBox 38"/>
          <p:cNvSpPr txBox="1"/>
          <p:nvPr/>
        </p:nvSpPr>
        <p:spPr>
          <a:xfrm>
            <a:off x="5148064" y="4797152"/>
            <a:ext cx="54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38" name="TextBox 37"/>
          <p:cNvSpPr txBox="1"/>
          <p:nvPr/>
        </p:nvSpPr>
        <p:spPr>
          <a:xfrm>
            <a:off x="6444208" y="4797152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733256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57" name="TextBox 56"/>
          <p:cNvSpPr txBox="1"/>
          <p:nvPr/>
        </p:nvSpPr>
        <p:spPr>
          <a:xfrm>
            <a:off x="6516216" y="5733256"/>
            <a:ext cx="6480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+</a:t>
            </a:r>
            <a:endParaRPr lang="en-GB" sz="5400" dirty="0"/>
          </a:p>
        </p:txBody>
      </p:sp>
      <p:sp>
        <p:nvSpPr>
          <p:cNvPr id="58" name="Rectangular Callout 57"/>
          <p:cNvSpPr/>
          <p:nvPr/>
        </p:nvSpPr>
        <p:spPr>
          <a:xfrm>
            <a:off x="3851920" y="1700808"/>
            <a:ext cx="576064" cy="432048"/>
          </a:xfrm>
          <a:prstGeom prst="wedgeRectCallout">
            <a:avLst>
              <a:gd name="adj1" fmla="val -9764"/>
              <a:gd name="adj2" fmla="val -9135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25p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59" name="Rectangular Callout 58"/>
          <p:cNvSpPr/>
          <p:nvPr/>
        </p:nvSpPr>
        <p:spPr>
          <a:xfrm>
            <a:off x="4860032" y="1844824"/>
            <a:ext cx="576064" cy="432048"/>
          </a:xfrm>
          <a:prstGeom prst="wedgeRectCallout">
            <a:avLst>
              <a:gd name="adj1" fmla="val -9764"/>
              <a:gd name="adj2" fmla="val -9135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30p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0" name="Rectangular Callout 59"/>
          <p:cNvSpPr/>
          <p:nvPr/>
        </p:nvSpPr>
        <p:spPr>
          <a:xfrm>
            <a:off x="5724128" y="1988840"/>
            <a:ext cx="720080" cy="432048"/>
          </a:xfrm>
          <a:prstGeom prst="wedgeRectCallout">
            <a:avLst>
              <a:gd name="adj1" fmla="val -1155"/>
              <a:gd name="adj2" fmla="val -9493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£1.50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1" name="Rectangular Callout 60"/>
          <p:cNvSpPr/>
          <p:nvPr/>
        </p:nvSpPr>
        <p:spPr>
          <a:xfrm>
            <a:off x="6660232" y="1772816"/>
            <a:ext cx="720080" cy="432048"/>
          </a:xfrm>
          <a:prstGeom prst="wedgeRectCallout">
            <a:avLst>
              <a:gd name="adj1" fmla="val -20526"/>
              <a:gd name="adj2" fmla="val -91350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£1.00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2" name="Rectangular Callout 61"/>
          <p:cNvSpPr/>
          <p:nvPr/>
        </p:nvSpPr>
        <p:spPr>
          <a:xfrm>
            <a:off x="7524328" y="1700808"/>
            <a:ext cx="720080" cy="432048"/>
          </a:xfrm>
          <a:prstGeom prst="wedgeRectCallout">
            <a:avLst>
              <a:gd name="adj1" fmla="val -14069"/>
              <a:gd name="adj2" fmla="val -12004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£3.99</a:t>
            </a:r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3" name="Rectangular Callout 62"/>
          <p:cNvSpPr/>
          <p:nvPr/>
        </p:nvSpPr>
        <p:spPr>
          <a:xfrm>
            <a:off x="8423920" y="2276872"/>
            <a:ext cx="720080" cy="432048"/>
          </a:xfrm>
          <a:prstGeom prst="wedgeRectCallout">
            <a:avLst>
              <a:gd name="adj1" fmla="val -14069"/>
              <a:gd name="adj2" fmla="val -12004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</a:rPr>
              <a:t>£5.42</a:t>
            </a:r>
            <a:endParaRPr lang="en-GB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iley Face 2">
            <a:hlinkClick r:id="rId2"/>
          </p:cNvPr>
          <p:cNvSpPr/>
          <p:nvPr/>
        </p:nvSpPr>
        <p:spPr>
          <a:xfrm>
            <a:off x="3203848" y="2348880"/>
            <a:ext cx="3024336" cy="2808312"/>
          </a:xfrm>
          <a:prstGeom prst="smileyFac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475656" y="260648"/>
            <a:ext cx="6336704" cy="36933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Link to BBC programme on money and change. Click smiley face!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87824" y="2852936"/>
            <a:ext cx="5040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Pirate pictures to edit for further slides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2520280" cy="5693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coins?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476672"/>
            <a:ext cx="2520280" cy="56938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coins?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476672"/>
            <a:ext cx="2520280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coins?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7" name="Picture 6" descr="http://www.stevedawson.com/worksheets/images/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348880"/>
            <a:ext cx="720080" cy="70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http://www.stevedawson.com/worksheets/images/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573016"/>
            <a:ext cx="936104" cy="94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stevedawson.com/worksheets/images/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2420888"/>
            <a:ext cx="720080" cy="66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stevedawson.com/worksheets/images/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39952" y="3573016"/>
            <a:ext cx="1080120" cy="94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 descr="http://www.stevedawson.com/worksheets/images/2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060848"/>
            <a:ext cx="999728" cy="952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www.stevedawson.com/worksheets/images/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2132856"/>
            <a:ext cx="864096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www.stevedawson.com/worksheets/images/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2636912"/>
            <a:ext cx="792088" cy="84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www.stevedawson.com/worksheets/images/5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3501008"/>
            <a:ext cx="648072" cy="66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www.stevedawson.com/worksheets/images/1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64288" y="4365104"/>
            <a:ext cx="11874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g-of-flou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188640"/>
            <a:ext cx="1656549" cy="1591444"/>
          </a:xfrm>
          <a:prstGeom prst="rect">
            <a:avLst/>
          </a:prstGeom>
        </p:spPr>
      </p:pic>
      <p:pic>
        <p:nvPicPr>
          <p:cNvPr id="3" name="Picture 2" descr="bandana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3728" y="0"/>
            <a:ext cx="1415902" cy="894378"/>
          </a:xfrm>
          <a:prstGeom prst="rect">
            <a:avLst/>
          </a:prstGeom>
        </p:spPr>
      </p:pic>
      <p:pic>
        <p:nvPicPr>
          <p:cNvPr id="5" name="Picture 4" descr="anchor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1988840"/>
            <a:ext cx="849641" cy="1054971"/>
          </a:xfrm>
          <a:prstGeom prst="rect">
            <a:avLst/>
          </a:prstGeom>
        </p:spPr>
      </p:pic>
      <p:pic>
        <p:nvPicPr>
          <p:cNvPr id="6" name="Picture 5" descr="bandana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35896" y="404664"/>
            <a:ext cx="1529899" cy="966386"/>
          </a:xfrm>
          <a:prstGeom prst="rect">
            <a:avLst/>
          </a:prstGeom>
        </p:spPr>
      </p:pic>
      <p:pic>
        <p:nvPicPr>
          <p:cNvPr id="7" name="Picture 6" descr="bandana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24128" y="332656"/>
            <a:ext cx="1368152" cy="1042076"/>
          </a:xfrm>
          <a:prstGeom prst="rect">
            <a:avLst/>
          </a:prstGeom>
        </p:spPr>
      </p:pic>
      <p:pic>
        <p:nvPicPr>
          <p:cNvPr id="8" name="Picture 7" descr="boots1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084168" y="2060848"/>
            <a:ext cx="1296144" cy="1062838"/>
          </a:xfrm>
          <a:prstGeom prst="rect">
            <a:avLst/>
          </a:prstGeom>
        </p:spPr>
      </p:pic>
      <p:pic>
        <p:nvPicPr>
          <p:cNvPr id="9" name="Picture 8" descr="boots2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195736" y="1772816"/>
            <a:ext cx="1242646" cy="1018970"/>
          </a:xfrm>
          <a:prstGeom prst="rect">
            <a:avLst/>
          </a:prstGeom>
        </p:spPr>
      </p:pic>
      <p:pic>
        <p:nvPicPr>
          <p:cNvPr id="10" name="Picture 9" descr="chest1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995936" y="1628800"/>
            <a:ext cx="1791039" cy="1472894"/>
          </a:xfrm>
          <a:prstGeom prst="rect">
            <a:avLst/>
          </a:prstGeom>
        </p:spPr>
      </p:pic>
      <p:pic>
        <p:nvPicPr>
          <p:cNvPr id="11" name="Picture 10" descr="chest2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7596336" y="332656"/>
            <a:ext cx="1286272" cy="1286272"/>
          </a:xfrm>
          <a:prstGeom prst="rect">
            <a:avLst/>
          </a:prstGeom>
        </p:spPr>
      </p:pic>
      <p:pic>
        <p:nvPicPr>
          <p:cNvPr id="12" name="Picture 11" descr="chicken1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83568" y="3429000"/>
            <a:ext cx="1154972" cy="1631627"/>
          </a:xfrm>
          <a:prstGeom prst="rect">
            <a:avLst/>
          </a:prstGeom>
        </p:spPr>
      </p:pic>
      <p:pic>
        <p:nvPicPr>
          <p:cNvPr id="13" name="Picture 12" descr="chicken2.jp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2339752" y="3068960"/>
            <a:ext cx="1543057" cy="1980952"/>
          </a:xfrm>
          <a:prstGeom prst="rect">
            <a:avLst/>
          </a:prstGeom>
        </p:spPr>
      </p:pic>
      <p:pic>
        <p:nvPicPr>
          <p:cNvPr id="14" name="Picture 13" descr="compass1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668344" y="2060848"/>
            <a:ext cx="1149966" cy="1392361"/>
          </a:xfrm>
          <a:prstGeom prst="rect">
            <a:avLst/>
          </a:prstGeom>
        </p:spPr>
      </p:pic>
      <p:pic>
        <p:nvPicPr>
          <p:cNvPr id="15" name="Picture 14" descr="eyepatch.jpg"/>
          <p:cNvPicPr>
            <a:picLocks noChangeAspect="1"/>
          </p:cNvPicPr>
          <p:nvPr/>
        </p:nvPicPr>
        <p:blipFill>
          <a:blip r:embed="rId14" cstate="print"/>
          <a:stretch>
            <a:fillRect/>
          </a:stretch>
        </p:blipFill>
        <p:spPr>
          <a:xfrm>
            <a:off x="4499992" y="3356992"/>
            <a:ext cx="1519064" cy="1519064"/>
          </a:xfrm>
          <a:prstGeom prst="rect">
            <a:avLst/>
          </a:prstGeom>
        </p:spPr>
      </p:pic>
      <p:pic>
        <p:nvPicPr>
          <p:cNvPr id="16" name="Picture 15" descr="flag1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6804248" y="3717032"/>
            <a:ext cx="1781183" cy="1068710"/>
          </a:xfrm>
          <a:prstGeom prst="rect">
            <a:avLst/>
          </a:prstGeom>
        </p:spPr>
      </p:pic>
      <p:pic>
        <p:nvPicPr>
          <p:cNvPr id="17" name="Picture 16" descr="flag2.pn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11560" y="5589240"/>
            <a:ext cx="1343351" cy="928776"/>
          </a:xfrm>
          <a:prstGeom prst="rect">
            <a:avLst/>
          </a:prstGeom>
        </p:spPr>
      </p:pic>
      <p:pic>
        <p:nvPicPr>
          <p:cNvPr id="18" name="Picture 17" descr="flag3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2699792" y="5373216"/>
            <a:ext cx="1415819" cy="1061864"/>
          </a:xfrm>
          <a:prstGeom prst="rect">
            <a:avLst/>
          </a:prstGeom>
        </p:spPr>
      </p:pic>
      <p:pic>
        <p:nvPicPr>
          <p:cNvPr id="19" name="Picture 18" descr="food1.jpg"/>
          <p:cNvPicPr>
            <a:picLocks noChangeAspect="1"/>
          </p:cNvPicPr>
          <p:nvPr/>
        </p:nvPicPr>
        <p:blipFill>
          <a:blip r:embed="rId18" cstate="print"/>
          <a:stretch>
            <a:fillRect/>
          </a:stretch>
        </p:blipFill>
        <p:spPr>
          <a:xfrm>
            <a:off x="4644008" y="5157192"/>
            <a:ext cx="1237506" cy="1395683"/>
          </a:xfrm>
          <a:prstGeom prst="rect">
            <a:avLst/>
          </a:prstGeom>
        </p:spPr>
      </p:pic>
      <p:pic>
        <p:nvPicPr>
          <p:cNvPr id="20" name="Picture 19" descr="hat1.png"/>
          <p:cNvPicPr>
            <a:picLocks noChangeAspect="1"/>
          </p:cNvPicPr>
          <p:nvPr/>
        </p:nvPicPr>
        <p:blipFill>
          <a:blip r:embed="rId19" cstate="print"/>
          <a:stretch>
            <a:fillRect/>
          </a:stretch>
        </p:blipFill>
        <p:spPr>
          <a:xfrm>
            <a:off x="5652120" y="4869160"/>
            <a:ext cx="847923" cy="884789"/>
          </a:xfrm>
          <a:prstGeom prst="rect">
            <a:avLst/>
          </a:prstGeom>
        </p:spPr>
      </p:pic>
      <p:pic>
        <p:nvPicPr>
          <p:cNvPr id="21" name="Picture 20" descr="hat2.png"/>
          <p:cNvPicPr>
            <a:picLocks noChangeAspect="1"/>
          </p:cNvPicPr>
          <p:nvPr/>
        </p:nvPicPr>
        <p:blipFill>
          <a:blip r:embed="rId20" cstate="print"/>
          <a:stretch>
            <a:fillRect/>
          </a:stretch>
        </p:blipFill>
        <p:spPr>
          <a:xfrm>
            <a:off x="6804248" y="1340768"/>
            <a:ext cx="940934" cy="981844"/>
          </a:xfrm>
          <a:prstGeom prst="rect">
            <a:avLst/>
          </a:prstGeom>
        </p:spPr>
      </p:pic>
      <p:pic>
        <p:nvPicPr>
          <p:cNvPr id="22" name="Picture 21" descr="map2.jpg"/>
          <p:cNvPicPr>
            <a:picLocks noChangeAspect="1"/>
          </p:cNvPicPr>
          <p:nvPr/>
        </p:nvPicPr>
        <p:blipFill>
          <a:blip r:embed="rId21" cstate="print"/>
          <a:stretch>
            <a:fillRect/>
          </a:stretch>
        </p:blipFill>
        <p:spPr>
          <a:xfrm>
            <a:off x="3563888" y="2780928"/>
            <a:ext cx="927073" cy="726207"/>
          </a:xfrm>
          <a:prstGeom prst="rect">
            <a:avLst/>
          </a:prstGeom>
        </p:spPr>
      </p:pic>
      <p:pic>
        <p:nvPicPr>
          <p:cNvPr id="23" name="Picture 22" descr="monkey1.png"/>
          <p:cNvPicPr>
            <a:picLocks noChangeAspect="1"/>
          </p:cNvPicPr>
          <p:nvPr/>
        </p:nvPicPr>
        <p:blipFill>
          <a:blip r:embed="rId22" cstate="print"/>
          <a:stretch>
            <a:fillRect/>
          </a:stretch>
        </p:blipFill>
        <p:spPr>
          <a:xfrm>
            <a:off x="5652120" y="3356992"/>
            <a:ext cx="1111374" cy="1111374"/>
          </a:xfrm>
          <a:prstGeom prst="rect">
            <a:avLst/>
          </a:prstGeom>
        </p:spPr>
      </p:pic>
      <p:pic>
        <p:nvPicPr>
          <p:cNvPr id="24" name="Picture 23" descr="oranges1.png"/>
          <p:cNvPicPr>
            <a:picLocks noChangeAspect="1"/>
          </p:cNvPicPr>
          <p:nvPr/>
        </p:nvPicPr>
        <p:blipFill>
          <a:blip r:embed="rId23" cstate="print"/>
          <a:stretch>
            <a:fillRect/>
          </a:stretch>
        </p:blipFill>
        <p:spPr>
          <a:xfrm>
            <a:off x="6084168" y="5589240"/>
            <a:ext cx="1033340" cy="876645"/>
          </a:xfrm>
          <a:prstGeom prst="rect">
            <a:avLst/>
          </a:prstGeom>
        </p:spPr>
      </p:pic>
      <p:pic>
        <p:nvPicPr>
          <p:cNvPr id="25" name="Picture 24" descr="parrot1.png"/>
          <p:cNvPicPr>
            <a:picLocks noChangeAspect="1"/>
          </p:cNvPicPr>
          <p:nvPr/>
        </p:nvPicPr>
        <p:blipFill>
          <a:blip r:embed="rId24" cstate="print"/>
          <a:stretch>
            <a:fillRect/>
          </a:stretch>
        </p:blipFill>
        <p:spPr>
          <a:xfrm>
            <a:off x="7380312" y="5301208"/>
            <a:ext cx="1266453" cy="1345213"/>
          </a:xfrm>
          <a:prstGeom prst="rect">
            <a:avLst/>
          </a:prstGeom>
        </p:spPr>
      </p:pic>
      <p:pic>
        <p:nvPicPr>
          <p:cNvPr id="26" name="Picture 25" descr="parrot2.jpg"/>
          <p:cNvPicPr>
            <a:picLocks noChangeAspect="1"/>
          </p:cNvPicPr>
          <p:nvPr/>
        </p:nvPicPr>
        <p:blipFill>
          <a:blip r:embed="rId25" cstate="print"/>
          <a:stretch>
            <a:fillRect/>
          </a:stretch>
        </p:blipFill>
        <p:spPr>
          <a:xfrm>
            <a:off x="3563888" y="1340768"/>
            <a:ext cx="835742" cy="710381"/>
          </a:xfrm>
          <a:prstGeom prst="rect">
            <a:avLst/>
          </a:prstGeom>
        </p:spPr>
      </p:pic>
      <p:pic>
        <p:nvPicPr>
          <p:cNvPr id="27" name="Picture 26" descr="parrot3.jpg"/>
          <p:cNvPicPr>
            <a:picLocks noChangeAspect="1"/>
          </p:cNvPicPr>
          <p:nvPr/>
        </p:nvPicPr>
        <p:blipFill>
          <a:blip r:embed="rId26" cstate="print"/>
          <a:stretch>
            <a:fillRect/>
          </a:stretch>
        </p:blipFill>
        <p:spPr>
          <a:xfrm>
            <a:off x="1691680" y="2852936"/>
            <a:ext cx="708670" cy="708670"/>
          </a:xfrm>
          <a:prstGeom prst="rect">
            <a:avLst/>
          </a:prstGeom>
        </p:spPr>
      </p:pic>
      <p:pic>
        <p:nvPicPr>
          <p:cNvPr id="28" name="Picture 27" descr="rum1.jpg"/>
          <p:cNvPicPr>
            <a:picLocks noChangeAspect="1"/>
          </p:cNvPicPr>
          <p:nvPr/>
        </p:nvPicPr>
        <p:blipFill>
          <a:blip r:embed="rId27" cstate="print"/>
          <a:stretch>
            <a:fillRect/>
          </a:stretch>
        </p:blipFill>
        <p:spPr>
          <a:xfrm>
            <a:off x="5436096" y="2564904"/>
            <a:ext cx="567684" cy="956771"/>
          </a:xfrm>
          <a:prstGeom prst="rect">
            <a:avLst/>
          </a:prstGeom>
        </p:spPr>
      </p:pic>
      <p:pic>
        <p:nvPicPr>
          <p:cNvPr id="29" name="Picture 28" descr="rum1.png"/>
          <p:cNvPicPr>
            <a:picLocks noChangeAspect="1"/>
          </p:cNvPicPr>
          <p:nvPr/>
        </p:nvPicPr>
        <p:blipFill>
          <a:blip r:embed="rId28" cstate="print"/>
          <a:stretch>
            <a:fillRect/>
          </a:stretch>
        </p:blipFill>
        <p:spPr>
          <a:xfrm flipH="1">
            <a:off x="6876256" y="4869160"/>
            <a:ext cx="658341" cy="959768"/>
          </a:xfrm>
          <a:prstGeom prst="rect">
            <a:avLst/>
          </a:prstGeom>
        </p:spPr>
      </p:pic>
      <p:pic>
        <p:nvPicPr>
          <p:cNvPr id="30" name="Picture 29" descr="Telescope2.pn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3563888" y="4005064"/>
            <a:ext cx="1224495" cy="1219597"/>
          </a:xfrm>
          <a:prstGeom prst="rect">
            <a:avLst/>
          </a:prstGeom>
        </p:spPr>
      </p:pic>
      <p:pic>
        <p:nvPicPr>
          <p:cNvPr id="31" name="Picture 30" descr="telescope1.png"/>
          <p:cNvPicPr>
            <a:picLocks noChangeAspect="1"/>
          </p:cNvPicPr>
          <p:nvPr/>
        </p:nvPicPr>
        <p:blipFill>
          <a:blip r:embed="rId30" cstate="print"/>
          <a:stretch>
            <a:fillRect/>
          </a:stretch>
        </p:blipFill>
        <p:spPr>
          <a:xfrm>
            <a:off x="4932040" y="1124744"/>
            <a:ext cx="953222" cy="884709"/>
          </a:xfrm>
          <a:prstGeom prst="rect">
            <a:avLst/>
          </a:prstGeom>
        </p:spPr>
      </p:pic>
      <p:pic>
        <p:nvPicPr>
          <p:cNvPr id="32" name="Picture 31" descr="treasure map1.png"/>
          <p:cNvPicPr>
            <a:picLocks noChangeAspect="1"/>
          </p:cNvPicPr>
          <p:nvPr/>
        </p:nvPicPr>
        <p:blipFill>
          <a:blip r:embed="rId31" cstate="print"/>
          <a:stretch>
            <a:fillRect/>
          </a:stretch>
        </p:blipFill>
        <p:spPr>
          <a:xfrm>
            <a:off x="1835696" y="908720"/>
            <a:ext cx="1051533" cy="9102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2520280" cy="5693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coins?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476672"/>
            <a:ext cx="2520280" cy="56938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coins?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476672"/>
            <a:ext cx="2520280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coins?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7" descr="http://www.stevedawson.com/worksheets/images/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936104" cy="94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http://www.stevedawson.com/worksheets/images/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80" y="2420888"/>
            <a:ext cx="720080" cy="66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http://www.stevedawson.com/worksheets/images/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79912" y="3573016"/>
            <a:ext cx="1080120" cy="94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www.stevedawson.com/worksheets/images/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708920"/>
            <a:ext cx="648072" cy="66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www.stevedawson.com/worksheets/images/1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3888" y="2204864"/>
            <a:ext cx="11874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www.stevedawson.com/worksheets/images/1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04864"/>
            <a:ext cx="899418" cy="10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://www.stevedawson.com/worksheets/images/2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6296" y="3284984"/>
            <a:ext cx="1066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www.stevedawson.com/worksheets/images/2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509120"/>
            <a:ext cx="1066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2520280" cy="5693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coins?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476672"/>
            <a:ext cx="2520280" cy="56938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coins?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476672"/>
            <a:ext cx="2520280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coins?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8" name="Picture 7" descr="http://www.stevedawson.com/worksheets/images/2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429000"/>
            <a:ext cx="936104" cy="9438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www.stevedawson.com/worksheets/images/5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2348880"/>
            <a:ext cx="648072" cy="66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www.stevedawson.com/worksheets/images/1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15616" y="2060848"/>
            <a:ext cx="11874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www.stevedawson.com/worksheets/images/1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2204864"/>
            <a:ext cx="899418" cy="1024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://www.stevedawson.com/worksheets/images/2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3140968"/>
            <a:ext cx="1066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www.stevedawson.com/worksheets/images/2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3068960"/>
            <a:ext cx="1066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www.stevedawson.com/worksheets/images/5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88224" y="4365104"/>
            <a:ext cx="1339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476672"/>
            <a:ext cx="2520280" cy="5693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coins?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476672"/>
            <a:ext cx="2520280" cy="56938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coins?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476672"/>
            <a:ext cx="2520280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coins?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7" name="Picture 16" descr="http://www.stevedawson.com/worksheets/images/2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204864"/>
            <a:ext cx="1066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www.stevedawson.com/worksheets/images/2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2276872"/>
            <a:ext cx="1066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2" descr="http://www.stevedawson.com/worksheets/images/5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2204864"/>
            <a:ext cx="13398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11" descr="http://www.stevedawson.com/worksheets/images/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717032"/>
            <a:ext cx="996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http://www.stevedawson.com/worksheets/images/10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216" y="3501008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http://www.stevedawson.com/worksheets/images/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0" y="4725144"/>
            <a:ext cx="996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://www.stevedawson.com/worksheets/images/2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11960" y="3789040"/>
            <a:ext cx="1257300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2520280" cy="5693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coins?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476672"/>
            <a:ext cx="2520280" cy="56938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coins?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476672"/>
            <a:ext cx="2520280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coins?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2" name="Picture 11" descr="http://www.stevedawson.com/worksheets/images/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3573016"/>
            <a:ext cx="99695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8" descr="http://www.stevedawson.com/worksheets/images/10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2492896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www.stevedawson.com/worksheets/images/1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2060848"/>
            <a:ext cx="11874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http://www.stevedawson.com/worksheets/images/5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7704" y="3645024"/>
            <a:ext cx="8826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www.stevedawson.com/worksheets/images/20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2060848"/>
            <a:ext cx="13843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http://www.stevedawson.com/worksheets/images/10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304" y="4725144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22" descr="http://www.stevedawson.com/worksheets/images/10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789040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23" descr="http://www.stevedawson.com/worksheets/images/10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3501008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67544" y="404664"/>
            <a:ext cx="2520280" cy="569386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762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coins?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47864" y="476672"/>
            <a:ext cx="2520280" cy="569386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coins?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56176" y="476672"/>
            <a:ext cx="2520280" cy="569386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2800" b="1" u="sng" dirty="0" smtClean="0">
                <a:latin typeface="Comic Sans MS" pitchFamily="66" charset="0"/>
              </a:rPr>
              <a:t>What is the </a:t>
            </a:r>
            <a:r>
              <a:rPr lang="en-GB" sz="2800" b="1" u="sng" dirty="0" smtClean="0">
                <a:solidFill>
                  <a:srgbClr val="C00000"/>
                </a:solidFill>
                <a:latin typeface="Comic Sans MS" pitchFamily="66" charset="0"/>
              </a:rPr>
              <a:t>total</a:t>
            </a:r>
            <a:r>
              <a:rPr lang="en-GB" sz="2800" b="1" u="sng" dirty="0" smtClean="0">
                <a:latin typeface="Comic Sans MS" pitchFamily="66" charset="0"/>
              </a:rPr>
              <a:t> of these coins?</a:t>
            </a: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 smtClean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  <a:p>
            <a:endParaRPr lang="en-GB" sz="2800" dirty="0">
              <a:solidFill>
                <a:schemeClr val="tx2">
                  <a:lumMod val="20000"/>
                  <a:lumOff val="80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19" name="Picture 18" descr="http://www.stevedawson.com/worksheets/images/10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132856"/>
            <a:ext cx="109220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13" descr="http://www.stevedawson.com/worksheets/images/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2060848"/>
            <a:ext cx="11874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15" descr="http://www.stevedawson.com/worksheets/images/200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988840"/>
            <a:ext cx="1008112" cy="1011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21" descr="http://www.stevedawson.com/worksheets/images/100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52320" y="3861048"/>
            <a:ext cx="864096" cy="876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http://www.stevedawson.com/worksheets/images/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59632" y="3284984"/>
            <a:ext cx="11874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7" descr="http://www.stevedawson.com/worksheets/images/10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4653136"/>
            <a:ext cx="1187450" cy="116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9" descr="http://www.stevedawson.com/worksheets/images/20.pn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3968" y="3645024"/>
            <a:ext cx="10668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Picture 20" descr="http://www.stevedawson.com/worksheets/images/50.pn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2708920"/>
            <a:ext cx="864096" cy="863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24" descr="http://www.stevedawson.com/worksheets/images/5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00192" y="3356992"/>
            <a:ext cx="882650" cy="87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Picture 25" descr="http://www.stevedawson.com/worksheets/images/2.pn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28184" y="4653136"/>
            <a:ext cx="864096" cy="79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Picture 26" descr="http://www.stevedawson.com/worksheets/images/1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452320" y="5085184"/>
            <a:ext cx="86409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pirate3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463651"/>
            <a:ext cx="3524372" cy="5394349"/>
          </a:xfrm>
          <a:prstGeom prst="rect">
            <a:avLst/>
          </a:prstGeom>
        </p:spPr>
      </p:pic>
      <p:sp>
        <p:nvSpPr>
          <p:cNvPr id="4" name="Oval Callout 3"/>
          <p:cNvSpPr/>
          <p:nvPr/>
        </p:nvSpPr>
        <p:spPr>
          <a:xfrm>
            <a:off x="755576" y="1124744"/>
            <a:ext cx="4608512" cy="2520280"/>
          </a:xfrm>
          <a:prstGeom prst="wedgeEllipseCallout">
            <a:avLst>
              <a:gd name="adj1" fmla="val 59774"/>
              <a:gd name="adj2" fmla="val 31442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Hello My name is Captain Shipshape. I am a great pirate and always have lots of treasure but I am no good at maths. 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5" name="Oval Callout 4"/>
          <p:cNvSpPr/>
          <p:nvPr/>
        </p:nvSpPr>
        <p:spPr>
          <a:xfrm>
            <a:off x="971600" y="332656"/>
            <a:ext cx="4464496" cy="2088232"/>
          </a:xfrm>
          <a:prstGeom prst="wedgeEllipseCallout">
            <a:avLst>
              <a:gd name="adj1" fmla="val 57357"/>
              <a:gd name="adj2" fmla="val 97300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I need to get some provisions for my ship but every time I go to pirate Cheat’s shop he adds up the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total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 of my items wrong or gives me the wrong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change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. </a:t>
            </a:r>
            <a:endParaRPr lang="en-GB" dirty="0"/>
          </a:p>
        </p:txBody>
      </p:sp>
      <p:sp>
        <p:nvSpPr>
          <p:cNvPr id="6" name="Oval Callout 5"/>
          <p:cNvSpPr/>
          <p:nvPr/>
        </p:nvSpPr>
        <p:spPr>
          <a:xfrm>
            <a:off x="755576" y="692696"/>
            <a:ext cx="4608512" cy="2520280"/>
          </a:xfrm>
          <a:prstGeom prst="wedgeEllipseCallout">
            <a:avLst>
              <a:gd name="adj1" fmla="val 58479"/>
              <a:gd name="adj2" fmla="val 57876"/>
            </a:avLst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Your teacher says you are super at maths so I hope you can help me by working out the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totals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 and the </a:t>
            </a:r>
            <a:r>
              <a:rPr lang="en-GB" dirty="0" smtClean="0">
                <a:solidFill>
                  <a:srgbClr val="FF0000"/>
                </a:solidFill>
                <a:latin typeface="Comic Sans MS" pitchFamily="66" charset="0"/>
              </a:rPr>
              <a:t>change</a:t>
            </a:r>
            <a:r>
              <a:rPr lang="en-GB" dirty="0" smtClean="0">
                <a:solidFill>
                  <a:schemeClr val="tx1"/>
                </a:solidFill>
                <a:latin typeface="Comic Sans MS" pitchFamily="66" charset="0"/>
              </a:rPr>
              <a:t> for the things I need to buy. Thanks shipmates.</a:t>
            </a:r>
            <a:endParaRPr lang="en-GB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Oval Callout 6"/>
          <p:cNvSpPr/>
          <p:nvPr/>
        </p:nvSpPr>
        <p:spPr>
          <a:xfrm>
            <a:off x="6335688" y="0"/>
            <a:ext cx="2808312" cy="2304256"/>
          </a:xfrm>
          <a:prstGeom prst="wedgeEllipseCallout">
            <a:avLst>
              <a:gd name="adj1" fmla="val -51916"/>
              <a:gd name="adj2" fmla="val 75553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solidFill>
                  <a:schemeClr val="tx1"/>
                </a:solidFill>
              </a:rPr>
              <a:t>I will fly by and get your answers tonight and I might even leave you a treasure map!</a:t>
            </a:r>
            <a:endParaRPr lang="en-GB" b="1" dirty="0">
              <a:solidFill>
                <a:schemeClr val="tx1"/>
              </a:solidFill>
            </a:endParaRPr>
          </a:p>
        </p:txBody>
      </p:sp>
      <p:pic>
        <p:nvPicPr>
          <p:cNvPr id="8" name="Picture 7" descr="pirate2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55976" y="1628800"/>
            <a:ext cx="3888432" cy="4666118"/>
          </a:xfrm>
          <a:prstGeom prst="rect">
            <a:avLst/>
          </a:prstGeom>
        </p:spPr>
      </p:pic>
      <p:sp>
        <p:nvSpPr>
          <p:cNvPr id="9" name="Rectangular Callout 8"/>
          <p:cNvSpPr/>
          <p:nvPr/>
        </p:nvSpPr>
        <p:spPr>
          <a:xfrm>
            <a:off x="971600" y="0"/>
            <a:ext cx="3600400" cy="2592288"/>
          </a:xfrm>
          <a:prstGeom prst="wedgeRectCallout">
            <a:avLst>
              <a:gd name="adj1" fmla="val 91406"/>
              <a:gd name="adj2" fmla="val 76899"/>
            </a:avLst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dirty="0" smtClean="0">
                <a:solidFill>
                  <a:schemeClr val="tx1"/>
                </a:solidFill>
              </a:rPr>
              <a:t>Ha! </a:t>
            </a:r>
            <a:r>
              <a:rPr lang="en-GB" sz="2000" dirty="0">
                <a:solidFill>
                  <a:schemeClr val="tx1"/>
                </a:solidFill>
              </a:rPr>
              <a:t>H</a:t>
            </a:r>
            <a:r>
              <a:rPr lang="en-GB" sz="2000" dirty="0" smtClean="0">
                <a:solidFill>
                  <a:schemeClr val="tx1"/>
                </a:solidFill>
              </a:rPr>
              <a:t>a! You silly landlubbers will not be able to help Captain Shipshape. I will always be able to steal his money when he comes to my shop. There is no way YOUR CLASS can learn to do </a:t>
            </a:r>
            <a:r>
              <a:rPr lang="en-GB" sz="2000" b="1" dirty="0" smtClean="0">
                <a:solidFill>
                  <a:srgbClr val="FF0000"/>
                </a:solidFill>
              </a:rPr>
              <a:t>totals </a:t>
            </a:r>
            <a:r>
              <a:rPr lang="en-GB" sz="2000" dirty="0" smtClean="0">
                <a:solidFill>
                  <a:schemeClr val="tx1"/>
                </a:solidFill>
              </a:rPr>
              <a:t>and </a:t>
            </a:r>
            <a:r>
              <a:rPr lang="en-GB" sz="2000" b="1" dirty="0" smtClean="0">
                <a:solidFill>
                  <a:srgbClr val="FF0000"/>
                </a:solidFill>
              </a:rPr>
              <a:t>change</a:t>
            </a:r>
            <a:r>
              <a:rPr lang="en-GB" sz="2000" dirty="0" smtClean="0">
                <a:solidFill>
                  <a:schemeClr val="tx1"/>
                </a:solidFill>
              </a:rPr>
              <a:t>. </a:t>
            </a:r>
            <a:endParaRPr lang="en-GB" sz="20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977</Words>
  <Application>Microsoft Office PowerPoint</Application>
  <PresentationFormat>On-screen Show (4:3)</PresentationFormat>
  <Paragraphs>435</Paragraphs>
  <Slides>30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Totals and change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Totals and change</dc:title>
  <dc:creator>Claire</dc:creator>
  <cp:lastModifiedBy>GargPrMcCollJ</cp:lastModifiedBy>
  <cp:revision>43</cp:revision>
  <dcterms:created xsi:type="dcterms:W3CDTF">2015-01-31T20:52:04Z</dcterms:created>
  <dcterms:modified xsi:type="dcterms:W3CDTF">2020-05-03T19:58:36Z</dcterms:modified>
</cp:coreProperties>
</file>