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7" r:id="rId10"/>
    <p:sldId id="279" r:id="rId11"/>
    <p:sldId id="281" r:id="rId12"/>
    <p:sldId id="28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AD525-451F-449D-98A4-5886A98B9C35}" type="datetimeFigureOut">
              <a:rPr lang="en-GB" smtClean="0"/>
              <a:t>21/05/2021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5B517-171C-4807-B871-1B3196432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25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-The minute hand is the long hand</a:t>
            </a:r>
          </a:p>
          <a:p>
            <a:r>
              <a:rPr lang="en-GB" dirty="0"/>
              <a:t>-The hour hand is the short hand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05B517-171C-4807-B871-1B3196432C3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039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>
                <a:solidFill>
                  <a:schemeClr val="tx1"/>
                </a:solidFill>
              </a:rPr>
              <a:t>When the minute hand is pointing to 12, it is showing a full hour. </a:t>
            </a:r>
            <a:br>
              <a:rPr lang="en-GB" altLang="en-US" dirty="0">
                <a:solidFill>
                  <a:schemeClr val="tx1"/>
                </a:solidFill>
              </a:rPr>
            </a:br>
            <a:r>
              <a:rPr lang="en-GB" altLang="en-US" dirty="0">
                <a:solidFill>
                  <a:schemeClr val="tx1"/>
                </a:solidFill>
              </a:rPr>
              <a:t>We call this time ‘</a:t>
            </a:r>
            <a:r>
              <a:rPr lang="en-GB" altLang="en-US" b="1" dirty="0">
                <a:solidFill>
                  <a:schemeClr val="tx1"/>
                </a:solidFill>
              </a:rPr>
              <a:t>o’clock</a:t>
            </a:r>
            <a:r>
              <a:rPr lang="en-GB" altLang="en-US" dirty="0">
                <a:solidFill>
                  <a:schemeClr val="tx1"/>
                </a:solidFill>
              </a:rPr>
              <a:t>’.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dirty="0">
              <a:solidFill>
                <a:schemeClr val="tx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dirty="0">
                <a:solidFill>
                  <a:schemeClr val="tx1"/>
                </a:solidFill>
              </a:rPr>
              <a:t>On this clock, the hour hand is pointing at the 8 and the minute hand is pointing to the 12.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dirty="0">
              <a:solidFill>
                <a:schemeClr val="tx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dirty="0">
                <a:solidFill>
                  <a:schemeClr val="tx1"/>
                </a:solidFill>
              </a:rPr>
              <a:t>This clock is showing that the time is </a:t>
            </a:r>
            <a:r>
              <a:rPr lang="en-GB" altLang="en-US" b="1" dirty="0">
                <a:solidFill>
                  <a:schemeClr val="tx1"/>
                </a:solidFill>
              </a:rPr>
              <a:t>8 o’clock</a:t>
            </a:r>
            <a:r>
              <a:rPr lang="en-GB" altLang="en-US" dirty="0">
                <a:solidFill>
                  <a:schemeClr val="tx1"/>
                </a:solidFill>
              </a:rPr>
              <a:t>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05B517-171C-4807-B871-1B3196432C3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257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winkl.co.uk/resources/numeracy-maths/shape-spaces-and-measures/time" TargetMode="Externa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winkl.co.uk/resources/numeracy-maths/shape-spaces-and-measures/time" TargetMode="Externa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winkl.co.uk/resources/numeracy-maths/shape-spaces-and-measures/time" TargetMode="Externa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winkl.co.uk/resources/numeracy-maths/shape-spaces-and-measures/time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7880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2629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613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4">
            <a:extLst>
              <a:ext uri="{FF2B5EF4-FFF2-40B4-BE49-F238E27FC236}">
                <a16:creationId xmlns:a16="http://schemas.microsoft.com/office/drawing/2014/main" id="{EFF79CF7-1288-4AF9-A56C-D3E750DE6413}"/>
              </a:ext>
            </a:extLst>
          </p:cNvPr>
          <p:cNvSpPr/>
          <p:nvPr userDrawn="1"/>
        </p:nvSpPr>
        <p:spPr bwMode="auto">
          <a:xfrm>
            <a:off x="609601" y="438150"/>
            <a:ext cx="10960100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332D87DC-6AB6-4F9C-AC08-5D975BE49046}"/>
              </a:ext>
            </a:extLst>
          </p:cNvPr>
          <p:cNvSpPr/>
          <p:nvPr userDrawn="1"/>
        </p:nvSpPr>
        <p:spPr>
          <a:xfrm>
            <a:off x="11336867" y="6564314"/>
            <a:ext cx="1193800" cy="587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800"/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44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4">
            <a:extLst>
              <a:ext uri="{FF2B5EF4-FFF2-40B4-BE49-F238E27FC236}">
                <a16:creationId xmlns:a16="http://schemas.microsoft.com/office/drawing/2014/main" id="{EFF79CF7-1288-4AF9-A56C-D3E750DE6413}"/>
              </a:ext>
            </a:extLst>
          </p:cNvPr>
          <p:cNvSpPr/>
          <p:nvPr userDrawn="1"/>
        </p:nvSpPr>
        <p:spPr bwMode="auto">
          <a:xfrm>
            <a:off x="609601" y="438150"/>
            <a:ext cx="10960100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332D87DC-6AB6-4F9C-AC08-5D975BE49046}"/>
              </a:ext>
            </a:extLst>
          </p:cNvPr>
          <p:cNvSpPr/>
          <p:nvPr userDrawn="1"/>
        </p:nvSpPr>
        <p:spPr>
          <a:xfrm>
            <a:off x="11336867" y="6564314"/>
            <a:ext cx="1193800" cy="587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800"/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665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4">
            <a:extLst>
              <a:ext uri="{FF2B5EF4-FFF2-40B4-BE49-F238E27FC236}">
                <a16:creationId xmlns:a16="http://schemas.microsoft.com/office/drawing/2014/main" id="{EFF79CF7-1288-4AF9-A56C-D3E750DE6413}"/>
              </a:ext>
            </a:extLst>
          </p:cNvPr>
          <p:cNvSpPr/>
          <p:nvPr userDrawn="1"/>
        </p:nvSpPr>
        <p:spPr bwMode="auto">
          <a:xfrm>
            <a:off x="609601" y="438150"/>
            <a:ext cx="10960100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332D87DC-6AB6-4F9C-AC08-5D975BE49046}"/>
              </a:ext>
            </a:extLst>
          </p:cNvPr>
          <p:cNvSpPr/>
          <p:nvPr userDrawn="1"/>
        </p:nvSpPr>
        <p:spPr>
          <a:xfrm>
            <a:off x="11336867" y="6564314"/>
            <a:ext cx="1193800" cy="587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800"/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1698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4">
            <a:extLst>
              <a:ext uri="{FF2B5EF4-FFF2-40B4-BE49-F238E27FC236}">
                <a16:creationId xmlns:a16="http://schemas.microsoft.com/office/drawing/2014/main" id="{EFF79CF7-1288-4AF9-A56C-D3E750DE6413}"/>
              </a:ext>
            </a:extLst>
          </p:cNvPr>
          <p:cNvSpPr/>
          <p:nvPr userDrawn="1"/>
        </p:nvSpPr>
        <p:spPr bwMode="auto">
          <a:xfrm>
            <a:off x="609601" y="438150"/>
            <a:ext cx="10960100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332D87DC-6AB6-4F9C-AC08-5D975BE49046}"/>
              </a:ext>
            </a:extLst>
          </p:cNvPr>
          <p:cNvSpPr/>
          <p:nvPr userDrawn="1"/>
        </p:nvSpPr>
        <p:spPr>
          <a:xfrm>
            <a:off x="11336867" y="6564314"/>
            <a:ext cx="1193800" cy="587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800"/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803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2173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5335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6546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4915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552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4327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0228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943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5/21/2021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27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DCEE7D-B813-45C4-90B0-6533A93A301A}"/>
              </a:ext>
            </a:extLst>
          </p:cNvPr>
          <p:cNvSpPr txBox="1"/>
          <p:nvPr/>
        </p:nvSpPr>
        <p:spPr>
          <a:xfrm>
            <a:off x="6225230" y="1414172"/>
            <a:ext cx="5334930" cy="300414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1500" kern="1200" dirty="0">
                <a:solidFill>
                  <a:srgbClr val="00B0F0"/>
                </a:solidFill>
                <a:latin typeface="Comic Sans MS" panose="030F0702030302020204" pitchFamily="66" charset="0"/>
                <a:ea typeface="+mj-ea"/>
                <a:cs typeface="+mj-cs"/>
              </a:rPr>
              <a:t>Time</a:t>
            </a:r>
          </a:p>
        </p:txBody>
      </p:sp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4" name="Freeform: Shape 193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5" name="Freeform: Shape 194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6" name="Freeform: Shape 195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7" name="Freeform: Shape 196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Analog Clock HD by bbcddc">
            <a:extLst>
              <a:ext uri="{FF2B5EF4-FFF2-40B4-BE49-F238E27FC236}">
                <a16:creationId xmlns:a16="http://schemas.microsoft.com/office/drawing/2014/main" id="{72A1512A-16FE-4218-94C0-72DEA3B15B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 bwMode="auto"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8" name="Freeform: Shape 197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441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A92266AF-D63C-4449-99F1-CA52633713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8188" y="363538"/>
            <a:ext cx="8220075" cy="993775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4400" dirty="0">
                <a:solidFill>
                  <a:srgbClr val="92D050"/>
                </a:solidFill>
                <a:latin typeface="Comic Sans MS" panose="030F0702030302020204" pitchFamily="66" charset="0"/>
              </a:rPr>
              <a:t>Which clock shows 4 o’clock?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462317B-C106-4E75-A06D-55A5052A5A14}"/>
              </a:ext>
            </a:extLst>
          </p:cNvPr>
          <p:cNvGrpSpPr>
            <a:grpSpLocks/>
          </p:cNvGrpSpPr>
          <p:nvPr/>
        </p:nvGrpSpPr>
        <p:grpSpPr bwMode="auto">
          <a:xfrm>
            <a:off x="2279650" y="2009775"/>
            <a:ext cx="2344738" cy="2343150"/>
            <a:chOff x="755650" y="2009236"/>
            <a:chExt cx="2345155" cy="2343689"/>
          </a:xfrm>
        </p:grpSpPr>
        <p:pic>
          <p:nvPicPr>
            <p:cNvPr id="20496" name="Picture 2">
              <a:extLst>
                <a:ext uri="{FF2B5EF4-FFF2-40B4-BE49-F238E27FC236}">
                  <a16:creationId xmlns:a16="http://schemas.microsoft.com/office/drawing/2014/main" id="{3091F977-4313-48AE-9A64-31594D8BFE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650" y="2009236"/>
              <a:ext cx="2345155" cy="2343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Big Hand1">
              <a:extLst>
                <a:ext uri="{FF2B5EF4-FFF2-40B4-BE49-F238E27FC236}">
                  <a16:creationId xmlns:a16="http://schemas.microsoft.com/office/drawing/2014/main" id="{81D94ECB-6D51-4910-96A9-44E063C8A2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29022" y="2385561"/>
              <a:ext cx="0" cy="801871"/>
            </a:xfrm>
            <a:prstGeom prst="straightConnector1">
              <a:avLst/>
            </a:prstGeom>
            <a:ln w="5715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Little Hand8">
              <a:extLst>
                <a:ext uri="{FF2B5EF4-FFF2-40B4-BE49-F238E27FC236}">
                  <a16:creationId xmlns:a16="http://schemas.microsoft.com/office/drawing/2014/main" id="{D3954152-A662-4F44-BBAD-B4333DA12663}"/>
                </a:ext>
              </a:extLst>
            </p:cNvPr>
            <p:cNvCxnSpPr>
              <a:cxnSpLocks/>
            </p:cNvCxnSpPr>
            <p:nvPr/>
          </p:nvCxnSpPr>
          <p:spPr>
            <a:xfrm>
              <a:off x="1911556" y="3160439"/>
              <a:ext cx="550961" cy="344566"/>
            </a:xfrm>
            <a:prstGeom prst="straightConnector1">
              <a:avLst/>
            </a:prstGeom>
            <a:ln w="571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A64683F-3987-45CB-AECA-A08CAC3E7982}"/>
              </a:ext>
            </a:extLst>
          </p:cNvPr>
          <p:cNvGrpSpPr>
            <a:grpSpLocks/>
          </p:cNvGrpSpPr>
          <p:nvPr/>
        </p:nvGrpSpPr>
        <p:grpSpPr bwMode="auto">
          <a:xfrm>
            <a:off x="4918076" y="2009775"/>
            <a:ext cx="2346325" cy="2343150"/>
            <a:chOff x="3394657" y="2009236"/>
            <a:chExt cx="2345155" cy="2343689"/>
          </a:xfrm>
        </p:grpSpPr>
        <p:pic>
          <p:nvPicPr>
            <p:cNvPr id="20493" name="Picture 3">
              <a:extLst>
                <a:ext uri="{FF2B5EF4-FFF2-40B4-BE49-F238E27FC236}">
                  <a16:creationId xmlns:a16="http://schemas.microsoft.com/office/drawing/2014/main" id="{4FA83E6A-751A-42AB-B472-E1942FD365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4657" y="2009236"/>
              <a:ext cx="2345155" cy="2343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7" name="Big Hand1">
              <a:extLst>
                <a:ext uri="{FF2B5EF4-FFF2-40B4-BE49-F238E27FC236}">
                  <a16:creationId xmlns:a16="http://schemas.microsoft.com/office/drawing/2014/main" id="{36B1C2EA-D7B8-48E3-B294-30C706E994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67235" y="2385561"/>
              <a:ext cx="0" cy="801871"/>
            </a:xfrm>
            <a:prstGeom prst="straightConnector1">
              <a:avLst/>
            </a:prstGeom>
            <a:ln w="5715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Little Hand8">
              <a:extLst>
                <a:ext uri="{FF2B5EF4-FFF2-40B4-BE49-F238E27FC236}">
                  <a16:creationId xmlns:a16="http://schemas.microsoft.com/office/drawing/2014/main" id="{D2FB1D8F-B98C-4870-A288-8632A2DD2F9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83363" y="3160439"/>
              <a:ext cx="710845" cy="0"/>
            </a:xfrm>
            <a:prstGeom prst="straightConnector1">
              <a:avLst/>
            </a:prstGeom>
            <a:ln w="571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2BED53C-E236-46EB-84FB-1E3278920A1B}"/>
              </a:ext>
            </a:extLst>
          </p:cNvPr>
          <p:cNvGrpSpPr>
            <a:grpSpLocks/>
          </p:cNvGrpSpPr>
          <p:nvPr/>
        </p:nvGrpSpPr>
        <p:grpSpPr bwMode="auto">
          <a:xfrm>
            <a:off x="7558089" y="2009775"/>
            <a:ext cx="2344737" cy="2343150"/>
            <a:chOff x="6033664" y="2009236"/>
            <a:chExt cx="2345155" cy="2343689"/>
          </a:xfrm>
        </p:grpSpPr>
        <p:pic>
          <p:nvPicPr>
            <p:cNvPr id="20490" name="Picture 4">
              <a:extLst>
                <a:ext uri="{FF2B5EF4-FFF2-40B4-BE49-F238E27FC236}">
                  <a16:creationId xmlns:a16="http://schemas.microsoft.com/office/drawing/2014/main" id="{53850963-38E4-4BA8-B8F9-6FB645C673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3664" y="2009236"/>
              <a:ext cx="2345155" cy="2343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2" name="Big Hand1">
              <a:extLst>
                <a:ext uri="{FF2B5EF4-FFF2-40B4-BE49-F238E27FC236}">
                  <a16:creationId xmlns:a16="http://schemas.microsoft.com/office/drawing/2014/main" id="{2FFBB33A-113B-4229-A606-4705846EBA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99097" y="2385561"/>
              <a:ext cx="0" cy="801871"/>
            </a:xfrm>
            <a:prstGeom prst="straightConnector1">
              <a:avLst/>
            </a:prstGeom>
            <a:ln w="5715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Little Hand8">
              <a:extLst>
                <a:ext uri="{FF2B5EF4-FFF2-40B4-BE49-F238E27FC236}">
                  <a16:creationId xmlns:a16="http://schemas.microsoft.com/office/drawing/2014/main" id="{1234B76B-6AD4-49D0-A03F-D8683D666B3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662426" y="2865096"/>
              <a:ext cx="550960" cy="344566"/>
            </a:xfrm>
            <a:prstGeom prst="straightConnector1">
              <a:avLst/>
            </a:prstGeom>
            <a:ln w="571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Picture 27">
            <a:extLst>
              <a:ext uri="{FF2B5EF4-FFF2-40B4-BE49-F238E27FC236}">
                <a16:creationId xmlns:a16="http://schemas.microsoft.com/office/drawing/2014/main" id="{C7EA8804-4140-499B-8E71-C8B6E11099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4513263"/>
            <a:ext cx="14541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2A198B3-C942-467D-A8E3-8F5A26E33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450" y="4511675"/>
            <a:ext cx="1195388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FC598FFB-3CB7-42FD-9B24-5256999D4B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2588" y="4513263"/>
            <a:ext cx="14541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2A13B4DF-3AAD-49A0-B58A-F4284B2165C6}"/>
              </a:ext>
            </a:extLst>
          </p:cNvPr>
          <p:cNvGrpSpPr>
            <a:grpSpLocks/>
          </p:cNvGrpSpPr>
          <p:nvPr/>
        </p:nvGrpSpPr>
        <p:grpSpPr bwMode="auto">
          <a:xfrm>
            <a:off x="2279650" y="2009775"/>
            <a:ext cx="2344738" cy="2343150"/>
            <a:chOff x="755650" y="2009236"/>
            <a:chExt cx="2345155" cy="2343689"/>
          </a:xfrm>
        </p:grpSpPr>
        <p:pic>
          <p:nvPicPr>
            <p:cNvPr id="21520" name="Picture 2">
              <a:extLst>
                <a:ext uri="{FF2B5EF4-FFF2-40B4-BE49-F238E27FC236}">
                  <a16:creationId xmlns:a16="http://schemas.microsoft.com/office/drawing/2014/main" id="{50B95E3E-1BE7-4F27-9949-293558F574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650" y="2009236"/>
              <a:ext cx="2345155" cy="2343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Big Hand1">
              <a:extLst>
                <a:ext uri="{FF2B5EF4-FFF2-40B4-BE49-F238E27FC236}">
                  <a16:creationId xmlns:a16="http://schemas.microsoft.com/office/drawing/2014/main" id="{81D94ECB-6D51-4910-96A9-44E063C8A2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29022" y="2385561"/>
              <a:ext cx="0" cy="801871"/>
            </a:xfrm>
            <a:prstGeom prst="straightConnector1">
              <a:avLst/>
            </a:prstGeom>
            <a:ln w="5715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Little Hand8">
              <a:extLst>
                <a:ext uri="{FF2B5EF4-FFF2-40B4-BE49-F238E27FC236}">
                  <a16:creationId xmlns:a16="http://schemas.microsoft.com/office/drawing/2014/main" id="{D3954152-A662-4F44-BBAD-B4333DA12663}"/>
                </a:ext>
              </a:extLst>
            </p:cNvPr>
            <p:cNvCxnSpPr>
              <a:cxnSpLocks/>
            </p:cNvCxnSpPr>
            <p:nvPr/>
          </p:nvCxnSpPr>
          <p:spPr>
            <a:xfrm>
              <a:off x="1911556" y="3160439"/>
              <a:ext cx="550961" cy="344566"/>
            </a:xfrm>
            <a:prstGeom prst="straightConnector1">
              <a:avLst/>
            </a:prstGeom>
            <a:ln w="571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21615AB-8CDF-45F1-8F25-0D0A99A4D54A}"/>
              </a:ext>
            </a:extLst>
          </p:cNvPr>
          <p:cNvGrpSpPr>
            <a:grpSpLocks/>
          </p:cNvGrpSpPr>
          <p:nvPr/>
        </p:nvGrpSpPr>
        <p:grpSpPr bwMode="auto">
          <a:xfrm>
            <a:off x="4918076" y="2009775"/>
            <a:ext cx="2346325" cy="2343150"/>
            <a:chOff x="3394657" y="2009236"/>
            <a:chExt cx="2345155" cy="2343689"/>
          </a:xfrm>
        </p:grpSpPr>
        <p:pic>
          <p:nvPicPr>
            <p:cNvPr id="21517" name="Picture 3">
              <a:extLst>
                <a:ext uri="{FF2B5EF4-FFF2-40B4-BE49-F238E27FC236}">
                  <a16:creationId xmlns:a16="http://schemas.microsoft.com/office/drawing/2014/main" id="{26D523F8-707A-46C1-8E90-10825E6691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4657" y="2009236"/>
              <a:ext cx="2345155" cy="2343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2" name="Big Hand1">
              <a:extLst>
                <a:ext uri="{FF2B5EF4-FFF2-40B4-BE49-F238E27FC236}">
                  <a16:creationId xmlns:a16="http://schemas.microsoft.com/office/drawing/2014/main" id="{2FFBB33A-113B-4229-A606-4705846EBA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71995" y="2385561"/>
              <a:ext cx="0" cy="801871"/>
            </a:xfrm>
            <a:prstGeom prst="straightConnector1">
              <a:avLst/>
            </a:prstGeom>
            <a:ln w="5715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Little Hand8">
              <a:extLst>
                <a:ext uri="{FF2B5EF4-FFF2-40B4-BE49-F238E27FC236}">
                  <a16:creationId xmlns:a16="http://schemas.microsoft.com/office/drawing/2014/main" id="{1234B76B-6AD4-49D0-A03F-D8683D666B3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034101" y="2865096"/>
              <a:ext cx="552175" cy="344566"/>
            </a:xfrm>
            <a:prstGeom prst="straightConnector1">
              <a:avLst/>
            </a:prstGeom>
            <a:ln w="571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Picture 27">
            <a:extLst>
              <a:ext uri="{FF2B5EF4-FFF2-40B4-BE49-F238E27FC236}">
                <a16:creationId xmlns:a16="http://schemas.microsoft.com/office/drawing/2014/main" id="{1E05E634-A23A-467E-8CD6-20136ECEC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976" y="4513263"/>
            <a:ext cx="1452563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83214D90-125F-4E67-8E57-CA117EB17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800" y="4511675"/>
            <a:ext cx="1195388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3EE2C76-27AD-4D96-8B36-AAF768FBD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2588" y="4513263"/>
            <a:ext cx="14541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42892E0E-C8D9-4D21-95C6-07E2EFAB288E}"/>
              </a:ext>
            </a:extLst>
          </p:cNvPr>
          <p:cNvGrpSpPr>
            <a:grpSpLocks/>
          </p:cNvGrpSpPr>
          <p:nvPr/>
        </p:nvGrpSpPr>
        <p:grpSpPr bwMode="auto">
          <a:xfrm>
            <a:off x="7558089" y="2009775"/>
            <a:ext cx="2344737" cy="2343150"/>
            <a:chOff x="6033664" y="2009236"/>
            <a:chExt cx="2345155" cy="2343689"/>
          </a:xfrm>
        </p:grpSpPr>
        <p:pic>
          <p:nvPicPr>
            <p:cNvPr id="21514" name="Picture 4">
              <a:extLst>
                <a:ext uri="{FF2B5EF4-FFF2-40B4-BE49-F238E27FC236}">
                  <a16:creationId xmlns:a16="http://schemas.microsoft.com/office/drawing/2014/main" id="{1E677E0D-9B50-42B3-B37E-77B624FF10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3664" y="2009236"/>
              <a:ext cx="2345155" cy="2343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0" name="Big Hand1">
              <a:extLst>
                <a:ext uri="{FF2B5EF4-FFF2-40B4-BE49-F238E27FC236}">
                  <a16:creationId xmlns:a16="http://schemas.microsoft.com/office/drawing/2014/main" id="{F28277CF-4FD1-42E8-A2F0-3D2BED69DA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30852" y="2385561"/>
              <a:ext cx="0" cy="801871"/>
            </a:xfrm>
            <a:prstGeom prst="straightConnector1">
              <a:avLst/>
            </a:prstGeom>
            <a:ln w="5715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Little Hand8">
              <a:extLst>
                <a:ext uri="{FF2B5EF4-FFF2-40B4-BE49-F238E27FC236}">
                  <a16:creationId xmlns:a16="http://schemas.microsoft.com/office/drawing/2014/main" id="{B8A67A03-97E0-4AE8-B301-062BC0FE3AED}"/>
                </a:ext>
              </a:extLst>
            </p:cNvPr>
            <p:cNvCxnSpPr>
              <a:cxnSpLocks/>
            </p:cNvCxnSpPr>
            <p:nvPr/>
          </p:nvCxnSpPr>
          <p:spPr>
            <a:xfrm>
              <a:off x="7202272" y="3160439"/>
              <a:ext cx="711327" cy="0"/>
            </a:xfrm>
            <a:prstGeom prst="straightConnector1">
              <a:avLst/>
            </a:prstGeom>
            <a:ln w="571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itle 1">
            <a:extLst>
              <a:ext uri="{FF2B5EF4-FFF2-40B4-BE49-F238E27FC236}">
                <a16:creationId xmlns:a16="http://schemas.microsoft.com/office/drawing/2014/main" id="{C4D14885-EC97-44AF-8E81-E4833B564B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8188" y="363538"/>
            <a:ext cx="8220075" cy="993775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4400" dirty="0">
                <a:solidFill>
                  <a:srgbClr val="92D050"/>
                </a:solidFill>
                <a:latin typeface="Comic Sans MS" panose="030F0702030302020204" pitchFamily="66" charset="0"/>
              </a:rPr>
              <a:t>Which clock shows 10 o’clock?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1E7BB5FB-D70B-4321-BBD8-CDED8F91053D}"/>
              </a:ext>
            </a:extLst>
          </p:cNvPr>
          <p:cNvGrpSpPr>
            <a:grpSpLocks/>
          </p:cNvGrpSpPr>
          <p:nvPr/>
        </p:nvGrpSpPr>
        <p:grpSpPr bwMode="auto">
          <a:xfrm>
            <a:off x="2279650" y="2009775"/>
            <a:ext cx="2344738" cy="2343150"/>
            <a:chOff x="755650" y="2009236"/>
            <a:chExt cx="2345155" cy="2343689"/>
          </a:xfrm>
        </p:grpSpPr>
        <p:pic>
          <p:nvPicPr>
            <p:cNvPr id="22544" name="Picture 2">
              <a:extLst>
                <a:ext uri="{FF2B5EF4-FFF2-40B4-BE49-F238E27FC236}">
                  <a16:creationId xmlns:a16="http://schemas.microsoft.com/office/drawing/2014/main" id="{5F2E0C98-540F-4E8D-8F20-0C5D244C1D7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650" y="2009236"/>
              <a:ext cx="2345155" cy="2343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Big Hand1">
              <a:extLst>
                <a:ext uri="{FF2B5EF4-FFF2-40B4-BE49-F238E27FC236}">
                  <a16:creationId xmlns:a16="http://schemas.microsoft.com/office/drawing/2014/main" id="{81D94ECB-6D51-4910-96A9-44E063C8A2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29022" y="2385561"/>
              <a:ext cx="0" cy="801871"/>
            </a:xfrm>
            <a:prstGeom prst="straightConnector1">
              <a:avLst/>
            </a:prstGeom>
            <a:ln w="5715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Little Hand8">
              <a:extLst>
                <a:ext uri="{FF2B5EF4-FFF2-40B4-BE49-F238E27FC236}">
                  <a16:creationId xmlns:a16="http://schemas.microsoft.com/office/drawing/2014/main" id="{D3954152-A662-4F44-BBAD-B4333DA126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93938" y="3160439"/>
              <a:ext cx="550961" cy="344566"/>
            </a:xfrm>
            <a:prstGeom prst="straightConnector1">
              <a:avLst/>
            </a:prstGeom>
            <a:ln w="571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97F0E2D-75B7-4796-8D61-F6C875766713}"/>
              </a:ext>
            </a:extLst>
          </p:cNvPr>
          <p:cNvGrpSpPr>
            <a:grpSpLocks/>
          </p:cNvGrpSpPr>
          <p:nvPr/>
        </p:nvGrpSpPr>
        <p:grpSpPr bwMode="auto">
          <a:xfrm>
            <a:off x="4918076" y="2009775"/>
            <a:ext cx="2346325" cy="2343150"/>
            <a:chOff x="3394657" y="2009236"/>
            <a:chExt cx="2345155" cy="2343689"/>
          </a:xfrm>
        </p:grpSpPr>
        <p:pic>
          <p:nvPicPr>
            <p:cNvPr id="22541" name="Picture 3">
              <a:extLst>
                <a:ext uri="{FF2B5EF4-FFF2-40B4-BE49-F238E27FC236}">
                  <a16:creationId xmlns:a16="http://schemas.microsoft.com/office/drawing/2014/main" id="{387E2227-C550-4F3E-9949-3F1FCD55B0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4657" y="2009236"/>
              <a:ext cx="2345155" cy="2343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7" name="Big Hand1">
              <a:extLst>
                <a:ext uri="{FF2B5EF4-FFF2-40B4-BE49-F238E27FC236}">
                  <a16:creationId xmlns:a16="http://schemas.microsoft.com/office/drawing/2014/main" id="{36B1C2EA-D7B8-48E3-B294-30C706E994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67235" y="2385561"/>
              <a:ext cx="0" cy="801871"/>
            </a:xfrm>
            <a:prstGeom prst="straightConnector1">
              <a:avLst/>
            </a:prstGeom>
            <a:ln w="5715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Little Hand8">
              <a:extLst>
                <a:ext uri="{FF2B5EF4-FFF2-40B4-BE49-F238E27FC236}">
                  <a16:creationId xmlns:a16="http://schemas.microsoft.com/office/drawing/2014/main" id="{D2FB1D8F-B98C-4870-A288-8632A2DD2F92}"/>
                </a:ext>
              </a:extLst>
            </p:cNvPr>
            <p:cNvCxnSpPr>
              <a:cxnSpLocks/>
            </p:cNvCxnSpPr>
            <p:nvPr/>
          </p:nvCxnSpPr>
          <p:spPr>
            <a:xfrm>
              <a:off x="4538674" y="3160439"/>
              <a:ext cx="710845" cy="0"/>
            </a:xfrm>
            <a:prstGeom prst="straightConnector1">
              <a:avLst/>
            </a:prstGeom>
            <a:ln w="571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AA0967B-B792-4E24-B593-F2501EF42D0C}"/>
              </a:ext>
            </a:extLst>
          </p:cNvPr>
          <p:cNvGrpSpPr>
            <a:grpSpLocks/>
          </p:cNvGrpSpPr>
          <p:nvPr/>
        </p:nvGrpSpPr>
        <p:grpSpPr bwMode="auto">
          <a:xfrm>
            <a:off x="7558089" y="2009775"/>
            <a:ext cx="2344737" cy="2343150"/>
            <a:chOff x="6033664" y="2009236"/>
            <a:chExt cx="2345155" cy="2343689"/>
          </a:xfrm>
        </p:grpSpPr>
        <p:pic>
          <p:nvPicPr>
            <p:cNvPr id="22538" name="Picture 4">
              <a:extLst>
                <a:ext uri="{FF2B5EF4-FFF2-40B4-BE49-F238E27FC236}">
                  <a16:creationId xmlns:a16="http://schemas.microsoft.com/office/drawing/2014/main" id="{013E63B6-DF8D-48A2-845F-63822F189A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3664" y="2009236"/>
              <a:ext cx="2345155" cy="2343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2" name="Big Hand1">
              <a:extLst>
                <a:ext uri="{FF2B5EF4-FFF2-40B4-BE49-F238E27FC236}">
                  <a16:creationId xmlns:a16="http://schemas.microsoft.com/office/drawing/2014/main" id="{2FFBB33A-113B-4229-A606-4705846EBA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99097" y="2385561"/>
              <a:ext cx="0" cy="801871"/>
            </a:xfrm>
            <a:prstGeom prst="straightConnector1">
              <a:avLst/>
            </a:prstGeom>
            <a:ln w="5715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Little Hand8">
              <a:extLst>
                <a:ext uri="{FF2B5EF4-FFF2-40B4-BE49-F238E27FC236}">
                  <a16:creationId xmlns:a16="http://schemas.microsoft.com/office/drawing/2014/main" id="{1234B76B-6AD4-49D0-A03F-D8683D666B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84806" y="2868272"/>
              <a:ext cx="550961" cy="342979"/>
            </a:xfrm>
            <a:prstGeom prst="straightConnector1">
              <a:avLst/>
            </a:prstGeom>
            <a:ln w="571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Picture 27">
            <a:extLst>
              <a:ext uri="{FF2B5EF4-FFF2-40B4-BE49-F238E27FC236}">
                <a16:creationId xmlns:a16="http://schemas.microsoft.com/office/drawing/2014/main" id="{4B063F39-CB9F-4A33-918E-478DCDB09D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4513263"/>
            <a:ext cx="14541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DFE4818-5841-4FC5-B3D7-699EACBEC4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1" y="4511675"/>
            <a:ext cx="119697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5976620-AAC0-4948-A4D4-08C15FB5F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738" y="4513263"/>
            <a:ext cx="14541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815EFA3A-0B1F-44E0-B3D9-95D7FCC270A0}"/>
              </a:ext>
            </a:extLst>
          </p:cNvPr>
          <p:cNvSpPr txBox="1">
            <a:spLocks noChangeArrowheads="1"/>
          </p:cNvSpPr>
          <p:nvPr/>
        </p:nvSpPr>
        <p:spPr>
          <a:xfrm>
            <a:off x="2008188" y="363538"/>
            <a:ext cx="8220075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Twinkl" pitchFamily="2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GB" altLang="en-US" sz="4400" dirty="0">
                <a:solidFill>
                  <a:srgbClr val="92D050"/>
                </a:solidFill>
                <a:latin typeface="Comic Sans MS" panose="030F0702030302020204" pitchFamily="66" charset="0"/>
              </a:rPr>
              <a:t>Which clock shows 3 o’clock?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nalog Clock HD by bbcddc">
            <a:extLst>
              <a:ext uri="{FF2B5EF4-FFF2-40B4-BE49-F238E27FC236}">
                <a16:creationId xmlns:a16="http://schemas.microsoft.com/office/drawing/2014/main" id="{5D1FCC97-9B51-4BEF-9732-12DE906BFB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 bwMode="auto">
          <a:xfrm>
            <a:off x="3506875" y="839875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9EB3311-A516-4514-9F79-20B766FB8EC8}"/>
              </a:ext>
            </a:extLst>
          </p:cNvPr>
          <p:cNvSpPr txBox="1"/>
          <p:nvPr/>
        </p:nvSpPr>
        <p:spPr>
          <a:xfrm>
            <a:off x="7613938" y="946407"/>
            <a:ext cx="5334930" cy="175240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 dirty="0">
                <a:solidFill>
                  <a:srgbClr val="00B0F0"/>
                </a:solidFill>
                <a:latin typeface="Comic Sans MS" panose="030F0702030302020204" pitchFamily="66" charset="0"/>
                <a:ea typeface="+mj-ea"/>
                <a:cs typeface="+mj-cs"/>
              </a:rPr>
              <a:t>Hour hand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6B726A-ED88-4976-B4A6-97599C9DFF0A}"/>
              </a:ext>
            </a:extLst>
          </p:cNvPr>
          <p:cNvSpPr txBox="1"/>
          <p:nvPr/>
        </p:nvSpPr>
        <p:spPr>
          <a:xfrm>
            <a:off x="3428534" y="-2164270"/>
            <a:ext cx="5334930" cy="300414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 dirty="0">
                <a:solidFill>
                  <a:srgbClr val="00B0F0"/>
                </a:solidFill>
                <a:latin typeface="Comic Sans MS" panose="030F0702030302020204" pitchFamily="66" charset="0"/>
                <a:ea typeface="+mj-ea"/>
                <a:cs typeface="+mj-cs"/>
              </a:rPr>
              <a:t>Minute hand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B0A88753-D4E0-4A94-AA2A-EEAAB396B078}"/>
              </a:ext>
            </a:extLst>
          </p:cNvPr>
          <p:cNvSpPr/>
          <p:nvPr/>
        </p:nvSpPr>
        <p:spPr>
          <a:xfrm rot="3809104">
            <a:off x="7608941" y="1947408"/>
            <a:ext cx="630315" cy="1859608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BC98EFDB-3675-44F1-9A5F-17AAF8C0DBAB}"/>
              </a:ext>
            </a:extLst>
          </p:cNvPr>
          <p:cNvSpPr/>
          <p:nvPr/>
        </p:nvSpPr>
        <p:spPr>
          <a:xfrm>
            <a:off x="5780841" y="701336"/>
            <a:ext cx="630315" cy="980367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00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7FE9B-D8EF-4BD5-87A4-C93C9D1B7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dirty="0">
                <a:solidFill>
                  <a:srgbClr val="92D050"/>
                </a:solidFill>
                <a:latin typeface="Comic Sans MS" panose="030F0702030302020204" pitchFamily="66" charset="0"/>
              </a:rPr>
              <a:t>Hours and minutes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6581B8-9B80-4437-BA18-7D95707068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737" y="1825973"/>
            <a:ext cx="4075938" cy="407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rrow: Down 4">
            <a:extLst>
              <a:ext uri="{FF2B5EF4-FFF2-40B4-BE49-F238E27FC236}">
                <a16:creationId xmlns:a16="http://schemas.microsoft.com/office/drawing/2014/main" id="{CD256D64-F6DD-4DB1-BEF3-1A83CEE25D1B}"/>
              </a:ext>
            </a:extLst>
          </p:cNvPr>
          <p:cNvSpPr/>
          <p:nvPr/>
        </p:nvSpPr>
        <p:spPr>
          <a:xfrm rot="3462377">
            <a:off x="5567631" y="3663311"/>
            <a:ext cx="269138" cy="764095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8F76913F-5D8F-4F5F-A63D-F977F60FBBA0}"/>
              </a:ext>
            </a:extLst>
          </p:cNvPr>
          <p:cNvSpPr/>
          <p:nvPr/>
        </p:nvSpPr>
        <p:spPr>
          <a:xfrm rot="10800000">
            <a:off x="5938886" y="2677212"/>
            <a:ext cx="205575" cy="1187778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69F5ED1-A387-40B8-A6EC-41767DA0B181}"/>
              </a:ext>
            </a:extLst>
          </p:cNvPr>
          <p:cNvSpPr txBox="1">
            <a:spLocks/>
          </p:cNvSpPr>
          <p:nvPr/>
        </p:nvSpPr>
        <p:spPr>
          <a:xfrm rot="10800000" flipV="1">
            <a:off x="954478" y="3007448"/>
            <a:ext cx="2063685" cy="5273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92D050"/>
                </a:solidFill>
                <a:latin typeface="Comic Sans MS" panose="030F0702030302020204" pitchFamily="66" charset="0"/>
              </a:rPr>
              <a:t>When the minute hand is pointing to 12 it is showing a full hour.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12FF681-2849-4641-836A-4399818F2641}"/>
              </a:ext>
            </a:extLst>
          </p:cNvPr>
          <p:cNvSpPr txBox="1">
            <a:spLocks/>
          </p:cNvSpPr>
          <p:nvPr/>
        </p:nvSpPr>
        <p:spPr>
          <a:xfrm rot="10800000" flipV="1">
            <a:off x="2473108" y="5636464"/>
            <a:ext cx="2063685" cy="5273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00B0F0"/>
                </a:solidFill>
                <a:latin typeface="Comic Sans MS" panose="030F0702030302020204" pitchFamily="66" charset="0"/>
              </a:rPr>
              <a:t>This is called </a:t>
            </a:r>
            <a:r>
              <a:rPr lang="en-GB" sz="2800" b="1" dirty="0">
                <a:solidFill>
                  <a:srgbClr val="00B0F0"/>
                </a:solidFill>
                <a:latin typeface="Comic Sans MS" panose="030F0702030302020204" pitchFamily="66" charset="0"/>
              </a:rPr>
              <a:t>o’clock</a:t>
            </a:r>
            <a:r>
              <a:rPr lang="en-GB" sz="2800" dirty="0">
                <a:solidFill>
                  <a:srgbClr val="00B0F0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2A14158-42FE-475B-92E9-9E5E5E64A285}"/>
              </a:ext>
            </a:extLst>
          </p:cNvPr>
          <p:cNvSpPr txBox="1">
            <a:spLocks/>
          </p:cNvSpPr>
          <p:nvPr/>
        </p:nvSpPr>
        <p:spPr>
          <a:xfrm rot="10800000" flipV="1">
            <a:off x="9041249" y="3007449"/>
            <a:ext cx="2063685" cy="5273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00B0F0"/>
                </a:solidFill>
                <a:latin typeface="Comic Sans MS" panose="030F0702030302020204" pitchFamily="66" charset="0"/>
              </a:rPr>
              <a:t>This clock is showing 8 o’clock</a:t>
            </a:r>
          </a:p>
        </p:txBody>
      </p:sp>
    </p:spTree>
    <p:extLst>
      <p:ext uri="{BB962C8B-B14F-4D97-AF65-F5344CB8AC3E}">
        <p14:creationId xmlns:p14="http://schemas.microsoft.com/office/powerpoint/2010/main" val="103119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F905BC2-A928-4873-9754-51464D6D9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What time is it?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C43FBC-8040-4024-9224-8241D9B73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737" y="1825973"/>
            <a:ext cx="4075938" cy="407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rrow: Down 6">
            <a:extLst>
              <a:ext uri="{FF2B5EF4-FFF2-40B4-BE49-F238E27FC236}">
                <a16:creationId xmlns:a16="http://schemas.microsoft.com/office/drawing/2014/main" id="{B6CA9A87-3B65-4281-BF8A-233621BA8F18}"/>
              </a:ext>
            </a:extLst>
          </p:cNvPr>
          <p:cNvSpPr/>
          <p:nvPr/>
        </p:nvSpPr>
        <p:spPr>
          <a:xfrm rot="10800000">
            <a:off x="5938886" y="2677212"/>
            <a:ext cx="205575" cy="118777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9CF0DF9D-99A9-43A8-A725-90BA346A2A16}"/>
              </a:ext>
            </a:extLst>
          </p:cNvPr>
          <p:cNvSpPr/>
          <p:nvPr/>
        </p:nvSpPr>
        <p:spPr>
          <a:xfrm rot="12662842">
            <a:off x="6116647" y="3221508"/>
            <a:ext cx="269138" cy="764095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2572911-B49F-42A4-AE90-12A78A3D9241}"/>
              </a:ext>
            </a:extLst>
          </p:cNvPr>
          <p:cNvSpPr txBox="1">
            <a:spLocks/>
          </p:cNvSpPr>
          <p:nvPr/>
        </p:nvSpPr>
        <p:spPr>
          <a:xfrm rot="10800000" flipV="1">
            <a:off x="9041249" y="3007449"/>
            <a:ext cx="2063685" cy="5273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00B0F0"/>
                </a:solidFill>
                <a:latin typeface="Comic Sans MS" panose="030F0702030302020204" pitchFamily="66" charset="0"/>
              </a:rPr>
              <a:t>1 o’clock</a:t>
            </a:r>
          </a:p>
        </p:txBody>
      </p:sp>
    </p:spTree>
    <p:extLst>
      <p:ext uri="{BB962C8B-B14F-4D97-AF65-F5344CB8AC3E}">
        <p14:creationId xmlns:p14="http://schemas.microsoft.com/office/powerpoint/2010/main" val="352492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F905BC2-A928-4873-9754-51464D6D9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What time is it?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C43FBC-8040-4024-9224-8241D9B73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3704" y="1827918"/>
            <a:ext cx="4075938" cy="407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rrow: Down 6">
            <a:extLst>
              <a:ext uri="{FF2B5EF4-FFF2-40B4-BE49-F238E27FC236}">
                <a16:creationId xmlns:a16="http://schemas.microsoft.com/office/drawing/2014/main" id="{B6CA9A87-3B65-4281-BF8A-233621BA8F18}"/>
              </a:ext>
            </a:extLst>
          </p:cNvPr>
          <p:cNvSpPr/>
          <p:nvPr/>
        </p:nvSpPr>
        <p:spPr>
          <a:xfrm rot="10800000">
            <a:off x="5938886" y="2677212"/>
            <a:ext cx="205575" cy="118777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9CF0DF9D-99A9-43A8-A725-90BA346A2A16}"/>
              </a:ext>
            </a:extLst>
          </p:cNvPr>
          <p:cNvSpPr/>
          <p:nvPr/>
        </p:nvSpPr>
        <p:spPr>
          <a:xfrm rot="19463336">
            <a:off x="6089655" y="3787117"/>
            <a:ext cx="269138" cy="764095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2572911-B49F-42A4-AE90-12A78A3D9241}"/>
              </a:ext>
            </a:extLst>
          </p:cNvPr>
          <p:cNvSpPr txBox="1">
            <a:spLocks/>
          </p:cNvSpPr>
          <p:nvPr/>
        </p:nvSpPr>
        <p:spPr>
          <a:xfrm rot="10800000" flipV="1">
            <a:off x="9041249" y="3007449"/>
            <a:ext cx="2063685" cy="5273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00B0F0"/>
                </a:solidFill>
                <a:latin typeface="Comic Sans MS" panose="030F0702030302020204" pitchFamily="66" charset="0"/>
              </a:rPr>
              <a:t>5 o’clock</a:t>
            </a:r>
          </a:p>
        </p:txBody>
      </p:sp>
    </p:spTree>
    <p:extLst>
      <p:ext uri="{BB962C8B-B14F-4D97-AF65-F5344CB8AC3E}">
        <p14:creationId xmlns:p14="http://schemas.microsoft.com/office/powerpoint/2010/main" val="64011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F905BC2-A928-4873-9754-51464D6D9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What time is it?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C43FBC-8040-4024-9224-8241D9B73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737" y="1825973"/>
            <a:ext cx="4075938" cy="407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rrow: Down 6">
            <a:extLst>
              <a:ext uri="{FF2B5EF4-FFF2-40B4-BE49-F238E27FC236}">
                <a16:creationId xmlns:a16="http://schemas.microsoft.com/office/drawing/2014/main" id="{B6CA9A87-3B65-4281-BF8A-233621BA8F18}"/>
              </a:ext>
            </a:extLst>
          </p:cNvPr>
          <p:cNvSpPr/>
          <p:nvPr/>
        </p:nvSpPr>
        <p:spPr>
          <a:xfrm rot="10800000">
            <a:off x="5938886" y="2677212"/>
            <a:ext cx="205575" cy="118777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9CF0DF9D-99A9-43A8-A725-90BA346A2A16}"/>
              </a:ext>
            </a:extLst>
          </p:cNvPr>
          <p:cNvSpPr/>
          <p:nvPr/>
        </p:nvSpPr>
        <p:spPr>
          <a:xfrm>
            <a:off x="5907104" y="3863045"/>
            <a:ext cx="269138" cy="764095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2572911-B49F-42A4-AE90-12A78A3D9241}"/>
              </a:ext>
            </a:extLst>
          </p:cNvPr>
          <p:cNvSpPr txBox="1">
            <a:spLocks/>
          </p:cNvSpPr>
          <p:nvPr/>
        </p:nvSpPr>
        <p:spPr>
          <a:xfrm rot="10800000" flipV="1">
            <a:off x="9041249" y="3007449"/>
            <a:ext cx="2063685" cy="5273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00B0F0"/>
                </a:solidFill>
                <a:latin typeface="Comic Sans MS" panose="030F0702030302020204" pitchFamily="66" charset="0"/>
              </a:rPr>
              <a:t>6 o’clock</a:t>
            </a:r>
          </a:p>
        </p:txBody>
      </p:sp>
    </p:spTree>
    <p:extLst>
      <p:ext uri="{BB962C8B-B14F-4D97-AF65-F5344CB8AC3E}">
        <p14:creationId xmlns:p14="http://schemas.microsoft.com/office/powerpoint/2010/main" val="115545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F905BC2-A928-4873-9754-51464D6D9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What time is it?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C43FBC-8040-4024-9224-8241D9B73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737" y="1825973"/>
            <a:ext cx="4075938" cy="407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rrow: Down 6">
            <a:extLst>
              <a:ext uri="{FF2B5EF4-FFF2-40B4-BE49-F238E27FC236}">
                <a16:creationId xmlns:a16="http://schemas.microsoft.com/office/drawing/2014/main" id="{B6CA9A87-3B65-4281-BF8A-233621BA8F18}"/>
              </a:ext>
            </a:extLst>
          </p:cNvPr>
          <p:cNvSpPr/>
          <p:nvPr/>
        </p:nvSpPr>
        <p:spPr>
          <a:xfrm rot="10800000">
            <a:off x="5938886" y="2677212"/>
            <a:ext cx="205575" cy="118777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9CF0DF9D-99A9-43A8-A725-90BA346A2A16}"/>
              </a:ext>
            </a:extLst>
          </p:cNvPr>
          <p:cNvSpPr/>
          <p:nvPr/>
        </p:nvSpPr>
        <p:spPr>
          <a:xfrm rot="5400000">
            <a:off x="5579383" y="3455081"/>
            <a:ext cx="269138" cy="764095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2572911-B49F-42A4-AE90-12A78A3D9241}"/>
              </a:ext>
            </a:extLst>
          </p:cNvPr>
          <p:cNvSpPr txBox="1">
            <a:spLocks/>
          </p:cNvSpPr>
          <p:nvPr/>
        </p:nvSpPr>
        <p:spPr>
          <a:xfrm rot="10800000" flipV="1">
            <a:off x="9041249" y="3007449"/>
            <a:ext cx="2063685" cy="5273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00B0F0"/>
                </a:solidFill>
                <a:latin typeface="Comic Sans MS" panose="030F0702030302020204" pitchFamily="66" charset="0"/>
              </a:rPr>
              <a:t>9 o’clock</a:t>
            </a:r>
          </a:p>
        </p:txBody>
      </p:sp>
    </p:spTree>
    <p:extLst>
      <p:ext uri="{BB962C8B-B14F-4D97-AF65-F5344CB8AC3E}">
        <p14:creationId xmlns:p14="http://schemas.microsoft.com/office/powerpoint/2010/main" val="827300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F905BC2-A928-4873-9754-51464D6D9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What time is it?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C43FBC-8040-4024-9224-8241D9B73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737" y="1825973"/>
            <a:ext cx="4075938" cy="407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rrow: Down 6">
            <a:extLst>
              <a:ext uri="{FF2B5EF4-FFF2-40B4-BE49-F238E27FC236}">
                <a16:creationId xmlns:a16="http://schemas.microsoft.com/office/drawing/2014/main" id="{B6CA9A87-3B65-4281-BF8A-233621BA8F18}"/>
              </a:ext>
            </a:extLst>
          </p:cNvPr>
          <p:cNvSpPr/>
          <p:nvPr/>
        </p:nvSpPr>
        <p:spPr>
          <a:xfrm rot="10800000">
            <a:off x="5938886" y="2677212"/>
            <a:ext cx="205575" cy="118777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9CF0DF9D-99A9-43A8-A725-90BA346A2A16}"/>
              </a:ext>
            </a:extLst>
          </p:cNvPr>
          <p:cNvSpPr/>
          <p:nvPr/>
        </p:nvSpPr>
        <p:spPr>
          <a:xfrm rot="10800000">
            <a:off x="5895137" y="3152706"/>
            <a:ext cx="269138" cy="764095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2572911-B49F-42A4-AE90-12A78A3D9241}"/>
              </a:ext>
            </a:extLst>
          </p:cNvPr>
          <p:cNvSpPr txBox="1">
            <a:spLocks/>
          </p:cNvSpPr>
          <p:nvPr/>
        </p:nvSpPr>
        <p:spPr>
          <a:xfrm rot="10800000" flipV="1">
            <a:off x="9041249" y="3007449"/>
            <a:ext cx="2063685" cy="5273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00B0F0"/>
                </a:solidFill>
                <a:latin typeface="Comic Sans MS" panose="030F0702030302020204" pitchFamily="66" charset="0"/>
              </a:rPr>
              <a:t>12 o’clock</a:t>
            </a:r>
          </a:p>
        </p:txBody>
      </p:sp>
    </p:spTree>
    <p:extLst>
      <p:ext uri="{BB962C8B-B14F-4D97-AF65-F5344CB8AC3E}">
        <p14:creationId xmlns:p14="http://schemas.microsoft.com/office/powerpoint/2010/main" val="309287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1 o'clock">
            <a:extLst>
              <a:ext uri="{FF2B5EF4-FFF2-40B4-BE49-F238E27FC236}">
                <a16:creationId xmlns:a16="http://schemas.microsoft.com/office/drawing/2014/main" id="{979DB5A2-E952-4CD6-8F06-A08E06AD1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6252" y="269140"/>
            <a:ext cx="92340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cs typeface="Twinkl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cs typeface="Twinkl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Twinkl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Twinkl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Twinkl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Twinkl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Twinkl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Twinkl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Twinkl" pitchFamily="2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4800" dirty="0">
                <a:solidFill>
                  <a:srgbClr val="92D050"/>
                </a:solidFill>
                <a:latin typeface="Comic Sans MS" panose="030F0702030302020204" pitchFamily="66" charset="0"/>
              </a:rPr>
              <a:t>Which clock shows 2 o’clock?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CEF6472-B29E-4309-94BA-E3F8955D418E}"/>
              </a:ext>
            </a:extLst>
          </p:cNvPr>
          <p:cNvGrpSpPr>
            <a:grpSpLocks/>
          </p:cNvGrpSpPr>
          <p:nvPr/>
        </p:nvGrpSpPr>
        <p:grpSpPr bwMode="auto">
          <a:xfrm>
            <a:off x="2279650" y="2009775"/>
            <a:ext cx="2344738" cy="2343150"/>
            <a:chOff x="755650" y="2009236"/>
            <a:chExt cx="2345155" cy="2343689"/>
          </a:xfrm>
        </p:grpSpPr>
        <p:pic>
          <p:nvPicPr>
            <p:cNvPr id="19472" name="Picture 2">
              <a:extLst>
                <a:ext uri="{FF2B5EF4-FFF2-40B4-BE49-F238E27FC236}">
                  <a16:creationId xmlns:a16="http://schemas.microsoft.com/office/drawing/2014/main" id="{B596323F-EF23-47D4-ACFF-D79CB94F29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650" y="2009236"/>
              <a:ext cx="2345155" cy="2343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Big Hand1">
              <a:extLst>
                <a:ext uri="{FF2B5EF4-FFF2-40B4-BE49-F238E27FC236}">
                  <a16:creationId xmlns:a16="http://schemas.microsoft.com/office/drawing/2014/main" id="{81D94ECB-6D51-4910-96A9-44E063C8A2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29022" y="2385561"/>
              <a:ext cx="0" cy="801871"/>
            </a:xfrm>
            <a:prstGeom prst="straightConnector1">
              <a:avLst/>
            </a:prstGeom>
            <a:ln w="5715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Little Hand8">
              <a:extLst>
                <a:ext uri="{FF2B5EF4-FFF2-40B4-BE49-F238E27FC236}">
                  <a16:creationId xmlns:a16="http://schemas.microsoft.com/office/drawing/2014/main" id="{D3954152-A662-4F44-BBAD-B4333DA126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93938" y="3160439"/>
              <a:ext cx="550961" cy="344566"/>
            </a:xfrm>
            <a:prstGeom prst="straightConnector1">
              <a:avLst/>
            </a:prstGeom>
            <a:ln w="571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D666188-8B78-40C1-B2F1-C5CF9CE82266}"/>
              </a:ext>
            </a:extLst>
          </p:cNvPr>
          <p:cNvGrpSpPr>
            <a:grpSpLocks/>
          </p:cNvGrpSpPr>
          <p:nvPr/>
        </p:nvGrpSpPr>
        <p:grpSpPr bwMode="auto">
          <a:xfrm>
            <a:off x="4918076" y="2009775"/>
            <a:ext cx="2346325" cy="2343150"/>
            <a:chOff x="3394657" y="2009236"/>
            <a:chExt cx="2345155" cy="2343689"/>
          </a:xfrm>
        </p:grpSpPr>
        <p:pic>
          <p:nvPicPr>
            <p:cNvPr id="19469" name="Picture 3">
              <a:extLst>
                <a:ext uri="{FF2B5EF4-FFF2-40B4-BE49-F238E27FC236}">
                  <a16:creationId xmlns:a16="http://schemas.microsoft.com/office/drawing/2014/main" id="{16302D7C-B501-4524-92C5-870EDBEBF6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4657" y="2009236"/>
              <a:ext cx="2345155" cy="2343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7" name="Big Hand1">
              <a:extLst>
                <a:ext uri="{FF2B5EF4-FFF2-40B4-BE49-F238E27FC236}">
                  <a16:creationId xmlns:a16="http://schemas.microsoft.com/office/drawing/2014/main" id="{36B1C2EA-D7B8-48E3-B294-30C706E994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67235" y="2385561"/>
              <a:ext cx="0" cy="801871"/>
            </a:xfrm>
            <a:prstGeom prst="straightConnector1">
              <a:avLst/>
            </a:prstGeom>
            <a:ln w="5715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Little Hand8">
              <a:extLst>
                <a:ext uri="{FF2B5EF4-FFF2-40B4-BE49-F238E27FC236}">
                  <a16:creationId xmlns:a16="http://schemas.microsoft.com/office/drawing/2014/main" id="{D2FB1D8F-B98C-4870-A288-8632A2DD2F92}"/>
                </a:ext>
              </a:extLst>
            </p:cNvPr>
            <p:cNvCxnSpPr>
              <a:cxnSpLocks/>
            </p:cNvCxnSpPr>
            <p:nvPr/>
          </p:nvCxnSpPr>
          <p:spPr>
            <a:xfrm>
              <a:off x="4538674" y="3160439"/>
              <a:ext cx="710845" cy="0"/>
            </a:xfrm>
            <a:prstGeom prst="straightConnector1">
              <a:avLst/>
            </a:prstGeom>
            <a:ln w="571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95953CF-FCDD-4F5D-A3BC-5448D7FB0394}"/>
              </a:ext>
            </a:extLst>
          </p:cNvPr>
          <p:cNvGrpSpPr>
            <a:grpSpLocks/>
          </p:cNvGrpSpPr>
          <p:nvPr/>
        </p:nvGrpSpPr>
        <p:grpSpPr bwMode="auto">
          <a:xfrm>
            <a:off x="7558089" y="2009775"/>
            <a:ext cx="2344737" cy="2343150"/>
            <a:chOff x="6033664" y="2009236"/>
            <a:chExt cx="2345155" cy="2343689"/>
          </a:xfrm>
        </p:grpSpPr>
        <p:pic>
          <p:nvPicPr>
            <p:cNvPr id="19466" name="Picture 4">
              <a:extLst>
                <a:ext uri="{FF2B5EF4-FFF2-40B4-BE49-F238E27FC236}">
                  <a16:creationId xmlns:a16="http://schemas.microsoft.com/office/drawing/2014/main" id="{5C9440AE-8F97-491F-A35B-9D049AD8D1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3664" y="2009236"/>
              <a:ext cx="2345155" cy="2343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2" name="Big Hand1">
              <a:extLst>
                <a:ext uri="{FF2B5EF4-FFF2-40B4-BE49-F238E27FC236}">
                  <a16:creationId xmlns:a16="http://schemas.microsoft.com/office/drawing/2014/main" id="{2FFBB33A-113B-4229-A606-4705846EBA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99097" y="2385561"/>
              <a:ext cx="0" cy="801871"/>
            </a:xfrm>
            <a:prstGeom prst="straightConnector1">
              <a:avLst/>
            </a:prstGeom>
            <a:ln w="5715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Little Hand8">
              <a:extLst>
                <a:ext uri="{FF2B5EF4-FFF2-40B4-BE49-F238E27FC236}">
                  <a16:creationId xmlns:a16="http://schemas.microsoft.com/office/drawing/2014/main" id="{1234B76B-6AD4-49D0-A03F-D8683D666B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84806" y="2868272"/>
              <a:ext cx="550961" cy="342979"/>
            </a:xfrm>
            <a:prstGeom prst="straightConnector1">
              <a:avLst/>
            </a:prstGeom>
            <a:ln w="571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Picture 27">
            <a:extLst>
              <a:ext uri="{FF2B5EF4-FFF2-40B4-BE49-F238E27FC236}">
                <a16:creationId xmlns:a16="http://schemas.microsoft.com/office/drawing/2014/main" id="{1184A5B6-2A1C-409B-98C6-187667905E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4513263"/>
            <a:ext cx="14541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FCC9FAC-49F2-4010-91F1-F79FE1AC8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4" y="4511675"/>
            <a:ext cx="1195387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EF4FEFD-BFF7-465A-9885-E23C813E2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738" y="4513263"/>
            <a:ext cx="14541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estiv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Widescreen</PresentationFormat>
  <Paragraphs>30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Comic Sans MS</vt:lpstr>
      <vt:lpstr>Twinkl</vt:lpstr>
      <vt:lpstr>ShapesVTI</vt:lpstr>
      <vt:lpstr>PowerPoint Presentation</vt:lpstr>
      <vt:lpstr>PowerPoint Presentation</vt:lpstr>
      <vt:lpstr>Hours and minutes</vt:lpstr>
      <vt:lpstr>What time is it?</vt:lpstr>
      <vt:lpstr>What time is it?</vt:lpstr>
      <vt:lpstr>What time is it?</vt:lpstr>
      <vt:lpstr>What time is it?</vt:lpstr>
      <vt:lpstr>What time is it?</vt:lpstr>
      <vt:lpstr>PowerPoint Presentation</vt:lpstr>
      <vt:lpstr>Which clock shows 4 o’clock?</vt:lpstr>
      <vt:lpstr>Which clock shows 10 o’clock?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kay</dc:creator>
  <cp:lastModifiedBy>sophie kay</cp:lastModifiedBy>
  <cp:revision>7</cp:revision>
  <dcterms:created xsi:type="dcterms:W3CDTF">2021-05-21T15:27:27Z</dcterms:created>
  <dcterms:modified xsi:type="dcterms:W3CDTF">2021-05-21T17:38:33Z</dcterms:modified>
</cp:coreProperties>
</file>