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FFFFFF"/>
    <a:srgbClr val="DE1E5A"/>
    <a:srgbClr val="BC0105"/>
    <a:srgbClr val="4DB1E3"/>
    <a:srgbClr val="80C1EB"/>
    <a:srgbClr val="ACDDFC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08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rgbClr val="FFFFFF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rgbClr val="FFFFFF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/t2-m-2397-times-tables-game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/t2-m-2397-times-tables-games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725D0AA1-3FC3-D54D-81AD-DD905BB21235}"/>
              </a:ext>
            </a:extLst>
          </p:cNvPr>
          <p:cNvSpPr/>
          <p:nvPr/>
        </p:nvSpPr>
        <p:spPr>
          <a:xfrm>
            <a:off x="4087091" y="5583382"/>
            <a:ext cx="955964" cy="52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A0B42-D8B8-5743-A73B-7E26FBF83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09" y="534315"/>
            <a:ext cx="8104910" cy="994306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Odd One 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00FE89-6457-ED46-AC0A-0CCC6DEFBD75}"/>
              </a:ext>
            </a:extLst>
          </p:cNvPr>
          <p:cNvSpPr/>
          <p:nvPr/>
        </p:nvSpPr>
        <p:spPr>
          <a:xfrm>
            <a:off x="755650" y="1460815"/>
            <a:ext cx="7632700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b="1" dirty="0">
                <a:solidFill>
                  <a:srgbClr val="0070C0"/>
                </a:solidFill>
              </a:rPr>
              <a:t>Partner 1 gives a series of numbers. </a:t>
            </a:r>
          </a:p>
          <a:p>
            <a:pPr algn="ctr"/>
            <a:endParaRPr lang="en-GB" sz="2000" b="1" dirty="0">
              <a:solidFill>
                <a:srgbClr val="0070C0"/>
              </a:solidFill>
            </a:endParaRPr>
          </a:p>
          <a:p>
            <a:pPr algn="ctr"/>
            <a:r>
              <a:rPr lang="en-GB" sz="2000" b="1" dirty="0">
                <a:solidFill>
                  <a:srgbClr val="0070C0"/>
                </a:solidFill>
              </a:rPr>
              <a:t>Partner 2 needs to work out which is the odd one out and say why.</a:t>
            </a:r>
          </a:p>
          <a:p>
            <a:pPr algn="ctr"/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5" name="Picture 4" descr="A close up of a mans face&#10;&#10;Description automatically generated">
            <a:extLst>
              <a:ext uri="{FF2B5EF4-FFF2-40B4-BE49-F238E27FC236}">
                <a16:creationId xmlns:a16="http://schemas.microsoft.com/office/drawing/2014/main" id="{09E6AA33-A541-6A4A-8288-0ED30A037F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290787"/>
            <a:ext cx="2695863" cy="2844303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E624880-F402-9643-881A-837B8BC61D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4290787"/>
            <a:ext cx="2594858" cy="32387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274ECE-EC2D-A241-BFF1-ED81CCC39A46}"/>
              </a:ext>
            </a:extLst>
          </p:cNvPr>
          <p:cNvSpPr/>
          <p:nvPr/>
        </p:nvSpPr>
        <p:spPr>
          <a:xfrm>
            <a:off x="755650" y="2999698"/>
            <a:ext cx="7632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For example:</a:t>
            </a:r>
          </a:p>
          <a:p>
            <a:pPr algn="ctr"/>
            <a:r>
              <a:rPr lang="en-GB" dirty="0">
                <a:solidFill>
                  <a:srgbClr val="002060"/>
                </a:solidFill>
              </a:rPr>
              <a:t>Partner 1 gives the numbers 7, 21, 36 and 56.</a:t>
            </a:r>
          </a:p>
          <a:p>
            <a:pPr algn="ctr"/>
            <a:r>
              <a:rPr lang="en-GB" dirty="0">
                <a:solidFill>
                  <a:srgbClr val="002060"/>
                </a:solidFill>
              </a:rPr>
              <a:t>Partner 2 determines that 36 is the odd one out because the rest are in the 7 times tables.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7F9849-2472-5546-9681-D883972A26F2}"/>
              </a:ext>
            </a:extLst>
          </p:cNvPr>
          <p:cNvSpPr/>
          <p:nvPr/>
        </p:nvSpPr>
        <p:spPr>
          <a:xfrm>
            <a:off x="2251364" y="47477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Questions to think about:</a:t>
            </a:r>
          </a:p>
          <a:p>
            <a:pPr algn="ctr"/>
            <a:r>
              <a:rPr lang="en-GB" dirty="0">
                <a:solidFill>
                  <a:srgbClr val="002060"/>
                </a:solidFill>
              </a:rPr>
              <a:t>Could you adapt it to have more players? </a:t>
            </a:r>
          </a:p>
          <a:p>
            <a:pPr algn="ctr"/>
            <a:r>
              <a:rPr lang="en-GB" dirty="0">
                <a:solidFill>
                  <a:srgbClr val="002060"/>
                </a:solidFill>
              </a:rPr>
              <a:t>How could you make it more challenging?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96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CBB045DC-92F9-1B41-BCC1-177012822220}"/>
              </a:ext>
            </a:extLst>
          </p:cNvPr>
          <p:cNvSpPr/>
          <p:nvPr/>
        </p:nvSpPr>
        <p:spPr>
          <a:xfrm>
            <a:off x="4094018" y="3165763"/>
            <a:ext cx="955964" cy="52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A0B42-D8B8-5743-A73B-7E26FBF83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09" y="728280"/>
            <a:ext cx="8104910" cy="994306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Why is it important to know your times tables?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00FE89-6457-ED46-AC0A-0CCC6DEFBD75}"/>
              </a:ext>
            </a:extLst>
          </p:cNvPr>
          <p:cNvSpPr/>
          <p:nvPr/>
        </p:nvSpPr>
        <p:spPr>
          <a:xfrm>
            <a:off x="755650" y="2091984"/>
            <a:ext cx="7632700" cy="14157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</a:rPr>
              <a:t>Learning your times tables is a useful skill in Numeracy.</a:t>
            </a:r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pPr algn="ctr"/>
            <a:r>
              <a:rPr lang="en-GB" dirty="0">
                <a:solidFill>
                  <a:srgbClr val="002060"/>
                </a:solidFill>
              </a:rPr>
              <a:t>Learning your times tables </a:t>
            </a:r>
            <a:r>
              <a:rPr lang="en-GB" b="1" dirty="0">
                <a:solidFill>
                  <a:srgbClr val="0070C0"/>
                </a:solidFill>
              </a:rPr>
              <a:t>helps with mental maths calculations </a:t>
            </a:r>
            <a:r>
              <a:rPr lang="en-GB" dirty="0">
                <a:solidFill>
                  <a:srgbClr val="002060"/>
                </a:solidFill>
              </a:rPr>
              <a:t>and allows you to solve more complicated problems as you develop a stronger recall of the facts.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46D0B5-A705-9545-8A4E-483E604F59C8}"/>
              </a:ext>
            </a:extLst>
          </p:cNvPr>
          <p:cNvSpPr/>
          <p:nvPr/>
        </p:nvSpPr>
        <p:spPr>
          <a:xfrm>
            <a:off x="755650" y="3712780"/>
            <a:ext cx="76327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Being able to recall number facts quickly is a skill and needs to be practised - everyone can get better at it! </a:t>
            </a:r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pPr algn="ctr"/>
            <a:r>
              <a:rPr lang="en-GB" dirty="0">
                <a:solidFill>
                  <a:srgbClr val="002060"/>
                </a:solidFill>
              </a:rPr>
              <a:t>Think about number bonds and how useful it is to be able to </a:t>
            </a:r>
            <a:r>
              <a:rPr lang="en-GB" b="1" dirty="0">
                <a:solidFill>
                  <a:srgbClr val="0070C0"/>
                </a:solidFill>
              </a:rPr>
              <a:t>quickly answer questions to solve problems </a:t>
            </a:r>
            <a:r>
              <a:rPr lang="en-GB" dirty="0">
                <a:solidFill>
                  <a:srgbClr val="002060"/>
                </a:solidFill>
              </a:rPr>
              <a:t>when adding and subtracting.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12DDAE-723B-EC46-974A-8AFAEBC1929B}"/>
              </a:ext>
            </a:extLst>
          </p:cNvPr>
          <p:cNvSpPr/>
          <p:nvPr/>
        </p:nvSpPr>
        <p:spPr>
          <a:xfrm>
            <a:off x="755650" y="5281743"/>
            <a:ext cx="7632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dirty="0">
              <a:solidFill>
                <a:srgbClr val="002060"/>
              </a:solidFill>
            </a:endParaRPr>
          </a:p>
          <a:p>
            <a:pPr algn="ctr"/>
            <a:r>
              <a:rPr lang="en-GB" b="1" dirty="0">
                <a:solidFill>
                  <a:srgbClr val="002060"/>
                </a:solidFill>
              </a:rPr>
              <a:t>It’s the same with multiplication and division!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0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A0B42-D8B8-5743-A73B-7E26FBF83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09" y="534315"/>
            <a:ext cx="8104910" cy="994306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Ball and Beanbag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00FE89-6457-ED46-AC0A-0CCC6DEFBD75}"/>
              </a:ext>
            </a:extLst>
          </p:cNvPr>
          <p:cNvSpPr/>
          <p:nvPr/>
        </p:nvSpPr>
        <p:spPr>
          <a:xfrm>
            <a:off x="755650" y="1460815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b="1" dirty="0">
                <a:solidFill>
                  <a:srgbClr val="0070C0"/>
                </a:solidFill>
              </a:rPr>
              <a:t>Individually throw a ball or beanbag into the air practising the answers of your chosen times table. </a:t>
            </a: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5" name="Picture 4" descr="A picture containing umbrella, shirt&#10;&#10;Description automatically generated">
            <a:extLst>
              <a:ext uri="{FF2B5EF4-FFF2-40B4-BE49-F238E27FC236}">
                <a16:creationId xmlns:a16="http://schemas.microsoft.com/office/drawing/2014/main" id="{796AA227-91F0-B141-880B-07B0773B9F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5377">
            <a:off x="-530700" y="5076601"/>
            <a:ext cx="2483222" cy="2865531"/>
          </a:xfrm>
          <a:prstGeom prst="rect">
            <a:avLst/>
          </a:prstGeom>
        </p:spPr>
      </p:pic>
      <p:pic>
        <p:nvPicPr>
          <p:cNvPr id="6" name="Picture 5" descr="A picture containing umbrella, shirt&#10;&#10;Description automatically generated">
            <a:extLst>
              <a:ext uri="{FF2B5EF4-FFF2-40B4-BE49-F238E27FC236}">
                <a16:creationId xmlns:a16="http://schemas.microsoft.com/office/drawing/2014/main" id="{B9C45265-2C39-A74A-ADEE-A61032E8E0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00890">
            <a:off x="7302364" y="3479993"/>
            <a:ext cx="1579351" cy="18225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8EAB77-66D5-6C44-9B85-A78765F5C91E}"/>
              </a:ext>
            </a:extLst>
          </p:cNvPr>
          <p:cNvSpPr/>
          <p:nvPr/>
        </p:nvSpPr>
        <p:spPr>
          <a:xfrm>
            <a:off x="755650" y="2226072"/>
            <a:ext cx="7632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Work with a partner by standing two metres apart. Have them listen to you reciting the answers and check your accuracy. </a:t>
            </a:r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pPr algn="ctr"/>
            <a:r>
              <a:rPr lang="en-GB" dirty="0">
                <a:solidFill>
                  <a:srgbClr val="002060"/>
                </a:solidFill>
              </a:rPr>
              <a:t>Swap over but remember to use your own ball or beanbag.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93D6EF-C3BD-734D-8A69-E154E0C82027}"/>
              </a:ext>
            </a:extLst>
          </p:cNvPr>
          <p:cNvSpPr/>
          <p:nvPr/>
        </p:nvSpPr>
        <p:spPr>
          <a:xfrm>
            <a:off x="755650" y="365258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GB" dirty="0">
              <a:solidFill>
                <a:srgbClr val="002060"/>
              </a:solidFill>
            </a:endParaRPr>
          </a:p>
          <a:p>
            <a:r>
              <a:rPr lang="en-GB" b="1" dirty="0">
                <a:solidFill>
                  <a:srgbClr val="0070C0"/>
                </a:solidFill>
              </a:rPr>
              <a:t>Other ideas: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Bounce the ball off the ground.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Bounce the ball off a wall.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Recite the sum as you throw or bounce.</a:t>
            </a:r>
          </a:p>
        </p:txBody>
      </p:sp>
    </p:spTree>
    <p:extLst>
      <p:ext uri="{BB962C8B-B14F-4D97-AF65-F5344CB8AC3E}">
        <p14:creationId xmlns:p14="http://schemas.microsoft.com/office/powerpoint/2010/main" val="218150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A0B42-D8B8-5743-A73B-7E26FBF83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09" y="534315"/>
            <a:ext cx="8104910" cy="994306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Test a Friend	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00FE89-6457-ED46-AC0A-0CCC6DEFBD75}"/>
              </a:ext>
            </a:extLst>
          </p:cNvPr>
          <p:cNvSpPr/>
          <p:nvPr/>
        </p:nvSpPr>
        <p:spPr>
          <a:xfrm>
            <a:off x="755650" y="1460815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b="1" dirty="0">
                <a:solidFill>
                  <a:srgbClr val="0070C0"/>
                </a:solidFill>
              </a:rPr>
              <a:t>Standing two metres apart, one person asks a question and the other person answers.</a:t>
            </a:r>
          </a:p>
        </p:txBody>
      </p:sp>
      <p:pic>
        <p:nvPicPr>
          <p:cNvPr id="7" name="Picture 6" descr="A picture containing table, person, person, player&#10;&#10;Description automatically generated">
            <a:extLst>
              <a:ext uri="{FF2B5EF4-FFF2-40B4-BE49-F238E27FC236}">
                <a16:creationId xmlns:a16="http://schemas.microsoft.com/office/drawing/2014/main" id="{06DE3763-1297-F544-8119-77D1E089B4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451" y="4803682"/>
            <a:ext cx="3175331" cy="3236988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9F11F07-BFF7-274F-925B-9E53E42375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4408586"/>
            <a:ext cx="2359331" cy="29448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6101F7C-FC9E-5F4C-AC3D-FF3DC2667B41}"/>
              </a:ext>
            </a:extLst>
          </p:cNvPr>
          <p:cNvSpPr/>
          <p:nvPr/>
        </p:nvSpPr>
        <p:spPr>
          <a:xfrm>
            <a:off x="755650" y="2568177"/>
            <a:ext cx="75155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Other ideas:</a:t>
            </a:r>
          </a:p>
          <a:p>
            <a:pPr algn="ctr"/>
            <a:endParaRPr lang="en-GB" b="1" dirty="0">
              <a:solidFill>
                <a:srgbClr val="0070C0"/>
              </a:solidFill>
            </a:endParaRPr>
          </a:p>
          <a:p>
            <a:pPr algn="ctr"/>
            <a:r>
              <a:rPr lang="en-GB" dirty="0">
                <a:solidFill>
                  <a:srgbClr val="002060"/>
                </a:solidFill>
              </a:rPr>
              <a:t>Play “What is the question?” - One person gives an answer and the other person works out the question. </a:t>
            </a:r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pPr algn="ctr"/>
            <a:r>
              <a:rPr lang="en-GB" dirty="0">
                <a:solidFill>
                  <a:srgbClr val="002060"/>
                </a:solidFill>
              </a:rPr>
              <a:t>Increase the number of children, ask a question once you have answered and make your way through the group.</a:t>
            </a:r>
          </a:p>
        </p:txBody>
      </p:sp>
    </p:spTree>
    <p:extLst>
      <p:ext uri="{BB962C8B-B14F-4D97-AF65-F5344CB8AC3E}">
        <p14:creationId xmlns:p14="http://schemas.microsoft.com/office/powerpoint/2010/main" val="117416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A0B42-D8B8-5743-A73B-7E26FBF83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09" y="409623"/>
            <a:ext cx="8104910" cy="994306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Buzz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00FE89-6457-ED46-AC0A-0CCC6DEFBD75}"/>
              </a:ext>
            </a:extLst>
          </p:cNvPr>
          <p:cNvSpPr/>
          <p:nvPr/>
        </p:nvSpPr>
        <p:spPr>
          <a:xfrm>
            <a:off x="484909" y="1239140"/>
            <a:ext cx="817418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Everyone stands in a circle, two metres apart. Choose a times table to practise the answers.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9A2F4E-44F0-9F42-8496-E80ACC3C33F1}"/>
              </a:ext>
            </a:extLst>
          </p:cNvPr>
          <p:cNvSpPr/>
          <p:nvPr/>
        </p:nvSpPr>
        <p:spPr>
          <a:xfrm>
            <a:off x="484909" y="2012292"/>
            <a:ext cx="81049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Start counting in turns from one and when you reach an answer from the times table you are working with, say “</a:t>
            </a:r>
            <a:r>
              <a:rPr lang="en-GB" b="1" dirty="0">
                <a:solidFill>
                  <a:srgbClr val="0070C0"/>
                </a:solidFill>
              </a:rPr>
              <a:t>Buzz</a:t>
            </a:r>
            <a:r>
              <a:rPr lang="en-GB" dirty="0">
                <a:solidFill>
                  <a:srgbClr val="002060"/>
                </a:solidFill>
              </a:rPr>
              <a:t>.” The next person continues the number sequence. See how high you can count. If a child gets an answer wrong, correct them.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085868-C9C7-DD4C-BA34-BFD7CEAE9E63}"/>
              </a:ext>
            </a:extLst>
          </p:cNvPr>
          <p:cNvSpPr/>
          <p:nvPr/>
        </p:nvSpPr>
        <p:spPr>
          <a:xfrm>
            <a:off x="554181" y="3212621"/>
            <a:ext cx="8035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Other ideas: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When you reach a station of the times table, say Buzz, then the sum.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0A3A5E-5E43-D944-9AB5-AD8766ABA3A7}"/>
              </a:ext>
            </a:extLst>
          </p:cNvPr>
          <p:cNvSpPr/>
          <p:nvPr/>
        </p:nvSpPr>
        <p:spPr>
          <a:xfrm>
            <a:off x="554180" y="4062258"/>
            <a:ext cx="80356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Turn it into a game: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If a child gets the answer wrong, they can sit down. Last one standing is the winner.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See how quickly you can get the group to recall the sequence - if a child hesitates for too long, they are out and sit down.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Could you try more than one times table? Designate a new word to say for numbers that are part of the new times table (for example bing, boop, baa, etc).</a:t>
            </a:r>
          </a:p>
        </p:txBody>
      </p:sp>
    </p:spTree>
    <p:extLst>
      <p:ext uri="{BB962C8B-B14F-4D97-AF65-F5344CB8AC3E}">
        <p14:creationId xmlns:p14="http://schemas.microsoft.com/office/powerpoint/2010/main" val="223808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A0B42-D8B8-5743-A73B-7E26FBF83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09" y="534315"/>
            <a:ext cx="8104910" cy="994306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Hands Up Hands Down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00FE89-6457-ED46-AC0A-0CCC6DEFBD75}"/>
              </a:ext>
            </a:extLst>
          </p:cNvPr>
          <p:cNvSpPr/>
          <p:nvPr/>
        </p:nvSpPr>
        <p:spPr>
          <a:xfrm>
            <a:off x="755650" y="1543945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b="1" dirty="0">
                <a:solidFill>
                  <a:srgbClr val="0070C0"/>
                </a:solidFill>
              </a:rPr>
              <a:t>Everyone stands in a space two metres apart.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9A7C6-25B6-3047-8F40-BD907707C7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12" y="4419600"/>
            <a:ext cx="2619388" cy="32973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6FFBC28-C92C-9645-8BAD-9E3FC87C8D40}"/>
              </a:ext>
            </a:extLst>
          </p:cNvPr>
          <p:cNvSpPr/>
          <p:nvPr/>
        </p:nvSpPr>
        <p:spPr>
          <a:xfrm>
            <a:off x="932007" y="2249377"/>
            <a:ext cx="72107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Someone states a times table fact. If you think the answer is true, put your hands up and if you think the answer is false, put your hands down. </a:t>
            </a:r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pPr algn="ctr"/>
            <a:r>
              <a:rPr lang="en-GB" dirty="0">
                <a:solidFill>
                  <a:srgbClr val="002060"/>
                </a:solidFill>
              </a:rPr>
              <a:t>Choose someone to ask the next question.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259E9C-957A-B641-AF5A-A40B898C9D09}"/>
              </a:ext>
            </a:extLst>
          </p:cNvPr>
          <p:cNvSpPr/>
          <p:nvPr/>
        </p:nvSpPr>
        <p:spPr>
          <a:xfrm>
            <a:off x="755649" y="3698844"/>
            <a:ext cx="7632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Other ideas: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Turn it into a challenge or game; if you are wrong, sit down. Last one standing wins.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In pairs: How many you get right in a row before you swap over?</a:t>
            </a:r>
          </a:p>
        </p:txBody>
      </p:sp>
    </p:spTree>
    <p:extLst>
      <p:ext uri="{BB962C8B-B14F-4D97-AF65-F5344CB8AC3E}">
        <p14:creationId xmlns:p14="http://schemas.microsoft.com/office/powerpoint/2010/main" val="315369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A0B42-D8B8-5743-A73B-7E26FBF83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09" y="534315"/>
            <a:ext cx="8104910" cy="994306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Quick Times Tables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00FE89-6457-ED46-AC0A-0CCC6DEFBD75}"/>
              </a:ext>
            </a:extLst>
          </p:cNvPr>
          <p:cNvSpPr/>
          <p:nvPr/>
        </p:nvSpPr>
        <p:spPr>
          <a:xfrm>
            <a:off x="1011382" y="1460815"/>
            <a:ext cx="717665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For this game, you will need a clock with a second hand preferably on the wall. </a:t>
            </a: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6" name="Picture 5" descr="A large clock mounted to the side&#10;&#10;Description automatically generated">
            <a:extLst>
              <a:ext uri="{FF2B5EF4-FFF2-40B4-BE49-F238E27FC236}">
                <a16:creationId xmlns:a16="http://schemas.microsoft.com/office/drawing/2014/main" id="{C974E000-2776-EE4B-88F8-2641C41C82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85" y="5213331"/>
            <a:ext cx="2969423" cy="2965711"/>
          </a:xfrm>
          <a:prstGeom prst="rect">
            <a:avLst/>
          </a:prstGeom>
        </p:spPr>
      </p:pic>
      <p:pic>
        <p:nvPicPr>
          <p:cNvPr id="7" name="Picture 6" descr="A large clock mounted to the side&#10;&#10;Description automatically generated">
            <a:extLst>
              <a:ext uri="{FF2B5EF4-FFF2-40B4-BE49-F238E27FC236}">
                <a16:creationId xmlns:a16="http://schemas.microsoft.com/office/drawing/2014/main" id="{5DC01411-CADB-CD46-B25F-36B54B24AD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303" y="-221995"/>
            <a:ext cx="1794424" cy="17921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6E3295D-D0DA-FE42-89D0-7856916978D9}"/>
              </a:ext>
            </a:extLst>
          </p:cNvPr>
          <p:cNvSpPr/>
          <p:nvPr/>
        </p:nvSpPr>
        <p:spPr>
          <a:xfrm>
            <a:off x="755650" y="2398825"/>
            <a:ext cx="7632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In pairs, stand two metres apart. </a:t>
            </a:r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pPr algn="ctr"/>
            <a:r>
              <a:rPr lang="en-GB" b="1" dirty="0">
                <a:solidFill>
                  <a:srgbClr val="0070C0"/>
                </a:solidFill>
              </a:rPr>
              <a:t>Time each other reciting the times tables or answering a set number of questions. Time yourself or your partner.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BBEDD3-7325-8543-B81C-5301079625CF}"/>
              </a:ext>
            </a:extLst>
          </p:cNvPr>
          <p:cNvSpPr/>
          <p:nvPr/>
        </p:nvSpPr>
        <p:spPr>
          <a:xfrm>
            <a:off x="755650" y="3921611"/>
            <a:ext cx="7632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Questions to consider: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Which times table are you most confident with? Why?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Which times table are you least confident with? Why?</a:t>
            </a:r>
          </a:p>
        </p:txBody>
      </p:sp>
    </p:spTree>
    <p:extLst>
      <p:ext uri="{BB962C8B-B14F-4D97-AF65-F5344CB8AC3E}">
        <p14:creationId xmlns:p14="http://schemas.microsoft.com/office/powerpoint/2010/main" val="168219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A0B42-D8B8-5743-A73B-7E26FBF83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09" y="534315"/>
            <a:ext cx="8104910" cy="994306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The Answer Is the Same as...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00FE89-6457-ED46-AC0A-0CCC6DEFBD75}"/>
              </a:ext>
            </a:extLst>
          </p:cNvPr>
          <p:cNvSpPr/>
          <p:nvPr/>
        </p:nvSpPr>
        <p:spPr>
          <a:xfrm>
            <a:off x="755650" y="1460815"/>
            <a:ext cx="76327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In pairs, stand two metres apart. One person asks a question, for example </a:t>
            </a:r>
            <a:r>
              <a:rPr lang="en-GB" dirty="0">
                <a:solidFill>
                  <a:srgbClr val="002060"/>
                </a:solidFill>
              </a:rPr>
              <a:t>'What's another way of 6×2?'</a:t>
            </a:r>
            <a:r>
              <a:rPr lang="en-GB" sz="2000" dirty="0">
                <a:solidFill>
                  <a:srgbClr val="002060"/>
                </a:solidFill>
              </a:rPr>
              <a:t>.</a:t>
            </a:r>
          </a:p>
          <a:p>
            <a:pPr algn="ctr"/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5" name="Picture 4" descr="A picture containing person, sitting, sign, person&#10;&#10;Description automatically generated">
            <a:extLst>
              <a:ext uri="{FF2B5EF4-FFF2-40B4-BE49-F238E27FC236}">
                <a16:creationId xmlns:a16="http://schemas.microsoft.com/office/drawing/2014/main" id="{1143704F-E525-B440-ACFD-02BBB68571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175" y="3743616"/>
            <a:ext cx="3383916" cy="33071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D8BC9D-5837-CC4E-8824-3E48550EFE6B}"/>
              </a:ext>
            </a:extLst>
          </p:cNvPr>
          <p:cNvSpPr txBox="1"/>
          <p:nvPr/>
        </p:nvSpPr>
        <p:spPr>
          <a:xfrm>
            <a:off x="928254" y="3864642"/>
            <a:ext cx="39069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Other ideas:</a:t>
            </a:r>
          </a:p>
          <a:p>
            <a:endParaRPr lang="en-GB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Choose a factor from the times tables. How many facts can you think of? Answer each question with a new question until you can’t think of any more. Then choose a new number.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187EC1-3F31-064E-B6AB-A2C4903D52B6}"/>
              </a:ext>
            </a:extLst>
          </p:cNvPr>
          <p:cNvSpPr/>
          <p:nvPr/>
        </p:nvSpPr>
        <p:spPr>
          <a:xfrm>
            <a:off x="928254" y="2348948"/>
            <a:ext cx="7460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The person answers with a times table fact which equals the same number, for example 3×4 and then states the answer. </a:t>
            </a:r>
          </a:p>
          <a:p>
            <a:pPr algn="ctr"/>
            <a:endParaRPr lang="en-GB" dirty="0">
              <a:solidFill>
                <a:srgbClr val="0070C0"/>
              </a:solidFill>
            </a:endParaRPr>
          </a:p>
          <a:p>
            <a:pPr algn="ctr"/>
            <a:r>
              <a:rPr lang="en-GB" dirty="0">
                <a:solidFill>
                  <a:srgbClr val="0070C0"/>
                </a:solidFill>
              </a:rPr>
              <a:t>They then ask a new question. </a:t>
            </a:r>
          </a:p>
        </p:txBody>
      </p:sp>
    </p:spTree>
    <p:extLst>
      <p:ext uri="{BB962C8B-B14F-4D97-AF65-F5344CB8AC3E}">
        <p14:creationId xmlns:p14="http://schemas.microsoft.com/office/powerpoint/2010/main" val="235187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A0B42-D8B8-5743-A73B-7E26FBF83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09" y="383382"/>
            <a:ext cx="8104910" cy="994306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10 Questions - Yes/No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00FE89-6457-ED46-AC0A-0CCC6DEFBD75}"/>
              </a:ext>
            </a:extLst>
          </p:cNvPr>
          <p:cNvSpPr/>
          <p:nvPr/>
        </p:nvSpPr>
        <p:spPr>
          <a:xfrm>
            <a:off x="630958" y="1377688"/>
            <a:ext cx="3400714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b="1" dirty="0">
                <a:solidFill>
                  <a:srgbClr val="0070C0"/>
                </a:solidFill>
              </a:rPr>
              <a:t>In pairs, one person chooses a timetable sum but doesn’t tell the other person. </a:t>
            </a:r>
          </a:p>
          <a:p>
            <a:pPr algn="ctr"/>
            <a:endParaRPr lang="en-GB" sz="2000" dirty="0">
              <a:solidFill>
                <a:srgbClr val="002060"/>
              </a:solidFill>
            </a:endParaRPr>
          </a:p>
          <a:p>
            <a:pPr algn="ctr"/>
            <a:r>
              <a:rPr lang="en-GB" sz="2000" dirty="0">
                <a:solidFill>
                  <a:srgbClr val="002060"/>
                </a:solidFill>
              </a:rPr>
              <a:t>E.g. 5</a:t>
            </a:r>
            <a:r>
              <a:rPr lang="en-GB" dirty="0"/>
              <a:t>×</a:t>
            </a:r>
            <a:r>
              <a:rPr lang="en-GB" sz="2000" dirty="0">
                <a:solidFill>
                  <a:srgbClr val="002060"/>
                </a:solidFill>
              </a:rPr>
              <a:t>4=20</a:t>
            </a:r>
          </a:p>
          <a:p>
            <a:pPr algn="ctr"/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DB587D-4A70-4245-8620-825310A6D43C}"/>
              </a:ext>
            </a:extLst>
          </p:cNvPr>
          <p:cNvSpPr/>
          <p:nvPr/>
        </p:nvSpPr>
        <p:spPr>
          <a:xfrm>
            <a:off x="4419599" y="1377688"/>
            <a:ext cx="4128655" cy="5262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Is this a sum in the 3 times table? 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Can the answer be divided by 4? Yes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Is the answer to the sum bigger than 10?  Yes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Is it a number in the 10 times table? Yes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Is the answer 20? Yes (They still have to work out the question!)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Is the question from the 2 times table? 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Is the question from the 4 times table? Yes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Is the question 4</a:t>
            </a:r>
            <a:r>
              <a:rPr lang="en-GB" dirty="0"/>
              <a:t>×</a:t>
            </a:r>
            <a:r>
              <a:rPr lang="en-GB" dirty="0">
                <a:solidFill>
                  <a:srgbClr val="002060"/>
                </a:solidFill>
              </a:rPr>
              <a:t>5? Yes 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Once the partner has figured out the answer, the pair can swap roles with a new question in mind.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8204C9-DFB3-7A45-B371-B80A6A6E81BC}"/>
              </a:ext>
            </a:extLst>
          </p:cNvPr>
          <p:cNvSpPr/>
          <p:nvPr/>
        </p:nvSpPr>
        <p:spPr>
          <a:xfrm>
            <a:off x="630958" y="3633654"/>
            <a:ext cx="34007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Within ten questions, the partner must try to work out the sum. They can only ask yes/no questions.</a:t>
            </a:r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pPr algn="ctr"/>
            <a:r>
              <a:rPr lang="en-GB" dirty="0">
                <a:solidFill>
                  <a:srgbClr val="002060"/>
                </a:solidFill>
              </a:rPr>
              <a:t>Check the example on the right for inspiration!</a:t>
            </a:r>
          </a:p>
        </p:txBody>
      </p:sp>
    </p:spTree>
    <p:extLst>
      <p:ext uri="{BB962C8B-B14F-4D97-AF65-F5344CB8AC3E}">
        <p14:creationId xmlns:p14="http://schemas.microsoft.com/office/powerpoint/2010/main" val="234461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000000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FFFFFF"/>
      </a:dk1>
      <a:lt1>
        <a:sysClr val="window" lastClr="00000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FFFFFF"/>
      </a:dk1>
      <a:lt1>
        <a:sysClr val="window" lastClr="00000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</TotalTime>
  <Words>950</Words>
  <Application>Microsoft Office PowerPoint</Application>
  <PresentationFormat>On-screen Show (4:3)</PresentationFormat>
  <Paragraphs>86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Arial</vt:lpstr>
      <vt:lpstr>Twinkl</vt:lpstr>
      <vt:lpstr>Office Theme</vt:lpstr>
      <vt:lpstr>PowerPoint Presentation</vt:lpstr>
      <vt:lpstr>Why is it important to know your times tables?</vt:lpstr>
      <vt:lpstr>Ball and Beanbag </vt:lpstr>
      <vt:lpstr>Test a Friend </vt:lpstr>
      <vt:lpstr>Buzz</vt:lpstr>
      <vt:lpstr>Hands Up Hands Down</vt:lpstr>
      <vt:lpstr>Quick Times Tables</vt:lpstr>
      <vt:lpstr>The Answer Is the Same as...</vt:lpstr>
      <vt:lpstr>10 Questions - Yes/No</vt:lpstr>
      <vt:lpstr>Odd One Out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 Duckmanton</dc:creator>
  <cp:lastModifiedBy>Miss Connelly</cp:lastModifiedBy>
  <cp:revision>12</cp:revision>
  <dcterms:created xsi:type="dcterms:W3CDTF">2020-07-10T10:22:45Z</dcterms:created>
  <dcterms:modified xsi:type="dcterms:W3CDTF">2021-02-17T20:07:58Z</dcterms:modified>
</cp:coreProperties>
</file>