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491" r:id="rId2"/>
    <p:sldId id="493" r:id="rId3"/>
    <p:sldId id="523" r:id="rId4"/>
    <p:sldId id="525" r:id="rId5"/>
    <p:sldId id="524" r:id="rId6"/>
    <p:sldId id="526" r:id="rId7"/>
    <p:sldId id="528" r:id="rId8"/>
    <p:sldId id="529" r:id="rId9"/>
    <p:sldId id="530" r:id="rId10"/>
    <p:sldId id="522" r:id="rId11"/>
    <p:sldId id="532" r:id="rId12"/>
    <p:sldId id="531" r:id="rId13"/>
    <p:sldId id="533" r:id="rId14"/>
    <p:sldId id="534" r:id="rId15"/>
    <p:sldId id="535" r:id="rId16"/>
    <p:sldId id="536" r:id="rId17"/>
    <p:sldId id="537" r:id="rId18"/>
    <p:sldId id="366" r:id="rId19"/>
  </p:sldIdLst>
  <p:sldSz cx="9144000" cy="6858000" type="screen4x3"/>
  <p:notesSz cx="6888163" cy="9671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20"/>
    <p:restoredTop sz="78797" autoAdjust="0"/>
  </p:normalViewPr>
  <p:slideViewPr>
    <p:cSldViewPr snapToGrid="0" snapToObjects="1">
      <p:cViewPr varScale="1">
        <p:scale>
          <a:sx n="69" d="100"/>
          <a:sy n="69" d="100"/>
        </p:scale>
        <p:origin x="67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485232"/>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3901698" y="0"/>
            <a:ext cx="2984871" cy="485232"/>
          </a:xfrm>
          <a:prstGeom prst="rect">
            <a:avLst/>
          </a:prstGeom>
        </p:spPr>
        <p:txBody>
          <a:bodyPr vert="horz" lIns="94622" tIns="47311" rIns="94622" bIns="47311" rtlCol="0"/>
          <a:lstStyle>
            <a:lvl1pPr algn="r">
              <a:defRPr sz="1200"/>
            </a:lvl1pPr>
          </a:lstStyle>
          <a:p>
            <a:fld id="{B65302E3-6D90-41F8-8605-FD672AAD2EF4}" type="datetimeFigureOut">
              <a:rPr lang="en-GB" smtClean="0"/>
              <a:t>20/02/2024</a:t>
            </a:fld>
            <a:endParaRPr lang="en-GB"/>
          </a:p>
        </p:txBody>
      </p:sp>
      <p:sp>
        <p:nvSpPr>
          <p:cNvPr id="4" name="Slide Image Placeholder 3"/>
          <p:cNvSpPr>
            <a:spLocks noGrp="1" noRot="1" noChangeAspect="1"/>
          </p:cNvSpPr>
          <p:nvPr>
            <p:ph type="sldImg" idx="2"/>
          </p:nvPr>
        </p:nvSpPr>
        <p:spPr>
          <a:xfrm>
            <a:off x="1268413" y="1208088"/>
            <a:ext cx="4351337" cy="3265487"/>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688817" y="4654193"/>
            <a:ext cx="5510530" cy="3807976"/>
          </a:xfrm>
          <a:prstGeom prst="rect">
            <a:avLst/>
          </a:prstGeom>
        </p:spPr>
        <p:txBody>
          <a:bodyPr vert="horz" lIns="94622" tIns="47311" rIns="94622" bIns="473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85820"/>
            <a:ext cx="2984871" cy="485231"/>
          </a:xfrm>
          <a:prstGeom prst="rect">
            <a:avLst/>
          </a:prstGeom>
        </p:spPr>
        <p:txBody>
          <a:bodyPr vert="horz" lIns="94622" tIns="47311" rIns="94622" bIns="47311"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185820"/>
            <a:ext cx="2984871" cy="485231"/>
          </a:xfrm>
          <a:prstGeom prst="rect">
            <a:avLst/>
          </a:prstGeom>
        </p:spPr>
        <p:txBody>
          <a:bodyPr vert="horz" lIns="94622" tIns="47311" rIns="94622" bIns="47311" rtlCol="0" anchor="b"/>
          <a:lstStyle>
            <a:lvl1pPr algn="r">
              <a:defRPr sz="1200"/>
            </a:lvl1pPr>
          </a:lstStyle>
          <a:p>
            <a:fld id="{E6E41657-6E69-4180-B7A8-AA51A606AE6A}" type="slidenum">
              <a:rPr lang="en-GB" smtClean="0"/>
              <a:t>‹#›</a:t>
            </a:fld>
            <a:endParaRPr lang="en-GB"/>
          </a:p>
        </p:txBody>
      </p:sp>
    </p:spTree>
    <p:extLst>
      <p:ext uri="{BB962C8B-B14F-4D97-AF65-F5344CB8AC3E}">
        <p14:creationId xmlns:p14="http://schemas.microsoft.com/office/powerpoint/2010/main" val="9738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757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0917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275697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46832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271361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410963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366166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56764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19699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15318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1B3310-0E4E-B942-8967-66554B96765C}" type="datetimeFigureOut">
              <a:rPr lang="en-US" smtClean="0"/>
              <a:t>2/20/2024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D3DFBB3-F57A-1C47-AB69-C1E1F3E42862}" type="slidenum">
              <a:rPr lang="en-US" smtClean="0"/>
              <a:t>‹#›</a:t>
            </a:fld>
            <a:endParaRPr lang="en-US"/>
          </a:p>
        </p:txBody>
      </p:sp>
    </p:spTree>
    <p:extLst>
      <p:ext uri="{BB962C8B-B14F-4D97-AF65-F5344CB8AC3E}">
        <p14:creationId xmlns:p14="http://schemas.microsoft.com/office/powerpoint/2010/main" val="202289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EAC Slide template (iES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0905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thsweek.scot/news/learning-maths-through-baki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thsweek.scot/news/diy-bead-string-puzzl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thsweek.scot/families/activities?age=&amp;type=crafts&amp;page=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hatdowedoallday.com/math-activities-for-after-schoo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hiteroseeducation.com/parent-pupil-resources/maths/maths-with-michae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obert.mccallum@eastayrshire.org.uk" TargetMode="Externa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jfif"/><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ationalnumeracy.org.u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3869-65D8-0543-9196-609F21CF7DF2}"/>
              </a:ext>
            </a:extLst>
          </p:cNvPr>
          <p:cNvSpPr>
            <a:spLocks noGrp="1"/>
          </p:cNvSpPr>
          <p:nvPr>
            <p:ph type="title"/>
          </p:nvPr>
        </p:nvSpPr>
        <p:spPr>
          <a:xfrm>
            <a:off x="1728439" y="1639696"/>
            <a:ext cx="6487258" cy="1143000"/>
          </a:xfrm>
        </p:spPr>
        <p:txBody>
          <a:bodyPr/>
          <a:lstStyle/>
          <a:p>
            <a:r>
              <a:rPr lang="en-US" sz="3600" dirty="0" smtClean="0"/>
              <a:t>Supporting Families with Numeracy and </a:t>
            </a:r>
            <a:r>
              <a:rPr lang="en-US" sz="3600" dirty="0" err="1" smtClean="0"/>
              <a:t>Maths</a:t>
            </a:r>
            <a:r>
              <a:rPr lang="en-US" sz="3600" dirty="0" smtClean="0"/>
              <a:t/>
            </a:r>
            <a:br>
              <a:rPr lang="en-US" sz="3600" dirty="0" smtClean="0"/>
            </a:br>
            <a:r>
              <a:rPr lang="en-US" sz="3600" dirty="0" smtClean="0"/>
              <a:t/>
            </a:r>
            <a:br>
              <a:rPr lang="en-US" sz="3600" dirty="0" smtClean="0"/>
            </a:br>
            <a:r>
              <a:rPr lang="en-US" sz="2800" dirty="0" smtClean="0"/>
              <a:t>SL33</a:t>
            </a:r>
            <a:endParaRPr lang="en-US" sz="2800" dirty="0"/>
          </a:p>
        </p:txBody>
      </p:sp>
      <p:sp>
        <p:nvSpPr>
          <p:cNvPr id="3" name="Content Placeholder 2">
            <a:extLst>
              <a:ext uri="{FF2B5EF4-FFF2-40B4-BE49-F238E27FC236}">
                <a16:creationId xmlns:a16="http://schemas.microsoft.com/office/drawing/2014/main" id="{FDC31D0D-30B7-1E46-90FC-D552DE6FC6E7}"/>
              </a:ext>
            </a:extLst>
          </p:cNvPr>
          <p:cNvSpPr>
            <a:spLocks noGrp="1"/>
          </p:cNvSpPr>
          <p:nvPr>
            <p:ph idx="1"/>
          </p:nvPr>
        </p:nvSpPr>
        <p:spPr>
          <a:xfrm>
            <a:off x="777834" y="5016902"/>
            <a:ext cx="8229600" cy="1398009"/>
          </a:xfrm>
        </p:spPr>
        <p:txBody>
          <a:bodyPr/>
          <a:lstStyle/>
          <a:p>
            <a:pPr marL="0" indent="0" algn="r">
              <a:buNone/>
            </a:pPr>
            <a:r>
              <a:rPr lang="en-US" sz="2000" dirty="0"/>
              <a:t>Robert </a:t>
            </a:r>
            <a:r>
              <a:rPr lang="en-US" sz="2000" dirty="0" smtClean="0"/>
              <a:t>McCallum</a:t>
            </a:r>
          </a:p>
          <a:p>
            <a:pPr marL="0" indent="0" algn="r">
              <a:buNone/>
            </a:pPr>
            <a:r>
              <a:rPr lang="en-US" sz="2000" dirty="0" smtClean="0"/>
              <a:t>Quality Improvement Officer</a:t>
            </a:r>
            <a:endParaRPr lang="en-US" sz="2000" dirty="0"/>
          </a:p>
          <a:p>
            <a:pPr marL="0" indent="0" algn="r">
              <a:buNone/>
            </a:pPr>
            <a:r>
              <a:rPr lang="en-US" sz="2000" dirty="0" smtClean="0"/>
              <a:t>20</a:t>
            </a:r>
            <a:r>
              <a:rPr lang="en-US" sz="2000" baseline="30000" dirty="0" smtClean="0"/>
              <a:t>th</a:t>
            </a:r>
            <a:r>
              <a:rPr lang="en-US" sz="2000" dirty="0" smtClean="0"/>
              <a:t> February 2024</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38032"/>
            <a:ext cx="2354024" cy="11770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16129"/>
            <a:ext cx="1929092" cy="1745283"/>
          </a:xfrm>
          <a:prstGeom prst="rect">
            <a:avLst/>
          </a:prstGeom>
        </p:spPr>
      </p:pic>
    </p:spTree>
    <p:extLst>
      <p:ext uri="{BB962C8B-B14F-4D97-AF65-F5344CB8AC3E}">
        <p14:creationId xmlns:p14="http://schemas.microsoft.com/office/powerpoint/2010/main" val="1541400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326" y="277388"/>
            <a:ext cx="7886700" cy="994172"/>
          </a:xfrm>
        </p:spPr>
        <p:txBody>
          <a:bodyPr/>
          <a:lstStyle/>
          <a:p>
            <a:pPr algn="l"/>
            <a:r>
              <a:rPr lang="en-GB" dirty="0" smtClean="0"/>
              <a:t>Thinking Mathematically</a:t>
            </a:r>
            <a:br>
              <a:rPr lang="en-GB" dirty="0" smtClean="0"/>
            </a:br>
            <a:r>
              <a:rPr lang="en-GB" sz="1350" dirty="0"/>
              <a:t>strategic competence, adaptive reasoning, productive disposition</a:t>
            </a:r>
            <a:endParaRPr lang="en-GB" dirty="0"/>
          </a:p>
        </p:txBody>
      </p:sp>
      <p:sp>
        <p:nvSpPr>
          <p:cNvPr id="3" name="Content Placeholder 2"/>
          <p:cNvSpPr>
            <a:spLocks noGrp="1"/>
          </p:cNvSpPr>
          <p:nvPr>
            <p:ph idx="1"/>
          </p:nvPr>
        </p:nvSpPr>
        <p:spPr>
          <a:xfrm>
            <a:off x="1416326" y="1351764"/>
            <a:ext cx="6172200" cy="3394472"/>
          </a:xfrm>
        </p:spPr>
        <p:txBody>
          <a:bodyPr/>
          <a:lstStyle/>
          <a:p>
            <a:pPr marL="0" indent="0">
              <a:buNone/>
            </a:pPr>
            <a:r>
              <a:rPr lang="en-GB" sz="2400" dirty="0"/>
              <a:t>Integrating opportunities in daily practice for children to develop as mathematical thinkers.  Key skills include:</a:t>
            </a:r>
          </a:p>
          <a:p>
            <a:pPr marL="0" indent="0">
              <a:buNone/>
            </a:pPr>
            <a:r>
              <a:rPr lang="en-GB" sz="2400" dirty="0"/>
              <a:t>• Visualising</a:t>
            </a:r>
          </a:p>
          <a:p>
            <a:pPr marL="0" indent="0">
              <a:buNone/>
            </a:pPr>
            <a:r>
              <a:rPr lang="en-GB" sz="2400" dirty="0"/>
              <a:t>• Working backwards</a:t>
            </a:r>
          </a:p>
          <a:p>
            <a:pPr marL="0" indent="0">
              <a:buNone/>
            </a:pPr>
            <a:r>
              <a:rPr lang="en-GB" sz="2400" dirty="0"/>
              <a:t>• Reasoning logically</a:t>
            </a:r>
          </a:p>
          <a:p>
            <a:pPr marL="0" indent="0">
              <a:buNone/>
            </a:pPr>
            <a:r>
              <a:rPr lang="en-GB" sz="2400" dirty="0"/>
              <a:t>• Conjecturing</a:t>
            </a:r>
          </a:p>
          <a:p>
            <a:pPr marL="0" indent="0">
              <a:buNone/>
            </a:pPr>
            <a:r>
              <a:rPr lang="en-GB" sz="2400" dirty="0"/>
              <a:t>• Working systematically</a:t>
            </a:r>
          </a:p>
          <a:p>
            <a:pPr marL="0" indent="0">
              <a:buNone/>
            </a:pPr>
            <a:r>
              <a:rPr lang="en-GB" sz="2400" dirty="0"/>
              <a:t>• Looking for patterns</a:t>
            </a:r>
          </a:p>
          <a:p>
            <a:pPr marL="0" indent="0">
              <a:buNone/>
            </a:pPr>
            <a:r>
              <a:rPr lang="en-GB" sz="2400" dirty="0"/>
              <a:t>• Trial and improvement.</a:t>
            </a:r>
          </a:p>
        </p:txBody>
      </p:sp>
      <p:pic>
        <p:nvPicPr>
          <p:cNvPr id="4" name="Picture 3">
            <a:extLst>
              <a:ext uri="{FF2B5EF4-FFF2-40B4-BE49-F238E27FC236}">
                <a16:creationId xmlns:a16="http://schemas.microsoft.com/office/drawing/2014/main" id="{BAA90453-2BBB-294E-A71D-6A7D7E07C11F}"/>
              </a:ext>
            </a:extLst>
          </p:cNvPr>
          <p:cNvPicPr>
            <a:picLocks noChangeAspect="1"/>
          </p:cNvPicPr>
          <p:nvPr/>
        </p:nvPicPr>
        <p:blipFill>
          <a:blip r:embed="rId2"/>
          <a:stretch>
            <a:fillRect/>
          </a:stretch>
        </p:blipFill>
        <p:spPr>
          <a:xfrm>
            <a:off x="7952403" y="5296431"/>
            <a:ext cx="970492" cy="483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20"/>
            <a:ext cx="898437" cy="812831"/>
          </a:xfrm>
          <a:prstGeom prst="rect">
            <a:avLst/>
          </a:prstGeom>
        </p:spPr>
      </p:pic>
    </p:spTree>
    <p:extLst>
      <p:ext uri="{BB962C8B-B14F-4D97-AF65-F5344CB8AC3E}">
        <p14:creationId xmlns:p14="http://schemas.microsoft.com/office/powerpoint/2010/main" val="143279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11" y="921241"/>
            <a:ext cx="8229600" cy="1143000"/>
          </a:xfrm>
        </p:spPr>
        <p:txBody>
          <a:bodyPr/>
          <a:lstStyle/>
          <a:p>
            <a:r>
              <a:rPr lang="en-GB" dirty="0" smtClean="0"/>
              <a:t>Mathematical Talk</a:t>
            </a:r>
            <a:endParaRPr lang="en-GB" dirty="0"/>
          </a:p>
        </p:txBody>
      </p:sp>
      <p:pic>
        <p:nvPicPr>
          <p:cNvPr id="4" name="Picture 3" descr="cid:93C513E9-F33B-42DF-9099-5F9376393A54"/>
          <p:cNvPicPr/>
          <p:nvPr/>
        </p:nvPicPr>
        <p:blipFill rotWithShape="1">
          <a:blip r:embed="rId2">
            <a:extLst>
              <a:ext uri="{28A0092B-C50C-407E-A947-70E740481C1C}">
                <a14:useLocalDpi xmlns:a14="http://schemas.microsoft.com/office/drawing/2010/main" val="0"/>
              </a:ext>
            </a:extLst>
          </a:blip>
          <a:srcRect b="30283"/>
          <a:stretch/>
        </p:blipFill>
        <p:spPr bwMode="auto">
          <a:xfrm>
            <a:off x="0" y="-4455"/>
            <a:ext cx="1985963" cy="558186"/>
          </a:xfrm>
          <a:prstGeom prst="rect">
            <a:avLst/>
          </a:prstGeom>
          <a:noFill/>
          <a:ln>
            <a:noFill/>
          </a:ln>
        </p:spPr>
      </p:pic>
      <p:sp>
        <p:nvSpPr>
          <p:cNvPr id="5" name="Rectangle 4"/>
          <p:cNvSpPr/>
          <p:nvPr/>
        </p:nvSpPr>
        <p:spPr>
          <a:xfrm>
            <a:off x="1134864" y="2323078"/>
            <a:ext cx="6524495" cy="1477328"/>
          </a:xfrm>
          <a:prstGeom prst="rect">
            <a:avLst/>
          </a:prstGeom>
        </p:spPr>
        <p:txBody>
          <a:bodyPr wrap="square">
            <a:spAutoFit/>
          </a:bodyPr>
          <a:lstStyle/>
          <a:p>
            <a:r>
              <a:rPr lang="en-GB" i="1" dirty="0">
                <a:latin typeface="Arial" panose="020B0604020202020204" pitchFamily="34" charset="0"/>
              </a:rPr>
              <a:t>Talking mathematics should not be seen simply as a rehearsal in class of the vocabulary of mathematics,…It should extend to high-quality discussion that develops children’s logic, reasoning and deduction skills, and underpins all mathematical learning activity.</a:t>
            </a:r>
            <a:endParaRPr lang="en-GB" i="1" dirty="0"/>
          </a:p>
        </p:txBody>
      </p:sp>
      <p:sp>
        <p:nvSpPr>
          <p:cNvPr id="6" name="Rectangle 5"/>
          <p:cNvSpPr/>
          <p:nvPr/>
        </p:nvSpPr>
        <p:spPr>
          <a:xfrm>
            <a:off x="2575932" y="3874577"/>
            <a:ext cx="5854390" cy="369332"/>
          </a:xfrm>
          <a:prstGeom prst="rect">
            <a:avLst/>
          </a:prstGeom>
        </p:spPr>
        <p:txBody>
          <a:bodyPr wrap="square">
            <a:spAutoFit/>
          </a:bodyPr>
          <a:lstStyle/>
          <a:p>
            <a:pPr algn="r"/>
            <a:r>
              <a:rPr lang="en-GB" dirty="0">
                <a:latin typeface="Arial" panose="020B0604020202020204" pitchFamily="34" charset="0"/>
              </a:rPr>
              <a:t>				             Sir Peter Williams (2008)</a:t>
            </a:r>
          </a:p>
        </p:txBody>
      </p:sp>
    </p:spTree>
    <p:extLst>
      <p:ext uri="{BB962C8B-B14F-4D97-AF65-F5344CB8AC3E}">
        <p14:creationId xmlns:p14="http://schemas.microsoft.com/office/powerpoint/2010/main" val="167421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268" y="708102"/>
            <a:ext cx="8519532" cy="4525963"/>
          </a:xfrm>
        </p:spPr>
        <p:txBody>
          <a:bodyPr/>
          <a:lstStyle/>
          <a:p>
            <a:r>
              <a:rPr lang="en-GB" sz="2800" dirty="0"/>
              <a:t>Families don’t need any special maths knowledge or equipment to enjoy the Family Maths activities. Children can draw pictures, write calculations, take photos or create diagrams in their answers. Creativity is encouraged! </a:t>
            </a:r>
          </a:p>
          <a:p>
            <a:endParaRPr lang="en-GB" sz="2800" dirty="0"/>
          </a:p>
        </p:txBody>
      </p:sp>
    </p:spTree>
    <p:extLst>
      <p:ext uri="{BB962C8B-B14F-4D97-AF65-F5344CB8AC3E}">
        <p14:creationId xmlns:p14="http://schemas.microsoft.com/office/powerpoint/2010/main" val="2823968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68880" cy="4672361"/>
          </a:xfrm>
          <a:prstGeom prst="rect">
            <a:avLst/>
          </a:prstGeom>
        </p:spPr>
      </p:pic>
      <p:sp>
        <p:nvSpPr>
          <p:cNvPr id="5" name="Rectangle 4"/>
          <p:cNvSpPr/>
          <p:nvPr/>
        </p:nvSpPr>
        <p:spPr>
          <a:xfrm>
            <a:off x="111511" y="5409233"/>
            <a:ext cx="7638585" cy="369332"/>
          </a:xfrm>
          <a:prstGeom prst="rect">
            <a:avLst/>
          </a:prstGeom>
        </p:spPr>
        <p:txBody>
          <a:bodyPr wrap="square">
            <a:spAutoFit/>
          </a:bodyPr>
          <a:lstStyle/>
          <a:p>
            <a:r>
              <a:rPr lang="en-GB" dirty="0">
                <a:hlinkClick r:id="rId3"/>
              </a:rPr>
              <a:t>https://</a:t>
            </a:r>
            <a:r>
              <a:rPr lang="en-GB" dirty="0" smtClean="0">
                <a:hlinkClick r:id="rId3"/>
              </a:rPr>
              <a:t>www.mathsweek.scot/news/learning-maths-through-baking</a:t>
            </a:r>
            <a:r>
              <a:rPr lang="en-GB" dirty="0" smtClean="0"/>
              <a:t> </a:t>
            </a:r>
            <a:endParaRPr lang="en-GB" dirty="0"/>
          </a:p>
        </p:txBody>
      </p:sp>
    </p:spTree>
    <p:extLst>
      <p:ext uri="{BB962C8B-B14F-4D97-AF65-F5344CB8AC3E}">
        <p14:creationId xmlns:p14="http://schemas.microsoft.com/office/powerpoint/2010/main" val="2774530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88097" cy="4616605"/>
          </a:xfrm>
          <a:prstGeom prst="rect">
            <a:avLst/>
          </a:prstGeom>
        </p:spPr>
      </p:pic>
      <p:sp>
        <p:nvSpPr>
          <p:cNvPr id="5" name="Rectangle 4"/>
          <p:cNvSpPr/>
          <p:nvPr/>
        </p:nvSpPr>
        <p:spPr>
          <a:xfrm>
            <a:off x="200721" y="5353026"/>
            <a:ext cx="6467707" cy="369332"/>
          </a:xfrm>
          <a:prstGeom prst="rect">
            <a:avLst/>
          </a:prstGeom>
        </p:spPr>
        <p:txBody>
          <a:bodyPr wrap="square">
            <a:spAutoFit/>
          </a:bodyPr>
          <a:lstStyle/>
          <a:p>
            <a:r>
              <a:rPr lang="en-GB" dirty="0">
                <a:hlinkClick r:id="rId3"/>
              </a:rPr>
              <a:t>https://</a:t>
            </a:r>
            <a:r>
              <a:rPr lang="en-GB" dirty="0" smtClean="0">
                <a:hlinkClick r:id="rId3"/>
              </a:rPr>
              <a:t>www.mathsweek.scot/news/diy-bead-string-puzzle</a:t>
            </a:r>
            <a:r>
              <a:rPr lang="en-GB" dirty="0" smtClean="0"/>
              <a:t> </a:t>
            </a:r>
            <a:endParaRPr lang="en-GB" dirty="0"/>
          </a:p>
        </p:txBody>
      </p:sp>
    </p:spTree>
    <p:extLst>
      <p:ext uri="{BB962C8B-B14F-4D97-AF65-F5344CB8AC3E}">
        <p14:creationId xmlns:p14="http://schemas.microsoft.com/office/powerpoint/2010/main" val="258912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209" y="5340984"/>
            <a:ext cx="8441473" cy="369332"/>
          </a:xfrm>
          <a:prstGeom prst="rect">
            <a:avLst/>
          </a:prstGeom>
        </p:spPr>
        <p:txBody>
          <a:bodyPr wrap="square">
            <a:spAutoFit/>
          </a:bodyPr>
          <a:lstStyle/>
          <a:p>
            <a:r>
              <a:rPr lang="en-GB" dirty="0">
                <a:hlinkClick r:id="rId2"/>
              </a:rPr>
              <a:t>https://www.mathsweek.scot/families/activities?age=&amp;</a:t>
            </a:r>
            <a:r>
              <a:rPr lang="en-GB" dirty="0" smtClean="0">
                <a:hlinkClick r:id="rId2"/>
              </a:rPr>
              <a:t>type=crafts&amp;page=1</a:t>
            </a:r>
            <a:r>
              <a:rPr lang="en-GB" dirty="0" smtClean="0"/>
              <a:t> </a:t>
            </a:r>
            <a:endParaRPr lang="en-GB" dirty="0"/>
          </a:p>
        </p:txBody>
      </p:sp>
      <p:pic>
        <p:nvPicPr>
          <p:cNvPr id="5" name="Picture 4"/>
          <p:cNvPicPr>
            <a:picLocks noChangeAspect="1"/>
          </p:cNvPicPr>
          <p:nvPr/>
        </p:nvPicPr>
        <p:blipFill>
          <a:blip r:embed="rId3"/>
          <a:stretch>
            <a:fillRect/>
          </a:stretch>
        </p:blipFill>
        <p:spPr>
          <a:xfrm>
            <a:off x="0" y="0"/>
            <a:ext cx="9128423" cy="4382429"/>
          </a:xfrm>
          <a:prstGeom prst="rect">
            <a:avLst/>
          </a:prstGeom>
        </p:spPr>
      </p:pic>
    </p:spTree>
    <p:extLst>
      <p:ext uri="{BB962C8B-B14F-4D97-AF65-F5344CB8AC3E}">
        <p14:creationId xmlns:p14="http://schemas.microsoft.com/office/powerpoint/2010/main" val="235139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88497" cy="5257800"/>
          </a:xfrm>
          <a:prstGeom prst="rect">
            <a:avLst/>
          </a:prstGeom>
        </p:spPr>
      </p:pic>
      <p:sp>
        <p:nvSpPr>
          <p:cNvPr id="5" name="Rectangle 4"/>
          <p:cNvSpPr/>
          <p:nvPr/>
        </p:nvSpPr>
        <p:spPr>
          <a:xfrm>
            <a:off x="331470" y="5631865"/>
            <a:ext cx="6480810" cy="369332"/>
          </a:xfrm>
          <a:prstGeom prst="rect">
            <a:avLst/>
          </a:prstGeom>
        </p:spPr>
        <p:txBody>
          <a:bodyPr wrap="square">
            <a:spAutoFit/>
          </a:bodyPr>
          <a:lstStyle/>
          <a:p>
            <a:r>
              <a:rPr lang="en-GB" dirty="0">
                <a:hlinkClick r:id="rId3"/>
              </a:rPr>
              <a:t>25 Playful Math Activities for After School (whatdowedoallday.com)</a:t>
            </a:r>
            <a:endParaRPr lang="en-GB" dirty="0"/>
          </a:p>
        </p:txBody>
      </p:sp>
    </p:spTree>
    <p:extLst>
      <p:ext uri="{BB962C8B-B14F-4D97-AF65-F5344CB8AC3E}">
        <p14:creationId xmlns:p14="http://schemas.microsoft.com/office/powerpoint/2010/main" val="821366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095" y="132398"/>
            <a:ext cx="9047999" cy="4194276"/>
          </a:xfrm>
          <a:prstGeom prst="rect">
            <a:avLst/>
          </a:prstGeom>
        </p:spPr>
      </p:pic>
      <p:sp>
        <p:nvSpPr>
          <p:cNvPr id="5" name="Rectangle 4"/>
          <p:cNvSpPr/>
          <p:nvPr/>
        </p:nvSpPr>
        <p:spPr>
          <a:xfrm>
            <a:off x="123626" y="5280323"/>
            <a:ext cx="8742556" cy="369332"/>
          </a:xfrm>
          <a:prstGeom prst="rect">
            <a:avLst/>
          </a:prstGeom>
        </p:spPr>
        <p:txBody>
          <a:bodyPr wrap="square">
            <a:spAutoFit/>
          </a:bodyPr>
          <a:lstStyle/>
          <a:p>
            <a:r>
              <a:rPr lang="en-GB" dirty="0">
                <a:hlinkClick r:id="rId3"/>
              </a:rPr>
              <a:t>https://</a:t>
            </a:r>
            <a:r>
              <a:rPr lang="en-GB" dirty="0" smtClean="0">
                <a:hlinkClick r:id="rId3"/>
              </a:rPr>
              <a:t>whiteroseeducation.com/parent-pupil-resources/maths/maths-with-michael</a:t>
            </a:r>
            <a:r>
              <a:rPr lang="en-GB" dirty="0" smtClean="0"/>
              <a:t>  </a:t>
            </a:r>
            <a:endParaRPr lang="en-GB" dirty="0"/>
          </a:p>
        </p:txBody>
      </p:sp>
    </p:spTree>
    <p:extLst>
      <p:ext uri="{BB962C8B-B14F-4D97-AF65-F5344CB8AC3E}">
        <p14:creationId xmlns:p14="http://schemas.microsoft.com/office/powerpoint/2010/main" val="1327256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229" y="306707"/>
            <a:ext cx="1293989" cy="644708"/>
          </a:xfrm>
          <a:prstGeom prst="rect">
            <a:avLst/>
          </a:prstGeom>
        </p:spPr>
      </p:pic>
      <p:sp>
        <p:nvSpPr>
          <p:cNvPr id="9" name="TextBox 8"/>
          <p:cNvSpPr txBox="1"/>
          <p:nvPr/>
        </p:nvSpPr>
        <p:spPr>
          <a:xfrm>
            <a:off x="1756806" y="3429000"/>
            <a:ext cx="5630387" cy="507831"/>
          </a:xfrm>
          <a:prstGeom prst="rect">
            <a:avLst/>
          </a:prstGeom>
          <a:noFill/>
        </p:spPr>
        <p:txBody>
          <a:bodyPr wrap="none" rtlCol="0">
            <a:spAutoFit/>
          </a:bodyPr>
          <a:lstStyle/>
          <a:p>
            <a:pPr algn="ctr"/>
            <a:r>
              <a:rPr lang="en-GB" sz="2700" dirty="0">
                <a:hlinkClick r:id="rId3"/>
              </a:rPr>
              <a:t>robert.mccallum@eastayrshire.org.uk</a:t>
            </a:r>
            <a:r>
              <a:rPr lang="en-GB" sz="27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822" y="629061"/>
            <a:ext cx="3498215" cy="247308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3174" y="4487272"/>
            <a:ext cx="4057650" cy="1123950"/>
          </a:xfrm>
          <a:prstGeom prst="rect">
            <a:avLst/>
          </a:prstGeom>
        </p:spPr>
      </p:pic>
    </p:spTree>
    <p:extLst>
      <p:ext uri="{BB962C8B-B14F-4D97-AF65-F5344CB8AC3E}">
        <p14:creationId xmlns:p14="http://schemas.microsoft.com/office/powerpoint/2010/main" val="208337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pPr marL="0" indent="0">
              <a:buNone/>
            </a:pPr>
            <a:endParaRPr lang="en-GB" sz="2400" dirty="0" smtClean="0"/>
          </a:p>
          <a:p>
            <a:r>
              <a:rPr lang="en-GB" sz="2400" dirty="0" smtClean="0"/>
              <a:t>Free sources to support family learning</a:t>
            </a:r>
          </a:p>
          <a:p>
            <a:endParaRPr lang="en-GB" sz="2400" dirty="0"/>
          </a:p>
          <a:p>
            <a:r>
              <a:rPr lang="en-GB" sz="2400" dirty="0" smtClean="0"/>
              <a:t>Types of activity</a:t>
            </a:r>
          </a:p>
          <a:p>
            <a:pPr marL="0" indent="0">
              <a:buNone/>
            </a:pPr>
            <a:endParaRPr lang="en-GB" sz="2400" dirty="0"/>
          </a:p>
          <a:p>
            <a:r>
              <a:rPr lang="en-GB" sz="2400" dirty="0" smtClean="0"/>
              <a:t>Why are these activities helpful?</a:t>
            </a:r>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dirty="0"/>
          </a:p>
        </p:txBody>
      </p:sp>
    </p:spTree>
    <p:extLst>
      <p:ext uri="{BB962C8B-B14F-4D97-AF65-F5344CB8AC3E}">
        <p14:creationId xmlns:p14="http://schemas.microsoft.com/office/powerpoint/2010/main" val="31018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635"/>
            <a:ext cx="9147061" cy="4734297"/>
          </a:xfrm>
          <a:prstGeom prst="rect">
            <a:avLst/>
          </a:prstGeom>
        </p:spPr>
      </p:pic>
      <p:sp>
        <p:nvSpPr>
          <p:cNvPr id="5" name="Rectangle 4"/>
          <p:cNvSpPr/>
          <p:nvPr/>
        </p:nvSpPr>
        <p:spPr>
          <a:xfrm>
            <a:off x="2213173" y="5184646"/>
            <a:ext cx="3923062" cy="369332"/>
          </a:xfrm>
          <a:prstGeom prst="rect">
            <a:avLst/>
          </a:prstGeom>
        </p:spPr>
        <p:txBody>
          <a:bodyPr wrap="none">
            <a:spAutoFit/>
          </a:bodyPr>
          <a:lstStyle/>
          <a:p>
            <a:r>
              <a:rPr lang="en-GB" dirty="0">
                <a:hlinkClick r:id="rId3"/>
              </a:rPr>
              <a:t>https://www.nationalnumeracy.org.uk</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412030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13138"/>
            <a:ext cx="9067800" cy="5048250"/>
          </a:xfrm>
          <a:prstGeom prst="rect">
            <a:avLst/>
          </a:prstGeom>
        </p:spPr>
      </p:pic>
    </p:spTree>
    <p:extLst>
      <p:ext uri="{BB962C8B-B14F-4D97-AF65-F5344CB8AC3E}">
        <p14:creationId xmlns:p14="http://schemas.microsoft.com/office/powerpoint/2010/main" val="1223002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478" y="93392"/>
            <a:ext cx="5996053" cy="6128988"/>
          </a:xfrm>
          <a:prstGeom prst="rect">
            <a:avLst/>
          </a:prstGeom>
        </p:spPr>
      </p:pic>
    </p:spTree>
    <p:extLst>
      <p:ext uri="{BB962C8B-B14F-4D97-AF65-F5344CB8AC3E}">
        <p14:creationId xmlns:p14="http://schemas.microsoft.com/office/powerpoint/2010/main" val="3368377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688" y="574288"/>
            <a:ext cx="8229600" cy="4525963"/>
          </a:xfrm>
        </p:spPr>
        <p:txBody>
          <a:bodyPr/>
          <a:lstStyle/>
          <a:p>
            <a:r>
              <a:rPr lang="en-GB" sz="2400" dirty="0"/>
              <a:t>All of the Family Maths activities support </a:t>
            </a:r>
            <a:r>
              <a:rPr lang="en-GB" sz="2400" dirty="0" smtClean="0"/>
              <a:t>the </a:t>
            </a:r>
            <a:r>
              <a:rPr lang="en-GB" sz="2400" dirty="0"/>
              <a:t>curriculum for excellence in Scotland. The resources have a strong focus on </a:t>
            </a:r>
            <a:r>
              <a:rPr lang="en-GB" sz="2400" dirty="0">
                <a:solidFill>
                  <a:srgbClr val="0070C0"/>
                </a:solidFill>
              </a:rPr>
              <a:t>problem solving and reasoning</a:t>
            </a:r>
            <a:r>
              <a:rPr lang="en-GB" sz="2400" dirty="0"/>
              <a:t>. They are designed to </a:t>
            </a:r>
            <a:r>
              <a:rPr lang="en-GB" sz="2400" dirty="0">
                <a:solidFill>
                  <a:srgbClr val="0070C0"/>
                </a:solidFill>
              </a:rPr>
              <a:t>encourage discussion between children and their parents or carers.</a:t>
            </a:r>
            <a:r>
              <a:rPr lang="en-GB" sz="2400" dirty="0"/>
              <a:t> They also link to cultural events and things around the home, helping children to see how maths connects to real life. </a:t>
            </a:r>
            <a:br>
              <a:rPr lang="en-GB" sz="2400" dirty="0"/>
            </a:br>
            <a:endParaRPr lang="en-GB" sz="2400" dirty="0"/>
          </a:p>
          <a:p>
            <a:pPr marL="0" indent="0">
              <a:buNone/>
            </a:pPr>
            <a:endParaRPr lang="en-GB" sz="2400" dirty="0"/>
          </a:p>
        </p:txBody>
      </p:sp>
    </p:spTree>
    <p:extLst>
      <p:ext uri="{BB962C8B-B14F-4D97-AF65-F5344CB8AC3E}">
        <p14:creationId xmlns:p14="http://schemas.microsoft.com/office/powerpoint/2010/main" val="414058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458" y="1108993"/>
            <a:ext cx="7886700" cy="994172"/>
          </a:xfrm>
        </p:spPr>
        <p:txBody>
          <a:bodyPr/>
          <a:lstStyle/>
          <a:p>
            <a:r>
              <a:rPr lang="en-GB" dirty="0" smtClean="0"/>
              <a:t>Problem Solving and Reasoning</a:t>
            </a:r>
            <a:endParaRPr lang="en-GB" dirty="0"/>
          </a:p>
        </p:txBody>
      </p:sp>
      <p:sp>
        <p:nvSpPr>
          <p:cNvPr id="4" name="Content Placeholder 3"/>
          <p:cNvSpPr>
            <a:spLocks noGrp="1"/>
          </p:cNvSpPr>
          <p:nvPr>
            <p:ph idx="1"/>
          </p:nvPr>
        </p:nvSpPr>
        <p:spPr>
          <a:xfrm>
            <a:off x="395014" y="2231505"/>
            <a:ext cx="8570566" cy="3263504"/>
          </a:xfrm>
        </p:spPr>
        <p:txBody>
          <a:bodyPr>
            <a:normAutofit fontScale="70000" lnSpcReduction="20000"/>
          </a:bodyPr>
          <a:lstStyle/>
          <a:p>
            <a:pPr marL="0" indent="0">
              <a:buNone/>
            </a:pPr>
            <a:r>
              <a:rPr lang="en-GB" b="1" dirty="0" smtClean="0"/>
              <a:t>Problem solving </a:t>
            </a:r>
            <a:r>
              <a:rPr lang="en-GB" dirty="0" smtClean="0"/>
              <a:t>is the process of finding solutions to unfamiliar types of problems where the path is not obvious.</a:t>
            </a:r>
          </a:p>
          <a:p>
            <a:pPr marL="0" indent="0">
              <a:buNone/>
            </a:pPr>
            <a:r>
              <a:rPr lang="en-GB" dirty="0" smtClean="0"/>
              <a:t>Problem solving is not only about answering word problems in maths.  If a child has a readily available method to solve the problem, problem solving has not happened.</a:t>
            </a:r>
          </a:p>
          <a:p>
            <a:pPr marL="0" indent="0">
              <a:buNone/>
            </a:pPr>
            <a:endParaRPr lang="en-GB" dirty="0"/>
          </a:p>
          <a:p>
            <a:pPr marL="0" indent="0">
              <a:buNone/>
            </a:pPr>
            <a:r>
              <a:rPr lang="en-GB" b="1" dirty="0" smtClean="0"/>
              <a:t>Reasoning</a:t>
            </a:r>
            <a:r>
              <a:rPr lang="en-GB" dirty="0" smtClean="0"/>
              <a:t> is the action of thinking about something in a logical, sensible way. </a:t>
            </a:r>
          </a:p>
          <a:p>
            <a:pPr marL="0" indent="0">
              <a:buNone/>
            </a:pPr>
            <a:r>
              <a:rPr lang="en-GB" dirty="0" smtClean="0"/>
              <a:t>Mathematical </a:t>
            </a:r>
            <a:r>
              <a:rPr lang="en-GB" dirty="0"/>
              <a:t>reasoning is the bridge between fluency and problem solving. It allows pupils to use the former to accurately carry out the latter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17" y="154723"/>
            <a:ext cx="1097800" cy="993198"/>
          </a:xfrm>
          <a:prstGeom prst="rect">
            <a:avLst/>
          </a:prstGeom>
        </p:spPr>
      </p:pic>
    </p:spTree>
    <p:extLst>
      <p:ext uri="{BB962C8B-B14F-4D97-AF65-F5344CB8AC3E}">
        <p14:creationId xmlns:p14="http://schemas.microsoft.com/office/powerpoint/2010/main" val="3036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Struggle!!</a:t>
            </a:r>
            <a:endParaRPr lang="en-GB" dirty="0"/>
          </a:p>
        </p:txBody>
      </p:sp>
      <p:sp>
        <p:nvSpPr>
          <p:cNvPr id="3" name="Content Placeholder 2"/>
          <p:cNvSpPr>
            <a:spLocks noGrp="1"/>
          </p:cNvSpPr>
          <p:nvPr>
            <p:ph idx="1"/>
          </p:nvPr>
        </p:nvSpPr>
        <p:spPr/>
        <p:txBody>
          <a:bodyPr/>
          <a:lstStyle/>
          <a:p>
            <a:r>
              <a:rPr lang="en-GB" dirty="0" smtClean="0"/>
              <a:t>Building resilience</a:t>
            </a:r>
          </a:p>
          <a:p>
            <a:endParaRPr lang="en-GB" dirty="0"/>
          </a:p>
          <a:p>
            <a:r>
              <a:rPr lang="en-GB" dirty="0" smtClean="0"/>
              <a:t>Not all problems are solved in 5 / 10/ 50 </a:t>
            </a:r>
            <a:r>
              <a:rPr lang="en-GB" dirty="0" err="1" smtClean="0"/>
              <a:t>mins</a:t>
            </a:r>
            <a:r>
              <a:rPr lang="en-GB" dirty="0" smtClean="0"/>
              <a:t>.</a:t>
            </a:r>
          </a:p>
          <a:p>
            <a:endParaRPr lang="en-GB" dirty="0"/>
          </a:p>
          <a:p>
            <a:r>
              <a:rPr lang="en-GB" dirty="0" smtClean="0"/>
              <a:t>Aha moments.</a:t>
            </a:r>
            <a:endParaRPr lang="en-GB" dirty="0"/>
          </a:p>
        </p:txBody>
      </p:sp>
      <p:pic>
        <p:nvPicPr>
          <p:cNvPr id="4" name="Picture 3" descr="cid:93C513E9-F33B-42DF-9099-5F9376393A54"/>
          <p:cNvPicPr/>
          <p:nvPr/>
        </p:nvPicPr>
        <p:blipFill rotWithShape="1">
          <a:blip r:embed="rId2">
            <a:extLst>
              <a:ext uri="{28A0092B-C50C-407E-A947-70E740481C1C}">
                <a14:useLocalDpi xmlns:a14="http://schemas.microsoft.com/office/drawing/2010/main" val="0"/>
              </a:ext>
            </a:extLst>
          </a:blip>
          <a:srcRect b="30283"/>
          <a:stretch/>
        </p:blipFill>
        <p:spPr bwMode="auto">
          <a:xfrm>
            <a:off x="6880656" y="991792"/>
            <a:ext cx="1985963" cy="558186"/>
          </a:xfrm>
          <a:prstGeom prst="rect">
            <a:avLst/>
          </a:prstGeom>
          <a:noFill/>
          <a:ln>
            <a:noFill/>
          </a:ln>
        </p:spPr>
      </p:pic>
    </p:spTree>
    <p:extLst>
      <p:ext uri="{BB962C8B-B14F-4D97-AF65-F5344CB8AC3E}">
        <p14:creationId xmlns:p14="http://schemas.microsoft.com/office/powerpoint/2010/main" val="59416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02" y="360165"/>
            <a:ext cx="7886700" cy="994172"/>
          </a:xfrm>
        </p:spPr>
        <p:txBody>
          <a:bodyPr/>
          <a:lstStyle/>
          <a:p>
            <a:r>
              <a:rPr lang="en-GB" dirty="0" smtClean="0"/>
              <a:t>Low Floor, High Ceiling Tasks</a:t>
            </a:r>
            <a:endParaRPr lang="en-GB" dirty="0"/>
          </a:p>
        </p:txBody>
      </p:sp>
      <p:sp>
        <p:nvSpPr>
          <p:cNvPr id="3" name="Content Placeholder 2"/>
          <p:cNvSpPr>
            <a:spLocks noGrp="1"/>
          </p:cNvSpPr>
          <p:nvPr>
            <p:ph idx="1"/>
          </p:nvPr>
        </p:nvSpPr>
        <p:spPr>
          <a:xfrm>
            <a:off x="411202" y="1911898"/>
            <a:ext cx="7886700" cy="3263504"/>
          </a:xfrm>
        </p:spPr>
        <p:txBody>
          <a:bodyPr>
            <a:normAutofit fontScale="62500" lnSpcReduction="20000"/>
          </a:bodyPr>
          <a:lstStyle/>
          <a:p>
            <a:pPr marL="0" indent="0" algn="ctr">
              <a:buNone/>
            </a:pPr>
            <a:r>
              <a:rPr lang="en-GB" sz="4500" b="1" dirty="0"/>
              <a:t>Washing the Dishes</a:t>
            </a:r>
          </a:p>
          <a:p>
            <a:pPr marL="0" indent="0">
              <a:buNone/>
            </a:pPr>
            <a:endParaRPr lang="en-GB" dirty="0" smtClean="0"/>
          </a:p>
          <a:p>
            <a:pPr marL="0" indent="0">
              <a:buNone/>
            </a:pPr>
            <a:r>
              <a:rPr lang="en-GB" dirty="0" smtClean="0"/>
              <a:t>Go home tonight and offer to wash the dishes for a payment of 1p.  </a:t>
            </a:r>
          </a:p>
          <a:p>
            <a:pPr marL="0" indent="0">
              <a:buNone/>
            </a:pPr>
            <a:r>
              <a:rPr lang="en-GB" dirty="0" smtClean="0"/>
              <a:t>(Caution: There may be a reaction of surprise)</a:t>
            </a:r>
          </a:p>
          <a:p>
            <a:pPr marL="0" indent="0">
              <a:buNone/>
            </a:pPr>
            <a:r>
              <a:rPr lang="en-GB" dirty="0" smtClean="0"/>
              <a:t>Then say</a:t>
            </a:r>
          </a:p>
          <a:p>
            <a:pPr marL="0" indent="0">
              <a:buNone/>
            </a:pPr>
            <a:r>
              <a:rPr lang="en-GB" dirty="0" smtClean="0"/>
              <a:t>‘I’ll wash the dishes for 1p tonight and every night after this as long as my payment is doubled each night.’ (2p tomorrow night, 4p the night after)</a:t>
            </a:r>
          </a:p>
          <a:p>
            <a:pPr marL="0" indent="0">
              <a:buNone/>
            </a:pPr>
            <a:endParaRPr lang="en-GB" dirty="0"/>
          </a:p>
          <a:p>
            <a:pPr marL="0" indent="0">
              <a:buNone/>
            </a:pPr>
            <a:r>
              <a:rPr lang="en-GB" dirty="0" smtClean="0"/>
              <a:t>How long would you need to wash the dishes to make this a worthwhile task?</a:t>
            </a:r>
            <a:endParaRPr lang="en-GB" dirty="0"/>
          </a:p>
        </p:txBody>
      </p:sp>
      <p:pic>
        <p:nvPicPr>
          <p:cNvPr id="4" name="Picture 3"/>
          <p:cNvPicPr>
            <a:picLocks noChangeAspect="1"/>
          </p:cNvPicPr>
          <p:nvPr/>
        </p:nvPicPr>
        <p:blipFill>
          <a:blip r:embed="rId2"/>
          <a:stretch>
            <a:fillRect/>
          </a:stretch>
        </p:blipFill>
        <p:spPr>
          <a:xfrm>
            <a:off x="7003839" y="1131312"/>
            <a:ext cx="1294063" cy="1248080"/>
          </a:xfrm>
          <a:prstGeom prst="rect">
            <a:avLst/>
          </a:prstGeom>
        </p:spPr>
      </p:pic>
    </p:spTree>
    <p:extLst>
      <p:ext uri="{BB962C8B-B14F-4D97-AF65-F5344CB8AC3E}">
        <p14:creationId xmlns:p14="http://schemas.microsoft.com/office/powerpoint/2010/main" val="2803040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5640</TotalTime>
  <Words>470</Words>
  <Application>Microsoft Office PowerPoint</Application>
  <PresentationFormat>On-screen Show (4:3)</PresentationFormat>
  <Paragraphs>59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Supporting Families with Numeracy and Maths  SL33</vt:lpstr>
      <vt:lpstr>Outline</vt:lpstr>
      <vt:lpstr>PowerPoint Presentation</vt:lpstr>
      <vt:lpstr>PowerPoint Presentation</vt:lpstr>
      <vt:lpstr>PowerPoint Presentation</vt:lpstr>
      <vt:lpstr>PowerPoint Presentation</vt:lpstr>
      <vt:lpstr>Problem Solving and Reasoning</vt:lpstr>
      <vt:lpstr>Managing Struggle!!</vt:lpstr>
      <vt:lpstr>Low Floor, High Ceiling Tasks</vt:lpstr>
      <vt:lpstr>Thinking Mathematically strategic competence, adaptive reasoning, productive disposition</vt:lpstr>
      <vt:lpstr>Mathematical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Rhona Arosi</dc:creator>
  <cp:lastModifiedBy>McCallum, Robert</cp:lastModifiedBy>
  <cp:revision>323</cp:revision>
  <dcterms:created xsi:type="dcterms:W3CDTF">2015-08-20T14:41:55Z</dcterms:created>
  <dcterms:modified xsi:type="dcterms:W3CDTF">2024-02-20T15:49:51Z</dcterms:modified>
</cp:coreProperties>
</file>