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9" r:id="rId3"/>
    <p:sldId id="260" r:id="rId4"/>
    <p:sldId id="261" r:id="rId5"/>
    <p:sldId id="262" r:id="rId6"/>
    <p:sldId id="263" r:id="rId7"/>
    <p:sldId id="264" r:id="rId8"/>
    <p:sldId id="265" r:id="rId9"/>
    <p:sldId id="269" r:id="rId10"/>
    <p:sldId id="266" r:id="rId11"/>
    <p:sldId id="267" r:id="rId12"/>
    <p:sldId id="268" r:id="rId13"/>
  </p:sldIdLst>
  <p:sldSz cx="9144000" cy="5143500" type="screen16x9"/>
  <p:notesSz cx="6858000" cy="9144000"/>
  <p:embeddedFontLst>
    <p:embeddedFont>
      <p:font typeface="Montserrat" panose="020B0604020202020204" charset="0"/>
      <p:regular r:id="rId15"/>
      <p:bold r:id="rId16"/>
      <p:italic r:id="rId17"/>
      <p:boldItalic r:id="rId18"/>
    </p:embeddedFont>
    <p:embeddedFont>
      <p:font typeface="Oswald" panose="020B0604020202020204" charset="0"/>
      <p:regular r:id="rId19"/>
      <p:bold r:id="rId20"/>
    </p:embeddedFont>
    <p:embeddedFont>
      <p:font typeface="Playfair Display"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9AC3A4-8989-4449-B9C9-62B640058E24}">
  <a:tblStyle styleId="{7C9AC3A4-8989-4449-B9C9-62B640058E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94660"/>
  </p:normalViewPr>
  <p:slideViewPr>
    <p:cSldViewPr snapToGrid="0">
      <p:cViewPr varScale="1">
        <p:scale>
          <a:sx n="86" d="100"/>
          <a:sy n="86" d="100"/>
        </p:scale>
        <p:origin x="516"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On a large sheet of paper, draw 3 circles like the image shown.</a:t>
            </a:r>
          </a:p>
          <a:p>
            <a:r>
              <a:rPr lang="en-GB" dirty="0" smtClean="0"/>
              <a:t>Write your areas of concern in the outer circle. There might be lots of things that are of concern to you or are factors that could be affecting how you feel.</a:t>
            </a:r>
          </a:p>
          <a:p>
            <a:r>
              <a:rPr lang="en-GB" dirty="0" smtClean="0"/>
              <a:t>You might feel there aren’t many things that you can actively control. You may have a lot of stress and anxiety over the things you’ve written down and will feel you don’t have any control over them. Having no control can be alarming.</a:t>
            </a:r>
          </a:p>
          <a:p>
            <a:r>
              <a:rPr lang="en-GB" dirty="0" smtClean="0"/>
              <a:t>Think about the ways you could influence some of the things that are out of your control.</a:t>
            </a:r>
          </a:p>
          <a:p>
            <a:r>
              <a:rPr lang="en-GB" dirty="0" smtClean="0"/>
              <a:t>Maybe they can’t control them, but could you influence them? E.g. could you forge a better relationship with the person you are having issues with and get to the root cause of that?</a:t>
            </a:r>
          </a:p>
          <a:p>
            <a:r>
              <a:rPr lang="en-GB" dirty="0" smtClean="0"/>
              <a:t>When you explore these further, you think about them differently, you might find that some of the concerns can go straight into the centre Circle of Control.</a:t>
            </a:r>
          </a:p>
          <a:p>
            <a:pPr marL="158750" indent="0">
              <a:buNone/>
            </a:pPr>
            <a:endParaRPr lang="en-GB" dirty="0"/>
          </a:p>
        </p:txBody>
      </p:sp>
    </p:spTree>
    <p:extLst>
      <p:ext uri="{BB962C8B-B14F-4D97-AF65-F5344CB8AC3E}">
        <p14:creationId xmlns:p14="http://schemas.microsoft.com/office/powerpoint/2010/main" val="3992987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Reflecting on our successes helps us to cope better.  Here is a method to help you to do that.</a:t>
            </a:r>
          </a:p>
          <a:p>
            <a:r>
              <a:rPr lang="en-GB" dirty="0" smtClean="0"/>
              <a:t>Write down what you have achieved today</a:t>
            </a:r>
          </a:p>
          <a:p>
            <a:r>
              <a:rPr lang="en-GB" dirty="0" smtClean="0"/>
              <a:t>Now write down what you want to achieve tomorrow and next week</a:t>
            </a:r>
          </a:p>
          <a:p>
            <a:r>
              <a:rPr lang="en-GB" dirty="0" smtClean="0"/>
              <a:t>Check your notes in the morning to remind you what you want to achieve</a:t>
            </a:r>
          </a:p>
          <a:p>
            <a:r>
              <a:rPr lang="en-GB" dirty="0" smtClean="0"/>
              <a:t>Reflect again at the end of the week. How have your plans changed?</a:t>
            </a:r>
          </a:p>
          <a:p>
            <a:r>
              <a:rPr lang="en-GB" dirty="0" smtClean="0"/>
              <a:t>How could this method help you to achieve your aims? You could use this to help choose new skills to learn, or groups you might like to join.  How it will help you find out what those are?</a:t>
            </a:r>
          </a:p>
          <a:p>
            <a:endParaRPr lang="en-GB" dirty="0"/>
          </a:p>
        </p:txBody>
      </p:sp>
    </p:spTree>
    <p:extLst>
      <p:ext uri="{BB962C8B-B14F-4D97-AF65-F5344CB8AC3E}">
        <p14:creationId xmlns:p14="http://schemas.microsoft.com/office/powerpoint/2010/main" val="277338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bad03e6d3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bad03e6d3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ad03e6d3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bad03e6d3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 Accidents or illness</a:t>
            </a:r>
          </a:p>
          <a:p>
            <a:pPr marL="0" lvl="0" indent="0" algn="l" rtl="0">
              <a:spcBef>
                <a:spcPts val="0"/>
              </a:spcBef>
              <a:spcAft>
                <a:spcPts val="0"/>
              </a:spcAft>
              <a:buNone/>
            </a:pPr>
            <a:r>
              <a:rPr lang="en-GB" dirty="0" smtClean="0"/>
              <a:t>* Buying a house / selling a house/ Moving house</a:t>
            </a:r>
          </a:p>
          <a:p>
            <a:pPr marL="0" lvl="0" indent="0" algn="l" rtl="0">
              <a:spcBef>
                <a:spcPts val="0"/>
              </a:spcBef>
              <a:spcAft>
                <a:spcPts val="0"/>
              </a:spcAft>
              <a:buNone/>
            </a:pPr>
            <a:r>
              <a:rPr lang="en-GB" dirty="0" smtClean="0"/>
              <a:t>* Divorce/ Getting married</a:t>
            </a:r>
          </a:p>
          <a:p>
            <a:pPr marL="0" lvl="0" indent="0" algn="l" rtl="0">
              <a:spcBef>
                <a:spcPts val="0"/>
              </a:spcBef>
              <a:spcAft>
                <a:spcPts val="0"/>
              </a:spcAft>
              <a:buNone/>
            </a:pPr>
            <a:r>
              <a:rPr lang="en-GB" dirty="0" smtClean="0"/>
              <a:t>* Having a baby</a:t>
            </a:r>
          </a:p>
          <a:p>
            <a:pPr marL="0" lvl="0" indent="0" algn="l" rtl="0">
              <a:spcBef>
                <a:spcPts val="0"/>
              </a:spcBef>
              <a:spcAft>
                <a:spcPts val="0"/>
              </a:spcAft>
              <a:buNone/>
            </a:pPr>
            <a:r>
              <a:rPr lang="en-GB" dirty="0" smtClean="0"/>
              <a:t>* Leaving for college</a:t>
            </a:r>
          </a:p>
          <a:p>
            <a:pPr marL="0" lvl="0" indent="0" algn="l" rtl="0">
              <a:spcBef>
                <a:spcPts val="0"/>
              </a:spcBef>
              <a:spcAft>
                <a:spcPts val="0"/>
              </a:spcAft>
              <a:buNone/>
            </a:pPr>
            <a:r>
              <a:rPr lang="en-GB" dirty="0" smtClean="0"/>
              <a:t>* Relocation</a:t>
            </a:r>
          </a:p>
          <a:p>
            <a:pPr marL="0" lvl="0" indent="0" algn="l" rtl="0">
              <a:spcBef>
                <a:spcPts val="0"/>
              </a:spcBef>
              <a:spcAft>
                <a:spcPts val="0"/>
              </a:spcAft>
              <a:buNone/>
            </a:pPr>
            <a:r>
              <a:rPr lang="en-GB" dirty="0" smtClean="0"/>
              <a:t>* Retirement</a:t>
            </a:r>
          </a:p>
          <a:p>
            <a:pPr marL="0" lvl="0" indent="0" algn="l" rtl="0">
              <a:spcBef>
                <a:spcPts val="0"/>
              </a:spcBef>
              <a:spcAft>
                <a:spcPts val="0"/>
              </a:spcAft>
              <a:buNone/>
            </a:pPr>
            <a:r>
              <a:rPr lang="en-GB" dirty="0" smtClean="0"/>
              <a:t>* Significant loss (of a person, job, pet, or anything important)</a:t>
            </a:r>
          </a:p>
          <a:p>
            <a:pPr marL="0" lvl="0" indent="0" algn="l" rtl="0">
              <a:spcBef>
                <a:spcPts val="0"/>
              </a:spcBef>
              <a:spcAft>
                <a:spcPts val="0"/>
              </a:spcAft>
              <a:buNone/>
            </a:pPr>
            <a:r>
              <a:rPr lang="en-GB" dirty="0" smtClean="0"/>
              <a:t>* Starting a career or changing jobs</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ad03e6d3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ad03e6d3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Transition can make us feel very differently depending on the</a:t>
            </a:r>
            <a:r>
              <a:rPr lang="en-GB" baseline="0" dirty="0" smtClean="0"/>
              <a:t> changes we are experiencing. Some of the emotions we might feel are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bad03e6d31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bad03e6d31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 Think of a time in your life when you underwent a transition.</a:t>
            </a:r>
          </a:p>
          <a:p>
            <a:pPr marL="0" lvl="0" indent="0" algn="l" rtl="0">
              <a:spcBef>
                <a:spcPts val="0"/>
              </a:spcBef>
              <a:spcAft>
                <a:spcPts val="0"/>
              </a:spcAft>
              <a:buNone/>
            </a:pPr>
            <a:r>
              <a:rPr lang="en-GB" dirty="0" smtClean="0"/>
              <a:t>* Can you remember how you felt at the time?</a:t>
            </a:r>
          </a:p>
          <a:p>
            <a:pPr marL="0" lvl="0" indent="0" algn="l" rtl="0">
              <a:spcBef>
                <a:spcPts val="0"/>
              </a:spcBef>
              <a:spcAft>
                <a:spcPts val="0"/>
              </a:spcAft>
              <a:buNone/>
            </a:pPr>
            <a:r>
              <a:rPr lang="en-GB" dirty="0" smtClean="0"/>
              <a:t>* What emotions did you go through? Think about all of the positive and   challenging emotions you had about it.</a:t>
            </a:r>
          </a:p>
          <a:p>
            <a:pPr marL="0" lvl="0" indent="0" algn="l" rtl="0">
              <a:spcBef>
                <a:spcPts val="0"/>
              </a:spcBef>
              <a:spcAft>
                <a:spcPts val="0"/>
              </a:spcAft>
              <a:buNone/>
            </a:pPr>
            <a:r>
              <a:rPr lang="en-GB" dirty="0" smtClean="0"/>
              <a:t>* Consider why you felt like that. How did you cope with these emotions? </a:t>
            </a:r>
          </a:p>
          <a:p>
            <a:pPr marL="0" lvl="0" indent="0" algn="l" rtl="0">
              <a:spcBef>
                <a:spcPts val="0"/>
              </a:spcBef>
              <a:spcAft>
                <a:spcPts val="0"/>
              </a:spcAft>
              <a:buNone/>
            </a:pPr>
            <a:r>
              <a:rPr lang="en-GB" dirty="0" smtClean="0"/>
              <a:t>* Think of all the people and resources you have that can help you cope with changes e.g. friends, family, doctor.</a:t>
            </a:r>
          </a:p>
          <a:p>
            <a:pPr marL="0" lvl="0" indent="0" algn="l" rtl="0">
              <a:spcBef>
                <a:spcPts val="0"/>
              </a:spcBef>
              <a:spcAft>
                <a:spcPts val="0"/>
              </a:spcAft>
              <a:buNone/>
            </a:pPr>
            <a:r>
              <a:rPr lang="en-GB" dirty="0" smtClean="0"/>
              <a:t>* What might you do differently in the future?</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ad03e6d3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bad03e6d3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Our emotions, how we think and how we behave (what we do) are all linked. We often notice how we feel (our emotion) before we notice what we are thinking or how we react (behave) to that feeling. This is no different for children. Children experience the same complex emotions that we do as adults. When a child can make the link between their thoughts, their emotions and their behaviour, they are less likely to struggle when difficult emotions occur.</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ad03e6d3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ad03e6d3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are a range of Transitions a child might experience? Rate them on a scale of 1-10 in order of importance of event in their child’s lives. 1 being the most impactful, 10 being the least.</a:t>
            </a:r>
            <a:endParaRPr dirty="0"/>
          </a:p>
          <a:p>
            <a:pPr marL="0" lvl="0" indent="0" algn="l" rtl="0">
              <a:spcBef>
                <a:spcPts val="0"/>
              </a:spcBef>
              <a:spcAft>
                <a:spcPts val="0"/>
              </a:spcAft>
              <a:buNone/>
            </a:pPr>
            <a:r>
              <a:rPr lang="en" dirty="0"/>
              <a:t>Allow them 10 minutes to rate.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Explain to group that there is no correct or incorrect order. Explain that the each Transition is personal to every individual be that adult or child and that Transitions are an inevitable part in everyone’s life journey.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ad03e6d31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ad03e6d31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Here are some ideas:</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Set aside time for talking and listening to each other. Family meals can be a great time to do this.</a:t>
            </a:r>
          </a:p>
          <a:p>
            <a:pPr marL="0" lvl="0" indent="0" algn="l" rtl="0">
              <a:spcBef>
                <a:spcPts val="0"/>
              </a:spcBef>
              <a:spcAft>
                <a:spcPts val="0"/>
              </a:spcAft>
              <a:buNone/>
            </a:pPr>
            <a:r>
              <a:rPr lang="en-GB" dirty="0" smtClean="0"/>
              <a:t>Turn off phones, computers and televisions when you and your child are communicating. This shows that you’re completely focused on the interaction or conversation.</a:t>
            </a:r>
          </a:p>
          <a:p>
            <a:pPr marL="0" lvl="0" indent="0" algn="l" rtl="0">
              <a:spcBef>
                <a:spcPts val="0"/>
              </a:spcBef>
              <a:spcAft>
                <a:spcPts val="0"/>
              </a:spcAft>
              <a:buNone/>
            </a:pPr>
            <a:r>
              <a:rPr lang="en-GB" dirty="0" smtClean="0"/>
              <a:t>Talk about everyday things as you go through your day. If you and your child are used to communicating a lot, it can make it easier to talk when big or tricky issues come up.</a:t>
            </a:r>
          </a:p>
          <a:p>
            <a:pPr marL="0" lvl="0" indent="0" algn="l" rtl="0">
              <a:spcBef>
                <a:spcPts val="0"/>
              </a:spcBef>
              <a:spcAft>
                <a:spcPts val="0"/>
              </a:spcAft>
              <a:buNone/>
            </a:pPr>
            <a:r>
              <a:rPr lang="en-GB" dirty="0" smtClean="0"/>
              <a:t>Be open to talking about all kinds of feelings, including anger, joy, frustration, fear and anxiety. This helps your child develop a ‘feelings vocabulary’. But it’s best to wait until you’ve calmed down from strong emotions like anger before you talk about them.</a:t>
            </a:r>
          </a:p>
          <a:p>
            <a:pPr marL="0" lvl="0" indent="0" algn="l" rtl="0">
              <a:spcBef>
                <a:spcPts val="0"/>
              </a:spcBef>
              <a:spcAft>
                <a:spcPts val="0"/>
              </a:spcAft>
              <a:buNone/>
            </a:pPr>
            <a:r>
              <a:rPr lang="en-GB" dirty="0" smtClean="0"/>
              <a:t>Tune in to what your child’s body language is telling you, and try to respond to non-verbal messages too. For example, ‘You’re very quiet this afternoon. Did something happen at school?’</a:t>
            </a:r>
          </a:p>
          <a:p>
            <a:pPr marL="0" lvl="0" indent="0" algn="l" rtl="0">
              <a:spcBef>
                <a:spcPts val="0"/>
              </a:spcBef>
              <a:spcAft>
                <a:spcPts val="0"/>
              </a:spcAft>
              <a:buNone/>
            </a:pPr>
            <a:r>
              <a:rPr lang="en-GB" dirty="0" smtClean="0"/>
              <a:t>Involve your child in conversations – this could be as simple as asking, ‘What do you think about that?’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Active listening is key to good communication and great for your relationship with your child. That’s because active listening shows your child that you care and are interested in them. It can also help you learn and understand more about what’s going on in your child’s life.</a:t>
            </a:r>
          </a:p>
          <a:p>
            <a:endParaRPr lang="en-GB" dirty="0" smtClean="0"/>
          </a:p>
          <a:p>
            <a:r>
              <a:rPr lang="en-GB" dirty="0" smtClean="0"/>
              <a:t>Here’s how to do active listening with your child:</a:t>
            </a:r>
          </a:p>
          <a:p>
            <a:endParaRPr lang="en-GB" dirty="0" smtClean="0"/>
          </a:p>
          <a:p>
            <a:r>
              <a:rPr lang="en-GB" dirty="0" smtClean="0"/>
              <a:t>Use your body language to show you’re listening. For example, face your child and make eye contact. If your child likes to talk while doing activities, you can show you’re listening by turning to look at your child and getting close to them.</a:t>
            </a:r>
          </a:p>
          <a:p>
            <a:r>
              <a:rPr lang="en-GB" dirty="0" smtClean="0"/>
              <a:t>Watch your child’s facial expressions and body language. Listening isn’t just about hearing words, but also about trying to understand what’s behind those words.</a:t>
            </a:r>
          </a:p>
          <a:p>
            <a:r>
              <a:rPr lang="en-GB" dirty="0" smtClean="0"/>
              <a:t>Build on what your child is telling you and show your interest by saying things like ‘Tell me more about ...’, ‘Really!’ and ‘Go on ...’.</a:t>
            </a:r>
          </a:p>
          <a:p>
            <a:r>
              <a:rPr lang="en-GB" dirty="0" smtClean="0"/>
              <a:t>Repeat or rephrase what your child has said from time to time. This lets your child know you’re listening and helps you check what your child is saying.</a:t>
            </a:r>
          </a:p>
          <a:p>
            <a:r>
              <a:rPr lang="en-GB" dirty="0" smtClean="0"/>
              <a:t>Try not to jump in, cut your child off, or finish sentences – even when your child says something strange or is having trouble finding words.</a:t>
            </a:r>
          </a:p>
          <a:p>
            <a:r>
              <a:rPr lang="en-GB" dirty="0" smtClean="0"/>
              <a:t>Don’t rush into problem-solving. Your child might just want you to listen, and to feel that their feelings and point of view matter.</a:t>
            </a:r>
          </a:p>
          <a:p>
            <a:r>
              <a:rPr lang="en-GB" dirty="0" smtClean="0"/>
              <a:t>Prompt your child to tell you how they feel by describing what you think they’re feeling – for example, ‘It sounds like you felt left out when Felix wanted to play with those other kids at lunch’. Be prepared to get this wrong, and ask your child to help you understand.</a:t>
            </a:r>
          </a:p>
          <a:p>
            <a:endParaRPr lang="en-GB" dirty="0"/>
          </a:p>
        </p:txBody>
      </p:sp>
    </p:spTree>
    <p:extLst>
      <p:ext uri="{BB962C8B-B14F-4D97-AF65-F5344CB8AC3E}">
        <p14:creationId xmlns:p14="http://schemas.microsoft.com/office/powerpoint/2010/main" val="367060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smtClean="0"/>
              <a:t>Transition</a:t>
            </a:r>
            <a:endParaRPr dirty="0"/>
          </a:p>
        </p:txBody>
      </p:sp>
      <p:sp>
        <p:nvSpPr>
          <p:cNvPr id="59" name="Google Shape;59;p13"/>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smtClean="0"/>
              <a:t>Parental Empowerment</a:t>
            </a:r>
            <a:endParaRP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7954">
        <p14:prism/>
      </p:transition>
    </mc:Choice>
    <mc:Fallback xmlns="">
      <p:transition spd="slow" advTm="79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84" y="154985"/>
            <a:ext cx="1821050" cy="867903"/>
          </a:xfrm>
        </p:spPr>
        <p:txBody>
          <a:bodyPr>
            <a:normAutofit/>
          </a:bodyPr>
          <a:lstStyle/>
          <a:p>
            <a:r>
              <a:rPr lang="en-GB" sz="2800" dirty="0" smtClean="0"/>
              <a:t>Activity</a:t>
            </a:r>
            <a:endParaRPr lang="en-GB" sz="2800" dirty="0"/>
          </a:p>
        </p:txBody>
      </p:sp>
      <p:pic>
        <p:nvPicPr>
          <p:cNvPr id="4" name="Picture 3"/>
          <p:cNvPicPr>
            <a:picLocks noChangeAspect="1"/>
          </p:cNvPicPr>
          <p:nvPr/>
        </p:nvPicPr>
        <p:blipFill>
          <a:blip r:embed="rId5"/>
          <a:stretch>
            <a:fillRect/>
          </a:stretch>
        </p:blipFill>
        <p:spPr>
          <a:xfrm>
            <a:off x="12023197" y="7757343"/>
            <a:ext cx="6470691" cy="4846134"/>
          </a:xfrm>
          <a:prstGeom prst="rect">
            <a:avLst/>
          </a:prstGeom>
        </p:spPr>
      </p:pic>
      <p:pic>
        <p:nvPicPr>
          <p:cNvPr id="5" name="Picture 4" descr="Circles of Influence "/>
          <p:cNvPicPr/>
          <p:nvPr/>
        </p:nvPicPr>
        <p:blipFill>
          <a:blip r:embed="rId6">
            <a:extLst>
              <a:ext uri="{28A0092B-C50C-407E-A947-70E740481C1C}">
                <a14:useLocalDpi xmlns:a14="http://schemas.microsoft.com/office/drawing/2010/main" val="0"/>
              </a:ext>
            </a:extLst>
          </a:blip>
          <a:srcRect/>
          <a:stretch>
            <a:fillRect/>
          </a:stretch>
        </p:blipFill>
        <p:spPr bwMode="auto">
          <a:xfrm>
            <a:off x="1821051" y="154985"/>
            <a:ext cx="6391619" cy="4847598"/>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30118048"/>
      </p:ext>
    </p:extLst>
  </p:cSld>
  <p:clrMapOvr>
    <a:masterClrMapping/>
  </p:clrMapOvr>
  <mc:AlternateContent xmlns:mc="http://schemas.openxmlformats.org/markup-compatibility/2006" xmlns:p14="http://schemas.microsoft.com/office/powerpoint/2010/main">
    <mc:Choice Requires="p14">
      <p:transition spd="slow" p14:dur="2000" advTm="62039"/>
    </mc:Choice>
    <mc:Fallback xmlns="">
      <p:transition spd="slow" advTm="6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Reflect</a:t>
            </a:r>
            <a:endParaRPr lang="en-GB" dirty="0"/>
          </a:p>
        </p:txBody>
      </p:sp>
      <p:sp>
        <p:nvSpPr>
          <p:cNvPr id="4" name="Text Placeholder 3"/>
          <p:cNvSpPr>
            <a:spLocks noGrp="1"/>
          </p:cNvSpPr>
          <p:nvPr>
            <p:ph type="body" idx="1"/>
          </p:nvPr>
        </p:nvSpPr>
        <p:spPr/>
        <p:txBody>
          <a:bodyPr>
            <a:normAutofit/>
          </a:bodyPr>
          <a:lstStyle/>
          <a:p>
            <a:pPr marL="114300" indent="0">
              <a:buNone/>
            </a:pPr>
            <a:r>
              <a:rPr lang="en-GB" dirty="0" smtClean="0"/>
              <a:t>*  Write </a:t>
            </a:r>
            <a:r>
              <a:rPr lang="en-GB" dirty="0"/>
              <a:t>down what you have achieved </a:t>
            </a:r>
            <a:r>
              <a:rPr lang="en-GB" dirty="0" smtClean="0"/>
              <a:t>today</a:t>
            </a:r>
          </a:p>
          <a:p>
            <a:pPr marL="114300" indent="0">
              <a:buNone/>
            </a:pPr>
            <a:endParaRPr lang="en-GB" dirty="0"/>
          </a:p>
          <a:p>
            <a:pPr marL="114300" indent="0">
              <a:buNone/>
            </a:pPr>
            <a:r>
              <a:rPr lang="en-GB" dirty="0" smtClean="0"/>
              <a:t>*  Now </a:t>
            </a:r>
            <a:r>
              <a:rPr lang="en-GB" dirty="0"/>
              <a:t>write down what you want to achieve tomorrow and next </a:t>
            </a:r>
            <a:r>
              <a:rPr lang="en-GB" dirty="0" smtClean="0"/>
              <a:t>week</a:t>
            </a:r>
          </a:p>
          <a:p>
            <a:pPr marL="114300" indent="0">
              <a:buNone/>
            </a:pPr>
            <a:endParaRPr lang="en-GB" dirty="0"/>
          </a:p>
          <a:p>
            <a:pPr marL="114300" indent="0">
              <a:buNone/>
            </a:pPr>
            <a:r>
              <a:rPr lang="en-GB" dirty="0" smtClean="0"/>
              <a:t>*  </a:t>
            </a:r>
            <a:r>
              <a:rPr lang="en-GB" dirty="0" smtClean="0"/>
              <a:t>Check </a:t>
            </a:r>
            <a:r>
              <a:rPr lang="en-GB" dirty="0"/>
              <a:t>your notes in the morning to remind you what you want to </a:t>
            </a:r>
            <a:r>
              <a:rPr lang="en-GB" dirty="0" smtClean="0"/>
              <a:t>achieve</a:t>
            </a:r>
          </a:p>
          <a:p>
            <a:pPr marL="114300" indent="0">
              <a:buNone/>
            </a:pPr>
            <a:endParaRPr lang="en-GB" dirty="0"/>
          </a:p>
          <a:p>
            <a:pPr marL="114300" indent="0">
              <a:buNone/>
            </a:pPr>
            <a:r>
              <a:rPr lang="en-GB" dirty="0" smtClean="0"/>
              <a:t>*  Reflect </a:t>
            </a:r>
            <a:r>
              <a:rPr lang="en-GB" dirty="0"/>
              <a:t>again at the end of the week. How have your plans changed</a:t>
            </a:r>
            <a:r>
              <a:rPr lang="en-GB" dirty="0" smtClean="0"/>
              <a:t>?</a:t>
            </a:r>
          </a:p>
          <a:p>
            <a:pPr marL="114300" indent="0">
              <a:buNone/>
            </a:pPr>
            <a:endParaRPr lang="en-GB" dirty="0"/>
          </a:p>
          <a:p>
            <a:pPr marL="114300" indent="0">
              <a:buNone/>
            </a:pPr>
            <a:r>
              <a:rPr lang="en-GB" dirty="0" smtClean="0"/>
              <a:t>*  How </a:t>
            </a:r>
            <a:r>
              <a:rPr lang="en-GB" dirty="0"/>
              <a:t>could this method help you to achieve your aims?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95938562"/>
      </p:ext>
    </p:extLst>
  </p:cSld>
  <p:clrMapOvr>
    <a:masterClrMapping/>
  </p:clrMapOvr>
  <mc:AlternateContent xmlns:mc="http://schemas.openxmlformats.org/markup-compatibility/2006" xmlns:p14="http://schemas.microsoft.com/office/powerpoint/2010/main">
    <mc:Choice Requires="p14">
      <p:transition spd="slow" advTm="45933">
        <p14:prism/>
      </p:transition>
    </mc:Choice>
    <mc:Fallback xmlns="">
      <p:transition spd="slow" advTm="459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You have now completed our </a:t>
            </a:r>
            <a:r>
              <a:rPr lang="en-GB" dirty="0" smtClean="0"/>
              <a:t>Transition </a:t>
            </a:r>
            <a:r>
              <a:rPr lang="en-GB" dirty="0"/>
              <a:t>session.</a:t>
            </a:r>
            <a:br>
              <a:rPr lang="en-GB" dirty="0"/>
            </a:br>
            <a:endParaRPr lang="en-GB" dirty="0"/>
          </a:p>
        </p:txBody>
      </p:sp>
      <p:sp>
        <p:nvSpPr>
          <p:cNvPr id="3" name="Text Placeholder 2"/>
          <p:cNvSpPr>
            <a:spLocks noGrp="1"/>
          </p:cNvSpPr>
          <p:nvPr>
            <p:ph type="body" idx="1"/>
          </p:nvPr>
        </p:nvSpPr>
        <p:spPr/>
        <p:txBody>
          <a:bodyPr/>
          <a:lstStyle/>
          <a:p>
            <a:pPr marL="114300" indent="0">
              <a:buNone/>
            </a:pPr>
            <a:endParaRPr lang="en-GB" dirty="0"/>
          </a:p>
          <a:p>
            <a:pPr marL="114300" indent="0">
              <a:buNone/>
            </a:pPr>
            <a:r>
              <a:rPr lang="en-GB" dirty="0"/>
              <a:t>Remember to keep your notes </a:t>
            </a:r>
            <a:r>
              <a:rPr lang="en-GB" dirty="0" smtClean="0"/>
              <a:t>so </a:t>
            </a:r>
            <a:r>
              <a:rPr lang="en-GB" dirty="0"/>
              <a:t>that </a:t>
            </a:r>
            <a:r>
              <a:rPr lang="en-GB" dirty="0" smtClean="0"/>
              <a:t>you can </a:t>
            </a:r>
            <a:r>
              <a:rPr lang="en-GB" dirty="0"/>
              <a:t>reflect upon </a:t>
            </a:r>
            <a:r>
              <a:rPr lang="en-GB" dirty="0" smtClean="0"/>
              <a:t>the activities </a:t>
            </a:r>
            <a:r>
              <a:rPr lang="en-GB" dirty="0"/>
              <a:t>when you feel you need to. </a:t>
            </a:r>
          </a:p>
          <a:p>
            <a:pPr marL="114300" indent="0">
              <a:buNone/>
            </a:pPr>
            <a:endParaRPr lang="en-GB" dirty="0"/>
          </a:p>
          <a:p>
            <a:pPr marL="114300" indent="0">
              <a:buNone/>
            </a:pPr>
            <a:r>
              <a:rPr lang="en-GB" dirty="0"/>
              <a:t>You are now ready to move on.</a:t>
            </a:r>
          </a:p>
          <a:p>
            <a:pPr marL="114300" indent="0">
              <a:buNone/>
            </a:pPr>
            <a:endParaRPr lang="en-GB" dirty="0"/>
          </a:p>
          <a:p>
            <a:pPr marL="114300" indent="0">
              <a:buNone/>
            </a:pPr>
            <a:r>
              <a:rPr lang="en-GB" dirty="0"/>
              <a:t>Well Done!</a:t>
            </a:r>
          </a:p>
          <a:p>
            <a:pPr marL="11430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5261452"/>
      </p:ext>
    </p:extLst>
  </p:cSld>
  <p:clrMapOvr>
    <a:masterClrMapping/>
  </p:clrMapOvr>
  <mc:AlternateContent xmlns:mc="http://schemas.openxmlformats.org/markup-compatibility/2006" xmlns:p14="http://schemas.microsoft.com/office/powerpoint/2010/main">
    <mc:Choice Requires="p14">
      <p:transition spd="slow" advTm="17447">
        <p14:prism/>
      </p:transition>
    </mc:Choice>
    <mc:Fallback xmlns="">
      <p:transition spd="slow" advTm="174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Transition?</a:t>
            </a:r>
            <a:endParaRPr/>
          </a:p>
        </p:txBody>
      </p:sp>
      <p:sp>
        <p:nvSpPr>
          <p:cNvPr id="77" name="Google Shape;77;p16"/>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000" dirty="0">
                <a:latin typeface="Playfair Display" panose="020B0604020202020204" charset="0"/>
              </a:rPr>
              <a:t>Movement, passage or change from one position, state, stage, </a:t>
            </a:r>
            <a:r>
              <a:rPr lang="en" sz="2000" dirty="0" smtClean="0">
                <a:latin typeface="Playfair Display" panose="020B0604020202020204" charset="0"/>
              </a:rPr>
              <a:t>subject or concept </a:t>
            </a:r>
            <a:r>
              <a:rPr lang="en" sz="2000" dirty="0">
                <a:latin typeface="Playfair Display" panose="020B0604020202020204" charset="0"/>
              </a:rPr>
              <a:t>to another change.</a:t>
            </a:r>
            <a:endParaRPr sz="2000" dirty="0">
              <a:latin typeface="Playfair Display" panose="020B0604020202020204" charset="0"/>
            </a:endParaRPr>
          </a:p>
        </p:txBody>
      </p:sp>
      <p:pic>
        <p:nvPicPr>
          <p:cNvPr id="78" name="Google Shape;78;p16"/>
          <p:cNvPicPr preferRelativeResize="0"/>
          <p:nvPr/>
        </p:nvPicPr>
        <p:blipFill>
          <a:blip r:embed="rId5">
            <a:alphaModFix/>
          </a:blip>
          <a:stretch>
            <a:fillRect/>
          </a:stretch>
        </p:blipFill>
        <p:spPr>
          <a:xfrm>
            <a:off x="4194375" y="1776275"/>
            <a:ext cx="4741301" cy="2938599"/>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64"/>
    </mc:Choice>
    <mc:Fallback xmlns="">
      <p:transition spd="slow" advTm="1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Examples of Transition</a:t>
            </a:r>
            <a:endParaRPr/>
          </a:p>
        </p:txBody>
      </p:sp>
      <p:sp>
        <p:nvSpPr>
          <p:cNvPr id="84" name="Google Shape;84;p17"/>
          <p:cNvSpPr txBox="1">
            <a:spLocks noGrp="1"/>
          </p:cNvSpPr>
          <p:nvPr>
            <p:ph type="body" idx="1"/>
          </p:nvPr>
        </p:nvSpPr>
        <p:spPr>
          <a:xfrm>
            <a:off x="311700" y="1017725"/>
            <a:ext cx="8520600" cy="355115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Clr>
                <a:schemeClr val="dk2"/>
              </a:buClr>
              <a:buSzPts val="275"/>
              <a:buFont typeface="Arial"/>
              <a:buNone/>
            </a:pPr>
            <a:r>
              <a:rPr lang="en" sz="7200" dirty="0" smtClean="0">
                <a:latin typeface="Playfair Display" panose="020B0604020202020204" charset="0"/>
                <a:ea typeface="Arial"/>
                <a:cs typeface="Calibri" panose="020F0502020204030204" pitchFamily="34" charset="0"/>
                <a:sym typeface="Arial"/>
              </a:rPr>
              <a:t>* Accidents </a:t>
            </a:r>
            <a:r>
              <a:rPr lang="en" sz="7200" dirty="0">
                <a:latin typeface="Playfair Display" panose="020B0604020202020204" charset="0"/>
                <a:ea typeface="Arial"/>
                <a:cs typeface="Calibri" panose="020F0502020204030204" pitchFamily="34" charset="0"/>
                <a:sym typeface="Arial"/>
              </a:rPr>
              <a:t>or illness</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0"/>
              </a:spcAft>
              <a:buClr>
                <a:schemeClr val="dk2"/>
              </a:buClr>
              <a:buSzPts val="275"/>
              <a:buFont typeface="Arial"/>
              <a:buNone/>
            </a:pPr>
            <a:r>
              <a:rPr lang="en" sz="7200" dirty="0" smtClean="0">
                <a:latin typeface="Playfair Display" panose="020B0604020202020204" charset="0"/>
                <a:ea typeface="Arial"/>
                <a:cs typeface="Calibri" panose="020F0502020204030204" pitchFamily="34" charset="0"/>
                <a:sym typeface="Arial"/>
              </a:rPr>
              <a:t>* Buying </a:t>
            </a:r>
            <a:r>
              <a:rPr lang="en" sz="7200" dirty="0">
                <a:latin typeface="Playfair Display" panose="020B0604020202020204" charset="0"/>
                <a:ea typeface="Arial"/>
                <a:cs typeface="Calibri" panose="020F0502020204030204" pitchFamily="34" charset="0"/>
                <a:sym typeface="Arial"/>
              </a:rPr>
              <a:t>a house / selling a house/ Moving house</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0"/>
              </a:spcAft>
              <a:buClr>
                <a:schemeClr val="dk2"/>
              </a:buClr>
              <a:buSzPts val="275"/>
              <a:buFont typeface="Arial"/>
              <a:buNone/>
            </a:pPr>
            <a:r>
              <a:rPr lang="en" sz="7200" dirty="0" smtClean="0">
                <a:latin typeface="Playfair Display" panose="020B0604020202020204" charset="0"/>
                <a:ea typeface="Arial"/>
                <a:cs typeface="Calibri" panose="020F0502020204030204" pitchFamily="34" charset="0"/>
                <a:sym typeface="Arial"/>
              </a:rPr>
              <a:t>* Divorce</a:t>
            </a:r>
            <a:r>
              <a:rPr lang="en" sz="7200" dirty="0">
                <a:latin typeface="Playfair Display" panose="020B0604020202020204" charset="0"/>
                <a:ea typeface="Arial"/>
                <a:cs typeface="Calibri" panose="020F0502020204030204" pitchFamily="34" charset="0"/>
                <a:sym typeface="Arial"/>
              </a:rPr>
              <a:t>/ Getting married</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0"/>
              </a:spcAft>
              <a:buClr>
                <a:schemeClr val="dk2"/>
              </a:buClr>
              <a:buSzPts val="275"/>
              <a:buFont typeface="Arial"/>
              <a:buNone/>
            </a:pPr>
            <a:r>
              <a:rPr lang="en" sz="7200" dirty="0" smtClean="0">
                <a:latin typeface="Playfair Display" panose="020B0604020202020204" charset="0"/>
                <a:ea typeface="Arial"/>
                <a:cs typeface="Calibri" panose="020F0502020204030204" pitchFamily="34" charset="0"/>
                <a:sym typeface="Arial"/>
              </a:rPr>
              <a:t>* Having </a:t>
            </a:r>
            <a:r>
              <a:rPr lang="en" sz="7200" dirty="0">
                <a:latin typeface="Playfair Display" panose="020B0604020202020204" charset="0"/>
                <a:ea typeface="Arial"/>
                <a:cs typeface="Calibri" panose="020F0502020204030204" pitchFamily="34" charset="0"/>
                <a:sym typeface="Arial"/>
              </a:rPr>
              <a:t>a baby</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0"/>
              </a:spcAft>
              <a:buClr>
                <a:schemeClr val="dk2"/>
              </a:buClr>
              <a:buSzPts val="275"/>
              <a:buFont typeface="Arial"/>
              <a:buNone/>
            </a:pPr>
            <a:r>
              <a:rPr lang="en" sz="7200" dirty="0" smtClean="0">
                <a:latin typeface="Playfair Display" panose="020B0604020202020204" charset="0"/>
                <a:ea typeface="Arial"/>
                <a:cs typeface="Calibri" panose="020F0502020204030204" pitchFamily="34" charset="0"/>
                <a:sym typeface="Arial"/>
              </a:rPr>
              <a:t>* Leaving </a:t>
            </a:r>
            <a:r>
              <a:rPr lang="en" sz="7200" dirty="0">
                <a:latin typeface="Playfair Display" panose="020B0604020202020204" charset="0"/>
                <a:ea typeface="Arial"/>
                <a:cs typeface="Calibri" panose="020F0502020204030204" pitchFamily="34" charset="0"/>
                <a:sym typeface="Arial"/>
              </a:rPr>
              <a:t>for college</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0"/>
              </a:spcAft>
              <a:buClr>
                <a:schemeClr val="dk2"/>
              </a:buClr>
              <a:buSzPts val="275"/>
              <a:buFont typeface="Arial"/>
              <a:buNone/>
            </a:pPr>
            <a:r>
              <a:rPr lang="en" sz="7200" dirty="0" smtClean="0">
                <a:latin typeface="Playfair Display" panose="020B0604020202020204" charset="0"/>
                <a:ea typeface="Arial"/>
                <a:cs typeface="Calibri" panose="020F0502020204030204" pitchFamily="34" charset="0"/>
                <a:sym typeface="Arial"/>
              </a:rPr>
              <a:t>* Relocation</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0"/>
              </a:spcAft>
              <a:buClr>
                <a:schemeClr val="dk2"/>
              </a:buClr>
              <a:buSzPts val="275"/>
              <a:buFont typeface="Arial"/>
              <a:buNone/>
            </a:pPr>
            <a:r>
              <a:rPr lang="en" sz="7200" dirty="0" smtClean="0">
                <a:latin typeface="Playfair Display" panose="020B0604020202020204" charset="0"/>
                <a:ea typeface="Arial"/>
                <a:cs typeface="Calibri" panose="020F0502020204030204" pitchFamily="34" charset="0"/>
                <a:sym typeface="Arial"/>
              </a:rPr>
              <a:t>* Retirement</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0"/>
              </a:spcAft>
              <a:buClr>
                <a:schemeClr val="dk2"/>
              </a:buClr>
              <a:buSzPts val="275"/>
              <a:buNone/>
            </a:pPr>
            <a:r>
              <a:rPr lang="en" sz="7200" dirty="0" smtClean="0">
                <a:latin typeface="Playfair Display" panose="020B0604020202020204" charset="0"/>
                <a:ea typeface="Arial"/>
                <a:cs typeface="Calibri" panose="020F0502020204030204" pitchFamily="34" charset="0"/>
                <a:sym typeface="Arial"/>
              </a:rPr>
              <a:t>*  Significant </a:t>
            </a:r>
            <a:r>
              <a:rPr lang="en" sz="7200" dirty="0">
                <a:latin typeface="Playfair Display" panose="020B0604020202020204" charset="0"/>
                <a:ea typeface="Arial"/>
                <a:cs typeface="Calibri" panose="020F0502020204030204" pitchFamily="34" charset="0"/>
                <a:sym typeface="Arial"/>
              </a:rPr>
              <a:t>loss </a:t>
            </a:r>
          </a:p>
          <a:p>
            <a:pPr marL="0" lvl="0" indent="0" algn="l" rtl="0">
              <a:spcBef>
                <a:spcPts val="1200"/>
              </a:spcBef>
              <a:spcAft>
                <a:spcPts val="0"/>
              </a:spcAft>
              <a:buClr>
                <a:schemeClr val="dk2"/>
              </a:buClr>
              <a:buSzPts val="275"/>
              <a:buNone/>
            </a:pPr>
            <a:r>
              <a:rPr lang="en" sz="7200" dirty="0" smtClean="0">
                <a:latin typeface="Playfair Display" panose="020B0604020202020204" charset="0"/>
                <a:ea typeface="Arial"/>
                <a:cs typeface="Calibri" panose="020F0502020204030204" pitchFamily="34" charset="0"/>
                <a:sym typeface="Arial"/>
              </a:rPr>
              <a:t>* Starting </a:t>
            </a:r>
            <a:r>
              <a:rPr lang="en" sz="7200" dirty="0">
                <a:latin typeface="Playfair Display" panose="020B0604020202020204" charset="0"/>
                <a:ea typeface="Arial"/>
                <a:cs typeface="Calibri" panose="020F0502020204030204" pitchFamily="34" charset="0"/>
                <a:sym typeface="Arial"/>
              </a:rPr>
              <a:t>a career or changing jobs</a:t>
            </a:r>
            <a:endParaRPr sz="7200" dirty="0">
              <a:latin typeface="Playfair Display" panose="020B0604020202020204" charset="0"/>
              <a:ea typeface="Arial"/>
              <a:cs typeface="Calibri" panose="020F0502020204030204" pitchFamily="34" charset="0"/>
              <a:sym typeface="Arial"/>
            </a:endParaRPr>
          </a:p>
          <a:p>
            <a:pPr marL="0" lvl="0" indent="0" algn="l" rtl="0">
              <a:spcBef>
                <a:spcPts val="1200"/>
              </a:spcBef>
              <a:spcAft>
                <a:spcPts val="1200"/>
              </a:spcAft>
              <a:buNone/>
            </a:pP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45"/>
    </mc:Choice>
    <mc:Fallback xmlns="">
      <p:transition spd="slow" advTm="3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does Transition make us feel?</a:t>
            </a:r>
            <a:endParaRPr dirty="0"/>
          </a:p>
        </p:txBody>
      </p:sp>
      <p:sp>
        <p:nvSpPr>
          <p:cNvPr id="90" name="Google Shape;90;p18"/>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0" lvl="0" indent="0">
              <a:spcBef>
                <a:spcPts val="1200"/>
              </a:spcBef>
              <a:spcAft>
                <a:spcPts val="1200"/>
              </a:spcAft>
              <a:buNone/>
            </a:pPr>
            <a:r>
              <a:rPr lang="en-GB" dirty="0"/>
              <a:t>* Excited</a:t>
            </a:r>
          </a:p>
          <a:p>
            <a:pPr marL="0" lvl="0" indent="0">
              <a:spcBef>
                <a:spcPts val="1200"/>
              </a:spcBef>
              <a:spcAft>
                <a:spcPts val="1200"/>
              </a:spcAft>
              <a:buNone/>
            </a:pPr>
            <a:r>
              <a:rPr lang="en-GB" dirty="0"/>
              <a:t>* Frightened</a:t>
            </a:r>
          </a:p>
          <a:p>
            <a:pPr marL="0" lvl="0" indent="0">
              <a:spcBef>
                <a:spcPts val="1200"/>
              </a:spcBef>
              <a:spcAft>
                <a:spcPts val="1200"/>
              </a:spcAft>
              <a:buNone/>
            </a:pPr>
            <a:r>
              <a:rPr lang="en-GB" dirty="0"/>
              <a:t>* Anxious</a:t>
            </a:r>
          </a:p>
          <a:p>
            <a:pPr marL="0" lvl="0" indent="0">
              <a:spcBef>
                <a:spcPts val="1200"/>
              </a:spcBef>
              <a:spcAft>
                <a:spcPts val="1200"/>
              </a:spcAft>
              <a:buNone/>
            </a:pPr>
            <a:r>
              <a:rPr lang="en-GB" dirty="0"/>
              <a:t>* Angry</a:t>
            </a:r>
          </a:p>
          <a:p>
            <a:pPr marL="0" lvl="0" indent="0">
              <a:spcBef>
                <a:spcPts val="1200"/>
              </a:spcBef>
              <a:spcAft>
                <a:spcPts val="1200"/>
              </a:spcAft>
              <a:buNone/>
            </a:pPr>
            <a:r>
              <a:rPr lang="en-GB" dirty="0"/>
              <a:t>* Happy</a:t>
            </a:r>
          </a:p>
          <a:p>
            <a:pPr marL="0" lvl="0" indent="0" algn="l" rtl="0">
              <a:spcBef>
                <a:spcPts val="1200"/>
              </a:spcBef>
              <a:spcAft>
                <a:spcPts val="1200"/>
              </a:spcAft>
              <a:buNone/>
            </a:pP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29"/>
    </mc:Choice>
    <mc:Fallback xmlns="">
      <p:transition spd="slow" advTm="2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Reflect</a:t>
            </a:r>
            <a:endParaRPr dirty="0"/>
          </a:p>
        </p:txBody>
      </p:sp>
      <p:sp>
        <p:nvSpPr>
          <p:cNvPr id="96" name="Google Shape;96;p19"/>
          <p:cNvSpPr txBox="1">
            <a:spLocks noGrp="1"/>
          </p:cNvSpPr>
          <p:nvPr>
            <p:ph type="body" idx="1"/>
          </p:nvPr>
        </p:nvSpPr>
        <p:spPr>
          <a:xfrm>
            <a:off x="311700" y="1234074"/>
            <a:ext cx="8520600" cy="3627857"/>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400" dirty="0" smtClean="0"/>
              <a:t>* Think </a:t>
            </a:r>
            <a:r>
              <a:rPr lang="en" sz="2400" dirty="0"/>
              <a:t>of a time in your life when you underwent a transition.</a:t>
            </a:r>
            <a:endParaRPr sz="2400" dirty="0"/>
          </a:p>
          <a:p>
            <a:pPr marL="0" lvl="0" indent="0" algn="l" rtl="0">
              <a:spcBef>
                <a:spcPts val="1200"/>
              </a:spcBef>
              <a:spcAft>
                <a:spcPts val="0"/>
              </a:spcAft>
              <a:buNone/>
            </a:pPr>
            <a:r>
              <a:rPr lang="en" sz="2400" dirty="0" smtClean="0"/>
              <a:t>* Can </a:t>
            </a:r>
            <a:r>
              <a:rPr lang="en" sz="2400" dirty="0"/>
              <a:t>you remember how you felt at the time?</a:t>
            </a:r>
            <a:endParaRPr sz="2400" dirty="0">
              <a:latin typeface="Calibri" panose="020F0502020204030204" pitchFamily="34" charset="0"/>
              <a:cs typeface="Calibri" panose="020F0502020204030204" pitchFamily="34" charset="0"/>
            </a:endParaRPr>
          </a:p>
          <a:p>
            <a:pPr marL="0" lvl="0" indent="0">
              <a:spcBef>
                <a:spcPts val="1200"/>
              </a:spcBef>
              <a:buNone/>
            </a:pPr>
            <a:r>
              <a:rPr lang="en" sz="2400" dirty="0" smtClean="0"/>
              <a:t>* What </a:t>
            </a:r>
            <a:r>
              <a:rPr lang="en" sz="2400" dirty="0"/>
              <a:t>emotions did you go through</a:t>
            </a:r>
            <a:r>
              <a:rPr lang="en" sz="2400" dirty="0" smtClean="0"/>
              <a:t>?</a:t>
            </a:r>
            <a:r>
              <a:rPr lang="en-GB" sz="2400" dirty="0"/>
              <a:t> </a:t>
            </a:r>
            <a:endParaRPr lang="en-GB" sz="2400" dirty="0" smtClean="0"/>
          </a:p>
          <a:p>
            <a:pPr marL="0" lvl="0" indent="0">
              <a:spcBef>
                <a:spcPts val="1200"/>
              </a:spcBef>
              <a:buNone/>
            </a:pPr>
            <a:r>
              <a:rPr lang="en-GB" sz="2400" dirty="0" smtClean="0"/>
              <a:t>* Consider </a:t>
            </a:r>
            <a:r>
              <a:rPr lang="en-GB" sz="2400" dirty="0"/>
              <a:t>why you felt like </a:t>
            </a:r>
            <a:r>
              <a:rPr lang="en-GB" sz="2400" dirty="0" smtClean="0"/>
              <a:t>that. </a:t>
            </a:r>
            <a:r>
              <a:rPr lang="en" sz="2400" dirty="0" smtClean="0"/>
              <a:t>How </a:t>
            </a:r>
            <a:r>
              <a:rPr lang="en" sz="2400" dirty="0"/>
              <a:t>did you cope with </a:t>
            </a:r>
            <a:r>
              <a:rPr lang="en" sz="2400" dirty="0" smtClean="0"/>
              <a:t>these   emotions</a:t>
            </a:r>
            <a:r>
              <a:rPr lang="en" sz="2400" dirty="0"/>
              <a:t>? </a:t>
            </a:r>
            <a:endParaRPr sz="2400" dirty="0"/>
          </a:p>
          <a:p>
            <a:pPr marL="0" lvl="0" indent="0">
              <a:spcBef>
                <a:spcPts val="1200"/>
              </a:spcBef>
              <a:spcAft>
                <a:spcPts val="1200"/>
              </a:spcAft>
              <a:buNone/>
            </a:pPr>
            <a:r>
              <a:rPr lang="en-GB" sz="2400" dirty="0" smtClean="0"/>
              <a:t>* Think </a:t>
            </a:r>
            <a:r>
              <a:rPr lang="en-GB" sz="2400" dirty="0"/>
              <a:t>of all the people and resources you have that can help you cope </a:t>
            </a:r>
            <a:r>
              <a:rPr lang="en-GB" sz="2400"/>
              <a:t>with </a:t>
            </a:r>
            <a:r>
              <a:rPr lang="en-GB" sz="2400" smtClean="0"/>
              <a:t>changes</a:t>
            </a:r>
            <a:r>
              <a:rPr lang="en-GB" sz="2400" dirty="0"/>
              <a:t>.</a:t>
            </a:r>
            <a:endParaRPr lang="en-GB" sz="2400" dirty="0" smtClean="0"/>
          </a:p>
          <a:p>
            <a:pPr marL="0" lvl="0" indent="0">
              <a:spcBef>
                <a:spcPts val="1200"/>
              </a:spcBef>
              <a:spcAft>
                <a:spcPts val="1200"/>
              </a:spcAft>
              <a:buNone/>
            </a:pPr>
            <a:r>
              <a:rPr lang="en-GB" sz="2400" dirty="0" smtClean="0"/>
              <a:t>* What might you do </a:t>
            </a:r>
            <a:r>
              <a:rPr lang="en-GB" sz="2400" dirty="0" smtClean="0">
                <a:latin typeface="Playfair Display" panose="020B0604020202020204" charset="0"/>
              </a:rPr>
              <a:t>differently</a:t>
            </a:r>
            <a:r>
              <a:rPr lang="en-GB" sz="2400" dirty="0" smtClean="0"/>
              <a:t> in the future?</a:t>
            </a:r>
          </a:p>
          <a:p>
            <a:pPr marL="0" lvl="0" indent="0">
              <a:spcBef>
                <a:spcPts val="1200"/>
              </a:spcBef>
              <a:spcAft>
                <a:spcPts val="1200"/>
              </a:spcAft>
              <a:buNone/>
            </a:pP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22"/>
    </mc:Choice>
    <mc:Fallback xmlns="">
      <p:transition spd="slow" advTm="4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do children express emotions? </a:t>
            </a:r>
            <a:endParaRPr dirty="0"/>
          </a:p>
        </p:txBody>
      </p:sp>
      <p:sp>
        <p:nvSpPr>
          <p:cNvPr id="102" name="Google Shape;102;p20"/>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smtClean="0"/>
              <a:t>* Behaviours</a:t>
            </a:r>
            <a:endParaRPr sz="2000" dirty="0"/>
          </a:p>
          <a:p>
            <a:pPr marL="0" lvl="0" indent="0" algn="l" rtl="0">
              <a:spcBef>
                <a:spcPts val="1200"/>
              </a:spcBef>
              <a:spcAft>
                <a:spcPts val="0"/>
              </a:spcAft>
              <a:buNone/>
            </a:pPr>
            <a:r>
              <a:rPr lang="en" sz="2000" dirty="0" smtClean="0"/>
              <a:t>* Mood </a:t>
            </a:r>
            <a:r>
              <a:rPr lang="en" sz="2000" dirty="0"/>
              <a:t>swings</a:t>
            </a:r>
            <a:endParaRPr sz="2000" dirty="0"/>
          </a:p>
          <a:p>
            <a:pPr marL="0" lvl="0" indent="0" algn="l" rtl="0">
              <a:spcBef>
                <a:spcPts val="1200"/>
              </a:spcBef>
              <a:spcAft>
                <a:spcPts val="0"/>
              </a:spcAft>
              <a:buNone/>
            </a:pPr>
            <a:r>
              <a:rPr lang="en" sz="2000" dirty="0" smtClean="0"/>
              <a:t>* Tantrums</a:t>
            </a:r>
            <a:endParaRPr sz="2000" dirty="0"/>
          </a:p>
          <a:p>
            <a:pPr marL="0" lvl="0" indent="0" algn="l" rtl="0">
              <a:spcBef>
                <a:spcPts val="1200"/>
              </a:spcBef>
              <a:spcAft>
                <a:spcPts val="0"/>
              </a:spcAft>
              <a:buNone/>
            </a:pPr>
            <a:r>
              <a:rPr lang="en" sz="2000" dirty="0" smtClean="0"/>
              <a:t>* Silence</a:t>
            </a:r>
            <a:endParaRPr sz="2000" dirty="0"/>
          </a:p>
          <a:p>
            <a:pPr marL="0" lvl="0" indent="0" algn="l" rtl="0">
              <a:spcBef>
                <a:spcPts val="1200"/>
              </a:spcBef>
              <a:spcAft>
                <a:spcPts val="0"/>
              </a:spcAft>
              <a:buNone/>
            </a:pPr>
            <a:r>
              <a:rPr lang="en" sz="2000" dirty="0" smtClean="0"/>
              <a:t>* Withdrawn</a:t>
            </a:r>
            <a:endParaRPr sz="2000" dirty="0"/>
          </a:p>
          <a:p>
            <a:pPr marL="0" lvl="0" indent="0">
              <a:spcBef>
                <a:spcPts val="1200"/>
              </a:spcBef>
              <a:spcAft>
                <a:spcPts val="1200"/>
              </a:spcAft>
              <a:buNone/>
            </a:pPr>
            <a:r>
              <a:rPr lang="en" sz="2000" dirty="0" smtClean="0"/>
              <a:t>* Hyperactivity</a:t>
            </a:r>
          </a:p>
          <a:p>
            <a:pPr marL="342900" lvl="0">
              <a:spcBef>
                <a:spcPts val="1200"/>
              </a:spcBef>
              <a:spcAft>
                <a:spcPts val="1200"/>
              </a:spcAft>
              <a:buFont typeface="Arial" panose="020B0604020202020204" pitchFamily="34" charset="0"/>
              <a:buChar char="•"/>
            </a:pPr>
            <a:endParaRPr sz="20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532"/>
    </mc:Choice>
    <mc:Fallback xmlns="">
      <p:transition spd="slow" advTm="4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lvl="0"/>
            <a:r>
              <a:rPr lang="en" dirty="0" smtClean="0"/>
              <a:t>Activity</a:t>
            </a:r>
            <a:r>
              <a:rPr lang="en-GB" dirty="0"/>
              <a:t/>
            </a:r>
            <a:br>
              <a:rPr lang="en-GB" dirty="0"/>
            </a:br>
            <a:endParaRPr dirty="0"/>
          </a:p>
        </p:txBody>
      </p:sp>
      <p:sp>
        <p:nvSpPr>
          <p:cNvPr id="108" name="Google Shape;108;p21"/>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graphicFrame>
        <p:nvGraphicFramePr>
          <p:cNvPr id="109" name="Google Shape;109;p21"/>
          <p:cNvGraphicFramePr/>
          <p:nvPr>
            <p:extLst>
              <p:ext uri="{D42A27DB-BD31-4B8C-83A1-F6EECF244321}">
                <p14:modId xmlns:p14="http://schemas.microsoft.com/office/powerpoint/2010/main" val="989008079"/>
              </p:ext>
            </p:extLst>
          </p:nvPr>
        </p:nvGraphicFramePr>
        <p:xfrm>
          <a:off x="427100" y="1619250"/>
          <a:ext cx="8405200" cy="3106075"/>
        </p:xfrm>
        <a:graphic>
          <a:graphicData uri="http://schemas.openxmlformats.org/drawingml/2006/table">
            <a:tbl>
              <a:tblPr>
                <a:noFill/>
                <a:tableStyleId>{7C9AC3A4-8989-4449-B9C9-62B640058E24}</a:tableStyleId>
              </a:tblPr>
              <a:tblGrid>
                <a:gridCol w="4202600">
                  <a:extLst>
                    <a:ext uri="{9D8B030D-6E8A-4147-A177-3AD203B41FA5}">
                      <a16:colId xmlns:a16="http://schemas.microsoft.com/office/drawing/2014/main" val="20000"/>
                    </a:ext>
                  </a:extLst>
                </a:gridCol>
                <a:gridCol w="4202600">
                  <a:extLst>
                    <a:ext uri="{9D8B030D-6E8A-4147-A177-3AD203B41FA5}">
                      <a16:colId xmlns:a16="http://schemas.microsoft.com/office/drawing/2014/main" val="20001"/>
                    </a:ext>
                  </a:extLst>
                </a:gridCol>
              </a:tblGrid>
              <a:tr h="639650">
                <a:tc>
                  <a:txBody>
                    <a:bodyPr/>
                    <a:lstStyle/>
                    <a:p>
                      <a:pPr marL="0" lvl="0" indent="0" algn="l" rtl="0">
                        <a:spcBef>
                          <a:spcPts val="0"/>
                        </a:spcBef>
                        <a:spcAft>
                          <a:spcPts val="0"/>
                        </a:spcAft>
                        <a:buNone/>
                      </a:pPr>
                      <a:r>
                        <a:rPr lang="en" sz="2000">
                          <a:latin typeface="Playfair Display" panose="020B0604020202020204" charset="0"/>
                        </a:rPr>
                        <a:t>Moving house</a:t>
                      </a:r>
                      <a:endParaRPr sz="2000">
                        <a:latin typeface="Playfair Display" panose="020B0604020202020204" charset="0"/>
                      </a:endParaRPr>
                    </a:p>
                  </a:txBody>
                  <a:tcPr marL="91425" marR="91425" marT="91425" marB="91425"/>
                </a:tc>
                <a:tc>
                  <a:txBody>
                    <a:bodyPr/>
                    <a:lstStyle/>
                    <a:p>
                      <a:pPr marL="0" lvl="0" indent="0" algn="l" rtl="0">
                        <a:spcBef>
                          <a:spcPts val="0"/>
                        </a:spcBef>
                        <a:spcAft>
                          <a:spcPts val="0"/>
                        </a:spcAft>
                        <a:buNone/>
                      </a:pPr>
                      <a:r>
                        <a:rPr lang="en" sz="2000">
                          <a:latin typeface="Playfair Display" panose="020B0604020202020204" charset="0"/>
                        </a:rPr>
                        <a:t>Facing a test or an exam</a:t>
                      </a:r>
                      <a:endParaRPr sz="2000">
                        <a:latin typeface="Playfair Display" panose="020B0604020202020204" charset="0"/>
                      </a:endParaRPr>
                    </a:p>
                  </a:txBody>
                  <a:tcPr marL="91425" marR="91425" marT="91425" marB="91425"/>
                </a:tc>
                <a:extLst>
                  <a:ext uri="{0D108BD9-81ED-4DB2-BD59-A6C34878D82A}">
                    <a16:rowId xmlns:a16="http://schemas.microsoft.com/office/drawing/2014/main" val="10000"/>
                  </a:ext>
                </a:extLst>
              </a:tr>
              <a:tr h="639650">
                <a:tc>
                  <a:txBody>
                    <a:bodyPr/>
                    <a:lstStyle/>
                    <a:p>
                      <a:pPr marL="0" lvl="0" indent="0" algn="l" rtl="0">
                        <a:spcBef>
                          <a:spcPts val="0"/>
                        </a:spcBef>
                        <a:spcAft>
                          <a:spcPts val="0"/>
                        </a:spcAft>
                        <a:buNone/>
                      </a:pPr>
                      <a:r>
                        <a:rPr lang="en" sz="2000">
                          <a:latin typeface="Playfair Display" panose="020B0604020202020204" charset="0"/>
                        </a:rPr>
                        <a:t>Loss of pet hamster</a:t>
                      </a:r>
                      <a:endParaRPr sz="2000">
                        <a:latin typeface="Playfair Display" panose="020B0604020202020204" charset="0"/>
                      </a:endParaRPr>
                    </a:p>
                  </a:txBody>
                  <a:tcPr marL="91425" marR="91425" marT="91425" marB="91425"/>
                </a:tc>
                <a:tc>
                  <a:txBody>
                    <a:bodyPr/>
                    <a:lstStyle/>
                    <a:p>
                      <a:pPr marL="0" lvl="0" indent="0" algn="l" rtl="0">
                        <a:spcBef>
                          <a:spcPts val="0"/>
                        </a:spcBef>
                        <a:spcAft>
                          <a:spcPts val="0"/>
                        </a:spcAft>
                        <a:buNone/>
                      </a:pPr>
                      <a:r>
                        <a:rPr lang="en" sz="2000">
                          <a:latin typeface="Playfair Display" panose="020B0604020202020204" charset="0"/>
                        </a:rPr>
                        <a:t>Lost or broken mobile phone</a:t>
                      </a:r>
                      <a:endParaRPr sz="2000">
                        <a:latin typeface="Playfair Display" panose="020B0604020202020204" charset="0"/>
                      </a:endParaRPr>
                    </a:p>
                  </a:txBody>
                  <a:tcPr marL="91425" marR="91425" marT="91425" marB="91425"/>
                </a:tc>
                <a:extLst>
                  <a:ext uri="{0D108BD9-81ED-4DB2-BD59-A6C34878D82A}">
                    <a16:rowId xmlns:a16="http://schemas.microsoft.com/office/drawing/2014/main" val="10001"/>
                  </a:ext>
                </a:extLst>
              </a:tr>
              <a:tr h="547475">
                <a:tc>
                  <a:txBody>
                    <a:bodyPr/>
                    <a:lstStyle/>
                    <a:p>
                      <a:pPr marL="0" lvl="0" indent="0" algn="l" rtl="0">
                        <a:spcBef>
                          <a:spcPts val="0"/>
                        </a:spcBef>
                        <a:spcAft>
                          <a:spcPts val="0"/>
                        </a:spcAft>
                        <a:buNone/>
                      </a:pPr>
                      <a:r>
                        <a:rPr lang="en" sz="2000" dirty="0">
                          <a:latin typeface="Playfair Display" panose="020B0604020202020204" charset="0"/>
                        </a:rPr>
                        <a:t>Divorce of parents</a:t>
                      </a:r>
                      <a:endParaRPr sz="2000" dirty="0">
                        <a:latin typeface="Playfair Display" panose="020B0604020202020204" charset="0"/>
                      </a:endParaRPr>
                    </a:p>
                  </a:txBody>
                  <a:tcPr marL="91425" marR="91425" marT="91425" marB="91425"/>
                </a:tc>
                <a:tc>
                  <a:txBody>
                    <a:bodyPr/>
                    <a:lstStyle/>
                    <a:p>
                      <a:pPr marL="0" lvl="0" indent="0" algn="l" rtl="0">
                        <a:spcBef>
                          <a:spcPts val="0"/>
                        </a:spcBef>
                        <a:spcAft>
                          <a:spcPts val="0"/>
                        </a:spcAft>
                        <a:buNone/>
                      </a:pPr>
                      <a:r>
                        <a:rPr lang="en" sz="2000">
                          <a:latin typeface="Playfair Display" panose="020B0604020202020204" charset="0"/>
                        </a:rPr>
                        <a:t>Isolation (illness eg COVID)</a:t>
                      </a:r>
                      <a:endParaRPr sz="2000">
                        <a:latin typeface="Playfair Display" panose="020B0604020202020204" charset="0"/>
                      </a:endParaRPr>
                    </a:p>
                  </a:txBody>
                  <a:tcPr marL="91425" marR="91425" marT="91425" marB="91425"/>
                </a:tc>
                <a:extLst>
                  <a:ext uri="{0D108BD9-81ED-4DB2-BD59-A6C34878D82A}">
                    <a16:rowId xmlns:a16="http://schemas.microsoft.com/office/drawing/2014/main" val="10002"/>
                  </a:ext>
                </a:extLst>
              </a:tr>
              <a:tr h="639650">
                <a:tc>
                  <a:txBody>
                    <a:bodyPr/>
                    <a:lstStyle/>
                    <a:p>
                      <a:pPr marL="0" lvl="0" indent="0" algn="l" rtl="0">
                        <a:spcBef>
                          <a:spcPts val="0"/>
                        </a:spcBef>
                        <a:spcAft>
                          <a:spcPts val="0"/>
                        </a:spcAft>
                        <a:buNone/>
                      </a:pPr>
                      <a:r>
                        <a:rPr lang="en" sz="2000" dirty="0">
                          <a:latin typeface="Playfair Display" panose="020B0604020202020204" charset="0"/>
                        </a:rPr>
                        <a:t>Change from Primary to secondary</a:t>
                      </a:r>
                      <a:endParaRPr sz="2000" dirty="0">
                        <a:latin typeface="Playfair Display" panose="020B0604020202020204" charset="0"/>
                      </a:endParaRPr>
                    </a:p>
                  </a:txBody>
                  <a:tcPr marL="91425" marR="91425" marT="91425" marB="91425"/>
                </a:tc>
                <a:tc>
                  <a:txBody>
                    <a:bodyPr/>
                    <a:lstStyle/>
                    <a:p>
                      <a:pPr marL="0" lvl="0" indent="0" algn="l" rtl="0">
                        <a:spcBef>
                          <a:spcPts val="0"/>
                        </a:spcBef>
                        <a:spcAft>
                          <a:spcPts val="0"/>
                        </a:spcAft>
                        <a:buNone/>
                      </a:pPr>
                      <a:r>
                        <a:rPr lang="en" sz="2000">
                          <a:latin typeface="Playfair Display" panose="020B0604020202020204" charset="0"/>
                        </a:rPr>
                        <a:t>Moving house</a:t>
                      </a:r>
                      <a:endParaRPr sz="2000">
                        <a:latin typeface="Playfair Display" panose="020B0604020202020204" charset="0"/>
                      </a:endParaRPr>
                    </a:p>
                  </a:txBody>
                  <a:tcPr marL="91425" marR="91425" marT="91425" marB="91425"/>
                </a:tc>
                <a:extLst>
                  <a:ext uri="{0D108BD9-81ED-4DB2-BD59-A6C34878D82A}">
                    <a16:rowId xmlns:a16="http://schemas.microsoft.com/office/drawing/2014/main" val="10003"/>
                  </a:ext>
                </a:extLst>
              </a:tr>
              <a:tr h="639650">
                <a:tc>
                  <a:txBody>
                    <a:bodyPr/>
                    <a:lstStyle/>
                    <a:p>
                      <a:pPr marL="0" lvl="0" indent="0" algn="l" rtl="0">
                        <a:spcBef>
                          <a:spcPts val="0"/>
                        </a:spcBef>
                        <a:spcAft>
                          <a:spcPts val="0"/>
                        </a:spcAft>
                        <a:buNone/>
                      </a:pPr>
                      <a:r>
                        <a:rPr lang="en" sz="2000" dirty="0">
                          <a:latin typeface="Playfair Display" panose="020B0604020202020204" charset="0"/>
                        </a:rPr>
                        <a:t>New baby sibling</a:t>
                      </a:r>
                      <a:endParaRPr sz="2000" dirty="0">
                        <a:latin typeface="Playfair Display" panose="020B0604020202020204" charset="0"/>
                      </a:endParaRPr>
                    </a:p>
                  </a:txBody>
                  <a:tcPr marL="91425" marR="91425" marT="91425" marB="91425"/>
                </a:tc>
                <a:tc>
                  <a:txBody>
                    <a:bodyPr/>
                    <a:lstStyle/>
                    <a:p>
                      <a:pPr marL="0" lvl="0" indent="0" algn="l" rtl="0">
                        <a:spcBef>
                          <a:spcPts val="0"/>
                        </a:spcBef>
                        <a:spcAft>
                          <a:spcPts val="0"/>
                        </a:spcAft>
                        <a:buNone/>
                      </a:pPr>
                      <a:r>
                        <a:rPr lang="en" sz="2000" dirty="0">
                          <a:latin typeface="Playfair Display" panose="020B0604020202020204" charset="0"/>
                        </a:rPr>
                        <a:t>Loss of grandparent</a:t>
                      </a:r>
                      <a:r>
                        <a:rPr lang="en" dirty="0">
                          <a:latin typeface="Playfair Display" panose="020B0604020202020204" charset="0"/>
                        </a:rPr>
                        <a:t> </a:t>
                      </a:r>
                      <a:endParaRPr dirty="0">
                        <a:latin typeface="Playfair Display" panose="020B0604020202020204" charset="0"/>
                      </a:endParaRPr>
                    </a:p>
                  </a:txBody>
                  <a:tcPr marL="91425" marR="91425" marT="91425" marB="91425"/>
                </a:tc>
                <a:extLst>
                  <a:ext uri="{0D108BD9-81ED-4DB2-BD59-A6C34878D82A}">
                    <a16:rowId xmlns:a16="http://schemas.microsoft.com/office/drawing/2014/main" val="10004"/>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20415">
        <p14:prism/>
      </p:transition>
    </mc:Choice>
    <mc:Fallback xmlns="">
      <p:transition spd="slow" advTm="204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can we talk to our children? </a:t>
            </a:r>
            <a:endParaRPr dirty="0"/>
          </a:p>
        </p:txBody>
      </p:sp>
      <p:sp>
        <p:nvSpPr>
          <p:cNvPr id="115" name="Google Shape;115;p22"/>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fontScale="77500" lnSpcReduction="20000"/>
          </a:bodyPr>
          <a:lstStyle/>
          <a:p>
            <a:pPr marL="0" lvl="0" indent="0">
              <a:spcBef>
                <a:spcPts val="1200"/>
              </a:spcBef>
              <a:buNone/>
            </a:pPr>
            <a:r>
              <a:rPr lang="en-GB" dirty="0"/>
              <a:t>How can we talk to our children that might encourage them to share their feelings? </a:t>
            </a:r>
          </a:p>
          <a:p>
            <a:pPr marL="0" lvl="0" indent="0">
              <a:spcBef>
                <a:spcPts val="1200"/>
              </a:spcBef>
              <a:buNone/>
            </a:pPr>
            <a:r>
              <a:rPr lang="en-GB" dirty="0"/>
              <a:t>What questions can we ask them?</a:t>
            </a:r>
          </a:p>
          <a:p>
            <a:pPr marL="0" lvl="0" indent="0">
              <a:spcBef>
                <a:spcPts val="1200"/>
              </a:spcBef>
              <a:buNone/>
            </a:pPr>
            <a:r>
              <a:rPr lang="en-GB" dirty="0"/>
              <a:t>Am I listening to them? </a:t>
            </a:r>
          </a:p>
          <a:p>
            <a:pPr marL="0" lvl="0" indent="0">
              <a:spcBef>
                <a:spcPts val="1200"/>
              </a:spcBef>
              <a:buNone/>
            </a:pPr>
            <a:r>
              <a:rPr lang="en-GB" dirty="0"/>
              <a:t>Here are some things to consider when talking to your children:</a:t>
            </a:r>
          </a:p>
          <a:p>
            <a:pPr marL="0" lvl="0" indent="0">
              <a:spcBef>
                <a:spcPts val="1200"/>
              </a:spcBef>
              <a:buNone/>
            </a:pPr>
            <a:r>
              <a:rPr lang="en-GB" dirty="0" smtClean="0"/>
              <a:t>* </a:t>
            </a:r>
            <a:r>
              <a:rPr lang="en-GB" dirty="0" smtClean="0"/>
              <a:t>Set </a:t>
            </a:r>
            <a:r>
              <a:rPr lang="en-GB" dirty="0"/>
              <a:t>aside time for talking and listening to each other. </a:t>
            </a:r>
            <a:endParaRPr lang="en-GB" dirty="0"/>
          </a:p>
          <a:p>
            <a:pPr marL="0" lvl="0" indent="0">
              <a:spcBef>
                <a:spcPts val="1200"/>
              </a:spcBef>
              <a:buNone/>
            </a:pPr>
            <a:r>
              <a:rPr lang="en-GB" dirty="0" smtClean="0"/>
              <a:t>* </a:t>
            </a:r>
            <a:r>
              <a:rPr lang="en-GB" dirty="0" smtClean="0"/>
              <a:t>Talk </a:t>
            </a:r>
            <a:r>
              <a:rPr lang="en-GB" dirty="0"/>
              <a:t>about everyday things as you go through your </a:t>
            </a:r>
            <a:r>
              <a:rPr lang="en-GB" dirty="0" smtClean="0"/>
              <a:t>day</a:t>
            </a:r>
          </a:p>
          <a:p>
            <a:pPr marL="0" lvl="0" indent="0">
              <a:spcBef>
                <a:spcPts val="1200"/>
              </a:spcBef>
              <a:buNone/>
            </a:pPr>
            <a:r>
              <a:rPr lang="en-GB" dirty="0" smtClean="0"/>
              <a:t>* Be </a:t>
            </a:r>
            <a:r>
              <a:rPr lang="en-GB" dirty="0"/>
              <a:t>open to talking about all kinds of feelings, including anger, joy, frustration, fear and anxiety. </a:t>
            </a:r>
            <a:endParaRPr lang="en-GB" dirty="0" smtClean="0"/>
          </a:p>
          <a:p>
            <a:pPr marL="0" lvl="0" indent="0">
              <a:spcBef>
                <a:spcPts val="1200"/>
              </a:spcBef>
              <a:buNone/>
            </a:pPr>
            <a:r>
              <a:rPr lang="en-GB" dirty="0" smtClean="0"/>
              <a:t>* Tune </a:t>
            </a:r>
            <a:r>
              <a:rPr lang="en-GB" dirty="0"/>
              <a:t>in to what your child’s body language is telling you, and try to respond to non-verbal messages too. </a:t>
            </a: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607"/>
    </mc:Choice>
    <mc:Fallback xmlns="">
      <p:transition spd="slow" advTm="8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Active listening with </a:t>
            </a:r>
            <a:r>
              <a:rPr lang="en-GB" dirty="0" smtClean="0"/>
              <a:t>children</a:t>
            </a:r>
            <a:r>
              <a:rPr lang="en-GB" dirty="0"/>
              <a:t/>
            </a:r>
            <a:br>
              <a:rPr lang="en-GB" dirty="0"/>
            </a:br>
            <a:endParaRPr lang="en-GB" dirty="0"/>
          </a:p>
        </p:txBody>
      </p:sp>
      <p:sp>
        <p:nvSpPr>
          <p:cNvPr id="3" name="Text Placeholder 2"/>
          <p:cNvSpPr>
            <a:spLocks noGrp="1"/>
          </p:cNvSpPr>
          <p:nvPr>
            <p:ph type="body" idx="1"/>
          </p:nvPr>
        </p:nvSpPr>
        <p:spPr/>
        <p:txBody>
          <a:bodyPr>
            <a:normAutofit fontScale="55000" lnSpcReduction="20000"/>
          </a:bodyPr>
          <a:lstStyle/>
          <a:p>
            <a:r>
              <a:rPr lang="en-GB" dirty="0" smtClean="0"/>
              <a:t>Active </a:t>
            </a:r>
            <a:r>
              <a:rPr lang="en-GB" dirty="0"/>
              <a:t>listening is key to good communication and great for your relationship with your child. That’s because active listening shows your child that you care and are interested in them. It can also help you learn and understand more about what’s going on in your child’s life.</a:t>
            </a:r>
          </a:p>
          <a:p>
            <a:endParaRPr lang="en-GB" dirty="0"/>
          </a:p>
          <a:p>
            <a:r>
              <a:rPr lang="en-GB" dirty="0" smtClean="0"/>
              <a:t>Here’s how </a:t>
            </a:r>
            <a:r>
              <a:rPr lang="en-GB" dirty="0"/>
              <a:t>active listening c</a:t>
            </a:r>
            <a:r>
              <a:rPr lang="en-GB" dirty="0" smtClean="0"/>
              <a:t>an be done with </a:t>
            </a:r>
            <a:r>
              <a:rPr lang="en-GB" dirty="0"/>
              <a:t>your child:</a:t>
            </a:r>
          </a:p>
          <a:p>
            <a:endParaRPr lang="en-GB" dirty="0"/>
          </a:p>
          <a:p>
            <a:r>
              <a:rPr lang="en-GB" dirty="0"/>
              <a:t>Use your body language to show you’re listening. For example, face your child and make eye contact. If your child likes to talk while doing activities, you can show you’re listening by turning to look at your child and getting close to them.</a:t>
            </a:r>
          </a:p>
          <a:p>
            <a:r>
              <a:rPr lang="en-GB" dirty="0"/>
              <a:t>Watch your child’s facial expressions and body language. Listening isn’t just about hearing words, but also about trying to understand what’s behind those words.</a:t>
            </a:r>
          </a:p>
          <a:p>
            <a:r>
              <a:rPr lang="en-GB" dirty="0"/>
              <a:t>Build on what your child is telling you and show your interest by saying things like ‘Tell me more about ...’, ‘Really!’ and ‘Go on ...’.</a:t>
            </a:r>
          </a:p>
          <a:p>
            <a:r>
              <a:rPr lang="en-GB" dirty="0"/>
              <a:t>Repeat or rephrase what your child has said from time to time. This lets your child know you’re listening and helps you check what your child is saying.</a:t>
            </a:r>
          </a:p>
          <a:p>
            <a:r>
              <a:rPr lang="en-GB" dirty="0"/>
              <a:t>Try not to jump in, cut your child off, or finish sentences – even when your child says something strange or is having trouble finding words.</a:t>
            </a:r>
          </a:p>
          <a:p>
            <a:r>
              <a:rPr lang="en-GB" dirty="0"/>
              <a:t>Don’t rush into problem-solving. Your child might just want you to listen, and to feel that their feelings and point of view matter.</a:t>
            </a:r>
          </a:p>
          <a:p>
            <a:r>
              <a:rPr lang="en-GB" dirty="0"/>
              <a:t>Prompt your child to tell you how they feel by describing what you think they’re feeling – for example, ‘It sounds like you felt left out when </a:t>
            </a:r>
            <a:r>
              <a:rPr lang="en-GB" dirty="0" smtClean="0"/>
              <a:t>your friend wanted </a:t>
            </a:r>
            <a:r>
              <a:rPr lang="en-GB" dirty="0"/>
              <a:t>to play with those other kids at lunch’. Be prepared to get this wrong, and ask your child to help you understand.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063252859"/>
      </p:ext>
    </p:extLst>
  </p:cSld>
  <p:clrMapOvr>
    <a:masterClrMapping/>
  </p:clrMapOvr>
  <mc:AlternateContent xmlns:mc="http://schemas.openxmlformats.org/markup-compatibility/2006" xmlns:p14="http://schemas.microsoft.com/office/powerpoint/2010/main">
    <mc:Choice Requires="p14">
      <p:transition spd="slow" p14:dur="2000" advTm="109527"/>
    </mc:Choice>
    <mc:Fallback xmlns="">
      <p:transition spd="slow" advTm="10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2.2|1.7|1.2|1.2|1.7"/>
</p:tagLst>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TotalTime>
  <Words>1917</Words>
  <Application>Microsoft Office PowerPoint</Application>
  <PresentationFormat>On-screen Show (16:9)</PresentationFormat>
  <Paragraphs>137</Paragraphs>
  <Slides>12</Slides>
  <Notes>11</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Montserrat</vt:lpstr>
      <vt:lpstr>Oswald</vt:lpstr>
      <vt:lpstr>Arial</vt:lpstr>
      <vt:lpstr>Playfair Display</vt:lpstr>
      <vt:lpstr>Calibri</vt:lpstr>
      <vt:lpstr>Pop</vt:lpstr>
      <vt:lpstr>Transition</vt:lpstr>
      <vt:lpstr>What is Transition?</vt:lpstr>
      <vt:lpstr>Examples of Transition</vt:lpstr>
      <vt:lpstr>How does Transition make us feel?</vt:lpstr>
      <vt:lpstr>Reflect</vt:lpstr>
      <vt:lpstr>How do children express emotions? </vt:lpstr>
      <vt:lpstr>Activity </vt:lpstr>
      <vt:lpstr>How can we talk to our children? </vt:lpstr>
      <vt:lpstr>Active listening with children </vt:lpstr>
      <vt:lpstr>Activity</vt:lpstr>
      <vt:lpstr>Reflect</vt:lpstr>
      <vt:lpstr>You have now completed our Transition session.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Parental Empowerment</dc:title>
  <dc:creator>White, Gillian</dc:creator>
  <cp:lastModifiedBy>White, Gillian</cp:lastModifiedBy>
  <cp:revision>26</cp:revision>
  <dcterms:modified xsi:type="dcterms:W3CDTF">2021-03-25T13:42:45Z</dcterms:modified>
</cp:coreProperties>
</file>