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86" r:id="rId3"/>
    <p:sldId id="258" r:id="rId4"/>
    <p:sldId id="260" r:id="rId5"/>
    <p:sldId id="263" r:id="rId6"/>
    <p:sldId id="272" r:id="rId7"/>
    <p:sldId id="274" r:id="rId8"/>
    <p:sldId id="277" r:id="rId9"/>
    <p:sldId id="283" r:id="rId10"/>
    <p:sldId id="278" r:id="rId11"/>
    <p:sldId id="289" r:id="rId12"/>
    <p:sldId id="288" r:id="rId13"/>
    <p:sldId id="287" r:id="rId14"/>
    <p:sldId id="290" r:id="rId15"/>
    <p:sldId id="279" r:id="rId16"/>
    <p:sldId id="282" r:id="rId17"/>
    <p:sldId id="285" r:id="rId18"/>
    <p:sldId id="280" r:id="rId19"/>
    <p:sldId id="281" r:id="rId20"/>
    <p:sldId id="291"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660" autoAdjust="0"/>
  </p:normalViewPr>
  <p:slideViewPr>
    <p:cSldViewPr snapToGrid="0">
      <p:cViewPr varScale="1">
        <p:scale>
          <a:sx n="62" d="100"/>
          <a:sy n="62" d="100"/>
        </p:scale>
        <p:origin x="82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21EBE9-3233-487E-A676-3807B0CD588E}" type="datetimeFigureOut">
              <a:rPr lang="en-GB" smtClean="0"/>
              <a:t>01/04/2021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C4FF1F-2C80-4F88-B160-D8C1737DEBE9}" type="slidenum">
              <a:rPr lang="en-GB" smtClean="0"/>
              <a:t>‹#›</a:t>
            </a:fld>
            <a:endParaRPr lang="en-GB"/>
          </a:p>
        </p:txBody>
      </p:sp>
    </p:spTree>
    <p:extLst>
      <p:ext uri="{BB962C8B-B14F-4D97-AF65-F5344CB8AC3E}">
        <p14:creationId xmlns:p14="http://schemas.microsoft.com/office/powerpoint/2010/main" val="2906035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might remember</a:t>
            </a:r>
            <a:r>
              <a:rPr lang="en-GB" baseline="0" dirty="0" smtClean="0"/>
              <a:t> a game show called catchphrase and this icebreaker is a similar idea. There are hidden phrases or sayings in the following images, your challenge is to work out what they are. (You can provide the answer to the first one to explain the </a:t>
            </a:r>
            <a:r>
              <a:rPr lang="en-GB" baseline="0" smtClean="0"/>
              <a:t>idea.) </a:t>
            </a:r>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7BC4FF1F-2C80-4F88-B160-D8C1737DEBE9}" type="slidenum">
              <a:rPr lang="en-GB" smtClean="0"/>
              <a:t>2</a:t>
            </a:fld>
            <a:endParaRPr lang="en-GB"/>
          </a:p>
        </p:txBody>
      </p:sp>
    </p:spTree>
    <p:extLst>
      <p:ext uri="{BB962C8B-B14F-4D97-AF65-F5344CB8AC3E}">
        <p14:creationId xmlns:p14="http://schemas.microsoft.com/office/powerpoint/2010/main" val="3824780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are some comments you might have heard or even say yourself. </a:t>
            </a:r>
          </a:p>
          <a:p>
            <a:endParaRPr lang="en-GB" dirty="0" smtClean="0"/>
          </a:p>
          <a:p>
            <a:endParaRPr lang="en-GB" dirty="0" smtClean="0"/>
          </a:p>
          <a:p>
            <a:r>
              <a:rPr lang="en-GB" dirty="0" smtClean="0"/>
              <a:t>“That’s the way we’ve always done it”</a:t>
            </a:r>
          </a:p>
          <a:p>
            <a:r>
              <a:rPr lang="en-GB" dirty="0" smtClean="0"/>
              <a:t>“That’s too disruptive”</a:t>
            </a:r>
          </a:p>
          <a:p>
            <a:r>
              <a:rPr lang="en-GB" dirty="0" smtClean="0"/>
              <a:t>“How do we know it would even work?”</a:t>
            </a:r>
          </a:p>
          <a:p>
            <a:r>
              <a:rPr lang="en-GB" dirty="0" smtClean="0"/>
              <a:t> “That idea is too crazy”</a:t>
            </a:r>
          </a:p>
          <a:p>
            <a:r>
              <a:rPr lang="en-GB" dirty="0" smtClean="0"/>
              <a:t>“I can’t think creatively”</a:t>
            </a:r>
          </a:p>
          <a:p>
            <a:r>
              <a:rPr lang="en-GB" dirty="0" smtClean="0"/>
              <a:t>“It’s already been done”</a:t>
            </a:r>
          </a:p>
          <a:p>
            <a:r>
              <a:rPr lang="en-GB" dirty="0" smtClean="0"/>
              <a:t> “I’m too busy to do that”</a:t>
            </a:r>
          </a:p>
          <a:p>
            <a:r>
              <a:rPr lang="en-GB" dirty="0" smtClean="0"/>
              <a:t> “We’ve already tried something like that”</a:t>
            </a:r>
          </a:p>
          <a:p>
            <a:r>
              <a:rPr lang="en-GB" dirty="0" smtClean="0"/>
              <a:t>“I’m not a creative person”</a:t>
            </a:r>
          </a:p>
          <a:p>
            <a:r>
              <a:rPr lang="en-GB" dirty="0" smtClean="0"/>
              <a:t>“I’m too logical a thinker for that”</a:t>
            </a:r>
          </a:p>
          <a:p>
            <a:r>
              <a:rPr lang="en-GB" dirty="0" smtClean="0"/>
              <a:t>“I would never be able to do that”</a:t>
            </a:r>
          </a:p>
          <a:p>
            <a:r>
              <a:rPr lang="en-GB" dirty="0" smtClean="0"/>
              <a:t>“ I knew that wouldn’t work”</a:t>
            </a:r>
          </a:p>
          <a:p>
            <a:endParaRPr lang="en-GB" dirty="0"/>
          </a:p>
        </p:txBody>
      </p:sp>
      <p:sp>
        <p:nvSpPr>
          <p:cNvPr id="4" name="Slide Number Placeholder 3"/>
          <p:cNvSpPr>
            <a:spLocks noGrp="1"/>
          </p:cNvSpPr>
          <p:nvPr>
            <p:ph type="sldNum" sz="quarter" idx="10"/>
          </p:nvPr>
        </p:nvSpPr>
        <p:spPr/>
        <p:txBody>
          <a:bodyPr/>
          <a:lstStyle/>
          <a:p>
            <a:fld id="{7BC4FF1F-2C80-4F88-B160-D8C1737DEBE9}" type="slidenum">
              <a:rPr lang="en-GB" smtClean="0"/>
              <a:t>13</a:t>
            </a:fld>
            <a:endParaRPr lang="en-GB"/>
          </a:p>
        </p:txBody>
      </p:sp>
    </p:spTree>
    <p:extLst>
      <p:ext uri="{BB962C8B-B14F-4D97-AF65-F5344CB8AC3E}">
        <p14:creationId xmlns:p14="http://schemas.microsoft.com/office/powerpoint/2010/main" val="2993507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Consider how biases might influence your thinking. </a:t>
            </a:r>
          </a:p>
          <a:p>
            <a:r>
              <a:rPr lang="en-GB" dirty="0" smtClean="0"/>
              <a:t>Consider the different  factors that influence your decisions. Are there factors such as lack of confidence, over confidence or self-interest at play? Thinking about the influences on your decisions may help you make better choices.</a:t>
            </a:r>
          </a:p>
          <a:p>
            <a:endParaRPr lang="en-GB" dirty="0" smtClean="0"/>
          </a:p>
          <a:p>
            <a:r>
              <a:rPr lang="en-GB" dirty="0" smtClean="0"/>
              <a:t>Challenging your biases</a:t>
            </a:r>
          </a:p>
          <a:p>
            <a:r>
              <a:rPr lang="en-GB" dirty="0" smtClean="0"/>
              <a:t> If you notice that there are factors influencing your choices, focus on actively challenging your biases. What are some factors you have missed? Are you giving too much weight to certain factors? Are you ignoring relevant information because it doesn't support your view? Thinking about these things and challenging your biases can make you a more critical thinker.</a:t>
            </a:r>
          </a:p>
          <a:p>
            <a:endParaRPr lang="en-GB" dirty="0"/>
          </a:p>
        </p:txBody>
      </p:sp>
      <p:sp>
        <p:nvSpPr>
          <p:cNvPr id="4" name="Slide Number Placeholder 3"/>
          <p:cNvSpPr>
            <a:spLocks noGrp="1"/>
          </p:cNvSpPr>
          <p:nvPr>
            <p:ph type="sldNum" sz="quarter" idx="10"/>
          </p:nvPr>
        </p:nvSpPr>
        <p:spPr/>
        <p:txBody>
          <a:bodyPr/>
          <a:lstStyle/>
          <a:p>
            <a:fld id="{7BC4FF1F-2C80-4F88-B160-D8C1737DEBE9}" type="slidenum">
              <a:rPr lang="en-GB" smtClean="0"/>
              <a:t>14</a:t>
            </a:fld>
            <a:endParaRPr lang="en-GB"/>
          </a:p>
        </p:txBody>
      </p:sp>
    </p:spTree>
    <p:extLst>
      <p:ext uri="{BB962C8B-B14F-4D97-AF65-F5344CB8AC3E}">
        <p14:creationId xmlns:p14="http://schemas.microsoft.com/office/powerpoint/2010/main" val="2459926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Solving problems means making choices. Typically, effective problem-solving skills result in happier, more confident and more independent individuals.</a:t>
            </a:r>
          </a:p>
          <a:p>
            <a:endParaRPr lang="en-GB" dirty="0" smtClean="0"/>
          </a:p>
          <a:p>
            <a:r>
              <a:rPr lang="en-GB" dirty="0" smtClean="0"/>
              <a:t>We develop problem-solving skills at different rates; nevertheless, it is important that we learn to tackle problems with grit and creativity, especially as we learn to cope with setbacks or resolve conflict. Problem solving is one of the most important skills children can develop, because it prepares them to face increasingly complex academic and interpersonal issues as they mature.</a:t>
            </a:r>
          </a:p>
          <a:p>
            <a:endParaRPr lang="en-GB" dirty="0" smtClean="0"/>
          </a:p>
          <a:p>
            <a:r>
              <a:rPr lang="en-GB" dirty="0" smtClean="0"/>
              <a:t>When children tackle problems on their own, or in a group, they become resilient. They learn to look at challenges from a fresh perspective.</a:t>
            </a:r>
          </a:p>
          <a:p>
            <a:r>
              <a:rPr lang="en-GB" dirty="0" smtClean="0"/>
              <a:t> </a:t>
            </a:r>
          </a:p>
          <a:p>
            <a:r>
              <a:rPr lang="en-GB" dirty="0" smtClean="0"/>
              <a:t>Problem solving is important in child development because confident, capable children grow into confident, capable adults.</a:t>
            </a:r>
          </a:p>
          <a:p>
            <a:r>
              <a:rPr lang="en-GB" dirty="0" smtClean="0"/>
              <a:t>Children who learn how to solve problems when they are young tend to appreciate lifelong learning. They become curious and motivated learners.</a:t>
            </a:r>
          </a:p>
          <a:p>
            <a:endParaRPr lang="en-GB" dirty="0"/>
          </a:p>
        </p:txBody>
      </p:sp>
      <p:sp>
        <p:nvSpPr>
          <p:cNvPr id="4" name="Slide Number Placeholder 3"/>
          <p:cNvSpPr>
            <a:spLocks noGrp="1"/>
          </p:cNvSpPr>
          <p:nvPr>
            <p:ph type="sldNum" sz="quarter" idx="10"/>
          </p:nvPr>
        </p:nvSpPr>
        <p:spPr/>
        <p:txBody>
          <a:bodyPr/>
          <a:lstStyle/>
          <a:p>
            <a:fld id="{7BC4FF1F-2C80-4F88-B160-D8C1737DEBE9}" type="slidenum">
              <a:rPr lang="en-GB" smtClean="0"/>
              <a:t>16</a:t>
            </a:fld>
            <a:endParaRPr lang="en-GB"/>
          </a:p>
        </p:txBody>
      </p:sp>
    </p:spTree>
    <p:extLst>
      <p:ext uri="{BB962C8B-B14F-4D97-AF65-F5344CB8AC3E}">
        <p14:creationId xmlns:p14="http://schemas.microsoft.com/office/powerpoint/2010/main" val="3125076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Identify the problem. Just stating the problem out loud can make a big difference if you are feeling stuck. </a:t>
            </a:r>
          </a:p>
          <a:p>
            <a:endParaRPr lang="en-GB" dirty="0" smtClean="0"/>
          </a:p>
          <a:p>
            <a:endParaRPr lang="en-GB" dirty="0" smtClean="0"/>
          </a:p>
          <a:p>
            <a:r>
              <a:rPr lang="en-GB" dirty="0" smtClean="0"/>
              <a:t>Develop possible solutions. Brainstorm possible ways to solve the problem. The solutions don't necessarily need to be good ideas (at least not at this point). Even a silly answer or far-fetched idea is a possible solution. The key is to see that with a little creativity, you can find many different potential solutions.</a:t>
            </a:r>
          </a:p>
          <a:p>
            <a:endParaRPr lang="en-GB" dirty="0" smtClean="0"/>
          </a:p>
          <a:p>
            <a:endParaRPr lang="en-GB" dirty="0" smtClean="0"/>
          </a:p>
          <a:p>
            <a:r>
              <a:rPr lang="en-GB" dirty="0" smtClean="0"/>
              <a:t>Identify the pros and cons of each solution. Identify potential positive and negative consequences for each potential solution identified. </a:t>
            </a:r>
          </a:p>
          <a:p>
            <a:endParaRPr lang="en-GB" dirty="0" smtClean="0"/>
          </a:p>
          <a:p>
            <a:endParaRPr lang="en-GB" dirty="0" smtClean="0"/>
          </a:p>
          <a:p>
            <a:r>
              <a:rPr lang="en-GB" dirty="0" smtClean="0"/>
              <a:t>Pick a solution. Once your have the possible positive and negative outcomes, pick a solution.</a:t>
            </a:r>
          </a:p>
          <a:p>
            <a:endParaRPr lang="en-GB" dirty="0" smtClean="0"/>
          </a:p>
          <a:p>
            <a:endParaRPr lang="en-GB" dirty="0" smtClean="0"/>
          </a:p>
          <a:p>
            <a:r>
              <a:rPr lang="en-GB" dirty="0" smtClean="0"/>
              <a:t>Test it out. Try a solution and see what happens. If it doesn't work out, you can always try another solution from the list that you developed in step two.</a:t>
            </a:r>
          </a:p>
          <a:p>
            <a:endParaRPr lang="en-GB" dirty="0"/>
          </a:p>
        </p:txBody>
      </p:sp>
      <p:sp>
        <p:nvSpPr>
          <p:cNvPr id="4" name="Slide Number Placeholder 3"/>
          <p:cNvSpPr>
            <a:spLocks noGrp="1"/>
          </p:cNvSpPr>
          <p:nvPr>
            <p:ph type="sldNum" sz="quarter" idx="10"/>
          </p:nvPr>
        </p:nvSpPr>
        <p:spPr/>
        <p:txBody>
          <a:bodyPr/>
          <a:lstStyle/>
          <a:p>
            <a:fld id="{7BC4FF1F-2C80-4F88-B160-D8C1737DEBE9}" type="slidenum">
              <a:rPr lang="en-GB" smtClean="0"/>
              <a:t>18</a:t>
            </a:fld>
            <a:endParaRPr lang="en-GB"/>
          </a:p>
        </p:txBody>
      </p:sp>
    </p:spTree>
    <p:extLst>
      <p:ext uri="{BB962C8B-B14F-4D97-AF65-F5344CB8AC3E}">
        <p14:creationId xmlns:p14="http://schemas.microsoft.com/office/powerpoint/2010/main" val="589055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Activity. I want you to think</a:t>
            </a:r>
            <a:r>
              <a:rPr lang="en-GB" baseline="0" dirty="0" smtClean="0"/>
              <a:t> of a problem you are facing at the moment and write what that problem is in the centre oval on the diagram. Now I want you to consider possible solutions to your problem and write them in the outer ovals. Try to think of as many possible solutions as you can as silly or serious as you can imagine. For each of the solutions you have come up with, consider the pro’s and cons for each. </a:t>
            </a:r>
            <a:endParaRPr lang="en-GB" dirty="0"/>
          </a:p>
        </p:txBody>
      </p:sp>
      <p:sp>
        <p:nvSpPr>
          <p:cNvPr id="4" name="Slide Number Placeholder 3"/>
          <p:cNvSpPr>
            <a:spLocks noGrp="1"/>
          </p:cNvSpPr>
          <p:nvPr>
            <p:ph type="sldNum" sz="quarter" idx="10"/>
          </p:nvPr>
        </p:nvSpPr>
        <p:spPr/>
        <p:txBody>
          <a:bodyPr/>
          <a:lstStyle/>
          <a:p>
            <a:fld id="{7BC4FF1F-2C80-4F88-B160-D8C1737DEBE9}" type="slidenum">
              <a:rPr lang="en-GB" smtClean="0"/>
              <a:t>19</a:t>
            </a:fld>
            <a:endParaRPr lang="en-GB"/>
          </a:p>
        </p:txBody>
      </p:sp>
    </p:spTree>
    <p:extLst>
      <p:ext uri="{BB962C8B-B14F-4D97-AF65-F5344CB8AC3E}">
        <p14:creationId xmlns:p14="http://schemas.microsoft.com/office/powerpoint/2010/main" val="4054671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C4FF1F-2C80-4F88-B160-D8C1737DEBE9}" type="slidenum">
              <a:rPr lang="en-GB" smtClean="0"/>
              <a:t>20</a:t>
            </a:fld>
            <a:endParaRPr lang="en-GB"/>
          </a:p>
        </p:txBody>
      </p:sp>
    </p:spTree>
    <p:extLst>
      <p:ext uri="{BB962C8B-B14F-4D97-AF65-F5344CB8AC3E}">
        <p14:creationId xmlns:p14="http://schemas.microsoft.com/office/powerpoint/2010/main" val="189288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Split Pea Soup</a:t>
            </a:r>
            <a:endParaRPr lang="en-GB" dirty="0"/>
          </a:p>
        </p:txBody>
      </p:sp>
      <p:sp>
        <p:nvSpPr>
          <p:cNvPr id="4" name="Slide Number Placeholder 3"/>
          <p:cNvSpPr>
            <a:spLocks noGrp="1"/>
          </p:cNvSpPr>
          <p:nvPr>
            <p:ph type="sldNum" sz="quarter" idx="10"/>
          </p:nvPr>
        </p:nvSpPr>
        <p:spPr/>
        <p:txBody>
          <a:bodyPr/>
          <a:lstStyle/>
          <a:p>
            <a:fld id="{7BC4FF1F-2C80-4F88-B160-D8C1737DEBE9}" type="slidenum">
              <a:rPr lang="en-GB" smtClean="0"/>
              <a:t>3</a:t>
            </a:fld>
            <a:endParaRPr lang="en-GB"/>
          </a:p>
        </p:txBody>
      </p:sp>
    </p:spTree>
    <p:extLst>
      <p:ext uri="{BB962C8B-B14F-4D97-AF65-F5344CB8AC3E}">
        <p14:creationId xmlns:p14="http://schemas.microsoft.com/office/powerpoint/2010/main" val="546672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goes up must come down</a:t>
            </a:r>
            <a:endParaRPr lang="en-GB" dirty="0"/>
          </a:p>
        </p:txBody>
      </p:sp>
      <p:sp>
        <p:nvSpPr>
          <p:cNvPr id="4" name="Slide Number Placeholder 3"/>
          <p:cNvSpPr>
            <a:spLocks noGrp="1"/>
          </p:cNvSpPr>
          <p:nvPr>
            <p:ph type="sldNum" sz="quarter" idx="10"/>
          </p:nvPr>
        </p:nvSpPr>
        <p:spPr/>
        <p:txBody>
          <a:bodyPr/>
          <a:lstStyle/>
          <a:p>
            <a:fld id="{7BC4FF1F-2C80-4F88-B160-D8C1737DEBE9}" type="slidenum">
              <a:rPr lang="en-GB" smtClean="0"/>
              <a:t>4</a:t>
            </a:fld>
            <a:endParaRPr lang="en-GB"/>
          </a:p>
        </p:txBody>
      </p:sp>
    </p:spTree>
    <p:extLst>
      <p:ext uri="{BB962C8B-B14F-4D97-AF65-F5344CB8AC3E}">
        <p14:creationId xmlns:p14="http://schemas.microsoft.com/office/powerpoint/2010/main" val="4270998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Split level</a:t>
            </a:r>
            <a:endParaRPr lang="en-GB" dirty="0"/>
          </a:p>
        </p:txBody>
      </p:sp>
      <p:sp>
        <p:nvSpPr>
          <p:cNvPr id="4" name="Slide Number Placeholder 3"/>
          <p:cNvSpPr>
            <a:spLocks noGrp="1"/>
          </p:cNvSpPr>
          <p:nvPr>
            <p:ph type="sldNum" sz="quarter" idx="10"/>
          </p:nvPr>
        </p:nvSpPr>
        <p:spPr/>
        <p:txBody>
          <a:bodyPr/>
          <a:lstStyle/>
          <a:p>
            <a:fld id="{7BC4FF1F-2C80-4F88-B160-D8C1737DEBE9}" type="slidenum">
              <a:rPr lang="en-GB" smtClean="0"/>
              <a:t>5</a:t>
            </a:fld>
            <a:endParaRPr lang="en-GB"/>
          </a:p>
        </p:txBody>
      </p:sp>
    </p:spTree>
    <p:extLst>
      <p:ext uri="{BB962C8B-B14F-4D97-AF65-F5344CB8AC3E}">
        <p14:creationId xmlns:p14="http://schemas.microsoft.com/office/powerpoint/2010/main" val="418372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Sitting</a:t>
            </a:r>
            <a:r>
              <a:rPr lang="en-GB" baseline="0" dirty="0" smtClean="0"/>
              <a:t> on top of the world</a:t>
            </a:r>
            <a:endParaRPr lang="en-GB" dirty="0"/>
          </a:p>
        </p:txBody>
      </p:sp>
      <p:sp>
        <p:nvSpPr>
          <p:cNvPr id="4" name="Slide Number Placeholder 3"/>
          <p:cNvSpPr>
            <a:spLocks noGrp="1"/>
          </p:cNvSpPr>
          <p:nvPr>
            <p:ph type="sldNum" sz="quarter" idx="10"/>
          </p:nvPr>
        </p:nvSpPr>
        <p:spPr/>
        <p:txBody>
          <a:bodyPr/>
          <a:lstStyle/>
          <a:p>
            <a:fld id="{7BC4FF1F-2C80-4F88-B160-D8C1737DEBE9}" type="slidenum">
              <a:rPr lang="en-GB" smtClean="0"/>
              <a:t>6</a:t>
            </a:fld>
            <a:endParaRPr lang="en-GB"/>
          </a:p>
        </p:txBody>
      </p:sp>
    </p:spTree>
    <p:extLst>
      <p:ext uri="{BB962C8B-B14F-4D97-AF65-F5344CB8AC3E}">
        <p14:creationId xmlns:p14="http://schemas.microsoft.com/office/powerpoint/2010/main" val="1917289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between jobs</a:t>
            </a:r>
            <a:endParaRPr lang="en-GB" dirty="0"/>
          </a:p>
        </p:txBody>
      </p:sp>
      <p:sp>
        <p:nvSpPr>
          <p:cNvPr id="4" name="Slide Number Placeholder 3"/>
          <p:cNvSpPr>
            <a:spLocks noGrp="1"/>
          </p:cNvSpPr>
          <p:nvPr>
            <p:ph type="sldNum" sz="quarter" idx="10"/>
          </p:nvPr>
        </p:nvSpPr>
        <p:spPr/>
        <p:txBody>
          <a:bodyPr/>
          <a:lstStyle/>
          <a:p>
            <a:fld id="{7BC4FF1F-2C80-4F88-B160-D8C1737DEBE9}" type="slidenum">
              <a:rPr lang="en-GB" smtClean="0"/>
              <a:t>7</a:t>
            </a:fld>
            <a:endParaRPr lang="en-GB"/>
          </a:p>
        </p:txBody>
      </p:sp>
    </p:spTree>
    <p:extLst>
      <p:ext uri="{BB962C8B-B14F-4D97-AF65-F5344CB8AC3E}">
        <p14:creationId xmlns:p14="http://schemas.microsoft.com/office/powerpoint/2010/main" val="2149072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is Problem Solving? Problem solving is the act of defining a problem; determining the cause of the problem; identifying, prioritising, and selecting alternatives for a solution; and then implementing a solution.</a:t>
            </a:r>
            <a:endParaRPr lang="en-GB" dirty="0"/>
          </a:p>
        </p:txBody>
      </p:sp>
      <p:sp>
        <p:nvSpPr>
          <p:cNvPr id="4" name="Slide Number Placeholder 3"/>
          <p:cNvSpPr>
            <a:spLocks noGrp="1"/>
          </p:cNvSpPr>
          <p:nvPr>
            <p:ph type="sldNum" sz="quarter" idx="10"/>
          </p:nvPr>
        </p:nvSpPr>
        <p:spPr/>
        <p:txBody>
          <a:bodyPr/>
          <a:lstStyle/>
          <a:p>
            <a:fld id="{7BC4FF1F-2C80-4F88-B160-D8C1737DEBE9}" type="slidenum">
              <a:rPr lang="en-GB" smtClean="0"/>
              <a:t>9</a:t>
            </a:fld>
            <a:endParaRPr lang="en-GB"/>
          </a:p>
        </p:txBody>
      </p:sp>
    </p:spTree>
    <p:extLst>
      <p:ext uri="{BB962C8B-B14F-4D97-AF65-F5344CB8AC3E}">
        <p14:creationId xmlns:p14="http://schemas.microsoft.com/office/powerpoint/2010/main" val="417655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Problem-solving is a mental process that involves discovering, analysing and solving problems. The ultimate goal of problem-solving is to overcome obstacles and find a solution that best resolves the issue.</a:t>
            </a:r>
          </a:p>
          <a:p>
            <a:endParaRPr lang="en-GB" dirty="0" smtClean="0"/>
          </a:p>
          <a:p>
            <a:r>
              <a:rPr lang="en-GB" dirty="0" smtClean="0"/>
              <a:t> Problem solving is one of the most important skills children can develop as it prepares them to deal with issues they will face as they grow older. The earlier children begin solving problems, the more prepared they will be to deal with bigger challenges as they mature.</a:t>
            </a:r>
          </a:p>
          <a:p>
            <a:endParaRPr lang="en-GB" dirty="0" smtClean="0"/>
          </a:p>
          <a:p>
            <a:r>
              <a:rPr lang="en-GB" dirty="0" smtClean="0"/>
              <a:t>As a child we practice our Problem solving skills by</a:t>
            </a:r>
          </a:p>
          <a:p>
            <a:endParaRPr lang="en-GB" dirty="0" smtClean="0"/>
          </a:p>
          <a:p>
            <a:r>
              <a:rPr lang="en-GB" dirty="0" smtClean="0"/>
              <a:t>⭐Putting together puzzles</a:t>
            </a:r>
          </a:p>
          <a:p>
            <a:r>
              <a:rPr lang="en-GB" dirty="0" smtClean="0"/>
              <a:t>⭐Threading activities</a:t>
            </a:r>
          </a:p>
          <a:p>
            <a:r>
              <a:rPr lang="en-GB" dirty="0" smtClean="0"/>
              <a:t>⭐Stacking toys</a:t>
            </a:r>
          </a:p>
          <a:p>
            <a:r>
              <a:rPr lang="en-GB" dirty="0" smtClean="0"/>
              <a:t>⭐Imaginative play</a:t>
            </a:r>
          </a:p>
          <a:p>
            <a:r>
              <a:rPr lang="en-GB" dirty="0" smtClean="0"/>
              <a:t>⭐Matching games</a:t>
            </a:r>
          </a:p>
          <a:p>
            <a:r>
              <a:rPr lang="en-GB" dirty="0" smtClean="0"/>
              <a:t>⭐Building blocks</a:t>
            </a:r>
          </a:p>
          <a:p>
            <a:endParaRPr lang="en-GB" dirty="0"/>
          </a:p>
        </p:txBody>
      </p:sp>
      <p:sp>
        <p:nvSpPr>
          <p:cNvPr id="4" name="Slide Number Placeholder 3"/>
          <p:cNvSpPr>
            <a:spLocks noGrp="1"/>
          </p:cNvSpPr>
          <p:nvPr>
            <p:ph type="sldNum" sz="quarter" idx="10"/>
          </p:nvPr>
        </p:nvSpPr>
        <p:spPr/>
        <p:txBody>
          <a:bodyPr/>
          <a:lstStyle/>
          <a:p>
            <a:fld id="{7BC4FF1F-2C80-4F88-B160-D8C1737DEBE9}" type="slidenum">
              <a:rPr lang="en-GB" smtClean="0"/>
              <a:t>10</a:t>
            </a:fld>
            <a:endParaRPr lang="en-GB"/>
          </a:p>
        </p:txBody>
      </p:sp>
    </p:spTree>
    <p:extLst>
      <p:ext uri="{BB962C8B-B14F-4D97-AF65-F5344CB8AC3E}">
        <p14:creationId xmlns:p14="http://schemas.microsoft.com/office/powerpoint/2010/main" val="3872827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cognitive bias is a systematic error in thinking that occurs when people are processing and interpreting information in the world around them and affects the decisions and judgments that they make.</a:t>
            </a:r>
          </a:p>
          <a:p>
            <a:r>
              <a:rPr lang="en-GB" dirty="0" smtClean="0"/>
              <a:t>The human brain is powerful but subject to limitations. Cognitive biases are often a result of your brain's attempt to simplify information processing. Biases often work as rules of thumb that help you make sense of the world and reach decisions with relative speed.</a:t>
            </a:r>
          </a:p>
          <a:p>
            <a:r>
              <a:rPr lang="en-GB" dirty="0" smtClean="0"/>
              <a:t>Some of these biases are related to memory. The way you remember an event may be biased for a number of reasons and that, in turn, can lead to biased thinking and decision-making.</a:t>
            </a:r>
          </a:p>
          <a:p>
            <a:r>
              <a:rPr lang="en-GB" dirty="0" smtClean="0"/>
              <a:t>Other  biases might be related to problems with attention. Since attention is a limited resource, people have to be selective about what they pay attention to in the world around them.</a:t>
            </a:r>
          </a:p>
          <a:p>
            <a:r>
              <a:rPr lang="en-GB" dirty="0" smtClean="0"/>
              <a:t>Because of this, subtle biases can creep in and influence the way you see and think about the world.</a:t>
            </a:r>
          </a:p>
          <a:p>
            <a:endParaRPr lang="en-GB" dirty="0"/>
          </a:p>
        </p:txBody>
      </p:sp>
      <p:sp>
        <p:nvSpPr>
          <p:cNvPr id="4" name="Slide Number Placeholder 3"/>
          <p:cNvSpPr>
            <a:spLocks noGrp="1"/>
          </p:cNvSpPr>
          <p:nvPr>
            <p:ph type="sldNum" sz="quarter" idx="10"/>
          </p:nvPr>
        </p:nvSpPr>
        <p:spPr/>
        <p:txBody>
          <a:bodyPr/>
          <a:lstStyle/>
          <a:p>
            <a:fld id="{7BC4FF1F-2C80-4F88-B160-D8C1737DEBE9}" type="slidenum">
              <a:rPr lang="en-GB" smtClean="0"/>
              <a:t>12</a:t>
            </a:fld>
            <a:endParaRPr lang="en-GB"/>
          </a:p>
        </p:txBody>
      </p:sp>
    </p:spTree>
    <p:extLst>
      <p:ext uri="{BB962C8B-B14F-4D97-AF65-F5344CB8AC3E}">
        <p14:creationId xmlns:p14="http://schemas.microsoft.com/office/powerpoint/2010/main" val="3268909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3999C63-3D12-4E8F-8EB8-B06419AC9B82}" type="datetimeFigureOut">
              <a:rPr lang="en-GB" smtClean="0"/>
              <a:t>01/04/2021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6C1FD6-997C-41F6-8221-9223C8245AEC}" type="slidenum">
              <a:rPr lang="en-GB" smtClean="0"/>
              <a:t>‹#›</a:t>
            </a:fld>
            <a:endParaRPr lang="en-GB"/>
          </a:p>
        </p:txBody>
      </p:sp>
    </p:spTree>
    <p:extLst>
      <p:ext uri="{BB962C8B-B14F-4D97-AF65-F5344CB8AC3E}">
        <p14:creationId xmlns:p14="http://schemas.microsoft.com/office/powerpoint/2010/main" val="4036648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999C63-3D12-4E8F-8EB8-B06419AC9B82}" type="datetimeFigureOut">
              <a:rPr lang="en-GB" smtClean="0"/>
              <a:t>01/04/2021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6C1FD6-997C-41F6-8221-9223C8245AEC}" type="slidenum">
              <a:rPr lang="en-GB" smtClean="0"/>
              <a:t>‹#›</a:t>
            </a:fld>
            <a:endParaRPr lang="en-GB"/>
          </a:p>
        </p:txBody>
      </p:sp>
    </p:spTree>
    <p:extLst>
      <p:ext uri="{BB962C8B-B14F-4D97-AF65-F5344CB8AC3E}">
        <p14:creationId xmlns:p14="http://schemas.microsoft.com/office/powerpoint/2010/main" val="2727648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999C63-3D12-4E8F-8EB8-B06419AC9B82}" type="datetimeFigureOut">
              <a:rPr lang="en-GB" smtClean="0"/>
              <a:t>01/04/2021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6C1FD6-997C-41F6-8221-9223C8245AEC}" type="slidenum">
              <a:rPr lang="en-GB" smtClean="0"/>
              <a:t>‹#›</a:t>
            </a:fld>
            <a:endParaRPr lang="en-GB"/>
          </a:p>
        </p:txBody>
      </p:sp>
    </p:spTree>
    <p:extLst>
      <p:ext uri="{BB962C8B-B14F-4D97-AF65-F5344CB8AC3E}">
        <p14:creationId xmlns:p14="http://schemas.microsoft.com/office/powerpoint/2010/main" val="3508878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999C63-3D12-4E8F-8EB8-B06419AC9B82}" type="datetimeFigureOut">
              <a:rPr lang="en-GB" smtClean="0"/>
              <a:t>01/04/2021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6C1FD6-997C-41F6-8221-9223C8245AEC}" type="slidenum">
              <a:rPr lang="en-GB" smtClean="0"/>
              <a:t>‹#›</a:t>
            </a:fld>
            <a:endParaRPr lang="en-GB"/>
          </a:p>
        </p:txBody>
      </p:sp>
    </p:spTree>
    <p:extLst>
      <p:ext uri="{BB962C8B-B14F-4D97-AF65-F5344CB8AC3E}">
        <p14:creationId xmlns:p14="http://schemas.microsoft.com/office/powerpoint/2010/main" val="1824421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3999C63-3D12-4E8F-8EB8-B06419AC9B82}" type="datetimeFigureOut">
              <a:rPr lang="en-GB" smtClean="0"/>
              <a:t>01/04/2021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6C1FD6-997C-41F6-8221-9223C8245AEC}" type="slidenum">
              <a:rPr lang="en-GB" smtClean="0"/>
              <a:t>‹#›</a:t>
            </a:fld>
            <a:endParaRPr lang="en-GB"/>
          </a:p>
        </p:txBody>
      </p:sp>
    </p:spTree>
    <p:extLst>
      <p:ext uri="{BB962C8B-B14F-4D97-AF65-F5344CB8AC3E}">
        <p14:creationId xmlns:p14="http://schemas.microsoft.com/office/powerpoint/2010/main" val="2352326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3999C63-3D12-4E8F-8EB8-B06419AC9B82}" type="datetimeFigureOut">
              <a:rPr lang="en-GB" smtClean="0"/>
              <a:t>01/04/2021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6C1FD6-997C-41F6-8221-9223C8245AEC}" type="slidenum">
              <a:rPr lang="en-GB" smtClean="0"/>
              <a:t>‹#›</a:t>
            </a:fld>
            <a:endParaRPr lang="en-GB"/>
          </a:p>
        </p:txBody>
      </p:sp>
    </p:spTree>
    <p:extLst>
      <p:ext uri="{BB962C8B-B14F-4D97-AF65-F5344CB8AC3E}">
        <p14:creationId xmlns:p14="http://schemas.microsoft.com/office/powerpoint/2010/main" val="3713051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999C63-3D12-4E8F-8EB8-B06419AC9B82}" type="datetimeFigureOut">
              <a:rPr lang="en-GB" smtClean="0"/>
              <a:t>01/04/2021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6C1FD6-997C-41F6-8221-9223C8245AEC}" type="slidenum">
              <a:rPr lang="en-GB" smtClean="0"/>
              <a:t>‹#›</a:t>
            </a:fld>
            <a:endParaRPr lang="en-GB"/>
          </a:p>
        </p:txBody>
      </p:sp>
    </p:spTree>
    <p:extLst>
      <p:ext uri="{BB962C8B-B14F-4D97-AF65-F5344CB8AC3E}">
        <p14:creationId xmlns:p14="http://schemas.microsoft.com/office/powerpoint/2010/main" val="2071663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3999C63-3D12-4E8F-8EB8-B06419AC9B82}" type="datetimeFigureOut">
              <a:rPr lang="en-GB" smtClean="0"/>
              <a:t>01/04/2021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96C1FD6-997C-41F6-8221-9223C8245AEC}" type="slidenum">
              <a:rPr lang="en-GB" smtClean="0"/>
              <a:t>‹#›</a:t>
            </a:fld>
            <a:endParaRPr lang="en-GB"/>
          </a:p>
        </p:txBody>
      </p:sp>
    </p:spTree>
    <p:extLst>
      <p:ext uri="{BB962C8B-B14F-4D97-AF65-F5344CB8AC3E}">
        <p14:creationId xmlns:p14="http://schemas.microsoft.com/office/powerpoint/2010/main" val="3926850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999C63-3D12-4E8F-8EB8-B06419AC9B82}" type="datetimeFigureOut">
              <a:rPr lang="en-GB" smtClean="0"/>
              <a:t>01/04/2021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96C1FD6-997C-41F6-8221-9223C8245AEC}" type="slidenum">
              <a:rPr lang="en-GB" smtClean="0"/>
              <a:t>‹#›</a:t>
            </a:fld>
            <a:endParaRPr lang="en-GB"/>
          </a:p>
        </p:txBody>
      </p:sp>
    </p:spTree>
    <p:extLst>
      <p:ext uri="{BB962C8B-B14F-4D97-AF65-F5344CB8AC3E}">
        <p14:creationId xmlns:p14="http://schemas.microsoft.com/office/powerpoint/2010/main" val="3541214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999C63-3D12-4E8F-8EB8-B06419AC9B82}" type="datetimeFigureOut">
              <a:rPr lang="en-GB" smtClean="0"/>
              <a:t>01/04/2021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6C1FD6-997C-41F6-8221-9223C8245AEC}" type="slidenum">
              <a:rPr lang="en-GB" smtClean="0"/>
              <a:t>‹#›</a:t>
            </a:fld>
            <a:endParaRPr lang="en-GB"/>
          </a:p>
        </p:txBody>
      </p:sp>
    </p:spTree>
    <p:extLst>
      <p:ext uri="{BB962C8B-B14F-4D97-AF65-F5344CB8AC3E}">
        <p14:creationId xmlns:p14="http://schemas.microsoft.com/office/powerpoint/2010/main" val="261709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999C63-3D12-4E8F-8EB8-B06419AC9B82}" type="datetimeFigureOut">
              <a:rPr lang="en-GB" smtClean="0"/>
              <a:t>01/04/2021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6C1FD6-997C-41F6-8221-9223C8245AEC}" type="slidenum">
              <a:rPr lang="en-GB" smtClean="0"/>
              <a:t>‹#›</a:t>
            </a:fld>
            <a:endParaRPr lang="en-GB"/>
          </a:p>
        </p:txBody>
      </p:sp>
    </p:spTree>
    <p:extLst>
      <p:ext uri="{BB962C8B-B14F-4D97-AF65-F5344CB8AC3E}">
        <p14:creationId xmlns:p14="http://schemas.microsoft.com/office/powerpoint/2010/main" val="724652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999C63-3D12-4E8F-8EB8-B06419AC9B82}" type="datetimeFigureOut">
              <a:rPr lang="en-GB" smtClean="0"/>
              <a:t>01/04/2021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6C1FD6-997C-41F6-8221-9223C8245AEC}" type="slidenum">
              <a:rPr lang="en-GB" smtClean="0"/>
              <a:t>‹#›</a:t>
            </a:fld>
            <a:endParaRPr lang="en-GB"/>
          </a:p>
        </p:txBody>
      </p:sp>
    </p:spTree>
    <p:extLst>
      <p:ext uri="{BB962C8B-B14F-4D97-AF65-F5344CB8AC3E}">
        <p14:creationId xmlns:p14="http://schemas.microsoft.com/office/powerpoint/2010/main" val="69710999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9000" b="1" dirty="0" smtClean="0"/>
              <a:t>Problem Solving</a:t>
            </a:r>
            <a:endParaRPr lang="en-GB" sz="9000" b="1" dirty="0"/>
          </a:p>
        </p:txBody>
      </p:sp>
      <p:sp>
        <p:nvSpPr>
          <p:cNvPr id="3" name="Subtitle 2"/>
          <p:cNvSpPr>
            <a:spLocks noGrp="1"/>
          </p:cNvSpPr>
          <p:nvPr>
            <p:ph type="subTitle" idx="1"/>
          </p:nvPr>
        </p:nvSpPr>
        <p:spPr/>
        <p:txBody>
          <a:bodyPr/>
          <a:lstStyle/>
          <a:p>
            <a:r>
              <a:rPr lang="en-GB" dirty="0" smtClean="0"/>
              <a:t>Parental Empowerment </a:t>
            </a:r>
            <a:endParaRPr lang="en-GB" dirty="0"/>
          </a:p>
        </p:txBody>
      </p:sp>
      <p:pic>
        <p:nvPicPr>
          <p:cNvPr id="4" name="Picture 3"/>
          <p:cNvPicPr>
            <a:picLocks noChangeAspect="1"/>
          </p:cNvPicPr>
          <p:nvPr/>
        </p:nvPicPr>
        <p:blipFill>
          <a:blip r:embed="rId4"/>
          <a:stretch>
            <a:fillRect/>
          </a:stretch>
        </p:blipFill>
        <p:spPr>
          <a:xfrm>
            <a:off x="8836544" y="3873909"/>
            <a:ext cx="2661360" cy="2337158"/>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37404292"/>
      </p:ext>
    </p:extLst>
  </p:cSld>
  <p:clrMapOvr>
    <a:masterClrMapping/>
  </p:clrMapOvr>
  <mc:AlternateContent xmlns:mc="http://schemas.openxmlformats.org/markup-compatibility/2006" xmlns:p14="http://schemas.microsoft.com/office/powerpoint/2010/main">
    <mc:Choice Requires="p14">
      <p:transition spd="slow" p14:dur="2000" advTm="11052"/>
    </mc:Choice>
    <mc:Fallback xmlns="">
      <p:transition spd="slow" advTm="11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45" y="138545"/>
            <a:ext cx="11748655" cy="5693866"/>
          </a:xfrm>
          <a:prstGeom prst="rect">
            <a:avLst/>
          </a:prstGeom>
        </p:spPr>
        <p:txBody>
          <a:bodyPr wrap="square">
            <a:spAutoFit/>
          </a:bodyPr>
          <a:lstStyle/>
          <a:p>
            <a:pPr algn="ctr"/>
            <a:endParaRPr lang="en-GB" sz="2000" dirty="0" smtClean="0"/>
          </a:p>
          <a:p>
            <a:pPr algn="ctr"/>
            <a:r>
              <a:rPr lang="en-GB" sz="2000" dirty="0" smtClean="0"/>
              <a:t>Problem-solving </a:t>
            </a:r>
            <a:r>
              <a:rPr lang="en-GB" sz="2000" dirty="0"/>
              <a:t>is a mental process that involves discovering, analysing and solving problems. The ultimate goal of problem-solving is to overcome obstacles and find a solution that best resolves the issue</a:t>
            </a:r>
            <a:r>
              <a:rPr lang="en-GB" sz="2000" dirty="0" smtClean="0"/>
              <a:t>.</a:t>
            </a:r>
          </a:p>
          <a:p>
            <a:pPr algn="ctr"/>
            <a:endParaRPr lang="en-GB" sz="2000" dirty="0"/>
          </a:p>
          <a:p>
            <a:pPr algn="ctr"/>
            <a:endParaRPr lang="en-GB" sz="2000" dirty="0"/>
          </a:p>
          <a:p>
            <a:pPr algn="ctr"/>
            <a:r>
              <a:rPr lang="en-GB" sz="2000" dirty="0"/>
              <a:t> Problem solving is one </a:t>
            </a:r>
            <a:r>
              <a:rPr lang="en-GB" sz="2000" dirty="0" smtClean="0"/>
              <a:t>of the </a:t>
            </a:r>
            <a:r>
              <a:rPr lang="en-GB" sz="2000" dirty="0"/>
              <a:t>most important skills children can develop as it prepares them to deal with issues they will face as they grow older. The earlier children begin solving problems, the more prepared they will be to deal with bigger challenges as they mature</a:t>
            </a:r>
            <a:r>
              <a:rPr lang="en-GB" sz="2000" dirty="0" smtClean="0"/>
              <a:t>.</a:t>
            </a:r>
          </a:p>
          <a:p>
            <a:pPr algn="ctr"/>
            <a:endParaRPr lang="en-GB" sz="2000" dirty="0"/>
          </a:p>
          <a:p>
            <a:pPr algn="ctr"/>
            <a:r>
              <a:rPr lang="en-GB" sz="2000" dirty="0"/>
              <a:t>As a child we practice our Problem solving skills </a:t>
            </a:r>
            <a:r>
              <a:rPr lang="en-GB" sz="2000" dirty="0" smtClean="0"/>
              <a:t>by</a:t>
            </a:r>
          </a:p>
          <a:p>
            <a:pPr algn="ctr"/>
            <a:endParaRPr lang="en-GB" sz="2000" dirty="0"/>
          </a:p>
          <a:p>
            <a:pPr algn="ctr"/>
            <a:r>
              <a:rPr lang="en-GB" sz="2400" dirty="0"/>
              <a:t>⭐Putting together </a:t>
            </a:r>
            <a:r>
              <a:rPr lang="en-GB" sz="2400" dirty="0" smtClean="0"/>
              <a:t>puzzles</a:t>
            </a:r>
            <a:endParaRPr lang="en-GB" sz="2400" dirty="0"/>
          </a:p>
          <a:p>
            <a:pPr algn="ctr"/>
            <a:r>
              <a:rPr lang="en-GB" sz="2400" dirty="0"/>
              <a:t>⭐Threading </a:t>
            </a:r>
            <a:r>
              <a:rPr lang="en-GB" sz="2400" dirty="0" smtClean="0"/>
              <a:t>activities</a:t>
            </a:r>
          </a:p>
          <a:p>
            <a:pPr algn="ctr"/>
            <a:r>
              <a:rPr lang="en-GB" sz="2400" dirty="0" smtClean="0"/>
              <a:t>⭐</a:t>
            </a:r>
            <a:r>
              <a:rPr lang="en-GB" sz="2400" dirty="0"/>
              <a:t>Stacking </a:t>
            </a:r>
            <a:r>
              <a:rPr lang="en-GB" sz="2400" dirty="0" smtClean="0"/>
              <a:t>toys</a:t>
            </a:r>
          </a:p>
          <a:p>
            <a:pPr algn="ctr"/>
            <a:r>
              <a:rPr lang="en-GB" sz="2400" dirty="0" smtClean="0"/>
              <a:t>⭐</a:t>
            </a:r>
            <a:r>
              <a:rPr lang="en-GB" sz="2400" dirty="0"/>
              <a:t>Imaginative </a:t>
            </a:r>
            <a:r>
              <a:rPr lang="en-GB" sz="2400" dirty="0" smtClean="0"/>
              <a:t>play</a:t>
            </a:r>
          </a:p>
          <a:p>
            <a:pPr algn="ctr"/>
            <a:r>
              <a:rPr lang="en-GB" sz="2400" dirty="0" smtClean="0"/>
              <a:t>⭐</a:t>
            </a:r>
            <a:r>
              <a:rPr lang="en-GB" sz="2400" dirty="0"/>
              <a:t>Matching </a:t>
            </a:r>
            <a:r>
              <a:rPr lang="en-GB" sz="2400" dirty="0" smtClean="0"/>
              <a:t>games</a:t>
            </a:r>
            <a:endParaRPr lang="en-GB" sz="2400" dirty="0"/>
          </a:p>
          <a:p>
            <a:pPr algn="ctr"/>
            <a:r>
              <a:rPr lang="en-GB" sz="2400" dirty="0"/>
              <a:t>⭐Building blocks</a:t>
            </a:r>
          </a:p>
        </p:txBody>
      </p:sp>
      <p:pic>
        <p:nvPicPr>
          <p:cNvPr id="4" name="Picture 3"/>
          <p:cNvPicPr>
            <a:picLocks noChangeAspect="1"/>
          </p:cNvPicPr>
          <p:nvPr/>
        </p:nvPicPr>
        <p:blipFill>
          <a:blip r:embed="rId5"/>
          <a:stretch>
            <a:fillRect/>
          </a:stretch>
        </p:blipFill>
        <p:spPr>
          <a:xfrm>
            <a:off x="8468185" y="3360634"/>
            <a:ext cx="2905125" cy="277177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2212051"/>
      </p:ext>
    </p:extLst>
  </p:cSld>
  <p:clrMapOvr>
    <a:masterClrMapping/>
  </p:clrMapOvr>
  <mc:AlternateContent xmlns:mc="http://schemas.openxmlformats.org/markup-compatibility/2006" xmlns:p14="http://schemas.microsoft.com/office/powerpoint/2010/main">
    <mc:Choice Requires="p14">
      <p:transition spd="slow" p14:dur="2000" advTm="54704"/>
    </mc:Choice>
    <mc:Fallback xmlns="">
      <p:transition spd="slow" advTm="54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2619" y="1710813"/>
            <a:ext cx="11071123" cy="2862322"/>
          </a:xfrm>
          <a:prstGeom prst="rect">
            <a:avLst/>
          </a:prstGeom>
        </p:spPr>
        <p:txBody>
          <a:bodyPr wrap="square">
            <a:spAutoFit/>
          </a:bodyPr>
          <a:lstStyle/>
          <a:p>
            <a:pPr algn="ctr"/>
            <a:r>
              <a:rPr lang="en-GB" sz="6000" dirty="0" smtClean="0"/>
              <a:t>Barriers of </a:t>
            </a:r>
            <a:r>
              <a:rPr lang="en-GB" sz="6000" dirty="0"/>
              <a:t>successful Problem Solving </a:t>
            </a:r>
            <a:endParaRPr lang="en-GB" sz="6000" dirty="0" smtClean="0"/>
          </a:p>
          <a:p>
            <a:pPr algn="ctr"/>
            <a:endParaRPr lang="en-GB" sz="6000" dirty="0"/>
          </a:p>
        </p:txBody>
      </p:sp>
      <p:pic>
        <p:nvPicPr>
          <p:cNvPr id="3" name="Picture 2"/>
          <p:cNvPicPr>
            <a:picLocks noChangeAspect="1"/>
          </p:cNvPicPr>
          <p:nvPr/>
        </p:nvPicPr>
        <p:blipFill>
          <a:blip r:embed="rId4"/>
          <a:stretch>
            <a:fillRect/>
          </a:stretch>
        </p:blipFill>
        <p:spPr>
          <a:xfrm>
            <a:off x="464574" y="2526890"/>
            <a:ext cx="4331110" cy="433111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21984709"/>
      </p:ext>
    </p:extLst>
  </p:cSld>
  <p:clrMapOvr>
    <a:masterClrMapping/>
  </p:clrMapOvr>
  <mc:AlternateContent xmlns:mc="http://schemas.openxmlformats.org/markup-compatibility/2006" xmlns:p14="http://schemas.microsoft.com/office/powerpoint/2010/main">
    <mc:Choice Requires="p14">
      <p:transition spd="slow" p14:dur="2000" advTm="7049"/>
    </mc:Choice>
    <mc:Fallback xmlns="">
      <p:transition spd="slow" advTm="7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0942" y="751344"/>
            <a:ext cx="11277600" cy="4401205"/>
          </a:xfrm>
          <a:prstGeom prst="rect">
            <a:avLst/>
          </a:prstGeom>
        </p:spPr>
        <p:txBody>
          <a:bodyPr wrap="square">
            <a:spAutoFit/>
          </a:bodyPr>
          <a:lstStyle/>
          <a:p>
            <a:pPr algn="ctr"/>
            <a:r>
              <a:rPr lang="en-GB" sz="2000" dirty="0"/>
              <a:t>A cognitive bias is a systematic error in thinking that occurs when people are processing and interpreting information in the world around them and affects the decisions and judgments that they make</a:t>
            </a:r>
            <a:r>
              <a:rPr lang="en-GB" sz="2000" dirty="0" smtClean="0"/>
              <a:t>.</a:t>
            </a:r>
          </a:p>
          <a:p>
            <a:pPr algn="ctr"/>
            <a:endParaRPr lang="en-GB" sz="2000" dirty="0"/>
          </a:p>
          <a:p>
            <a:pPr algn="ctr"/>
            <a:r>
              <a:rPr lang="en-GB" sz="2000" dirty="0"/>
              <a:t>The human brain is powerful but subject to limitations. </a:t>
            </a:r>
            <a:endParaRPr lang="en-GB" sz="2000" dirty="0" smtClean="0"/>
          </a:p>
          <a:p>
            <a:pPr algn="ctr"/>
            <a:endParaRPr lang="en-GB" sz="2000" dirty="0"/>
          </a:p>
          <a:p>
            <a:pPr algn="ctr"/>
            <a:r>
              <a:rPr lang="en-GB" sz="2000" dirty="0"/>
              <a:t>Some of these biases are related to memory. The way you remember an event may be biased for a number of reasons and that, in turn, can lead to biased thinking and decision-making</a:t>
            </a:r>
            <a:r>
              <a:rPr lang="en-GB" sz="2000" dirty="0" smtClean="0"/>
              <a:t>.</a:t>
            </a:r>
          </a:p>
          <a:p>
            <a:pPr algn="ctr"/>
            <a:endParaRPr lang="en-GB" sz="2000" dirty="0" smtClean="0"/>
          </a:p>
          <a:p>
            <a:pPr algn="ctr"/>
            <a:endParaRPr lang="en-GB" sz="2000" dirty="0"/>
          </a:p>
          <a:p>
            <a:pPr algn="ctr"/>
            <a:r>
              <a:rPr lang="en-GB" sz="2000" dirty="0"/>
              <a:t>Other </a:t>
            </a:r>
            <a:r>
              <a:rPr lang="en-GB" sz="2000" dirty="0" smtClean="0"/>
              <a:t> </a:t>
            </a:r>
            <a:r>
              <a:rPr lang="en-GB" sz="2000" dirty="0"/>
              <a:t>biases might be related to problems with attention. Since attention is a limited resource, people have to be selective about what they pay attention to in the world around them</a:t>
            </a:r>
            <a:r>
              <a:rPr lang="en-GB" sz="2000" dirty="0" smtClean="0"/>
              <a:t>.</a:t>
            </a:r>
          </a:p>
          <a:p>
            <a:pPr algn="ctr"/>
            <a:endParaRPr lang="en-GB" sz="2000" dirty="0"/>
          </a:p>
          <a:p>
            <a:pPr algn="ctr"/>
            <a:endParaRPr lang="en-GB" sz="2000" dirty="0"/>
          </a:p>
          <a:p>
            <a:pPr algn="ctr"/>
            <a:r>
              <a:rPr lang="en-GB" sz="2000" dirty="0"/>
              <a:t>Because of this, subtle biases can creep in and influence the way you see and think about the world.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65862849"/>
      </p:ext>
    </p:extLst>
  </p:cSld>
  <p:clrMapOvr>
    <a:masterClrMapping/>
  </p:clrMapOvr>
  <mc:AlternateContent xmlns:mc="http://schemas.openxmlformats.org/markup-compatibility/2006" xmlns:p14="http://schemas.microsoft.com/office/powerpoint/2010/main">
    <mc:Choice Requires="p14">
      <p:transition spd="slow" p14:dur="2000" advTm="70541"/>
    </mc:Choice>
    <mc:Fallback xmlns="">
      <p:transition spd="slow" advTm="70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8089" y="1443841"/>
            <a:ext cx="11228439" cy="4708981"/>
          </a:xfrm>
          <a:prstGeom prst="rect">
            <a:avLst/>
          </a:prstGeom>
        </p:spPr>
        <p:txBody>
          <a:bodyPr wrap="square">
            <a:spAutoFit/>
          </a:bodyPr>
          <a:lstStyle/>
          <a:p>
            <a:pPr algn="ctr"/>
            <a:r>
              <a:rPr lang="en-GB" sz="2000" dirty="0"/>
              <a:t>Here are some comments you might have heard or even say yourself. </a:t>
            </a:r>
          </a:p>
          <a:p>
            <a:pPr algn="ctr"/>
            <a:endParaRPr lang="en-GB" sz="2000" dirty="0" smtClean="0"/>
          </a:p>
          <a:p>
            <a:pPr algn="ctr"/>
            <a:endParaRPr lang="en-GB" sz="2000" dirty="0"/>
          </a:p>
          <a:p>
            <a:pPr algn="ctr"/>
            <a:r>
              <a:rPr lang="en-GB" sz="2000" dirty="0"/>
              <a:t>“That’s the way we’ve always done it”</a:t>
            </a:r>
          </a:p>
          <a:p>
            <a:pPr algn="ctr"/>
            <a:r>
              <a:rPr lang="en-GB" sz="2000" dirty="0"/>
              <a:t>“That’s too disruptive”</a:t>
            </a:r>
          </a:p>
          <a:p>
            <a:pPr algn="ctr"/>
            <a:r>
              <a:rPr lang="en-GB" sz="2000" dirty="0"/>
              <a:t>“How do we know it would even work?”</a:t>
            </a:r>
          </a:p>
          <a:p>
            <a:pPr algn="ctr"/>
            <a:r>
              <a:rPr lang="en-GB" sz="2000" dirty="0"/>
              <a:t> “That idea is too crazy”</a:t>
            </a:r>
          </a:p>
          <a:p>
            <a:pPr algn="ctr"/>
            <a:r>
              <a:rPr lang="en-GB" sz="2000" dirty="0"/>
              <a:t>“I can’t think creatively”</a:t>
            </a:r>
          </a:p>
          <a:p>
            <a:pPr algn="ctr"/>
            <a:r>
              <a:rPr lang="en-GB" sz="2000" dirty="0"/>
              <a:t>“It’s already been done”</a:t>
            </a:r>
          </a:p>
          <a:p>
            <a:pPr algn="ctr"/>
            <a:r>
              <a:rPr lang="en-GB" sz="2000" dirty="0"/>
              <a:t> “I’m too busy to do that”</a:t>
            </a:r>
          </a:p>
          <a:p>
            <a:pPr algn="ctr"/>
            <a:r>
              <a:rPr lang="en-GB" sz="2000" dirty="0"/>
              <a:t> “We’ve already tried something like that”</a:t>
            </a:r>
          </a:p>
          <a:p>
            <a:pPr algn="ctr"/>
            <a:r>
              <a:rPr lang="en-GB" sz="2000" dirty="0"/>
              <a:t>“I’m not a creative person”</a:t>
            </a:r>
          </a:p>
          <a:p>
            <a:pPr algn="ctr"/>
            <a:r>
              <a:rPr lang="en-GB" sz="2000" dirty="0"/>
              <a:t>“I’m too logical a thinker for that”</a:t>
            </a:r>
          </a:p>
          <a:p>
            <a:pPr algn="ctr"/>
            <a:r>
              <a:rPr lang="en-GB" sz="2000" dirty="0"/>
              <a:t>“I would never be able to do that</a:t>
            </a:r>
            <a:r>
              <a:rPr lang="en-GB" sz="2000" dirty="0" smtClean="0"/>
              <a:t>”</a:t>
            </a:r>
          </a:p>
          <a:p>
            <a:pPr algn="ctr"/>
            <a:r>
              <a:rPr lang="en-GB" sz="2000" dirty="0" smtClean="0"/>
              <a:t>“ I knew that wouldn’t work”</a:t>
            </a:r>
            <a:endParaRPr lang="en-GB" sz="2000" dirty="0"/>
          </a:p>
        </p:txBody>
      </p:sp>
      <p:pic>
        <p:nvPicPr>
          <p:cNvPr id="4" name="Picture 3"/>
          <p:cNvPicPr>
            <a:picLocks noChangeAspect="1"/>
          </p:cNvPicPr>
          <p:nvPr/>
        </p:nvPicPr>
        <p:blipFill>
          <a:blip r:embed="rId5"/>
          <a:stretch>
            <a:fillRect/>
          </a:stretch>
        </p:blipFill>
        <p:spPr>
          <a:xfrm>
            <a:off x="298040" y="3079955"/>
            <a:ext cx="3747872" cy="211147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34780944"/>
      </p:ext>
    </p:extLst>
  </p:cSld>
  <p:clrMapOvr>
    <a:masterClrMapping/>
  </p:clrMapOvr>
  <mc:AlternateContent xmlns:mc="http://schemas.openxmlformats.org/markup-compatibility/2006" xmlns:p14="http://schemas.microsoft.com/office/powerpoint/2010/main">
    <mc:Choice Requires="p14">
      <p:transition spd="slow" p14:dur="2000" advTm="36067"/>
    </mc:Choice>
    <mc:Fallback xmlns="">
      <p:transition spd="slow" advTm="36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483" y="431515"/>
            <a:ext cx="11671886" cy="3785652"/>
          </a:xfrm>
          <a:prstGeom prst="rect">
            <a:avLst/>
          </a:prstGeom>
        </p:spPr>
        <p:txBody>
          <a:bodyPr wrap="square">
            <a:spAutoFit/>
          </a:bodyPr>
          <a:lstStyle/>
          <a:p>
            <a:pPr algn="ctr"/>
            <a:r>
              <a:rPr lang="en-GB" sz="6000" dirty="0"/>
              <a:t>Being aware of </a:t>
            </a:r>
            <a:r>
              <a:rPr lang="en-GB" sz="6000" dirty="0" smtClean="0"/>
              <a:t>bias.</a:t>
            </a:r>
          </a:p>
          <a:p>
            <a:pPr algn="ctr"/>
            <a:endParaRPr lang="en-GB" sz="6000" dirty="0" smtClean="0"/>
          </a:p>
          <a:p>
            <a:pPr algn="ctr"/>
            <a:r>
              <a:rPr lang="en-GB" sz="2000" dirty="0" smtClean="0"/>
              <a:t> </a:t>
            </a:r>
            <a:r>
              <a:rPr lang="en-GB" sz="2000" dirty="0"/>
              <a:t>Consider how biases might influence your thinking. </a:t>
            </a:r>
          </a:p>
          <a:p>
            <a:pPr algn="ctr"/>
            <a:endParaRPr lang="en-GB" sz="2000" dirty="0"/>
          </a:p>
          <a:p>
            <a:pPr algn="ctr"/>
            <a:endParaRPr lang="en-GB" sz="2000" dirty="0"/>
          </a:p>
          <a:p>
            <a:pPr algn="ctr"/>
            <a:endParaRPr lang="en-GB" sz="2000" dirty="0"/>
          </a:p>
          <a:p>
            <a:pPr algn="ctr"/>
            <a:r>
              <a:rPr lang="en-GB" sz="2000" dirty="0"/>
              <a:t>Challenging your </a:t>
            </a:r>
            <a:r>
              <a:rPr lang="en-GB" sz="2000" dirty="0" smtClean="0"/>
              <a:t>biases</a:t>
            </a:r>
          </a:p>
          <a:p>
            <a:pPr algn="ctr"/>
            <a:r>
              <a:rPr lang="en-GB" sz="2000" dirty="0" smtClean="0"/>
              <a:t> </a:t>
            </a:r>
            <a:endParaRPr lang="en-GB" sz="2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74617012"/>
      </p:ext>
    </p:extLst>
  </p:cSld>
  <p:clrMapOvr>
    <a:masterClrMapping/>
  </p:clrMapOvr>
  <mc:AlternateContent xmlns:mc="http://schemas.openxmlformats.org/markup-compatibility/2006" xmlns:p14="http://schemas.microsoft.com/office/powerpoint/2010/main">
    <mc:Choice Requires="p14">
      <p:transition spd="slow" p14:dur="2000" advTm="53095"/>
    </mc:Choice>
    <mc:Fallback xmlns="">
      <p:transition spd="slow" advTm="53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8761" y="2301358"/>
            <a:ext cx="10215715" cy="1938992"/>
          </a:xfrm>
          <a:prstGeom prst="rect">
            <a:avLst/>
          </a:prstGeom>
        </p:spPr>
        <p:txBody>
          <a:bodyPr wrap="square">
            <a:spAutoFit/>
          </a:bodyPr>
          <a:lstStyle/>
          <a:p>
            <a:pPr algn="ctr"/>
            <a:r>
              <a:rPr lang="en-GB" sz="6000" dirty="0"/>
              <a:t>Benefits of successful </a:t>
            </a:r>
            <a:endParaRPr lang="en-GB" sz="6000" dirty="0" smtClean="0"/>
          </a:p>
          <a:p>
            <a:pPr algn="ctr"/>
            <a:r>
              <a:rPr lang="en-GB" sz="6000" dirty="0" smtClean="0"/>
              <a:t>Problem </a:t>
            </a:r>
            <a:r>
              <a:rPr lang="en-GB" sz="6000" dirty="0"/>
              <a:t>Solving</a:t>
            </a:r>
          </a:p>
        </p:txBody>
      </p:sp>
      <p:pic>
        <p:nvPicPr>
          <p:cNvPr id="2" name="Picture 1"/>
          <p:cNvPicPr>
            <a:picLocks noChangeAspect="1"/>
          </p:cNvPicPr>
          <p:nvPr/>
        </p:nvPicPr>
        <p:blipFill>
          <a:blip r:embed="rId4"/>
          <a:stretch>
            <a:fillRect/>
          </a:stretch>
        </p:blipFill>
        <p:spPr>
          <a:xfrm>
            <a:off x="9189304" y="4240350"/>
            <a:ext cx="1944806" cy="170789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96856948"/>
      </p:ext>
    </p:extLst>
  </p:cSld>
  <p:clrMapOvr>
    <a:masterClrMapping/>
  </p:clrMapOvr>
  <mc:AlternateContent xmlns:mc="http://schemas.openxmlformats.org/markup-compatibility/2006" xmlns:p14="http://schemas.microsoft.com/office/powerpoint/2010/main">
    <mc:Choice Requires="p14">
      <p:transition spd="slow" p14:dur="2000" advTm="7543"/>
    </mc:Choice>
    <mc:Fallback xmlns="">
      <p:transition spd="slow" advTm="7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5910" y="889844"/>
            <a:ext cx="10392696" cy="4708981"/>
          </a:xfrm>
          <a:prstGeom prst="rect">
            <a:avLst/>
          </a:prstGeom>
        </p:spPr>
        <p:txBody>
          <a:bodyPr wrap="square">
            <a:spAutoFit/>
          </a:bodyPr>
          <a:lstStyle/>
          <a:p>
            <a:pPr algn="ctr"/>
            <a:r>
              <a:rPr lang="en-GB" sz="2000" dirty="0"/>
              <a:t>Solving problems means making choices. </a:t>
            </a:r>
            <a:endParaRPr lang="en-GB" sz="2000" dirty="0" smtClean="0"/>
          </a:p>
          <a:p>
            <a:pPr algn="ctr"/>
            <a:endParaRPr lang="en-GB" sz="2000" dirty="0"/>
          </a:p>
          <a:p>
            <a:pPr algn="ctr"/>
            <a:r>
              <a:rPr lang="en-GB" sz="2000" dirty="0" smtClean="0"/>
              <a:t>We develop </a:t>
            </a:r>
            <a:r>
              <a:rPr lang="en-GB" sz="2000" dirty="0"/>
              <a:t>problem-solving skills at different rates; nevertheless, it is </a:t>
            </a:r>
            <a:r>
              <a:rPr lang="en-GB" sz="2000" dirty="0" smtClean="0"/>
              <a:t>important that we learn </a:t>
            </a:r>
            <a:r>
              <a:rPr lang="en-GB" sz="2000" dirty="0"/>
              <a:t>to tackle problems with grit and creativity, especially as </a:t>
            </a:r>
            <a:r>
              <a:rPr lang="en-GB" sz="2000" dirty="0" smtClean="0"/>
              <a:t>we </a:t>
            </a:r>
            <a:r>
              <a:rPr lang="en-GB" sz="2000" dirty="0"/>
              <a:t>learn to cope with setbacks or resolve conflict. P</a:t>
            </a:r>
            <a:r>
              <a:rPr lang="en-GB" sz="2000" dirty="0" smtClean="0"/>
              <a:t>roblem </a:t>
            </a:r>
            <a:r>
              <a:rPr lang="en-GB" sz="2000" dirty="0"/>
              <a:t>solving is one of the most important skills children can develop, because it prepares them to face increasingly complex academic and interpersonal issues as they mature</a:t>
            </a:r>
            <a:r>
              <a:rPr lang="en-GB" sz="2000" dirty="0" smtClean="0"/>
              <a:t>.</a:t>
            </a:r>
          </a:p>
          <a:p>
            <a:pPr algn="ctr"/>
            <a:endParaRPr lang="en-GB" sz="2000" dirty="0"/>
          </a:p>
          <a:p>
            <a:pPr algn="ctr"/>
            <a:r>
              <a:rPr lang="en-GB" sz="2000" dirty="0"/>
              <a:t>When children tackle problems on their own, or in a group, they become resilient. They learn to look at challenges from a fresh perspective</a:t>
            </a:r>
            <a:r>
              <a:rPr lang="en-GB" sz="2000" dirty="0" smtClean="0"/>
              <a:t>.</a:t>
            </a:r>
          </a:p>
          <a:p>
            <a:pPr algn="ctr"/>
            <a:r>
              <a:rPr lang="en-GB" sz="2000" dirty="0" smtClean="0"/>
              <a:t> </a:t>
            </a:r>
            <a:endParaRPr lang="en-GB" sz="2000" dirty="0"/>
          </a:p>
          <a:p>
            <a:pPr algn="ctr"/>
            <a:r>
              <a:rPr lang="en-GB" sz="2000" dirty="0"/>
              <a:t>Problem solving is important in child development because confident, capable children grow into confident, capable adults</a:t>
            </a:r>
            <a:r>
              <a:rPr lang="en-GB" sz="2000" dirty="0" smtClean="0"/>
              <a:t>.</a:t>
            </a:r>
          </a:p>
          <a:p>
            <a:pPr algn="ctr"/>
            <a:endParaRPr lang="en-GB" sz="2000" dirty="0"/>
          </a:p>
          <a:p>
            <a:pPr algn="ctr"/>
            <a:r>
              <a:rPr lang="en-GB" sz="2000" dirty="0"/>
              <a:t>Children who learn how to solve problems when they are young tend to appreciate lifelong learning. They </a:t>
            </a:r>
            <a:r>
              <a:rPr lang="en-GB" sz="2000" dirty="0" smtClean="0"/>
              <a:t>become curious and motivated</a:t>
            </a:r>
            <a:r>
              <a:rPr lang="en-GB" sz="2000" dirty="0"/>
              <a:t> </a:t>
            </a:r>
            <a:r>
              <a:rPr lang="en-GB" sz="2000" dirty="0" smtClean="0"/>
              <a:t>learners.</a:t>
            </a:r>
            <a:endParaRPr lang="en-GB" sz="20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47090683"/>
      </p:ext>
    </p:extLst>
  </p:cSld>
  <p:clrMapOvr>
    <a:masterClrMapping/>
  </p:clrMapOvr>
  <mc:AlternateContent xmlns:mc="http://schemas.openxmlformats.org/markup-compatibility/2006" xmlns:p14="http://schemas.microsoft.com/office/powerpoint/2010/main">
    <mc:Choice Requires="p14">
      <p:transition spd="slow" p14:dur="2000" advTm="73038"/>
    </mc:Choice>
    <mc:Fallback xmlns="">
      <p:transition spd="slow" advTm="73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445" y="481782"/>
            <a:ext cx="10953136" cy="1015663"/>
          </a:xfrm>
          <a:prstGeom prst="rect">
            <a:avLst/>
          </a:prstGeom>
        </p:spPr>
        <p:txBody>
          <a:bodyPr wrap="square">
            <a:spAutoFit/>
          </a:bodyPr>
          <a:lstStyle/>
          <a:p>
            <a:pPr algn="ctr"/>
            <a:r>
              <a:rPr lang="en-GB" sz="6000" dirty="0"/>
              <a:t>Mind Mapping</a:t>
            </a:r>
          </a:p>
        </p:txBody>
      </p:sp>
      <p:pic>
        <p:nvPicPr>
          <p:cNvPr id="3" name="Picture 2"/>
          <p:cNvPicPr>
            <a:picLocks noChangeAspect="1"/>
          </p:cNvPicPr>
          <p:nvPr/>
        </p:nvPicPr>
        <p:blipFill>
          <a:blip r:embed="rId4"/>
          <a:stretch>
            <a:fillRect/>
          </a:stretch>
        </p:blipFill>
        <p:spPr>
          <a:xfrm>
            <a:off x="3229356" y="3210306"/>
            <a:ext cx="5733288" cy="437388"/>
          </a:xfrm>
          <a:prstGeom prst="rect">
            <a:avLst/>
          </a:prstGeom>
        </p:spPr>
      </p:pic>
      <p:pic>
        <p:nvPicPr>
          <p:cNvPr id="4" name="Picture 3"/>
          <p:cNvPicPr>
            <a:picLocks noChangeAspect="1"/>
          </p:cNvPicPr>
          <p:nvPr/>
        </p:nvPicPr>
        <p:blipFill>
          <a:blip r:embed="rId5"/>
          <a:stretch>
            <a:fillRect/>
          </a:stretch>
        </p:blipFill>
        <p:spPr>
          <a:xfrm>
            <a:off x="2455155" y="1497445"/>
            <a:ext cx="7045716" cy="4974661"/>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3128577"/>
      </p:ext>
    </p:extLst>
  </p:cSld>
  <p:clrMapOvr>
    <a:masterClrMapping/>
  </p:clrMapOvr>
  <mc:AlternateContent xmlns:mc="http://schemas.openxmlformats.org/markup-compatibility/2006" xmlns:p14="http://schemas.microsoft.com/office/powerpoint/2010/main">
    <mc:Choice Requires="p14">
      <p:transition spd="slow" p14:dur="2000" advTm="6088"/>
    </mc:Choice>
    <mc:Fallback xmlns="">
      <p:transition spd="slow" advTm="6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674" y="58847"/>
            <a:ext cx="11490036" cy="5324535"/>
          </a:xfrm>
          <a:prstGeom prst="rect">
            <a:avLst/>
          </a:prstGeom>
        </p:spPr>
        <p:txBody>
          <a:bodyPr wrap="square">
            <a:spAutoFit/>
          </a:bodyPr>
          <a:lstStyle/>
          <a:p>
            <a:pPr algn="ctr"/>
            <a:r>
              <a:rPr lang="en-GB" sz="2000" dirty="0" smtClean="0"/>
              <a:t>A great way to try and solve a problem is to Mind Map and this is how we can do it. </a:t>
            </a:r>
          </a:p>
          <a:p>
            <a:pPr algn="ctr"/>
            <a:endParaRPr lang="en-GB" sz="2000" dirty="0" smtClean="0"/>
          </a:p>
          <a:p>
            <a:pPr algn="ctr"/>
            <a:endParaRPr lang="en-GB" sz="2000" dirty="0" smtClean="0"/>
          </a:p>
          <a:p>
            <a:pPr algn="ctr"/>
            <a:endParaRPr lang="en-GB" sz="2000" dirty="0"/>
          </a:p>
          <a:p>
            <a:pPr algn="ctr"/>
            <a:r>
              <a:rPr lang="en-GB" sz="2000" dirty="0"/>
              <a:t>Identify the problem. </a:t>
            </a:r>
            <a:endParaRPr lang="en-GB" sz="2000" dirty="0" smtClean="0"/>
          </a:p>
          <a:p>
            <a:pPr algn="ctr"/>
            <a:endParaRPr lang="en-GB" sz="2000" dirty="0" smtClean="0"/>
          </a:p>
          <a:p>
            <a:pPr algn="ctr"/>
            <a:endParaRPr lang="en-GB" sz="2000" dirty="0"/>
          </a:p>
          <a:p>
            <a:pPr algn="ctr"/>
            <a:r>
              <a:rPr lang="en-GB" sz="2000" dirty="0"/>
              <a:t>Develop </a:t>
            </a:r>
            <a:r>
              <a:rPr lang="en-GB" sz="2000" dirty="0" smtClean="0"/>
              <a:t>possible </a:t>
            </a:r>
            <a:r>
              <a:rPr lang="en-GB" sz="2000" dirty="0"/>
              <a:t>solutions. </a:t>
            </a:r>
            <a:endParaRPr lang="en-GB" sz="2000" dirty="0" smtClean="0"/>
          </a:p>
          <a:p>
            <a:pPr algn="ctr"/>
            <a:endParaRPr lang="en-GB" sz="2000" dirty="0" smtClean="0"/>
          </a:p>
          <a:p>
            <a:pPr algn="ctr"/>
            <a:endParaRPr lang="en-GB" sz="2000" dirty="0"/>
          </a:p>
          <a:p>
            <a:pPr algn="ctr"/>
            <a:r>
              <a:rPr lang="en-GB" sz="2000" dirty="0"/>
              <a:t>Identify the pros and cons of each solution. </a:t>
            </a:r>
            <a:endParaRPr lang="en-GB" sz="2000" dirty="0" smtClean="0"/>
          </a:p>
          <a:p>
            <a:pPr algn="ctr"/>
            <a:endParaRPr lang="en-GB" sz="2000" dirty="0" smtClean="0"/>
          </a:p>
          <a:p>
            <a:pPr algn="ctr"/>
            <a:endParaRPr lang="en-GB" sz="2000" dirty="0"/>
          </a:p>
          <a:p>
            <a:pPr algn="ctr"/>
            <a:r>
              <a:rPr lang="en-GB" sz="2000" dirty="0" smtClean="0"/>
              <a:t>Pick a solution. </a:t>
            </a:r>
          </a:p>
          <a:p>
            <a:pPr algn="ctr"/>
            <a:endParaRPr lang="en-GB" sz="2000" dirty="0" smtClean="0"/>
          </a:p>
          <a:p>
            <a:pPr algn="ctr"/>
            <a:endParaRPr lang="en-GB" sz="2000" dirty="0"/>
          </a:p>
          <a:p>
            <a:pPr algn="ctr"/>
            <a:r>
              <a:rPr lang="en-GB" sz="2000" dirty="0"/>
              <a:t>Test it out.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26486632"/>
      </p:ext>
    </p:extLst>
  </p:cSld>
  <p:clrMapOvr>
    <a:masterClrMapping/>
  </p:clrMapOvr>
  <mc:AlternateContent xmlns:mc="http://schemas.openxmlformats.org/markup-compatibility/2006" xmlns:p14="http://schemas.microsoft.com/office/powerpoint/2010/main">
    <mc:Choice Requires="p14">
      <p:transition spd="slow" p14:dur="2000" advTm="80529"/>
    </mc:Choice>
    <mc:Fallback xmlns="">
      <p:transition spd="slow" advTm="80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38546" y="138546"/>
            <a:ext cx="11905672" cy="6594764"/>
          </a:xfrm>
          <a:prstGeom prst="rect">
            <a:avLst/>
          </a:prstGeom>
        </p:spPr>
      </p:pic>
      <p:sp>
        <p:nvSpPr>
          <p:cNvPr id="3" name="Rectangle 2"/>
          <p:cNvSpPr/>
          <p:nvPr/>
        </p:nvSpPr>
        <p:spPr>
          <a:xfrm>
            <a:off x="3048000" y="2413338"/>
            <a:ext cx="6096000" cy="369332"/>
          </a:xfrm>
          <a:prstGeom prst="rect">
            <a:avLst/>
          </a:prstGeom>
        </p:spPr>
        <p:txBody>
          <a:bodyPr>
            <a:spAutoFit/>
          </a:bodyPr>
          <a:lstStyle/>
          <a:p>
            <a:r>
              <a:rPr lang="en-GB" dirty="0" smtClean="0"/>
              <a:t>III</a:t>
            </a:r>
            <a:endParaRPr lang="en-GB" sz="2400" dirty="0">
              <a:solidFill>
                <a:schemeClr val="bg1"/>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20490763"/>
      </p:ext>
    </p:extLst>
  </p:cSld>
  <p:clrMapOvr>
    <a:masterClrMapping/>
  </p:clrMapOvr>
  <mc:AlternateContent xmlns:mc="http://schemas.openxmlformats.org/markup-compatibility/2006" xmlns:p14="http://schemas.microsoft.com/office/powerpoint/2010/main">
    <mc:Choice Requires="p14">
      <p:transition spd="slow" p14:dur="2000" advTm="33560"/>
    </mc:Choice>
    <mc:Fallback xmlns="">
      <p:transition spd="slow" advTm="33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
        <p:nvSpPr>
          <p:cNvPr id="4" name="Title 3"/>
          <p:cNvSpPr>
            <a:spLocks noGrp="1"/>
          </p:cNvSpPr>
          <p:nvPr>
            <p:ph type="title"/>
          </p:nvPr>
        </p:nvSpPr>
        <p:spPr>
          <a:xfrm>
            <a:off x="838200" y="365125"/>
            <a:ext cx="10515600" cy="1402030"/>
          </a:xfrm>
        </p:spPr>
        <p:txBody>
          <a:bodyPr>
            <a:normAutofit fontScale="90000"/>
          </a:bodyPr>
          <a:lstStyle/>
          <a:p>
            <a:pPr algn="ctr"/>
            <a:r>
              <a:rPr lang="en-GB" sz="9000" dirty="0" smtClean="0"/>
              <a:t/>
            </a:r>
            <a:br>
              <a:rPr lang="en-GB" sz="9000" dirty="0" smtClean="0"/>
            </a:br>
            <a:r>
              <a:rPr lang="en-GB" sz="9000" dirty="0"/>
              <a:t/>
            </a:r>
            <a:br>
              <a:rPr lang="en-GB" sz="9000" dirty="0"/>
            </a:br>
            <a:r>
              <a:rPr lang="en-GB" sz="9000" dirty="0" smtClean="0"/>
              <a:t/>
            </a:r>
            <a:br>
              <a:rPr lang="en-GB" sz="9000" dirty="0" smtClean="0"/>
            </a:br>
            <a:r>
              <a:rPr lang="en-GB" sz="9000" dirty="0"/>
              <a:t/>
            </a:r>
            <a:br>
              <a:rPr lang="en-GB" sz="9000" dirty="0"/>
            </a:br>
            <a:r>
              <a:rPr lang="en-GB" sz="9000" dirty="0" smtClean="0"/>
              <a:t>The Icebreaker </a:t>
            </a:r>
            <a:endParaRPr lang="en-GB" sz="9000" dirty="0"/>
          </a:p>
        </p:txBody>
      </p:sp>
    </p:spTree>
    <p:extLst>
      <p:ext uri="{BB962C8B-B14F-4D97-AF65-F5344CB8AC3E}">
        <p14:creationId xmlns:p14="http://schemas.microsoft.com/office/powerpoint/2010/main" val="2315154670"/>
      </p:ext>
    </p:extLst>
  </p:cSld>
  <p:clrMapOvr>
    <a:masterClrMapping/>
  </p:clrMapOvr>
  <mc:AlternateContent xmlns:mc="http://schemas.openxmlformats.org/markup-compatibility/2006" xmlns:p14="http://schemas.microsoft.com/office/powerpoint/2010/main">
    <mc:Choice Requires="p14">
      <p:transition spd="slow" p14:dur="2000" advTm="20106"/>
    </mc:Choice>
    <mc:Fallback xmlns="">
      <p:transition spd="slow" advTm="20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39632" y="3244334"/>
            <a:ext cx="6777881" cy="369332"/>
          </a:xfrm>
          <a:prstGeom prst="rect">
            <a:avLst/>
          </a:prstGeom>
        </p:spPr>
        <p:txBody>
          <a:bodyPr wrap="none">
            <a:spAutoFit/>
          </a:bodyPr>
          <a:lstStyle/>
          <a:p>
            <a:r>
              <a:rPr lang="en-GB" dirty="0"/>
              <a:t>You have now completed our problem solving session</a:t>
            </a:r>
            <a:r>
              <a:rPr lang="en-GB" dirty="0" smtClean="0"/>
              <a:t>. Blah </a:t>
            </a:r>
            <a:r>
              <a:rPr lang="en-GB" dirty="0" err="1" smtClean="0"/>
              <a:t>Blah</a:t>
            </a:r>
            <a:r>
              <a:rPr lang="en-GB" dirty="0" smtClean="0"/>
              <a:t> </a:t>
            </a:r>
            <a:r>
              <a:rPr lang="en-GB" dirty="0" err="1" smtClean="0"/>
              <a:t>Blah</a:t>
            </a:r>
            <a:r>
              <a:rPr lang="en-GB" dirty="0" smtClean="0"/>
              <a:t>! </a:t>
            </a:r>
            <a:endParaRPr lang="en-GB" dirty="0"/>
          </a:p>
        </p:txBody>
      </p:sp>
      <p:pic>
        <p:nvPicPr>
          <p:cNvPr id="3" name="Picture 2"/>
          <p:cNvPicPr>
            <a:picLocks noChangeAspect="1"/>
          </p:cNvPicPr>
          <p:nvPr/>
        </p:nvPicPr>
        <p:blipFill>
          <a:blip r:embed="rId5"/>
          <a:stretch>
            <a:fillRect/>
          </a:stretch>
        </p:blipFill>
        <p:spPr>
          <a:xfrm>
            <a:off x="0" y="0"/>
            <a:ext cx="12192000" cy="6857999"/>
          </a:xfrm>
          <a:prstGeom prst="rect">
            <a:avLst/>
          </a:prstGeom>
        </p:spPr>
      </p:pic>
      <p:sp>
        <p:nvSpPr>
          <p:cNvPr id="4" name="Rectangle 3"/>
          <p:cNvSpPr/>
          <p:nvPr/>
        </p:nvSpPr>
        <p:spPr>
          <a:xfrm>
            <a:off x="493160" y="3244334"/>
            <a:ext cx="10871526" cy="2554545"/>
          </a:xfrm>
          <a:prstGeom prst="rect">
            <a:avLst/>
          </a:prstGeom>
        </p:spPr>
        <p:txBody>
          <a:bodyPr wrap="square">
            <a:spAutoFit/>
          </a:bodyPr>
          <a:lstStyle/>
          <a:p>
            <a:pPr algn="ctr"/>
            <a:r>
              <a:rPr lang="en-GB" sz="2000" dirty="0"/>
              <a:t>You have now completed our problem solving </a:t>
            </a:r>
            <a:r>
              <a:rPr lang="en-GB" sz="2000" dirty="0" smtClean="0"/>
              <a:t>session.</a:t>
            </a:r>
          </a:p>
          <a:p>
            <a:pPr algn="ctr"/>
            <a:endParaRPr lang="en-GB" sz="2000" dirty="0" smtClean="0"/>
          </a:p>
          <a:p>
            <a:pPr algn="ctr"/>
            <a:r>
              <a:rPr lang="en-GB" sz="2000" dirty="0" smtClean="0"/>
              <a:t>Remember to keep your notes and your Mind Map so that you</a:t>
            </a:r>
          </a:p>
          <a:p>
            <a:pPr algn="ctr"/>
            <a:r>
              <a:rPr lang="en-GB" sz="2000" dirty="0" smtClean="0"/>
              <a:t> can reflect upon your Problem Solving activity when you feel you need to. </a:t>
            </a:r>
          </a:p>
          <a:p>
            <a:pPr algn="ctr"/>
            <a:endParaRPr lang="en-GB" sz="2000" dirty="0" smtClean="0"/>
          </a:p>
          <a:p>
            <a:pPr algn="ctr"/>
            <a:r>
              <a:rPr lang="en-GB" sz="2000" dirty="0" smtClean="0"/>
              <a:t>You are now ready to move on.</a:t>
            </a:r>
          </a:p>
          <a:p>
            <a:pPr algn="ctr"/>
            <a:endParaRPr lang="en-GB" sz="2000" dirty="0"/>
          </a:p>
          <a:p>
            <a:pPr algn="ctr"/>
            <a:r>
              <a:rPr lang="en-GB" sz="2000" dirty="0" smtClean="0"/>
              <a:t>Well Done!</a:t>
            </a:r>
            <a:endParaRPr lang="en-GB" sz="20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54162114"/>
      </p:ext>
    </p:extLst>
  </p:cSld>
  <p:clrMapOvr>
    <a:masterClrMapping/>
  </p:clrMapOvr>
  <mc:AlternateContent xmlns:mc="http://schemas.openxmlformats.org/markup-compatibility/2006" xmlns:p14="http://schemas.microsoft.com/office/powerpoint/2010/main">
    <mc:Choice Requires="p14">
      <p:transition spd="slow" p14:dur="2000" advTm="21561"/>
    </mc:Choice>
    <mc:Fallback xmlns="">
      <p:transition spd="slow" advTm="21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114300"/>
            <a:ext cx="9944100" cy="6629400"/>
          </a:xfrm>
          <a:prstGeom prst="rect">
            <a:avLst/>
          </a:prstGeom>
        </p:spPr>
      </p:pic>
    </p:spTree>
    <p:extLst>
      <p:ext uri="{BB962C8B-B14F-4D97-AF65-F5344CB8AC3E}">
        <p14:creationId xmlns:p14="http://schemas.microsoft.com/office/powerpoint/2010/main" val="12254023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114300"/>
            <a:ext cx="9944100" cy="6629400"/>
          </a:xfrm>
          <a:prstGeom prst="rect">
            <a:avLst/>
          </a:prstGeom>
        </p:spPr>
      </p:pic>
    </p:spTree>
    <p:extLst>
      <p:ext uri="{BB962C8B-B14F-4D97-AF65-F5344CB8AC3E}">
        <p14:creationId xmlns:p14="http://schemas.microsoft.com/office/powerpoint/2010/main" val="7034629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114300"/>
            <a:ext cx="9944100" cy="6629400"/>
          </a:xfrm>
          <a:prstGeom prst="rect">
            <a:avLst/>
          </a:prstGeom>
        </p:spPr>
      </p:pic>
    </p:spTree>
    <p:extLst>
      <p:ext uri="{BB962C8B-B14F-4D97-AF65-F5344CB8AC3E}">
        <p14:creationId xmlns:p14="http://schemas.microsoft.com/office/powerpoint/2010/main" val="41493188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114300"/>
            <a:ext cx="9944100" cy="6629400"/>
          </a:xfrm>
          <a:prstGeom prst="rect">
            <a:avLst/>
          </a:prstGeom>
        </p:spPr>
      </p:pic>
    </p:spTree>
    <p:extLst>
      <p:ext uri="{BB962C8B-B14F-4D97-AF65-F5344CB8AC3E}">
        <p14:creationId xmlns:p14="http://schemas.microsoft.com/office/powerpoint/2010/main" val="3116978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114300"/>
            <a:ext cx="9944100" cy="6629400"/>
          </a:xfrm>
          <a:prstGeom prst="rect">
            <a:avLst/>
          </a:prstGeom>
        </p:spPr>
      </p:pic>
    </p:spTree>
    <p:extLst>
      <p:ext uri="{BB962C8B-B14F-4D97-AF65-F5344CB8AC3E}">
        <p14:creationId xmlns:p14="http://schemas.microsoft.com/office/powerpoint/2010/main" val="27812004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326" y="369454"/>
            <a:ext cx="11610109" cy="5324535"/>
          </a:xfrm>
          <a:prstGeom prst="rect">
            <a:avLst/>
          </a:prstGeom>
        </p:spPr>
        <p:txBody>
          <a:bodyPr wrap="square">
            <a:spAutoFit/>
          </a:bodyPr>
          <a:lstStyle/>
          <a:p>
            <a:pPr algn="ctr"/>
            <a:r>
              <a:rPr lang="en-GB" sz="2000" dirty="0"/>
              <a:t>The novelty of brain teasers and puzzles helps us exercise thinking strategies that might be unfamiliar to us. And the best part? These creative problem-solving abilities transfer over into many different areas of our lives. </a:t>
            </a:r>
          </a:p>
          <a:p>
            <a:pPr algn="ctr"/>
            <a:endParaRPr lang="en-GB" sz="2000" dirty="0"/>
          </a:p>
          <a:p>
            <a:pPr algn="ctr"/>
            <a:r>
              <a:rPr lang="en-GB" sz="2000" dirty="0"/>
              <a:t>Brain puzzles come in all shapes and forms. Here are a few you might recognize:</a:t>
            </a:r>
          </a:p>
          <a:p>
            <a:pPr algn="ctr"/>
            <a:r>
              <a:rPr lang="en-GB" sz="2000" dirty="0"/>
              <a:t>•Crossword puzzles</a:t>
            </a:r>
          </a:p>
          <a:p>
            <a:pPr algn="ctr"/>
            <a:r>
              <a:rPr lang="en-GB" sz="2000" dirty="0"/>
              <a:t>•Sudoku</a:t>
            </a:r>
          </a:p>
          <a:p>
            <a:pPr algn="ctr"/>
            <a:r>
              <a:rPr lang="en-GB" sz="2000" dirty="0"/>
              <a:t>•Rebus puzzles</a:t>
            </a:r>
          </a:p>
          <a:p>
            <a:pPr algn="ctr"/>
            <a:r>
              <a:rPr lang="en-GB" sz="2000" dirty="0"/>
              <a:t>•Mechanical puzzles </a:t>
            </a:r>
            <a:r>
              <a:rPr lang="en-GB" sz="2000" dirty="0" smtClean="0"/>
              <a:t>(e.g. </a:t>
            </a:r>
            <a:r>
              <a:rPr lang="en-GB" sz="2000" dirty="0"/>
              <a:t>Rubik’s Cube)</a:t>
            </a:r>
          </a:p>
          <a:p>
            <a:pPr algn="ctr"/>
            <a:r>
              <a:rPr lang="en-GB" sz="2000" dirty="0"/>
              <a:t>•Riddles</a:t>
            </a:r>
          </a:p>
          <a:p>
            <a:pPr algn="ctr"/>
            <a:r>
              <a:rPr lang="en-GB" sz="2000" dirty="0"/>
              <a:t>•Brain teasers</a:t>
            </a:r>
          </a:p>
          <a:p>
            <a:pPr algn="ctr"/>
            <a:r>
              <a:rPr lang="en-GB" sz="2000" dirty="0"/>
              <a:t>•Logic grids</a:t>
            </a:r>
          </a:p>
          <a:p>
            <a:pPr algn="ctr"/>
            <a:endParaRPr lang="en-GB" sz="2000" dirty="0"/>
          </a:p>
          <a:p>
            <a:pPr algn="ctr"/>
            <a:r>
              <a:rPr lang="en-GB" sz="2000" dirty="0"/>
              <a:t>Not only are brain puzzles fun to solve, but they also help you work on your lateral thinking skills — otherwise known as thinking outside the </a:t>
            </a:r>
            <a:r>
              <a:rPr lang="en-GB" sz="2000" dirty="0" smtClean="0"/>
              <a:t>box.</a:t>
            </a:r>
            <a:endParaRPr lang="en-GB" sz="2000" dirty="0"/>
          </a:p>
          <a:p>
            <a:pPr algn="ctr"/>
            <a:endParaRPr lang="en-GB" sz="2000" dirty="0"/>
          </a:p>
          <a:p>
            <a:pPr algn="ctr"/>
            <a:r>
              <a:rPr lang="en-GB" sz="2000" dirty="0"/>
              <a:t>And there’s nothing quite like the sense of satisfaction you get from sliding that final puzzle piece into place or nailing the answer to that befuddling riddle!</a:t>
            </a:r>
          </a:p>
        </p:txBody>
      </p:sp>
      <p:pic>
        <p:nvPicPr>
          <p:cNvPr id="3" name="Picture 2"/>
          <p:cNvPicPr>
            <a:picLocks noChangeAspect="1"/>
          </p:cNvPicPr>
          <p:nvPr/>
        </p:nvPicPr>
        <p:blipFill>
          <a:blip r:embed="rId4"/>
          <a:stretch>
            <a:fillRect/>
          </a:stretch>
        </p:blipFill>
        <p:spPr>
          <a:xfrm>
            <a:off x="9094838" y="2052301"/>
            <a:ext cx="2143433" cy="135374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45040228"/>
      </p:ext>
    </p:extLst>
  </p:cSld>
  <p:clrMapOvr>
    <a:masterClrMapping/>
  </p:clrMapOvr>
  <mc:AlternateContent xmlns:mc="http://schemas.openxmlformats.org/markup-compatibility/2006" xmlns:p14="http://schemas.microsoft.com/office/powerpoint/2010/main">
    <mc:Choice Requires="p14">
      <p:transition spd="slow" p14:dur="2000" advTm="53572"/>
    </mc:Choice>
    <mc:Fallback xmlns="">
      <p:transition spd="slow" advTm="53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310" y="550606"/>
            <a:ext cx="11651225" cy="4093428"/>
          </a:xfrm>
          <a:prstGeom prst="rect">
            <a:avLst/>
          </a:prstGeom>
        </p:spPr>
        <p:txBody>
          <a:bodyPr wrap="square">
            <a:spAutoFit/>
          </a:bodyPr>
          <a:lstStyle/>
          <a:p>
            <a:pPr algn="ctr"/>
            <a:r>
              <a:rPr lang="en-GB" sz="6000" dirty="0"/>
              <a:t>What is Problem solving?</a:t>
            </a:r>
          </a:p>
          <a:p>
            <a:pPr algn="ctr"/>
            <a:endParaRPr lang="en-GB" sz="2000" dirty="0"/>
          </a:p>
          <a:p>
            <a:pPr algn="ctr"/>
            <a:endParaRPr lang="en-GB" sz="2000" dirty="0"/>
          </a:p>
          <a:p>
            <a:pPr algn="ctr"/>
            <a:endParaRPr lang="en-GB" sz="2000" dirty="0"/>
          </a:p>
          <a:p>
            <a:pPr algn="ctr"/>
            <a:r>
              <a:rPr lang="en-GB" sz="2000" dirty="0"/>
              <a:t>NOUN</a:t>
            </a:r>
          </a:p>
          <a:p>
            <a:pPr algn="ctr"/>
            <a:endParaRPr lang="en-GB" sz="2000" dirty="0"/>
          </a:p>
          <a:p>
            <a:pPr algn="ctr"/>
            <a:r>
              <a:rPr lang="en-GB" sz="2000" dirty="0"/>
              <a:t>the process of finding solutions to difficult or complex issues.</a:t>
            </a:r>
          </a:p>
          <a:p>
            <a:pPr algn="ctr"/>
            <a:endParaRPr lang="en-GB" sz="2000" dirty="0"/>
          </a:p>
          <a:p>
            <a:pPr algn="ctr"/>
            <a:r>
              <a:rPr lang="en-GB" sz="2000" dirty="0"/>
              <a:t>"an expert at creative problem-solving" · </a:t>
            </a:r>
          </a:p>
          <a:p>
            <a:pPr algn="ctr"/>
            <a:endParaRPr lang="en-GB" sz="2000" dirty="0"/>
          </a:p>
          <a:p>
            <a:pPr algn="ctr"/>
            <a:r>
              <a:rPr lang="en-GB" sz="2000" dirty="0"/>
              <a:t>"problem-solving skills"</a:t>
            </a:r>
          </a:p>
        </p:txBody>
      </p:sp>
      <p:pic>
        <p:nvPicPr>
          <p:cNvPr id="2" name="Picture 1"/>
          <p:cNvPicPr>
            <a:picLocks noChangeAspect="1"/>
          </p:cNvPicPr>
          <p:nvPr/>
        </p:nvPicPr>
        <p:blipFill>
          <a:blip r:embed="rId5"/>
          <a:stretch>
            <a:fillRect/>
          </a:stretch>
        </p:blipFill>
        <p:spPr>
          <a:xfrm>
            <a:off x="458122" y="3696929"/>
            <a:ext cx="2974852" cy="261246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02631510"/>
      </p:ext>
    </p:extLst>
  </p:cSld>
  <p:clrMapOvr>
    <a:masterClrMapping/>
  </p:clrMapOvr>
  <mc:AlternateContent xmlns:mc="http://schemas.openxmlformats.org/markup-compatibility/2006" xmlns:p14="http://schemas.microsoft.com/office/powerpoint/2010/main">
    <mc:Choice Requires="p14">
      <p:transition spd="slow" p14:dur="2000" advTm="15566"/>
    </mc:Choice>
    <mc:Fallback xmlns="">
      <p:transition spd="slow" advTm="15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682</TotalTime>
  <Words>1848</Words>
  <Application>Microsoft Office PowerPoint</Application>
  <PresentationFormat>Widescreen</PresentationFormat>
  <Paragraphs>197</Paragraphs>
  <Slides>20</Slides>
  <Notes>15</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Problem Solving</vt:lpstr>
      <vt:lpstr>    The Icebreaker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East Ayrshire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Problem Solving</dc:title>
  <dc:creator>White, Gillian</dc:creator>
  <cp:lastModifiedBy>White, Gillian</cp:lastModifiedBy>
  <cp:revision>49</cp:revision>
  <dcterms:created xsi:type="dcterms:W3CDTF">2021-02-17T12:17:48Z</dcterms:created>
  <dcterms:modified xsi:type="dcterms:W3CDTF">2021-04-01T13:02:42Z</dcterms:modified>
</cp:coreProperties>
</file>