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sldIdLst>
    <p:sldId id="256" r:id="rId2"/>
    <p:sldId id="257" r:id="rId3"/>
    <p:sldId id="264" r:id="rId4"/>
    <p:sldId id="258" r:id="rId5"/>
    <p:sldId id="259" r:id="rId6"/>
    <p:sldId id="260" r:id="rId7"/>
    <p:sldId id="261" r:id="rId8"/>
    <p:sldId id="262" r:id="rId9"/>
    <p:sldId id="263" r:id="rId10"/>
    <p:sldId id="266" r:id="rId11"/>
    <p:sldId id="267" r:id="rId12"/>
    <p:sldId id="270" r:id="rId13"/>
    <p:sldId id="268" r:id="rId14"/>
    <p:sldId id="269" r:id="rId15"/>
    <p:sldId id="273" r:id="rId16"/>
    <p:sldId id="274" r:id="rId17"/>
    <p:sldId id="289" r:id="rId18"/>
    <p:sldId id="290" r:id="rId19"/>
    <p:sldId id="265" r:id="rId20"/>
    <p:sldId id="275" r:id="rId21"/>
    <p:sldId id="276" r:id="rId22"/>
    <p:sldId id="277" r:id="rId23"/>
    <p:sldId id="278" r:id="rId24"/>
    <p:sldId id="279" r:id="rId25"/>
    <p:sldId id="280" r:id="rId26"/>
    <p:sldId id="281" r:id="rId27"/>
    <p:sldId id="288" r:id="rId28"/>
    <p:sldId id="282" r:id="rId29"/>
    <p:sldId id="283" r:id="rId30"/>
    <p:sldId id="284" r:id="rId31"/>
    <p:sldId id="285" r:id="rId32"/>
    <p:sldId id="286" r:id="rId33"/>
    <p:sldId id="28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C95584-D741-498A-BF19-723F22A33E5F}">
          <p14:sldIdLst>
            <p14:sldId id="256"/>
          </p14:sldIdLst>
        </p14:section>
        <p14:section name="Untitled Section" id="{0465FEB7-2F4A-4E72-B204-A83E7C05F650}">
          <p14:sldIdLst>
            <p14:sldId id="257"/>
            <p14:sldId id="264"/>
            <p14:sldId id="258"/>
            <p14:sldId id="259"/>
            <p14:sldId id="260"/>
            <p14:sldId id="261"/>
            <p14:sldId id="262"/>
            <p14:sldId id="263"/>
            <p14:sldId id="266"/>
            <p14:sldId id="267"/>
            <p14:sldId id="270"/>
            <p14:sldId id="268"/>
            <p14:sldId id="269"/>
            <p14:sldId id="273"/>
            <p14:sldId id="274"/>
            <p14:sldId id="289"/>
            <p14:sldId id="290"/>
            <p14:sldId id="265"/>
            <p14:sldId id="275"/>
            <p14:sldId id="276"/>
            <p14:sldId id="277"/>
            <p14:sldId id="278"/>
            <p14:sldId id="279"/>
            <p14:sldId id="280"/>
            <p14:sldId id="281"/>
            <p14:sldId id="288"/>
            <p14:sldId id="282"/>
            <p14:sldId id="283"/>
            <p14:sldId id="284"/>
            <p14:sldId id="285"/>
            <p14:sldId id="286"/>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48" autoAdjust="0"/>
  </p:normalViewPr>
  <p:slideViewPr>
    <p:cSldViewPr snapToGrid="0">
      <p:cViewPr varScale="1">
        <p:scale>
          <a:sx n="64" d="100"/>
          <a:sy n="64" d="100"/>
        </p:scale>
        <p:origin x="7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A8B1EA-BAF9-4952-AF88-91FC6063DD77}" type="doc">
      <dgm:prSet loTypeId="urn:microsoft.com/office/officeart/2005/8/layout/arrow2" loCatId="process" qsTypeId="urn:microsoft.com/office/officeart/2005/8/quickstyle/simple5" qsCatId="simple" csTypeId="urn:microsoft.com/office/officeart/2005/8/colors/accent1_2" csCatId="accent1" phldr="1"/>
      <dgm:spPr/>
    </dgm:pt>
    <dgm:pt modelId="{BC2DABB8-AE3F-4162-899A-96F259E3C105}" type="pres">
      <dgm:prSet presAssocID="{31A8B1EA-BAF9-4952-AF88-91FC6063DD77}" presName="arrowDiagram" presStyleCnt="0">
        <dgm:presLayoutVars>
          <dgm:chMax val="5"/>
          <dgm:dir/>
          <dgm:resizeHandles val="exact"/>
        </dgm:presLayoutVars>
      </dgm:prSet>
      <dgm:spPr/>
    </dgm:pt>
  </dgm:ptLst>
  <dgm:cxnLst>
    <dgm:cxn modelId="{8B78A6EB-2124-47B5-994C-EF6D9D22D749}" type="presOf" srcId="{31A8B1EA-BAF9-4952-AF88-91FC6063DD77}" destId="{BC2DABB8-AE3F-4162-899A-96F259E3C105}" srcOrd="0"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CCE616-11B9-4F42-B966-78743BCFAF03}"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2B1EF1C9-49BD-49A2-BA0E-2A17D67EF173}">
      <dgm:prSet phldrT="[Text]"/>
      <dgm:spPr/>
      <dgm:t>
        <a:bodyPr/>
        <a:lstStyle/>
        <a:p>
          <a:r>
            <a:rPr lang="en-US" dirty="0" smtClean="0"/>
            <a:t>Who are you?</a:t>
          </a:r>
        </a:p>
        <a:p>
          <a:r>
            <a:rPr lang="en-US" dirty="0" smtClean="0"/>
            <a:t>Do you need to re-discover your identity , ignite some of your past ideals and move forward for your own self positivity.  For the benefit of your self and family? </a:t>
          </a:r>
          <a:endParaRPr lang="en-US" dirty="0"/>
        </a:p>
      </dgm:t>
    </dgm:pt>
    <dgm:pt modelId="{4076D65D-90C0-45D0-8116-D323C7540EE2}" type="parTrans" cxnId="{F077AFB3-9224-4223-816A-60D4044278CB}">
      <dgm:prSet/>
      <dgm:spPr/>
      <dgm:t>
        <a:bodyPr/>
        <a:lstStyle/>
        <a:p>
          <a:endParaRPr lang="en-US"/>
        </a:p>
      </dgm:t>
    </dgm:pt>
    <dgm:pt modelId="{A4D6C0E0-7A6C-4460-8967-2CD42B59933D}" type="sibTrans" cxnId="{F077AFB3-9224-4223-816A-60D4044278CB}">
      <dgm:prSet/>
      <dgm:spPr/>
      <dgm:t>
        <a:bodyPr/>
        <a:lstStyle/>
        <a:p>
          <a:endParaRPr lang="en-US"/>
        </a:p>
      </dgm:t>
    </dgm:pt>
    <dgm:pt modelId="{CF5E57A1-D0D8-4405-8B27-02B5E637E68B}">
      <dgm:prSet phldrT="[Text]"/>
      <dgm:spPr/>
      <dgm:t>
        <a:bodyPr/>
        <a:lstStyle/>
        <a:p>
          <a:r>
            <a:rPr lang="en-US" dirty="0" smtClean="0"/>
            <a:t>Do you feel you have less confidence to mix with others? </a:t>
          </a:r>
        </a:p>
        <a:p>
          <a:r>
            <a:rPr lang="en-US" dirty="0" smtClean="0"/>
            <a:t>Don’t go out and mix like you used too? </a:t>
          </a:r>
        </a:p>
        <a:p>
          <a:r>
            <a:rPr lang="en-US" dirty="0" smtClean="0"/>
            <a:t>Put family members before yourself always?</a:t>
          </a:r>
          <a:endParaRPr lang="en-US" dirty="0"/>
        </a:p>
      </dgm:t>
    </dgm:pt>
    <dgm:pt modelId="{91D9D6D7-0C0B-4761-8E12-F60B1D073C5B}" type="parTrans" cxnId="{53968B83-62DD-4C53-A855-CCAFBF8C7225}">
      <dgm:prSet/>
      <dgm:spPr/>
      <dgm:t>
        <a:bodyPr/>
        <a:lstStyle/>
        <a:p>
          <a:endParaRPr lang="en-US"/>
        </a:p>
      </dgm:t>
    </dgm:pt>
    <dgm:pt modelId="{7BD64CA4-EB24-4762-916B-3F032BBA5EC6}" type="sibTrans" cxnId="{53968B83-62DD-4C53-A855-CCAFBF8C7225}">
      <dgm:prSet/>
      <dgm:spPr/>
      <dgm:t>
        <a:bodyPr/>
        <a:lstStyle/>
        <a:p>
          <a:endParaRPr lang="en-US"/>
        </a:p>
      </dgm:t>
    </dgm:pt>
    <dgm:pt modelId="{AE7B4D82-6DE7-4C6C-9E5D-FB4B61061101}">
      <dgm:prSet phldrT="[Text]"/>
      <dgm:spPr/>
      <dgm:t>
        <a:bodyPr/>
        <a:lstStyle/>
        <a:p>
          <a:r>
            <a:rPr lang="en-US" dirty="0" smtClean="0"/>
            <a:t>Could it be you feel you shouldn’t leave your children/partner and you have to be there continuously?</a:t>
          </a:r>
        </a:p>
        <a:p>
          <a:r>
            <a:rPr lang="en-US" dirty="0" smtClean="0"/>
            <a:t>You have lost touch with friends?</a:t>
          </a:r>
        </a:p>
        <a:p>
          <a:r>
            <a:rPr lang="en-US" dirty="0" smtClean="0"/>
            <a:t>Guilty about doing something for your self ?</a:t>
          </a:r>
          <a:endParaRPr lang="en-US" dirty="0"/>
        </a:p>
      </dgm:t>
    </dgm:pt>
    <dgm:pt modelId="{DDAECF1D-9FE4-45D7-BEAF-7AAF26C38E93}" type="parTrans" cxnId="{C4C2E8DD-CDEE-415A-98FC-3C67F2510F48}">
      <dgm:prSet/>
      <dgm:spPr/>
      <dgm:t>
        <a:bodyPr/>
        <a:lstStyle/>
        <a:p>
          <a:endParaRPr lang="en-US"/>
        </a:p>
      </dgm:t>
    </dgm:pt>
    <dgm:pt modelId="{54129B49-BF86-409B-871D-300F92938065}" type="sibTrans" cxnId="{C4C2E8DD-CDEE-415A-98FC-3C67F2510F48}">
      <dgm:prSet/>
      <dgm:spPr/>
      <dgm:t>
        <a:bodyPr/>
        <a:lstStyle/>
        <a:p>
          <a:endParaRPr lang="en-US"/>
        </a:p>
      </dgm:t>
    </dgm:pt>
    <dgm:pt modelId="{5AE3B0F0-85BD-407F-99A4-10776561A297}" type="pres">
      <dgm:prSet presAssocID="{7FCCE616-11B9-4F42-B966-78743BCFAF03}" presName="Name0" presStyleCnt="0">
        <dgm:presLayoutVars>
          <dgm:chPref val="1"/>
          <dgm:dir/>
          <dgm:animOne val="branch"/>
          <dgm:animLvl val="lvl"/>
          <dgm:resizeHandles/>
        </dgm:presLayoutVars>
      </dgm:prSet>
      <dgm:spPr/>
      <dgm:t>
        <a:bodyPr/>
        <a:lstStyle/>
        <a:p>
          <a:endParaRPr lang="en-US"/>
        </a:p>
      </dgm:t>
    </dgm:pt>
    <dgm:pt modelId="{FEA923F1-BF48-496D-8DCA-795C7BE04439}" type="pres">
      <dgm:prSet presAssocID="{2B1EF1C9-49BD-49A2-BA0E-2A17D67EF173}" presName="vertOne" presStyleCnt="0"/>
      <dgm:spPr/>
    </dgm:pt>
    <dgm:pt modelId="{8FB3CC69-12A0-459F-9AC9-85AE1EE37874}" type="pres">
      <dgm:prSet presAssocID="{2B1EF1C9-49BD-49A2-BA0E-2A17D67EF173}" presName="txOne" presStyleLbl="node0" presStyleIdx="0" presStyleCnt="3" custScaleY="100000" custLinFactNeighborX="-27582" custLinFactNeighborY="-12443">
        <dgm:presLayoutVars>
          <dgm:chPref val="3"/>
        </dgm:presLayoutVars>
      </dgm:prSet>
      <dgm:spPr/>
      <dgm:t>
        <a:bodyPr/>
        <a:lstStyle/>
        <a:p>
          <a:endParaRPr lang="en-US"/>
        </a:p>
      </dgm:t>
    </dgm:pt>
    <dgm:pt modelId="{7F9977A5-253F-490A-A47E-43D27F48F00A}" type="pres">
      <dgm:prSet presAssocID="{2B1EF1C9-49BD-49A2-BA0E-2A17D67EF173}" presName="horzOne" presStyleCnt="0"/>
      <dgm:spPr/>
    </dgm:pt>
    <dgm:pt modelId="{3F95DE55-1045-4811-8A0F-A758CC09B370}" type="pres">
      <dgm:prSet presAssocID="{A4D6C0E0-7A6C-4460-8967-2CD42B59933D}" presName="sibSpaceOne" presStyleCnt="0"/>
      <dgm:spPr/>
    </dgm:pt>
    <dgm:pt modelId="{63B6CD7E-9EDA-48FA-BC7D-CEB47D3F7039}" type="pres">
      <dgm:prSet presAssocID="{CF5E57A1-D0D8-4405-8B27-02B5E637E68B}" presName="vertOne" presStyleCnt="0"/>
      <dgm:spPr/>
    </dgm:pt>
    <dgm:pt modelId="{507F1757-E361-46CD-9102-E99A20488391}" type="pres">
      <dgm:prSet presAssocID="{CF5E57A1-D0D8-4405-8B27-02B5E637E68B}" presName="txOne" presStyleLbl="node0" presStyleIdx="1" presStyleCnt="3">
        <dgm:presLayoutVars>
          <dgm:chPref val="3"/>
        </dgm:presLayoutVars>
      </dgm:prSet>
      <dgm:spPr/>
      <dgm:t>
        <a:bodyPr/>
        <a:lstStyle/>
        <a:p>
          <a:endParaRPr lang="en-US"/>
        </a:p>
      </dgm:t>
    </dgm:pt>
    <dgm:pt modelId="{52EAD38D-6E70-4140-8F1D-699873DC2D6B}" type="pres">
      <dgm:prSet presAssocID="{CF5E57A1-D0D8-4405-8B27-02B5E637E68B}" presName="horzOne" presStyleCnt="0"/>
      <dgm:spPr/>
    </dgm:pt>
    <dgm:pt modelId="{06852B30-B568-4676-B35F-3A2D93BAEF0E}" type="pres">
      <dgm:prSet presAssocID="{7BD64CA4-EB24-4762-916B-3F032BBA5EC6}" presName="sibSpaceOne" presStyleCnt="0"/>
      <dgm:spPr/>
    </dgm:pt>
    <dgm:pt modelId="{71870F98-9A5B-4D77-AE5C-4BD9E9C8422F}" type="pres">
      <dgm:prSet presAssocID="{AE7B4D82-6DE7-4C6C-9E5D-FB4B61061101}" presName="vertOne" presStyleCnt="0"/>
      <dgm:spPr/>
    </dgm:pt>
    <dgm:pt modelId="{6552BEE0-42EC-4D8A-9566-92F59E0ECBD3}" type="pres">
      <dgm:prSet presAssocID="{AE7B4D82-6DE7-4C6C-9E5D-FB4B61061101}" presName="txOne" presStyleLbl="node0" presStyleIdx="2" presStyleCnt="3">
        <dgm:presLayoutVars>
          <dgm:chPref val="3"/>
        </dgm:presLayoutVars>
      </dgm:prSet>
      <dgm:spPr/>
      <dgm:t>
        <a:bodyPr/>
        <a:lstStyle/>
        <a:p>
          <a:endParaRPr lang="en-US"/>
        </a:p>
      </dgm:t>
    </dgm:pt>
    <dgm:pt modelId="{D17B0539-748F-43A2-B315-F6C94B03E76E}" type="pres">
      <dgm:prSet presAssocID="{AE7B4D82-6DE7-4C6C-9E5D-FB4B61061101}" presName="horzOne" presStyleCnt="0"/>
      <dgm:spPr/>
    </dgm:pt>
  </dgm:ptLst>
  <dgm:cxnLst>
    <dgm:cxn modelId="{C4C2E8DD-CDEE-415A-98FC-3C67F2510F48}" srcId="{7FCCE616-11B9-4F42-B966-78743BCFAF03}" destId="{AE7B4D82-6DE7-4C6C-9E5D-FB4B61061101}" srcOrd="2" destOrd="0" parTransId="{DDAECF1D-9FE4-45D7-BEAF-7AAF26C38E93}" sibTransId="{54129B49-BF86-409B-871D-300F92938065}"/>
    <dgm:cxn modelId="{D7EF22C0-B17B-44AA-8043-F43F8BC6AABE}" type="presOf" srcId="{CF5E57A1-D0D8-4405-8B27-02B5E637E68B}" destId="{507F1757-E361-46CD-9102-E99A20488391}" srcOrd="0" destOrd="0" presId="urn:microsoft.com/office/officeart/2005/8/layout/hierarchy4"/>
    <dgm:cxn modelId="{53968B83-62DD-4C53-A855-CCAFBF8C7225}" srcId="{7FCCE616-11B9-4F42-B966-78743BCFAF03}" destId="{CF5E57A1-D0D8-4405-8B27-02B5E637E68B}" srcOrd="1" destOrd="0" parTransId="{91D9D6D7-0C0B-4761-8E12-F60B1D073C5B}" sibTransId="{7BD64CA4-EB24-4762-916B-3F032BBA5EC6}"/>
    <dgm:cxn modelId="{F077AFB3-9224-4223-816A-60D4044278CB}" srcId="{7FCCE616-11B9-4F42-B966-78743BCFAF03}" destId="{2B1EF1C9-49BD-49A2-BA0E-2A17D67EF173}" srcOrd="0" destOrd="0" parTransId="{4076D65D-90C0-45D0-8116-D323C7540EE2}" sibTransId="{A4D6C0E0-7A6C-4460-8967-2CD42B59933D}"/>
    <dgm:cxn modelId="{123160B5-AF07-42C6-9095-AF423B702015}" type="presOf" srcId="{AE7B4D82-6DE7-4C6C-9E5D-FB4B61061101}" destId="{6552BEE0-42EC-4D8A-9566-92F59E0ECBD3}" srcOrd="0" destOrd="0" presId="urn:microsoft.com/office/officeart/2005/8/layout/hierarchy4"/>
    <dgm:cxn modelId="{EA8A4C9A-FEC1-499C-8B9F-F8193257575B}" type="presOf" srcId="{2B1EF1C9-49BD-49A2-BA0E-2A17D67EF173}" destId="{8FB3CC69-12A0-459F-9AC9-85AE1EE37874}" srcOrd="0" destOrd="0" presId="urn:microsoft.com/office/officeart/2005/8/layout/hierarchy4"/>
    <dgm:cxn modelId="{A78F39CC-2B29-44A6-8E11-20B34D8FD1B0}" type="presOf" srcId="{7FCCE616-11B9-4F42-B966-78743BCFAF03}" destId="{5AE3B0F0-85BD-407F-99A4-10776561A297}" srcOrd="0" destOrd="0" presId="urn:microsoft.com/office/officeart/2005/8/layout/hierarchy4"/>
    <dgm:cxn modelId="{E0CC0C2F-22E6-4718-8987-3DFA5457EE30}" type="presParOf" srcId="{5AE3B0F0-85BD-407F-99A4-10776561A297}" destId="{FEA923F1-BF48-496D-8DCA-795C7BE04439}" srcOrd="0" destOrd="0" presId="urn:microsoft.com/office/officeart/2005/8/layout/hierarchy4"/>
    <dgm:cxn modelId="{01B6F496-B150-44D4-BAE1-AEDD5A0B464B}" type="presParOf" srcId="{FEA923F1-BF48-496D-8DCA-795C7BE04439}" destId="{8FB3CC69-12A0-459F-9AC9-85AE1EE37874}" srcOrd="0" destOrd="0" presId="urn:microsoft.com/office/officeart/2005/8/layout/hierarchy4"/>
    <dgm:cxn modelId="{B461D0E3-B610-42BA-A4AC-1E63B0BD2146}" type="presParOf" srcId="{FEA923F1-BF48-496D-8DCA-795C7BE04439}" destId="{7F9977A5-253F-490A-A47E-43D27F48F00A}" srcOrd="1" destOrd="0" presId="urn:microsoft.com/office/officeart/2005/8/layout/hierarchy4"/>
    <dgm:cxn modelId="{5CCEF9CD-5AAC-40F2-A28D-D22821B587F7}" type="presParOf" srcId="{5AE3B0F0-85BD-407F-99A4-10776561A297}" destId="{3F95DE55-1045-4811-8A0F-A758CC09B370}" srcOrd="1" destOrd="0" presId="urn:microsoft.com/office/officeart/2005/8/layout/hierarchy4"/>
    <dgm:cxn modelId="{41B34349-9441-466E-95DE-8ED4A2A797BF}" type="presParOf" srcId="{5AE3B0F0-85BD-407F-99A4-10776561A297}" destId="{63B6CD7E-9EDA-48FA-BC7D-CEB47D3F7039}" srcOrd="2" destOrd="0" presId="urn:microsoft.com/office/officeart/2005/8/layout/hierarchy4"/>
    <dgm:cxn modelId="{AD4F4698-1B08-4977-8683-653B2D481BB0}" type="presParOf" srcId="{63B6CD7E-9EDA-48FA-BC7D-CEB47D3F7039}" destId="{507F1757-E361-46CD-9102-E99A20488391}" srcOrd="0" destOrd="0" presId="urn:microsoft.com/office/officeart/2005/8/layout/hierarchy4"/>
    <dgm:cxn modelId="{CBFD4B98-BC7A-4320-8CBA-F865C044DC21}" type="presParOf" srcId="{63B6CD7E-9EDA-48FA-BC7D-CEB47D3F7039}" destId="{52EAD38D-6E70-4140-8F1D-699873DC2D6B}" srcOrd="1" destOrd="0" presId="urn:microsoft.com/office/officeart/2005/8/layout/hierarchy4"/>
    <dgm:cxn modelId="{98F87BCD-D951-409C-9079-82D4926974DE}" type="presParOf" srcId="{5AE3B0F0-85BD-407F-99A4-10776561A297}" destId="{06852B30-B568-4676-B35F-3A2D93BAEF0E}" srcOrd="3" destOrd="0" presId="urn:microsoft.com/office/officeart/2005/8/layout/hierarchy4"/>
    <dgm:cxn modelId="{26FA5D97-D1D3-4AEA-9C8A-DD6A351E7358}" type="presParOf" srcId="{5AE3B0F0-85BD-407F-99A4-10776561A297}" destId="{71870F98-9A5B-4D77-AE5C-4BD9E9C8422F}" srcOrd="4" destOrd="0" presId="urn:microsoft.com/office/officeart/2005/8/layout/hierarchy4"/>
    <dgm:cxn modelId="{E8BC3217-84B1-4AAA-8E12-9F0758BD5E89}" type="presParOf" srcId="{71870F98-9A5B-4D77-AE5C-4BD9E9C8422F}" destId="{6552BEE0-42EC-4D8A-9566-92F59E0ECBD3}" srcOrd="0" destOrd="0" presId="urn:microsoft.com/office/officeart/2005/8/layout/hierarchy4"/>
    <dgm:cxn modelId="{5DF5BFF4-5D14-4BCA-BC1D-1367A61D6D01}" type="presParOf" srcId="{71870F98-9A5B-4D77-AE5C-4BD9E9C8422F}" destId="{D17B0539-748F-43A2-B315-F6C94B03E76E}"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3CC69-12A0-459F-9AC9-85AE1EE37874}">
      <dsp:nvSpPr>
        <dsp:cNvPr id="0" name=""/>
        <dsp:cNvSpPr/>
      </dsp:nvSpPr>
      <dsp:spPr>
        <a:xfrm>
          <a:off x="0" y="0"/>
          <a:ext cx="2907482" cy="361607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Who are you?</a:t>
          </a:r>
        </a:p>
        <a:p>
          <a:pPr lvl="0" algn="ctr" defTabSz="844550">
            <a:lnSpc>
              <a:spcPct val="90000"/>
            </a:lnSpc>
            <a:spcBef>
              <a:spcPct val="0"/>
            </a:spcBef>
            <a:spcAft>
              <a:spcPct val="35000"/>
            </a:spcAft>
          </a:pPr>
          <a:r>
            <a:rPr lang="en-US" sz="1900" kern="1200" dirty="0" smtClean="0"/>
            <a:t>Do you need to re-discover your identity , ignite some of your past ideals and move forward for your own self positivity.  For the benefit of your self and family? </a:t>
          </a:r>
          <a:endParaRPr lang="en-US" sz="1900" kern="1200" dirty="0"/>
        </a:p>
      </dsp:txBody>
      <dsp:txXfrm>
        <a:off x="85157" y="85157"/>
        <a:ext cx="2737168" cy="3445763"/>
      </dsp:txXfrm>
    </dsp:sp>
    <dsp:sp modelId="{507F1757-E361-46CD-9102-E99A20488391}">
      <dsp:nvSpPr>
        <dsp:cNvPr id="0" name=""/>
        <dsp:cNvSpPr/>
      </dsp:nvSpPr>
      <dsp:spPr>
        <a:xfrm>
          <a:off x="3403129" y="0"/>
          <a:ext cx="2907482" cy="361607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Do you feel you have less confidence to mix with others? </a:t>
          </a:r>
        </a:p>
        <a:p>
          <a:pPr lvl="0" algn="ctr" defTabSz="844550">
            <a:lnSpc>
              <a:spcPct val="90000"/>
            </a:lnSpc>
            <a:spcBef>
              <a:spcPct val="0"/>
            </a:spcBef>
            <a:spcAft>
              <a:spcPct val="35000"/>
            </a:spcAft>
          </a:pPr>
          <a:r>
            <a:rPr lang="en-US" sz="1900" kern="1200" dirty="0" smtClean="0"/>
            <a:t>Don’t go out and mix like you used too? </a:t>
          </a:r>
        </a:p>
        <a:p>
          <a:pPr lvl="0" algn="ctr" defTabSz="844550">
            <a:lnSpc>
              <a:spcPct val="90000"/>
            </a:lnSpc>
            <a:spcBef>
              <a:spcPct val="0"/>
            </a:spcBef>
            <a:spcAft>
              <a:spcPct val="35000"/>
            </a:spcAft>
          </a:pPr>
          <a:r>
            <a:rPr lang="en-US" sz="1900" kern="1200" dirty="0" smtClean="0"/>
            <a:t>Put family members before yourself always?</a:t>
          </a:r>
          <a:endParaRPr lang="en-US" sz="1900" kern="1200" dirty="0"/>
        </a:p>
      </dsp:txBody>
      <dsp:txXfrm>
        <a:off x="3488286" y="85157"/>
        <a:ext cx="2737168" cy="3445763"/>
      </dsp:txXfrm>
    </dsp:sp>
    <dsp:sp modelId="{6552BEE0-42EC-4D8A-9566-92F59E0ECBD3}">
      <dsp:nvSpPr>
        <dsp:cNvPr id="0" name=""/>
        <dsp:cNvSpPr/>
      </dsp:nvSpPr>
      <dsp:spPr>
        <a:xfrm>
          <a:off x="6799069" y="0"/>
          <a:ext cx="2907482" cy="361607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Could it be you feel you shouldn’t leave your children/partner and you have to be there continuously?</a:t>
          </a:r>
        </a:p>
        <a:p>
          <a:pPr lvl="0" algn="ctr" defTabSz="844550">
            <a:lnSpc>
              <a:spcPct val="90000"/>
            </a:lnSpc>
            <a:spcBef>
              <a:spcPct val="0"/>
            </a:spcBef>
            <a:spcAft>
              <a:spcPct val="35000"/>
            </a:spcAft>
          </a:pPr>
          <a:r>
            <a:rPr lang="en-US" sz="1900" kern="1200" dirty="0" smtClean="0"/>
            <a:t>You have lost touch with friends?</a:t>
          </a:r>
        </a:p>
        <a:p>
          <a:pPr lvl="0" algn="ctr" defTabSz="844550">
            <a:lnSpc>
              <a:spcPct val="90000"/>
            </a:lnSpc>
            <a:spcBef>
              <a:spcPct val="0"/>
            </a:spcBef>
            <a:spcAft>
              <a:spcPct val="35000"/>
            </a:spcAft>
          </a:pPr>
          <a:r>
            <a:rPr lang="en-US" sz="1900" kern="1200" dirty="0" smtClean="0"/>
            <a:t>Guilty about doing something for your self ?</a:t>
          </a:r>
          <a:endParaRPr lang="en-US" sz="1900" kern="1200" dirty="0"/>
        </a:p>
      </dsp:txBody>
      <dsp:txXfrm>
        <a:off x="6884226" y="85157"/>
        <a:ext cx="2737168" cy="344576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7F8E8AD8-4931-41FD-B125-1E904475D9FF}" type="datetimeFigureOut">
              <a:rPr lang="en-GB" smtClean="0"/>
              <a:t>25/02/2021</a:t>
            </a:fld>
            <a:endParaRPr lang="en-GB"/>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GB"/>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445B8758-1A63-47AF-9A57-61AD41D55DCE}" type="slidenum">
              <a:rPr lang="en-GB" smtClean="0"/>
              <a:t>‹#›</a:t>
            </a:fld>
            <a:endParaRPr lang="en-GB"/>
          </a:p>
        </p:txBody>
      </p:sp>
    </p:spTree>
    <p:extLst>
      <p:ext uri="{BB962C8B-B14F-4D97-AF65-F5344CB8AC3E}">
        <p14:creationId xmlns:p14="http://schemas.microsoft.com/office/powerpoint/2010/main" val="2985158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F8E8AD8-4931-41FD-B125-1E904475D9FF}"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45B8758-1A63-47AF-9A57-61AD41D55DCE}" type="slidenum">
              <a:rPr lang="en-GB" smtClean="0"/>
              <a:t>‹#›</a:t>
            </a:fld>
            <a:endParaRPr lang="en-GB"/>
          </a:p>
        </p:txBody>
      </p:sp>
    </p:spTree>
    <p:extLst>
      <p:ext uri="{BB962C8B-B14F-4D97-AF65-F5344CB8AC3E}">
        <p14:creationId xmlns:p14="http://schemas.microsoft.com/office/powerpoint/2010/main" val="194958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7F8E8AD8-4931-41FD-B125-1E904475D9FF}"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45B8758-1A63-47AF-9A57-61AD41D55DCE}" type="slidenum">
              <a:rPr lang="en-GB" smtClean="0"/>
              <a:t>‹#›</a:t>
            </a:fld>
            <a:endParaRPr lang="en-GB"/>
          </a:p>
        </p:txBody>
      </p:sp>
    </p:spTree>
    <p:extLst>
      <p:ext uri="{BB962C8B-B14F-4D97-AF65-F5344CB8AC3E}">
        <p14:creationId xmlns:p14="http://schemas.microsoft.com/office/powerpoint/2010/main" val="3792592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7F8E8AD8-4931-41FD-B125-1E904475D9FF}"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45B8758-1A63-47AF-9A57-61AD41D55DCE}" type="slidenum">
              <a:rPr lang="en-GB" smtClean="0"/>
              <a:t>‹#›</a:t>
            </a:fld>
            <a:endParaRPr lang="en-GB"/>
          </a:p>
        </p:txBody>
      </p:sp>
    </p:spTree>
    <p:extLst>
      <p:ext uri="{BB962C8B-B14F-4D97-AF65-F5344CB8AC3E}">
        <p14:creationId xmlns:p14="http://schemas.microsoft.com/office/powerpoint/2010/main" val="1340996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8E8AD8-4931-41FD-B125-1E904475D9FF}"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45B8758-1A63-47AF-9A57-61AD41D55DCE}" type="slidenum">
              <a:rPr lang="en-GB" smtClean="0"/>
              <a:t>‹#›</a:t>
            </a:fld>
            <a:endParaRPr lang="en-GB"/>
          </a:p>
        </p:txBody>
      </p:sp>
    </p:spTree>
    <p:extLst>
      <p:ext uri="{BB962C8B-B14F-4D97-AF65-F5344CB8AC3E}">
        <p14:creationId xmlns:p14="http://schemas.microsoft.com/office/powerpoint/2010/main" val="4203980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F8E8AD8-4931-41FD-B125-1E904475D9FF}" type="datetimeFigureOut">
              <a:rPr lang="en-GB" smtClean="0"/>
              <a:t>25/02/2021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5B8758-1A63-47AF-9A57-61AD41D55DCE}" type="slidenum">
              <a:rPr lang="en-GB" smtClean="0"/>
              <a:t>‹#›</a:t>
            </a:fld>
            <a:endParaRPr lang="en-GB"/>
          </a:p>
        </p:txBody>
      </p:sp>
    </p:spTree>
    <p:extLst>
      <p:ext uri="{BB962C8B-B14F-4D97-AF65-F5344CB8AC3E}">
        <p14:creationId xmlns:p14="http://schemas.microsoft.com/office/powerpoint/2010/main" val="219897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F8E8AD8-4931-41FD-B125-1E904475D9FF}" type="datetimeFigureOut">
              <a:rPr lang="en-GB" smtClean="0"/>
              <a:t>25/02/2021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5B8758-1A63-47AF-9A57-61AD41D55DCE}" type="slidenum">
              <a:rPr lang="en-GB" smtClean="0"/>
              <a:t>‹#›</a:t>
            </a:fld>
            <a:endParaRPr lang="en-GB"/>
          </a:p>
        </p:txBody>
      </p:sp>
    </p:spTree>
    <p:extLst>
      <p:ext uri="{BB962C8B-B14F-4D97-AF65-F5344CB8AC3E}">
        <p14:creationId xmlns:p14="http://schemas.microsoft.com/office/powerpoint/2010/main" val="3079389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8E8AD8-4931-41FD-B125-1E904475D9FF}"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B8758-1A63-47AF-9A57-61AD41D55DCE}" type="slidenum">
              <a:rPr lang="en-GB" smtClean="0"/>
              <a:t>‹#›</a:t>
            </a:fld>
            <a:endParaRPr lang="en-GB"/>
          </a:p>
        </p:txBody>
      </p:sp>
    </p:spTree>
    <p:extLst>
      <p:ext uri="{BB962C8B-B14F-4D97-AF65-F5344CB8AC3E}">
        <p14:creationId xmlns:p14="http://schemas.microsoft.com/office/powerpoint/2010/main" val="2185283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8E8AD8-4931-41FD-B125-1E904475D9FF}"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45B8758-1A63-47AF-9A57-61AD41D55DCE}" type="slidenum">
              <a:rPr lang="en-GB" smtClean="0"/>
              <a:t>‹#›</a:t>
            </a:fld>
            <a:endParaRPr lang="en-GB"/>
          </a:p>
        </p:txBody>
      </p:sp>
    </p:spTree>
    <p:extLst>
      <p:ext uri="{BB962C8B-B14F-4D97-AF65-F5344CB8AC3E}">
        <p14:creationId xmlns:p14="http://schemas.microsoft.com/office/powerpoint/2010/main" val="1574326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8E8AD8-4931-41FD-B125-1E904475D9FF}"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B8758-1A63-47AF-9A57-61AD41D55DCE}" type="slidenum">
              <a:rPr lang="en-GB" smtClean="0"/>
              <a:t>‹#›</a:t>
            </a:fld>
            <a:endParaRPr lang="en-GB"/>
          </a:p>
        </p:txBody>
      </p:sp>
    </p:spTree>
    <p:extLst>
      <p:ext uri="{BB962C8B-B14F-4D97-AF65-F5344CB8AC3E}">
        <p14:creationId xmlns:p14="http://schemas.microsoft.com/office/powerpoint/2010/main" val="285458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8E8AD8-4931-41FD-B125-1E904475D9FF}"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45B8758-1A63-47AF-9A57-61AD41D55DCE}" type="slidenum">
              <a:rPr lang="en-GB" smtClean="0"/>
              <a:t>‹#›</a:t>
            </a:fld>
            <a:endParaRPr lang="en-GB"/>
          </a:p>
        </p:txBody>
      </p:sp>
    </p:spTree>
    <p:extLst>
      <p:ext uri="{BB962C8B-B14F-4D97-AF65-F5344CB8AC3E}">
        <p14:creationId xmlns:p14="http://schemas.microsoft.com/office/powerpoint/2010/main" val="1370442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8E8AD8-4931-41FD-B125-1E904475D9FF}"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B8758-1A63-47AF-9A57-61AD41D55DCE}" type="slidenum">
              <a:rPr lang="en-GB" smtClean="0"/>
              <a:t>‹#›</a:t>
            </a:fld>
            <a:endParaRPr lang="en-GB"/>
          </a:p>
        </p:txBody>
      </p:sp>
    </p:spTree>
    <p:extLst>
      <p:ext uri="{BB962C8B-B14F-4D97-AF65-F5344CB8AC3E}">
        <p14:creationId xmlns:p14="http://schemas.microsoft.com/office/powerpoint/2010/main" val="2772095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8E8AD8-4931-41FD-B125-1E904475D9FF}" type="datetimeFigureOut">
              <a:rPr lang="en-GB" smtClean="0"/>
              <a:t>25/02/2021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5B8758-1A63-47AF-9A57-61AD41D55DCE}" type="slidenum">
              <a:rPr lang="en-GB" smtClean="0"/>
              <a:t>‹#›</a:t>
            </a:fld>
            <a:endParaRPr lang="en-GB"/>
          </a:p>
        </p:txBody>
      </p:sp>
    </p:spTree>
    <p:extLst>
      <p:ext uri="{BB962C8B-B14F-4D97-AF65-F5344CB8AC3E}">
        <p14:creationId xmlns:p14="http://schemas.microsoft.com/office/powerpoint/2010/main" val="187442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8E8AD8-4931-41FD-B125-1E904475D9FF}" type="datetimeFigureOut">
              <a:rPr lang="en-GB" smtClean="0"/>
              <a:t>25/02/2021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5B8758-1A63-47AF-9A57-61AD41D55DCE}" type="slidenum">
              <a:rPr lang="en-GB" smtClean="0"/>
              <a:t>‹#›</a:t>
            </a:fld>
            <a:endParaRPr lang="en-GB"/>
          </a:p>
        </p:txBody>
      </p:sp>
    </p:spTree>
    <p:extLst>
      <p:ext uri="{BB962C8B-B14F-4D97-AF65-F5344CB8AC3E}">
        <p14:creationId xmlns:p14="http://schemas.microsoft.com/office/powerpoint/2010/main" val="224527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E8AD8-4931-41FD-B125-1E904475D9FF}" type="datetimeFigureOut">
              <a:rPr lang="en-GB" smtClean="0"/>
              <a:t>25/02/2021</a:t>
            </a:fld>
            <a:endParaRPr lang="en-GB"/>
          </a:p>
        </p:txBody>
      </p:sp>
      <p:sp>
        <p:nvSpPr>
          <p:cNvPr id="3" name="Footer Placeholder 2"/>
          <p:cNvSpPr>
            <a:spLocks noGrp="1"/>
          </p:cNvSpPr>
          <p:nvPr>
            <p:ph type="ftr" sz="quarter" idx="11"/>
          </p:nvPr>
        </p:nvSpPr>
        <p:spPr/>
        <p:txBody>
          <a:bodyPr/>
          <a:lstStyle/>
          <a:p>
            <a:endParaRPr lang="en-GB"/>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45B8758-1A63-47AF-9A57-61AD41D55DCE}" type="slidenum">
              <a:rPr lang="en-GB" smtClean="0"/>
              <a:t>‹#›</a:t>
            </a:fld>
            <a:endParaRPr lang="en-GB"/>
          </a:p>
        </p:txBody>
      </p:sp>
    </p:spTree>
    <p:extLst>
      <p:ext uri="{BB962C8B-B14F-4D97-AF65-F5344CB8AC3E}">
        <p14:creationId xmlns:p14="http://schemas.microsoft.com/office/powerpoint/2010/main" val="1909516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F8E8AD8-4931-41FD-B125-1E904475D9FF}"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45B8758-1A63-47AF-9A57-61AD41D55DCE}" type="slidenum">
              <a:rPr lang="en-GB" smtClean="0"/>
              <a:t>‹#›</a:t>
            </a:fld>
            <a:endParaRPr lang="en-GB"/>
          </a:p>
        </p:txBody>
      </p:sp>
    </p:spTree>
    <p:extLst>
      <p:ext uri="{BB962C8B-B14F-4D97-AF65-F5344CB8AC3E}">
        <p14:creationId xmlns:p14="http://schemas.microsoft.com/office/powerpoint/2010/main" val="383643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F8E8AD8-4931-41FD-B125-1E904475D9FF}"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45B8758-1A63-47AF-9A57-61AD41D55DCE}" type="slidenum">
              <a:rPr lang="en-GB" smtClean="0"/>
              <a:t>‹#›</a:t>
            </a:fld>
            <a:endParaRPr lang="en-GB"/>
          </a:p>
        </p:txBody>
      </p:sp>
    </p:spTree>
    <p:extLst>
      <p:ext uri="{BB962C8B-B14F-4D97-AF65-F5344CB8AC3E}">
        <p14:creationId xmlns:p14="http://schemas.microsoft.com/office/powerpoint/2010/main" val="1400589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F8E8AD8-4931-41FD-B125-1E904475D9FF}" type="datetimeFigureOut">
              <a:rPr lang="en-GB" smtClean="0"/>
              <a:t>25/02/2021</a:t>
            </a:fld>
            <a:endParaRPr lang="en-GB"/>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45B8758-1A63-47AF-9A57-61AD41D55DCE}" type="slidenum">
              <a:rPr lang="en-GB" smtClean="0"/>
              <a:t>‹#›</a:t>
            </a:fld>
            <a:endParaRPr lang="en-GB"/>
          </a:p>
        </p:txBody>
      </p:sp>
    </p:spTree>
    <p:extLst>
      <p:ext uri="{BB962C8B-B14F-4D97-AF65-F5344CB8AC3E}">
        <p14:creationId xmlns:p14="http://schemas.microsoft.com/office/powerpoint/2010/main" val="326483343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1.xml"/><Relationship Id="rId7" Type="http://schemas.openxmlformats.org/officeDocument/2006/relationships/diagramColors" Target="../diagrams/colors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7.xml"/><Relationship Id="rId7" Type="http://schemas.openxmlformats.org/officeDocument/2006/relationships/diagramColors" Target="../diagrams/colors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02080"/>
            <a:ext cx="8825658" cy="3375301"/>
          </a:xfrm>
        </p:spPr>
        <p:txBody>
          <a:bodyPr/>
          <a:lstStyle/>
          <a:p>
            <a:pPr algn="ctr"/>
            <a:r>
              <a:rPr lang="en-GB" dirty="0" smtClean="0"/>
              <a:t/>
            </a:r>
            <a:br>
              <a:rPr lang="en-GB" dirty="0" smtClean="0"/>
            </a:br>
            <a:r>
              <a:rPr lang="en-GB" dirty="0" smtClean="0"/>
              <a:t>My Journey</a:t>
            </a:r>
            <a:br>
              <a:rPr lang="en-GB" dirty="0" smtClean="0"/>
            </a:br>
            <a:r>
              <a:rPr lang="en-GB" dirty="0" smtClean="0"/>
              <a:t>Passport </a:t>
            </a:r>
            <a:endParaRPr lang="en-GB" dirty="0"/>
          </a:p>
        </p:txBody>
      </p:sp>
      <p:sp>
        <p:nvSpPr>
          <p:cNvPr id="3" name="Subtitle 2"/>
          <p:cNvSpPr>
            <a:spLocks noGrp="1"/>
          </p:cNvSpPr>
          <p:nvPr>
            <p:ph type="subTitle" idx="1"/>
          </p:nvPr>
        </p:nvSpPr>
        <p:spPr>
          <a:xfrm>
            <a:off x="2150165" y="4876772"/>
            <a:ext cx="9144000" cy="545089"/>
          </a:xfrm>
        </p:spPr>
        <p:txBody>
          <a:bodyPr/>
          <a:lstStyle/>
          <a:p>
            <a:r>
              <a:rPr lang="en-GB" dirty="0" smtClean="0"/>
              <a:t>Together we will achieve</a:t>
            </a:r>
          </a:p>
          <a:p>
            <a:endParaRPr lang="en-GB" dirty="0"/>
          </a:p>
        </p:txBody>
      </p:sp>
      <p:graphicFrame>
        <p:nvGraphicFramePr>
          <p:cNvPr id="5" name="Diagram 4"/>
          <p:cNvGraphicFramePr/>
          <p:nvPr>
            <p:extLst>
              <p:ext uri="{D42A27DB-BD31-4B8C-83A1-F6EECF244321}">
                <p14:modId xmlns:p14="http://schemas.microsoft.com/office/powerpoint/2010/main" val="821814343"/>
              </p:ext>
            </p:extLst>
          </p:nvPr>
        </p:nvGraphicFramePr>
        <p:xfrm>
          <a:off x="5854147" y="695740"/>
          <a:ext cx="4495511" cy="31308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625014235"/>
      </p:ext>
    </p:extLst>
  </p:cSld>
  <p:clrMapOvr>
    <a:masterClrMapping/>
  </p:clrMapOvr>
  <mc:AlternateContent xmlns:mc="http://schemas.openxmlformats.org/markup-compatibility/2006" xmlns:p14="http://schemas.microsoft.com/office/powerpoint/2010/main">
    <mc:Choice Requires="p14">
      <p:transition spd="slow" p14:dur="2000" advClick="0" advTm="20524"/>
    </mc:Choice>
    <mc:Fallback xmlns="">
      <p:transition spd="slow" advClick="0" advTm="205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par>
                                <p:cTn id="7" presetID="42"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8" fill="hold" display="0">
                  <p:stCondLst>
                    <p:cond delay="indefinite"/>
                  </p:stCondLst>
                  <p:endCondLst>
                    <p:cond evt="onStopAudio" delay="0">
                      <p:tgtEl>
                        <p:sldTgt/>
                      </p:tgtEl>
                    </p:cond>
                  </p:endCondLst>
                </p:cTn>
                <p:tgtEl>
                  <p:spTgt spid="10"/>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Time to Reflect  </a:t>
            </a:r>
            <a:endParaRPr lang="en-GB" dirty="0"/>
          </a:p>
        </p:txBody>
      </p:sp>
      <p:sp>
        <p:nvSpPr>
          <p:cNvPr id="5" name="Content Placeholder 4"/>
          <p:cNvSpPr>
            <a:spLocks noGrp="1"/>
          </p:cNvSpPr>
          <p:nvPr>
            <p:ph idx="1"/>
          </p:nvPr>
        </p:nvSpPr>
        <p:spPr>
          <a:xfrm>
            <a:off x="1154954" y="2603500"/>
            <a:ext cx="9867541" cy="3081683"/>
          </a:xfrm>
        </p:spPr>
        <p:txBody>
          <a:bodyPr>
            <a:normAutofit/>
          </a:bodyPr>
          <a:lstStyle/>
          <a:p>
            <a:r>
              <a:rPr lang="en-GB" sz="1600" dirty="0" smtClean="0">
                <a:solidFill>
                  <a:schemeClr val="accent1"/>
                </a:solidFill>
                <a:latin typeface="Calibri" panose="020F0502020204030204" pitchFamily="34" charset="0"/>
                <a:cs typeface="Calibri" panose="020F0502020204030204" pitchFamily="34" charset="0"/>
              </a:rPr>
              <a:t>TAKE SOME TIME TO REFLECT ON YOUR DECISIONS SO FAR.</a:t>
            </a:r>
          </a:p>
          <a:p>
            <a:r>
              <a:rPr lang="en-GB" sz="1600" dirty="0" smtClean="0">
                <a:solidFill>
                  <a:schemeClr val="accent1"/>
                </a:solidFill>
                <a:latin typeface="Calibri" panose="020F0502020204030204" pitchFamily="34" charset="0"/>
                <a:cs typeface="Calibri" panose="020F0502020204030204" pitchFamily="34" charset="0"/>
              </a:rPr>
              <a:t>YOU WILL HAVE SEEN THE CLIPS AND COMPLETED THE ACTIVITIES ON THIS FIRST PART OF YOUR JOURNEY. REVISIT THEM AS OFTEN AS YOU FEEL YOU NEED TO. HAVE THEY HELPED YOU?</a:t>
            </a:r>
          </a:p>
          <a:p>
            <a:r>
              <a:rPr lang="en-GB" sz="1600" dirty="0" smtClean="0">
                <a:solidFill>
                  <a:schemeClr val="accent1"/>
                </a:solidFill>
                <a:latin typeface="Calibri" panose="020F0502020204030204" pitchFamily="34" charset="0"/>
                <a:cs typeface="Calibri" panose="020F0502020204030204" pitchFamily="34" charset="0"/>
              </a:rPr>
              <a:t>KEEP A NOTE OF ALL YOUR EXPERIENCES SO FAR AND REFLECT UPON THEM THROUGHOUT YOUR JOURNEY.</a:t>
            </a:r>
          </a:p>
          <a:p>
            <a:r>
              <a:rPr lang="en-GB" sz="1600" dirty="0" smtClean="0">
                <a:solidFill>
                  <a:schemeClr val="accent1"/>
                </a:solidFill>
                <a:latin typeface="Calibri" panose="020F0502020204030204" pitchFamily="34" charset="0"/>
                <a:cs typeface="Calibri" panose="020F0502020204030204" pitchFamily="34" charset="0"/>
              </a:rPr>
              <a:t>YOU ARE NOW READY TO MOVE ON.</a:t>
            </a:r>
          </a:p>
          <a:p>
            <a:endParaRPr lang="en-GB" sz="1600" dirty="0">
              <a:solidFill>
                <a:schemeClr val="accent1"/>
              </a:solidFill>
              <a:latin typeface="Calibri" panose="020F0502020204030204" pitchFamily="34" charset="0"/>
              <a:cs typeface="Calibri" panose="020F0502020204030204" pitchFamily="34" charset="0"/>
            </a:endParaRPr>
          </a:p>
          <a:p>
            <a:endParaRPr lang="en-GB" sz="1600" dirty="0" smtClean="0">
              <a:solidFill>
                <a:schemeClr val="accent1"/>
              </a:solidFill>
              <a:latin typeface="Calibri" panose="020F0502020204030204" pitchFamily="34" charset="0"/>
              <a:cs typeface="Calibri" panose="020F0502020204030204" pitchFamily="34" charset="0"/>
            </a:endParaRPr>
          </a:p>
          <a:p>
            <a:pPr marL="0" indent="0" algn="ctr">
              <a:buNone/>
            </a:pPr>
            <a:r>
              <a:rPr lang="en-GB" sz="1600" dirty="0" smtClean="0">
                <a:solidFill>
                  <a:schemeClr val="accent1"/>
                </a:solidFill>
                <a:latin typeface="Calibri" panose="020F0502020204030204" pitchFamily="34" charset="0"/>
                <a:cs typeface="Calibri" panose="020F0502020204030204" pitchFamily="34" charset="0"/>
              </a:rPr>
              <a:t>WELL DONE!!!!!</a:t>
            </a:r>
            <a:endParaRPr lang="en-GB" sz="1600" dirty="0">
              <a:solidFill>
                <a:schemeClr val="accent1"/>
              </a:solidFill>
              <a:latin typeface="Calibri" panose="020F0502020204030204" pitchFamily="34" charset="0"/>
              <a:cs typeface="Calibri" panose="020F0502020204030204" pitchFamily="34"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28896" y="6227417"/>
            <a:ext cx="406400" cy="406400"/>
          </a:xfrm>
          <a:prstGeom prst="rect">
            <a:avLst/>
          </a:prstGeom>
        </p:spPr>
      </p:pic>
    </p:spTree>
    <p:extLst>
      <p:ext uri="{BB962C8B-B14F-4D97-AF65-F5344CB8AC3E}">
        <p14:creationId xmlns:p14="http://schemas.microsoft.com/office/powerpoint/2010/main" val="1893489270"/>
      </p:ext>
    </p:extLst>
  </p:cSld>
  <p:clrMapOvr>
    <a:masterClrMapping/>
  </p:clrMapOvr>
  <p:transition spd="med" advTm="3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922" fill="hold"/>
                                        <p:tgtEl>
                                          <p:spTgt spid="2"/>
                                        </p:tgtEl>
                                      </p:cBhvr>
                                    </p:cmd>
                                  </p:childTnLst>
                                </p:cTn>
                              </p:par>
                              <p:par>
                                <p:cTn id="7" presetID="42"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animEffect transition="in" filter="fade">
                                      <p:cBhvr>
                                        <p:cTn id="9" dur="1000"/>
                                        <p:tgtEl>
                                          <p:spTgt spid="5">
                                            <p:txEl>
                                              <p:pRg st="0" end="0"/>
                                            </p:txEl>
                                          </p:spTgt>
                                        </p:tgtEl>
                                      </p:cBhvr>
                                    </p:animEffect>
                                    <p:anim calcmode="lin" valueType="num">
                                      <p:cBhvr>
                                        <p:cTn id="1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1000"/>
                                        <p:tgtEl>
                                          <p:spTgt spid="5">
                                            <p:txEl>
                                              <p:pRg st="6" end="6"/>
                                            </p:txEl>
                                          </p:spTgt>
                                        </p:tgtEl>
                                      </p:cBhvr>
                                    </p:animEffect>
                                    <p:anim calcmode="lin" valueType="num">
                                      <p:cBhvr>
                                        <p:cTn id="3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2"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My Record</a:t>
            </a:r>
            <a:endParaRPr lang="en-GB" dirty="0"/>
          </a:p>
        </p:txBody>
      </p:sp>
      <p:sp>
        <p:nvSpPr>
          <p:cNvPr id="3" name="Content Placeholder 2"/>
          <p:cNvSpPr>
            <a:spLocks noGrp="1"/>
          </p:cNvSpPr>
          <p:nvPr>
            <p:ph idx="1"/>
          </p:nvPr>
        </p:nvSpPr>
        <p:spPr>
          <a:xfrm>
            <a:off x="1154954" y="2603500"/>
            <a:ext cx="10275046" cy="3846996"/>
          </a:xfrm>
        </p:spPr>
        <p:txBody>
          <a:bodyPr>
            <a:normAutofit/>
          </a:bodyPr>
          <a:lstStyle/>
          <a:p>
            <a:pPr marL="3657600" lvl="8" indent="0">
              <a:buNone/>
            </a:pPr>
            <a:r>
              <a:rPr lang="en-GB" sz="1600" dirty="0" smtClean="0">
                <a:solidFill>
                  <a:schemeClr val="accent1"/>
                </a:solidFill>
                <a:latin typeface="Calibri" panose="020F0502020204030204" pitchFamily="34" charset="0"/>
                <a:cs typeface="Calibri" panose="020F0502020204030204" pitchFamily="34" charset="0"/>
              </a:rPr>
              <a:t> NOTES OF MY JOURNEY</a:t>
            </a:r>
            <a:endParaRPr lang="en-GB" sz="1600"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2423304"/>
      </p:ext>
    </p:extLst>
  </p:cSld>
  <p:clrMapOvr>
    <a:masterClrMapping/>
  </p:clrMapOvr>
  <p:transition spd="med" advTm="38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4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HEALTH &amp; WELLBEING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7275506"/>
              </p:ext>
            </p:extLst>
          </p:nvPr>
        </p:nvGraphicFramePr>
        <p:xfrm>
          <a:off x="487017" y="2494721"/>
          <a:ext cx="11280913" cy="3637720"/>
        </p:xfrm>
        <a:graphic>
          <a:graphicData uri="http://schemas.openxmlformats.org/drawingml/2006/table">
            <a:tbl>
              <a:tblPr firstCol="1">
                <a:tableStyleId>{5C22544A-7EE6-4342-B048-85BDC9FD1C3A}</a:tableStyleId>
              </a:tblPr>
              <a:tblGrid>
                <a:gridCol w="11280913">
                  <a:extLst>
                    <a:ext uri="{9D8B030D-6E8A-4147-A177-3AD203B41FA5}">
                      <a16:colId xmlns:a16="http://schemas.microsoft.com/office/drawing/2014/main" val="176939531"/>
                    </a:ext>
                  </a:extLst>
                </a:gridCol>
              </a:tblGrid>
              <a:tr h="1038704">
                <a:tc>
                  <a:txBody>
                    <a:bodyPr/>
                    <a:lstStyle/>
                    <a:p>
                      <a:pPr algn="l"/>
                      <a:r>
                        <a:rPr lang="en-GB" dirty="0" smtClean="0"/>
                        <a:t>                                  YOU ARE NOW ENTERING THE NEXT PART OF YOUR JOURNEY </a:t>
                      </a:r>
                    </a:p>
                    <a:p>
                      <a:pPr algn="l"/>
                      <a:r>
                        <a:rPr lang="en-GB" dirty="0" smtClean="0"/>
                        <a:t>     </a:t>
                      </a:r>
                    </a:p>
                    <a:p>
                      <a:pPr algn="l"/>
                      <a:r>
                        <a:rPr lang="en-GB" dirty="0" smtClean="0"/>
                        <a:t>                                      BELOW ARE THE TOPICS YOU WILL BE COVERING</a:t>
                      </a:r>
                      <a:endParaRPr lang="en-GB" dirty="0"/>
                    </a:p>
                  </a:txBody>
                  <a:tcPr/>
                </a:tc>
                <a:extLst>
                  <a:ext uri="{0D108BD9-81ED-4DB2-BD59-A6C34878D82A}">
                    <a16:rowId xmlns:a16="http://schemas.microsoft.com/office/drawing/2014/main" val="3707509858"/>
                  </a:ext>
                </a:extLst>
              </a:tr>
              <a:tr h="415481">
                <a:tc>
                  <a:txBody>
                    <a:bodyPr/>
                    <a:lstStyle/>
                    <a:p>
                      <a:pPr algn="l"/>
                      <a:r>
                        <a:rPr lang="en-GB" dirty="0" smtClean="0"/>
                        <a:t>                                                             MENTAL WELLBEING</a:t>
                      </a:r>
                    </a:p>
                  </a:txBody>
                  <a:tcPr/>
                </a:tc>
                <a:extLst>
                  <a:ext uri="{0D108BD9-81ED-4DB2-BD59-A6C34878D82A}">
                    <a16:rowId xmlns:a16="http://schemas.microsoft.com/office/drawing/2014/main" val="3803644336"/>
                  </a:ext>
                </a:extLst>
              </a:tr>
              <a:tr h="521611">
                <a:tc>
                  <a:txBody>
                    <a:bodyPr/>
                    <a:lstStyle/>
                    <a:p>
                      <a:pPr algn="l"/>
                      <a:r>
                        <a:rPr lang="en-GB" dirty="0" smtClean="0"/>
                        <a:t>                                                            GROWTH MINDSET</a:t>
                      </a:r>
                    </a:p>
                  </a:txBody>
                  <a:tcPr/>
                </a:tc>
                <a:extLst>
                  <a:ext uri="{0D108BD9-81ED-4DB2-BD59-A6C34878D82A}">
                    <a16:rowId xmlns:a16="http://schemas.microsoft.com/office/drawing/2014/main" val="3341522625"/>
                  </a:ext>
                </a:extLst>
              </a:tr>
              <a:tr h="415481">
                <a:tc>
                  <a:txBody>
                    <a:bodyPr/>
                    <a:lstStyle/>
                    <a:p>
                      <a:pPr algn="l"/>
                      <a:r>
                        <a:rPr lang="en-GB" dirty="0" smtClean="0"/>
                        <a:t>                                            HEALTHY EATING/COOKING ON A BUDGET</a:t>
                      </a:r>
                    </a:p>
                  </a:txBody>
                  <a:tcPr/>
                </a:tc>
                <a:extLst>
                  <a:ext uri="{0D108BD9-81ED-4DB2-BD59-A6C34878D82A}">
                    <a16:rowId xmlns:a16="http://schemas.microsoft.com/office/drawing/2014/main" val="534288549"/>
                  </a:ext>
                </a:extLst>
              </a:tr>
              <a:tr h="415481">
                <a:tc>
                  <a:txBody>
                    <a:bodyPr/>
                    <a:lstStyle/>
                    <a:p>
                      <a:pPr algn="l"/>
                      <a:r>
                        <a:rPr lang="en-GB" dirty="0" smtClean="0"/>
                        <a:t>                                                               RELATIONSHIPS</a:t>
                      </a:r>
                    </a:p>
                  </a:txBody>
                  <a:tcPr/>
                </a:tc>
                <a:extLst>
                  <a:ext uri="{0D108BD9-81ED-4DB2-BD59-A6C34878D82A}">
                    <a16:rowId xmlns:a16="http://schemas.microsoft.com/office/drawing/2014/main" val="111356251"/>
                  </a:ext>
                </a:extLst>
              </a:tr>
              <a:tr h="415481">
                <a:tc>
                  <a:txBody>
                    <a:bodyPr/>
                    <a:lstStyle/>
                    <a:p>
                      <a:pPr algn="l"/>
                      <a:r>
                        <a:rPr lang="en-GB" dirty="0" smtClean="0"/>
                        <a:t>                                                               RELAXATION</a:t>
                      </a:r>
                    </a:p>
                  </a:txBody>
                  <a:tcPr/>
                </a:tc>
                <a:extLst>
                  <a:ext uri="{0D108BD9-81ED-4DB2-BD59-A6C34878D82A}">
                    <a16:rowId xmlns:a16="http://schemas.microsoft.com/office/drawing/2014/main" val="278913909"/>
                  </a:ext>
                </a:extLst>
              </a:tr>
              <a:tr h="415481">
                <a:tc>
                  <a:txBody>
                    <a:bodyPr/>
                    <a:lstStyle/>
                    <a:p>
                      <a:pPr algn="l"/>
                      <a:r>
                        <a:rPr lang="en-GB" dirty="0" smtClean="0"/>
                        <a:t>                                          ACTIVITY &amp; EXPLORING THE OUTDOORS</a:t>
                      </a:r>
                    </a:p>
                  </a:txBody>
                  <a:tcPr/>
                </a:tc>
                <a:extLst>
                  <a:ext uri="{0D108BD9-81ED-4DB2-BD59-A6C34878D82A}">
                    <a16:rowId xmlns:a16="http://schemas.microsoft.com/office/drawing/2014/main" val="17720826"/>
                  </a:ext>
                </a:extLst>
              </a:tr>
            </a:tbl>
          </a:graphicData>
        </a:graphic>
      </p:graphicFrame>
    </p:spTree>
    <p:extLst>
      <p:ext uri="{BB962C8B-B14F-4D97-AF65-F5344CB8AC3E}">
        <p14:creationId xmlns:p14="http://schemas.microsoft.com/office/powerpoint/2010/main" val="2734559953"/>
      </p:ext>
    </p:extLst>
  </p:cSld>
  <p:clrMapOvr>
    <a:masterClrMapping/>
  </p:clrMapOvr>
  <mc:AlternateContent xmlns:mc="http://schemas.openxmlformats.org/markup-compatibility/2006" xmlns:p14="http://schemas.microsoft.com/office/powerpoint/2010/main">
    <mc:Choice Requires="p14">
      <p:transition spd="slow" p14:dur="3000" advTm="35000"/>
    </mc:Choice>
    <mc:Fallback xmlns="">
      <p:transition spd="slow" advTm="3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Mental Health</a:t>
            </a:r>
            <a:endParaRPr lang="en-GB" dirty="0"/>
          </a:p>
        </p:txBody>
      </p:sp>
      <p:sp>
        <p:nvSpPr>
          <p:cNvPr id="3" name="Content Placeholder 2"/>
          <p:cNvSpPr>
            <a:spLocks noGrp="1"/>
          </p:cNvSpPr>
          <p:nvPr>
            <p:ph idx="1"/>
          </p:nvPr>
        </p:nvSpPr>
        <p:spPr>
          <a:xfrm>
            <a:off x="1154954" y="2603500"/>
            <a:ext cx="10493707" cy="3416300"/>
          </a:xfrm>
        </p:spPr>
        <p:txBody>
          <a:bodyPr>
            <a:normAutofit/>
          </a:bodyPr>
          <a:lstStyle/>
          <a:p>
            <a:pPr marL="0" indent="0">
              <a:buNone/>
            </a:pPr>
            <a:r>
              <a:rPr lang="en-GB" sz="1600" dirty="0" smtClean="0">
                <a:solidFill>
                  <a:schemeClr val="accent1"/>
                </a:solidFill>
                <a:latin typeface="Calibri" panose="020F0502020204030204" pitchFamily="34" charset="0"/>
                <a:cs typeface="Calibri" panose="020F0502020204030204" pitchFamily="34" charset="0"/>
              </a:rPr>
              <a:t>MY NOTES</a:t>
            </a:r>
            <a:endParaRPr lang="en-GB" sz="1600" dirty="0">
              <a:solidFill>
                <a:schemeClr val="accent1"/>
              </a:solidFill>
              <a:latin typeface="Calibri" panose="020F0502020204030204" pitchFamily="34" charset="0"/>
              <a:cs typeface="Calibri" panose="020F0502020204030204" pitchFamily="34" charset="0"/>
            </a:endParaRPr>
          </a:p>
          <a:p>
            <a:endParaRPr lang="en-GB" dirty="0"/>
          </a:p>
          <a:p>
            <a:endParaRPr lang="en-GB" dirty="0"/>
          </a:p>
        </p:txBody>
      </p:sp>
    </p:spTree>
    <p:extLst>
      <p:ext uri="{BB962C8B-B14F-4D97-AF65-F5344CB8AC3E}">
        <p14:creationId xmlns:p14="http://schemas.microsoft.com/office/powerpoint/2010/main" val="1717057731"/>
      </p:ext>
    </p:extLst>
  </p:cSld>
  <p:clrMapOvr>
    <a:masterClrMapping/>
  </p:clrMapOvr>
  <p:transition spd="med" advClick="0" advTm="12000">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9420282" cy="706964"/>
          </a:xfrm>
        </p:spPr>
        <p:txBody>
          <a:bodyPr/>
          <a:lstStyle/>
          <a:p>
            <a:pPr algn="ctr"/>
            <a:r>
              <a:rPr lang="en-GB" dirty="0" smtClean="0"/>
              <a:t/>
            </a:r>
            <a:br>
              <a:rPr lang="en-GB" dirty="0" smtClean="0"/>
            </a:br>
            <a:r>
              <a:rPr lang="en-GB" dirty="0" smtClean="0"/>
              <a:t>GROWTH MINDSET</a:t>
            </a:r>
            <a:r>
              <a:rPr lang="en-GB" dirty="0"/>
              <a:t/>
            </a:r>
            <a:br>
              <a:rPr lang="en-GB" dirty="0"/>
            </a:br>
            <a:endParaRPr lang="en-GB" dirty="0"/>
          </a:p>
        </p:txBody>
      </p:sp>
      <p:sp>
        <p:nvSpPr>
          <p:cNvPr id="3" name="Content Placeholder 2"/>
          <p:cNvSpPr>
            <a:spLocks noGrp="1"/>
          </p:cNvSpPr>
          <p:nvPr>
            <p:ph idx="1"/>
          </p:nvPr>
        </p:nvSpPr>
        <p:spPr/>
        <p:txBody>
          <a:bodyPr>
            <a:normAutofit/>
          </a:bodyPr>
          <a:lstStyle/>
          <a:p>
            <a:pPr marL="0" indent="0">
              <a:buNone/>
            </a:pPr>
            <a:r>
              <a:rPr lang="en-GB" sz="1600" dirty="0" smtClean="0">
                <a:solidFill>
                  <a:schemeClr val="accent1"/>
                </a:solidFill>
                <a:latin typeface="Calibri" panose="020F0502020204030204" pitchFamily="34" charset="0"/>
                <a:cs typeface="Calibri" panose="020F0502020204030204" pitchFamily="34" charset="0"/>
              </a:rPr>
              <a:t>MY NOTES</a:t>
            </a:r>
            <a:endParaRPr lang="en-GB" sz="1600"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8260718"/>
      </p:ext>
    </p:extLst>
  </p:cSld>
  <p:clrMapOvr>
    <a:masterClrMapping/>
  </p:clrMapOvr>
  <mc:AlternateContent xmlns:mc="http://schemas.openxmlformats.org/markup-compatibility/2006" xmlns:p14="http://schemas.microsoft.com/office/powerpoint/2010/main">
    <mc:Choice Requires="p14">
      <p:transition spd="slow" p14:dur="3000" advTm="15000"/>
    </mc:Choice>
    <mc:Fallback xmlns="">
      <p:transition spd="slow" advTm="1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HEALTHY EATING /COOKING ON A BUDGET</a:t>
            </a:r>
            <a:endParaRPr lang="en-GB" dirty="0"/>
          </a:p>
        </p:txBody>
      </p:sp>
      <p:sp>
        <p:nvSpPr>
          <p:cNvPr id="6" name="Content Placeholder 5"/>
          <p:cNvSpPr>
            <a:spLocks noGrp="1"/>
          </p:cNvSpPr>
          <p:nvPr>
            <p:ph idx="1"/>
          </p:nvPr>
        </p:nvSpPr>
        <p:spPr>
          <a:xfrm>
            <a:off x="1154955" y="2325757"/>
            <a:ext cx="10513584" cy="3906078"/>
          </a:xfrm>
        </p:spPr>
        <p:txBody>
          <a:bodyPr>
            <a:normAutofit/>
          </a:bodyPr>
          <a:lstStyle/>
          <a:p>
            <a:pPr marL="0" indent="0">
              <a:buNone/>
            </a:pPr>
            <a:r>
              <a:rPr lang="en-GB" sz="1600" dirty="0" smtClean="0">
                <a:solidFill>
                  <a:schemeClr val="accent1"/>
                </a:solidFill>
                <a:latin typeface="Calibri" panose="020F0502020204030204" pitchFamily="34" charset="0"/>
                <a:cs typeface="Calibri" panose="020F0502020204030204" pitchFamily="34" charset="0"/>
              </a:rPr>
              <a:t>MY NOTES</a:t>
            </a:r>
          </a:p>
        </p:txBody>
      </p:sp>
    </p:spTree>
    <p:extLst>
      <p:ext uri="{BB962C8B-B14F-4D97-AF65-F5344CB8AC3E}">
        <p14:creationId xmlns:p14="http://schemas.microsoft.com/office/powerpoint/2010/main" val="640398705"/>
      </p:ext>
    </p:extLst>
  </p:cSld>
  <p:clrMapOvr>
    <a:masterClrMapping/>
  </p:clrMapOvr>
  <mc:AlternateContent xmlns:mc="http://schemas.openxmlformats.org/markup-compatibility/2006" xmlns:p14="http://schemas.microsoft.com/office/powerpoint/2010/main">
    <mc:Choice Requires="p14">
      <p:transition spd="slow" p14:dur="2000" advTm="38000"/>
    </mc:Choice>
    <mc:Fallback xmlns="">
      <p:transition spd="slow" advTm="3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300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RELATIONSHIPS</a:t>
            </a:r>
            <a:endParaRPr lang="en-GB" dirty="0"/>
          </a:p>
        </p:txBody>
      </p:sp>
      <p:sp>
        <p:nvSpPr>
          <p:cNvPr id="3" name="Content Placeholder 2"/>
          <p:cNvSpPr>
            <a:spLocks noGrp="1"/>
          </p:cNvSpPr>
          <p:nvPr>
            <p:ph idx="1"/>
          </p:nvPr>
        </p:nvSpPr>
        <p:spPr/>
        <p:txBody>
          <a:bodyPr>
            <a:normAutofit/>
          </a:bodyPr>
          <a:lstStyle/>
          <a:p>
            <a:pPr marL="0" indent="0">
              <a:buNone/>
            </a:pPr>
            <a:r>
              <a:rPr lang="en-GB" sz="1600" dirty="0" smtClean="0">
                <a:solidFill>
                  <a:schemeClr val="accent1"/>
                </a:solidFill>
                <a:latin typeface="Calibri" panose="020F0502020204030204" pitchFamily="34" charset="0"/>
                <a:cs typeface="Calibri" panose="020F0502020204030204" pitchFamily="34" charset="0"/>
              </a:rPr>
              <a:t>MY NOTES</a:t>
            </a:r>
            <a:endParaRPr lang="en-GB" sz="1600"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608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RELAXATION</a:t>
            </a:r>
            <a:endParaRPr lang="en-GB" dirty="0"/>
          </a:p>
        </p:txBody>
      </p:sp>
      <p:sp>
        <p:nvSpPr>
          <p:cNvPr id="3" name="Content Placeholder 2"/>
          <p:cNvSpPr>
            <a:spLocks noGrp="1"/>
          </p:cNvSpPr>
          <p:nvPr>
            <p:ph idx="1"/>
          </p:nvPr>
        </p:nvSpPr>
        <p:spPr/>
        <p:txBody>
          <a:bodyPr>
            <a:normAutofit/>
          </a:bodyPr>
          <a:lstStyle/>
          <a:p>
            <a:pPr marL="0" indent="0">
              <a:buNone/>
            </a:pPr>
            <a:r>
              <a:rPr lang="en-GB" sz="1600" dirty="0" smtClean="0">
                <a:solidFill>
                  <a:schemeClr val="accent1"/>
                </a:solidFill>
                <a:latin typeface="Calibri" panose="020F0502020204030204" pitchFamily="34" charset="0"/>
                <a:cs typeface="Calibri" panose="020F0502020204030204" pitchFamily="34" charset="0"/>
              </a:rPr>
              <a:t>MY NOTES</a:t>
            </a:r>
            <a:endParaRPr lang="en-GB" sz="1600"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8925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ACTIVITY &amp; EXPLORING THE OUTDOORS </a:t>
            </a:r>
            <a:endParaRPr lang="en-GB" dirty="0"/>
          </a:p>
        </p:txBody>
      </p:sp>
      <p:sp>
        <p:nvSpPr>
          <p:cNvPr id="3" name="Content Placeholder 2"/>
          <p:cNvSpPr>
            <a:spLocks noGrp="1"/>
          </p:cNvSpPr>
          <p:nvPr>
            <p:ph idx="1"/>
          </p:nvPr>
        </p:nvSpPr>
        <p:spPr/>
        <p:txBody>
          <a:bodyPr>
            <a:normAutofit/>
          </a:bodyPr>
          <a:lstStyle/>
          <a:p>
            <a:pPr marL="0" indent="0">
              <a:buNone/>
            </a:pPr>
            <a:r>
              <a:rPr lang="en-GB" sz="1600" dirty="0" smtClean="0">
                <a:solidFill>
                  <a:schemeClr val="accent1"/>
                </a:solidFill>
                <a:latin typeface="Calibri" panose="020F0502020204030204" pitchFamily="34" charset="0"/>
                <a:cs typeface="Calibri" panose="020F0502020204030204" pitchFamily="34" charset="0"/>
              </a:rPr>
              <a:t>MY NOTES</a:t>
            </a:r>
            <a:endParaRPr lang="en-GB" sz="1600"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5288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TIME TO REFLECT</a:t>
            </a:r>
            <a:endParaRPr lang="en-GB" dirty="0"/>
          </a:p>
        </p:txBody>
      </p:sp>
      <p:sp>
        <p:nvSpPr>
          <p:cNvPr id="3" name="Text Placeholder 2"/>
          <p:cNvSpPr>
            <a:spLocks noGrp="1"/>
          </p:cNvSpPr>
          <p:nvPr>
            <p:ph idx="1"/>
          </p:nvPr>
        </p:nvSpPr>
        <p:spPr/>
        <p:txBody>
          <a:bodyPr>
            <a:noAutofit/>
          </a:bodyPr>
          <a:lstStyle/>
          <a:p>
            <a:r>
              <a:rPr lang="en-GB" sz="1600" dirty="0" smtClean="0">
                <a:solidFill>
                  <a:schemeClr val="accent1"/>
                </a:solidFill>
                <a:latin typeface="Calibri" panose="020F0502020204030204" pitchFamily="34" charset="0"/>
                <a:cs typeface="Calibri" panose="020F0502020204030204" pitchFamily="34" charset="0"/>
              </a:rPr>
              <a:t>REFLECT ON YOUR JOURNEY SO FAR.</a:t>
            </a:r>
          </a:p>
          <a:p>
            <a:r>
              <a:rPr lang="en-GB" sz="1600" dirty="0" smtClean="0">
                <a:solidFill>
                  <a:schemeClr val="accent1"/>
                </a:solidFill>
                <a:latin typeface="Calibri" panose="020F0502020204030204" pitchFamily="34" charset="0"/>
                <a:cs typeface="Calibri" panose="020F0502020204030204" pitchFamily="34" charset="0"/>
              </a:rPr>
              <a:t>ARE YOU FEELING A BIT MORE CONFIDENT?</a:t>
            </a:r>
          </a:p>
          <a:p>
            <a:r>
              <a:rPr lang="en-GB" sz="1600" dirty="0" smtClean="0">
                <a:solidFill>
                  <a:schemeClr val="accent1"/>
                </a:solidFill>
                <a:latin typeface="Calibri" panose="020F0502020204030204" pitchFamily="34" charset="0"/>
                <a:cs typeface="Calibri" panose="020F0502020204030204" pitchFamily="34" charset="0"/>
              </a:rPr>
              <a:t>HAVE YOU MANAGED TO ACHIEVE BREAKING BARRIERS AND PLANNING AHEAD ON YOUR JOURNEY?</a:t>
            </a:r>
            <a:endParaRPr lang="en-GB" sz="1800" dirty="0"/>
          </a:p>
        </p:txBody>
      </p:sp>
    </p:spTree>
    <p:extLst>
      <p:ext uri="{BB962C8B-B14F-4D97-AF65-F5344CB8AC3E}">
        <p14:creationId xmlns:p14="http://schemas.microsoft.com/office/powerpoint/2010/main" val="252589365"/>
      </p:ext>
    </p:extLst>
  </p:cSld>
  <p:clrMapOvr>
    <a:masterClrMapping/>
  </p:clrMapOvr>
  <p:transition spd="med" advTm="2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30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3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555" y="4174691"/>
            <a:ext cx="11832424" cy="3231654"/>
          </a:xfrm>
          <a:prstGeom prst="rect">
            <a:avLst/>
          </a:prstGeom>
        </p:spPr>
        <p:txBody>
          <a:bodyPr wrap="square">
            <a:spAutoFit/>
          </a:bodyPr>
          <a:lstStyle/>
          <a:p>
            <a:pPr>
              <a:spcAft>
                <a:spcPts val="800"/>
              </a:spcAft>
            </a:pPr>
            <a:r>
              <a:rPr lang="en-GB"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When we become Parent’s we will at some time experience these thoughts, some people more than others . We sit at times and dream of moving forward but never do as we feel a sense of guilt leaving our families for a few hours until we do something for our self. Could be we may go to a group, enrol and take up a College course or seek the perfect job. </a:t>
            </a:r>
          </a:p>
          <a:p>
            <a:pPr>
              <a:spcAft>
                <a:spcPts val="800"/>
              </a:spcAft>
            </a:pPr>
            <a:r>
              <a:rPr lang="en-GB"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We should </a:t>
            </a:r>
            <a:r>
              <a:rPr lang="en-GB" b="1"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NOT</a:t>
            </a:r>
            <a:r>
              <a:rPr lang="en-GB"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 feel guilty as by finding our self worth and taking the step to having a little independence of our own has positive benefits for our self and  our family.</a:t>
            </a:r>
          </a:p>
          <a:p>
            <a:pPr>
              <a:spcAft>
                <a:spcPts val="800"/>
              </a:spcAft>
            </a:pPr>
            <a:r>
              <a:rPr lang="en-GB"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By participating in the course and completing your confidential passport throughout your journey, you can become the person you want to be. Make use and take on-board the information and supports available to empower you to become the person you feel you have lost along the way.   </a:t>
            </a:r>
          </a:p>
          <a:p>
            <a:pPr>
              <a:spcAft>
                <a:spcPts val="800"/>
              </a:spcAft>
            </a:pPr>
            <a:endParaRPr lang="en-GB" sz="40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940777410"/>
              </p:ext>
            </p:extLst>
          </p:nvPr>
        </p:nvGraphicFramePr>
        <p:xfrm>
          <a:off x="824948" y="417443"/>
          <a:ext cx="9713742" cy="36160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Audio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72581236"/>
      </p:ext>
    </p:extLst>
  </p:cSld>
  <p:clrMapOvr>
    <a:masterClrMapping/>
  </p:clrMapOvr>
  <p:transition spd="med" advTm="14811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MY RECORD </a:t>
            </a:r>
            <a:endParaRPr lang="en-GB" dirty="0"/>
          </a:p>
        </p:txBody>
      </p:sp>
      <p:sp>
        <p:nvSpPr>
          <p:cNvPr id="3" name="Content Placeholder 2"/>
          <p:cNvSpPr>
            <a:spLocks noGrp="1"/>
          </p:cNvSpPr>
          <p:nvPr>
            <p:ph idx="1"/>
          </p:nvPr>
        </p:nvSpPr>
        <p:spPr/>
        <p:txBody>
          <a:bodyPr>
            <a:normAutofit/>
          </a:bodyPr>
          <a:lstStyle/>
          <a:p>
            <a:pPr marL="0" indent="0" algn="ctr">
              <a:buNone/>
            </a:pPr>
            <a:r>
              <a:rPr lang="en-GB" sz="1600" dirty="0" smtClean="0">
                <a:solidFill>
                  <a:schemeClr val="accent1"/>
                </a:solidFill>
                <a:latin typeface="Calibri" panose="020F0502020204030204" pitchFamily="34" charset="0"/>
                <a:cs typeface="Calibri" panose="020F0502020204030204" pitchFamily="34" charset="0"/>
              </a:rPr>
              <a:t>NOTES OF MY JOURNEY</a:t>
            </a:r>
            <a:endParaRPr lang="en-GB" sz="1600"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4914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COACHING</a:t>
            </a:r>
            <a:endParaRPr lang="en-GB" dirty="0"/>
          </a:p>
        </p:txBody>
      </p:sp>
      <p:sp>
        <p:nvSpPr>
          <p:cNvPr id="3" name="Content Placeholder 2"/>
          <p:cNvSpPr>
            <a:spLocks noGrp="1"/>
          </p:cNvSpPr>
          <p:nvPr>
            <p:ph idx="1"/>
          </p:nvPr>
        </p:nvSpPr>
        <p:spPr/>
        <p:txBody>
          <a:bodyPr/>
          <a:lstStyle/>
          <a:p>
            <a:pPr fontAlgn="t"/>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837303386"/>
              </p:ext>
            </p:extLst>
          </p:nvPr>
        </p:nvGraphicFramePr>
        <p:xfrm>
          <a:off x="1154953" y="2415207"/>
          <a:ext cx="9966933" cy="4012688"/>
        </p:xfrm>
        <a:graphic>
          <a:graphicData uri="http://schemas.openxmlformats.org/drawingml/2006/table">
            <a:tbl>
              <a:tblPr firstRow="1" bandRow="1">
                <a:tableStyleId>{5C22544A-7EE6-4342-B048-85BDC9FD1C3A}</a:tableStyleId>
              </a:tblPr>
              <a:tblGrid>
                <a:gridCol w="9966933">
                  <a:extLst>
                    <a:ext uri="{9D8B030D-6E8A-4147-A177-3AD203B41FA5}">
                      <a16:colId xmlns:a16="http://schemas.microsoft.com/office/drawing/2014/main" val="3010825699"/>
                    </a:ext>
                  </a:extLst>
                </a:gridCol>
              </a:tblGrid>
              <a:tr h="899969">
                <a:tc>
                  <a:txBody>
                    <a:bodyPr/>
                    <a:lstStyle/>
                    <a:p>
                      <a:pPr algn="ctr" fontAlgn="t"/>
                      <a:r>
                        <a:rPr lang="en-GB" b="1" dirty="0" smtClean="0"/>
                        <a:t> YOU ARE NOW ENTERING THE NEXT PART OF YOUR JOURNEY      </a:t>
                      </a:r>
                      <a:endParaRPr lang="en-GB" dirty="0" smtClean="0"/>
                    </a:p>
                    <a:p>
                      <a:pPr algn="ctr" fontAlgn="t"/>
                      <a:r>
                        <a:rPr lang="en-GB" b="1" dirty="0" smtClean="0"/>
                        <a:t>BELOW ARE THE TOPICS YOU WILL BE COVERING                                                             </a:t>
                      </a:r>
                      <a:endParaRPr lang="en-GB" dirty="0"/>
                    </a:p>
                  </a:txBody>
                  <a:tcPr/>
                </a:tc>
                <a:extLst>
                  <a:ext uri="{0D108BD9-81ED-4DB2-BD59-A6C34878D82A}">
                    <a16:rowId xmlns:a16="http://schemas.microsoft.com/office/drawing/2014/main" val="2005654364"/>
                  </a:ext>
                </a:extLst>
              </a:tr>
              <a:tr h="431876">
                <a:tc>
                  <a:txBody>
                    <a:bodyPr/>
                    <a:lstStyle/>
                    <a:p>
                      <a:pPr algn="ctr"/>
                      <a:r>
                        <a:rPr lang="en-GB" b="1" dirty="0" smtClean="0">
                          <a:solidFill>
                            <a:schemeClr val="bg1"/>
                          </a:solidFill>
                          <a:latin typeface="Calibri" panose="020F0502020204030204" pitchFamily="34" charset="0"/>
                          <a:cs typeface="Calibri" panose="020F0502020204030204" pitchFamily="34" charset="0"/>
                        </a:rPr>
                        <a:t>CHANGE &amp; LOSS</a:t>
                      </a:r>
                      <a:endParaRPr lang="en-GB" b="1" dirty="0">
                        <a:solidFill>
                          <a:schemeClr val="bg1"/>
                        </a:solidFill>
                        <a:latin typeface="Calibri" panose="020F0502020204030204" pitchFamily="34" charset="0"/>
                        <a:cs typeface="Calibri" panose="020F0502020204030204" pitchFamily="34" charset="0"/>
                      </a:endParaRPr>
                    </a:p>
                  </a:txBody>
                  <a:tcPr>
                    <a:solidFill>
                      <a:schemeClr val="accent2"/>
                    </a:solidFill>
                  </a:tcPr>
                </a:tc>
                <a:extLst>
                  <a:ext uri="{0D108BD9-81ED-4DB2-BD59-A6C34878D82A}">
                    <a16:rowId xmlns:a16="http://schemas.microsoft.com/office/drawing/2014/main" val="4076177144"/>
                  </a:ext>
                </a:extLst>
              </a:tr>
              <a:tr h="496957">
                <a:tc>
                  <a:txBody>
                    <a:bodyPr/>
                    <a:lstStyle/>
                    <a:p>
                      <a:pPr algn="ctr"/>
                      <a:r>
                        <a:rPr lang="en-GB" b="1" dirty="0" smtClean="0">
                          <a:solidFill>
                            <a:schemeClr val="bg1"/>
                          </a:solidFill>
                          <a:latin typeface="Calibri" panose="020F0502020204030204" pitchFamily="34" charset="0"/>
                          <a:cs typeface="Calibri" panose="020F0502020204030204" pitchFamily="34" charset="0"/>
                        </a:rPr>
                        <a:t>CONVERSATION MATTERS</a:t>
                      </a:r>
                      <a:endParaRPr lang="en-GB" b="1" dirty="0">
                        <a:solidFill>
                          <a:schemeClr val="bg1"/>
                        </a:solidFill>
                        <a:latin typeface="Calibri" panose="020F0502020204030204" pitchFamily="34" charset="0"/>
                        <a:cs typeface="Calibri" panose="020F0502020204030204" pitchFamily="34" charset="0"/>
                      </a:endParaRPr>
                    </a:p>
                  </a:txBody>
                  <a:tcPr>
                    <a:solidFill>
                      <a:schemeClr val="accent2"/>
                    </a:solidFill>
                  </a:tcPr>
                </a:tc>
                <a:extLst>
                  <a:ext uri="{0D108BD9-81ED-4DB2-BD59-A6C34878D82A}">
                    <a16:rowId xmlns:a16="http://schemas.microsoft.com/office/drawing/2014/main" val="1483359504"/>
                  </a:ext>
                </a:extLst>
              </a:tr>
              <a:tr h="447261">
                <a:tc>
                  <a:txBody>
                    <a:bodyPr/>
                    <a:lstStyle/>
                    <a:p>
                      <a:pPr algn="ctr"/>
                      <a:r>
                        <a:rPr lang="en-GB" sz="1800" b="1" dirty="0" smtClean="0">
                          <a:solidFill>
                            <a:schemeClr val="bg1"/>
                          </a:solidFill>
                          <a:latin typeface="Calibri" panose="020F0502020204030204" pitchFamily="34" charset="0"/>
                          <a:cs typeface="Calibri" panose="020F0502020204030204" pitchFamily="34" charset="0"/>
                        </a:rPr>
                        <a:t>PROBLEM SOLVING</a:t>
                      </a:r>
                      <a:endParaRPr lang="en-GB" sz="1800" b="1" dirty="0">
                        <a:solidFill>
                          <a:schemeClr val="bg1"/>
                        </a:solidFill>
                        <a:latin typeface="Calibri" panose="020F0502020204030204" pitchFamily="34" charset="0"/>
                        <a:cs typeface="Calibri" panose="020F0502020204030204" pitchFamily="34" charset="0"/>
                      </a:endParaRPr>
                    </a:p>
                  </a:txBody>
                  <a:tcPr>
                    <a:solidFill>
                      <a:schemeClr val="accent2"/>
                    </a:solidFill>
                  </a:tcPr>
                </a:tc>
                <a:extLst>
                  <a:ext uri="{0D108BD9-81ED-4DB2-BD59-A6C34878D82A}">
                    <a16:rowId xmlns:a16="http://schemas.microsoft.com/office/drawing/2014/main" val="967918509"/>
                  </a:ext>
                </a:extLst>
              </a:tr>
              <a:tr h="578875">
                <a:tc>
                  <a:txBody>
                    <a:bodyPr/>
                    <a:lstStyle/>
                    <a:p>
                      <a:pPr algn="ctr"/>
                      <a:r>
                        <a:rPr lang="en-GB" b="1" dirty="0" smtClean="0">
                          <a:solidFill>
                            <a:schemeClr val="bg1"/>
                          </a:solidFill>
                          <a:latin typeface="Calibri" panose="020F0502020204030204" pitchFamily="34" charset="0"/>
                          <a:cs typeface="Calibri" panose="020F0502020204030204" pitchFamily="34" charset="0"/>
                        </a:rPr>
                        <a:t>RESPECT ME (ANTI- BULLYING)</a:t>
                      </a:r>
                      <a:endParaRPr lang="en-GB" b="1" dirty="0">
                        <a:solidFill>
                          <a:schemeClr val="bg1"/>
                        </a:solidFill>
                        <a:latin typeface="Calibri" panose="020F0502020204030204" pitchFamily="34" charset="0"/>
                        <a:cs typeface="Calibri" panose="020F0502020204030204" pitchFamily="34" charset="0"/>
                      </a:endParaRPr>
                    </a:p>
                  </a:txBody>
                  <a:tcPr>
                    <a:solidFill>
                      <a:schemeClr val="accent2"/>
                    </a:solidFill>
                  </a:tcPr>
                </a:tc>
                <a:extLst>
                  <a:ext uri="{0D108BD9-81ED-4DB2-BD59-A6C34878D82A}">
                    <a16:rowId xmlns:a16="http://schemas.microsoft.com/office/drawing/2014/main" val="720914493"/>
                  </a:ext>
                </a:extLst>
              </a:tr>
              <a:tr h="578875">
                <a:tc>
                  <a:txBody>
                    <a:bodyPr/>
                    <a:lstStyle/>
                    <a:p>
                      <a:pPr algn="ctr"/>
                      <a:r>
                        <a:rPr lang="en-GB" b="1" dirty="0" smtClean="0">
                          <a:solidFill>
                            <a:schemeClr val="bg1"/>
                          </a:solidFill>
                          <a:latin typeface="Calibri" panose="020F0502020204030204" pitchFamily="34" charset="0"/>
                          <a:cs typeface="Calibri" panose="020F0502020204030204" pitchFamily="34" charset="0"/>
                        </a:rPr>
                        <a:t>SMART GOALS</a:t>
                      </a:r>
                      <a:endParaRPr lang="en-GB" b="1" dirty="0">
                        <a:solidFill>
                          <a:schemeClr val="bg1"/>
                        </a:solidFill>
                        <a:latin typeface="Calibri" panose="020F0502020204030204" pitchFamily="34" charset="0"/>
                        <a:cs typeface="Calibri" panose="020F0502020204030204" pitchFamily="34" charset="0"/>
                      </a:endParaRPr>
                    </a:p>
                  </a:txBody>
                  <a:tcPr>
                    <a:solidFill>
                      <a:schemeClr val="accent2"/>
                    </a:solidFill>
                  </a:tcPr>
                </a:tc>
                <a:extLst>
                  <a:ext uri="{0D108BD9-81ED-4DB2-BD59-A6C34878D82A}">
                    <a16:rowId xmlns:a16="http://schemas.microsoft.com/office/drawing/2014/main" val="677493536"/>
                  </a:ext>
                </a:extLst>
              </a:tr>
              <a:tr h="578875">
                <a:tc>
                  <a:txBody>
                    <a:bodyPr/>
                    <a:lstStyle/>
                    <a:p>
                      <a:pPr algn="ctr"/>
                      <a:r>
                        <a:rPr lang="en-GB" b="1" dirty="0" smtClean="0">
                          <a:solidFill>
                            <a:schemeClr val="bg1"/>
                          </a:solidFill>
                          <a:latin typeface="Calibri" panose="020F0502020204030204" pitchFamily="34" charset="0"/>
                          <a:cs typeface="Calibri" panose="020F0502020204030204" pitchFamily="34" charset="0"/>
                        </a:rPr>
                        <a:t>TRANSITION</a:t>
                      </a:r>
                      <a:endParaRPr lang="en-GB" b="1" dirty="0">
                        <a:solidFill>
                          <a:schemeClr val="bg1"/>
                        </a:solidFill>
                        <a:latin typeface="Calibri" panose="020F0502020204030204" pitchFamily="34" charset="0"/>
                        <a:cs typeface="Calibri" panose="020F0502020204030204" pitchFamily="34" charset="0"/>
                      </a:endParaRPr>
                    </a:p>
                  </a:txBody>
                  <a:tcPr>
                    <a:solidFill>
                      <a:schemeClr val="accent2"/>
                    </a:solidFill>
                  </a:tcPr>
                </a:tc>
                <a:extLst>
                  <a:ext uri="{0D108BD9-81ED-4DB2-BD59-A6C34878D82A}">
                    <a16:rowId xmlns:a16="http://schemas.microsoft.com/office/drawing/2014/main" val="735550294"/>
                  </a:ext>
                </a:extLst>
              </a:tr>
            </a:tbl>
          </a:graphicData>
        </a:graphic>
      </p:graphicFrame>
    </p:spTree>
    <p:extLst>
      <p:ext uri="{BB962C8B-B14F-4D97-AF65-F5344CB8AC3E}">
        <p14:creationId xmlns:p14="http://schemas.microsoft.com/office/powerpoint/2010/main" val="2636063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CHANGE &amp; LOSS</a:t>
            </a:r>
            <a:endParaRPr lang="en-GB" dirty="0"/>
          </a:p>
        </p:txBody>
      </p:sp>
      <p:sp>
        <p:nvSpPr>
          <p:cNvPr id="3" name="Content Placeholder 2"/>
          <p:cNvSpPr>
            <a:spLocks noGrp="1"/>
          </p:cNvSpPr>
          <p:nvPr>
            <p:ph idx="1"/>
          </p:nvPr>
        </p:nvSpPr>
        <p:spPr/>
        <p:txBody>
          <a:bodyPr>
            <a:normAutofit/>
          </a:bodyPr>
          <a:lstStyle/>
          <a:p>
            <a:pPr marL="0" indent="0">
              <a:buNone/>
            </a:pPr>
            <a:r>
              <a:rPr lang="en-GB" sz="1600" dirty="0" smtClean="0">
                <a:solidFill>
                  <a:srgbClr val="FFC000"/>
                </a:solidFill>
                <a:latin typeface="Calibri" panose="020F0502020204030204" pitchFamily="34" charset="0"/>
                <a:cs typeface="Calibri" panose="020F0502020204030204" pitchFamily="34" charset="0"/>
              </a:rPr>
              <a:t>MY NOTES</a:t>
            </a:r>
            <a:endParaRPr lang="en-GB" sz="1600"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6381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CONVERSATION MATTERS</a:t>
            </a:r>
            <a:endParaRPr lang="en-GB" dirty="0"/>
          </a:p>
        </p:txBody>
      </p:sp>
      <p:sp>
        <p:nvSpPr>
          <p:cNvPr id="3" name="Content Placeholder 2"/>
          <p:cNvSpPr>
            <a:spLocks noGrp="1"/>
          </p:cNvSpPr>
          <p:nvPr>
            <p:ph idx="1"/>
          </p:nvPr>
        </p:nvSpPr>
        <p:spPr/>
        <p:txBody>
          <a:bodyPr>
            <a:normAutofit/>
          </a:bodyPr>
          <a:lstStyle/>
          <a:p>
            <a:pPr marL="0" indent="0">
              <a:buNone/>
            </a:pPr>
            <a:r>
              <a:rPr lang="en-GB" sz="1600" dirty="0" smtClean="0">
                <a:solidFill>
                  <a:srgbClr val="FFC000"/>
                </a:solidFill>
                <a:latin typeface="Calibri" panose="020F0502020204030204" pitchFamily="34" charset="0"/>
                <a:cs typeface="Calibri" panose="020F0502020204030204" pitchFamily="34" charset="0"/>
              </a:rPr>
              <a:t>MY NOTES</a:t>
            </a:r>
            <a:endParaRPr lang="en-GB" sz="1600"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9769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PROBLEM SOLVING</a:t>
            </a:r>
            <a:endParaRPr lang="en-GB" dirty="0"/>
          </a:p>
        </p:txBody>
      </p:sp>
      <p:sp>
        <p:nvSpPr>
          <p:cNvPr id="3" name="Content Placeholder 2"/>
          <p:cNvSpPr>
            <a:spLocks noGrp="1"/>
          </p:cNvSpPr>
          <p:nvPr>
            <p:ph idx="1"/>
          </p:nvPr>
        </p:nvSpPr>
        <p:spPr/>
        <p:txBody>
          <a:bodyPr>
            <a:normAutofit/>
          </a:bodyPr>
          <a:lstStyle/>
          <a:p>
            <a:pPr marL="0" indent="0">
              <a:buNone/>
            </a:pPr>
            <a:r>
              <a:rPr lang="en-GB" sz="1600" dirty="0" smtClean="0">
                <a:solidFill>
                  <a:srgbClr val="FFC000"/>
                </a:solidFill>
                <a:latin typeface="Calibri" panose="020F0502020204030204" pitchFamily="34" charset="0"/>
                <a:cs typeface="Calibri" panose="020F0502020204030204" pitchFamily="34" charset="0"/>
              </a:rPr>
              <a:t>MY NOTES</a:t>
            </a:r>
            <a:endParaRPr lang="en-GB" sz="1600"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5124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RESPECT ME/ (ANTI -BULLYING)</a:t>
            </a:r>
            <a:endParaRPr lang="en-GB" dirty="0"/>
          </a:p>
        </p:txBody>
      </p:sp>
      <p:sp>
        <p:nvSpPr>
          <p:cNvPr id="3" name="Content Placeholder 2"/>
          <p:cNvSpPr>
            <a:spLocks noGrp="1"/>
          </p:cNvSpPr>
          <p:nvPr>
            <p:ph idx="1"/>
          </p:nvPr>
        </p:nvSpPr>
        <p:spPr/>
        <p:txBody>
          <a:bodyPr>
            <a:normAutofit/>
          </a:bodyPr>
          <a:lstStyle/>
          <a:p>
            <a:pPr marL="0" indent="0">
              <a:buNone/>
            </a:pPr>
            <a:r>
              <a:rPr lang="en-GB" sz="1600" dirty="0" smtClean="0">
                <a:solidFill>
                  <a:srgbClr val="FFC000"/>
                </a:solidFill>
                <a:latin typeface="Calibri" panose="020F0502020204030204" pitchFamily="34" charset="0"/>
                <a:cs typeface="Calibri" panose="020F0502020204030204" pitchFamily="34" charset="0"/>
              </a:rPr>
              <a:t>MY NOTES</a:t>
            </a:r>
            <a:endParaRPr lang="en-GB" sz="1600"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7661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SMART GOALS</a:t>
            </a:r>
            <a:endParaRPr lang="en-GB" dirty="0"/>
          </a:p>
        </p:txBody>
      </p:sp>
      <p:sp>
        <p:nvSpPr>
          <p:cNvPr id="3" name="Content Placeholder 2"/>
          <p:cNvSpPr>
            <a:spLocks noGrp="1"/>
          </p:cNvSpPr>
          <p:nvPr>
            <p:ph idx="1"/>
          </p:nvPr>
        </p:nvSpPr>
        <p:spPr/>
        <p:txBody>
          <a:bodyPr>
            <a:normAutofit/>
          </a:bodyPr>
          <a:lstStyle/>
          <a:p>
            <a:pPr marL="0" indent="0">
              <a:buNone/>
            </a:pPr>
            <a:r>
              <a:rPr lang="en-GB" sz="1600" dirty="0" smtClean="0">
                <a:solidFill>
                  <a:srgbClr val="FFC000"/>
                </a:solidFill>
                <a:latin typeface="Calibri" panose="020F0502020204030204" pitchFamily="34" charset="0"/>
                <a:cs typeface="Calibri" panose="020F0502020204030204" pitchFamily="34" charset="0"/>
              </a:rPr>
              <a:t>MY NOTES</a:t>
            </a:r>
            <a:endParaRPr lang="en-GB" sz="1600"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5398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TRANSITION</a:t>
            </a:r>
            <a:endParaRPr lang="en-GB" dirty="0"/>
          </a:p>
        </p:txBody>
      </p:sp>
      <p:sp>
        <p:nvSpPr>
          <p:cNvPr id="3" name="Content Placeholder 2"/>
          <p:cNvSpPr>
            <a:spLocks noGrp="1"/>
          </p:cNvSpPr>
          <p:nvPr>
            <p:ph idx="1"/>
          </p:nvPr>
        </p:nvSpPr>
        <p:spPr/>
        <p:txBody>
          <a:bodyPr>
            <a:normAutofit/>
          </a:bodyPr>
          <a:lstStyle/>
          <a:p>
            <a:pPr marL="0" indent="0">
              <a:buNone/>
            </a:pPr>
            <a:r>
              <a:rPr lang="en-GB" sz="1600" dirty="0" smtClean="0">
                <a:solidFill>
                  <a:schemeClr val="accent1"/>
                </a:solidFill>
                <a:latin typeface="Calibri" panose="020F0502020204030204" pitchFamily="34" charset="0"/>
                <a:cs typeface="Calibri" panose="020F0502020204030204" pitchFamily="34" charset="0"/>
              </a:rPr>
              <a:t>MY NOTES</a:t>
            </a:r>
            <a:endParaRPr lang="en-GB" sz="1600"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6848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TIME TO REFLECT</a:t>
            </a:r>
            <a:endParaRPr lang="en-GB" dirty="0"/>
          </a:p>
        </p:txBody>
      </p:sp>
      <p:sp>
        <p:nvSpPr>
          <p:cNvPr id="3" name="Content Placeholder 2"/>
          <p:cNvSpPr>
            <a:spLocks noGrp="1"/>
          </p:cNvSpPr>
          <p:nvPr>
            <p:ph idx="1"/>
          </p:nvPr>
        </p:nvSpPr>
        <p:spPr>
          <a:xfrm>
            <a:off x="1154954" y="2603500"/>
            <a:ext cx="9683092" cy="3416300"/>
          </a:xfrm>
        </p:spPr>
        <p:txBody>
          <a:bodyPr/>
          <a:lstStyle/>
          <a:p>
            <a:r>
              <a:rPr lang="en-GB" dirty="0">
                <a:solidFill>
                  <a:schemeClr val="accent1"/>
                </a:solidFill>
                <a:latin typeface="Calibri" panose="020F0502020204030204" pitchFamily="34" charset="0"/>
                <a:cs typeface="Calibri" panose="020F0502020204030204" pitchFamily="34" charset="0"/>
              </a:rPr>
              <a:t>REFLECT ON YOUR JOURNEY SO FAR.</a:t>
            </a:r>
          </a:p>
          <a:p>
            <a:r>
              <a:rPr lang="en-GB" dirty="0">
                <a:solidFill>
                  <a:schemeClr val="accent1"/>
                </a:solidFill>
                <a:latin typeface="Calibri" panose="020F0502020204030204" pitchFamily="34" charset="0"/>
                <a:cs typeface="Calibri" panose="020F0502020204030204" pitchFamily="34" charset="0"/>
              </a:rPr>
              <a:t>ARE YOU FEELING </a:t>
            </a:r>
            <a:r>
              <a:rPr lang="en-GB" dirty="0" smtClean="0">
                <a:solidFill>
                  <a:schemeClr val="accent1"/>
                </a:solidFill>
                <a:latin typeface="Calibri" panose="020F0502020204030204" pitchFamily="34" charset="0"/>
                <a:cs typeface="Calibri" panose="020F0502020204030204" pitchFamily="34" charset="0"/>
              </a:rPr>
              <a:t>CONFIDENT THAN YOU WERE WHEN YOU STARTED?</a:t>
            </a:r>
            <a:endParaRPr lang="en-GB" dirty="0">
              <a:solidFill>
                <a:schemeClr val="accent1"/>
              </a:solidFill>
              <a:latin typeface="Calibri" panose="020F0502020204030204" pitchFamily="34" charset="0"/>
              <a:cs typeface="Calibri" panose="020F0502020204030204" pitchFamily="34" charset="0"/>
            </a:endParaRPr>
          </a:p>
          <a:p>
            <a:r>
              <a:rPr lang="en-GB" dirty="0">
                <a:solidFill>
                  <a:schemeClr val="accent1"/>
                </a:solidFill>
                <a:latin typeface="Calibri" panose="020F0502020204030204" pitchFamily="34" charset="0"/>
                <a:cs typeface="Calibri" panose="020F0502020204030204" pitchFamily="34" charset="0"/>
              </a:rPr>
              <a:t>HAVE YOU MANAGED TO ACHIEVE BREAKING BARRIERS AND </a:t>
            </a:r>
            <a:r>
              <a:rPr lang="en-GB" dirty="0" smtClean="0">
                <a:solidFill>
                  <a:schemeClr val="accent1"/>
                </a:solidFill>
                <a:latin typeface="Calibri" panose="020F0502020204030204" pitchFamily="34" charset="0"/>
                <a:cs typeface="Calibri" panose="020F0502020204030204" pitchFamily="34" charset="0"/>
              </a:rPr>
              <a:t>PLANNING GOALS </a:t>
            </a:r>
            <a:r>
              <a:rPr lang="en-GB" dirty="0">
                <a:solidFill>
                  <a:schemeClr val="accent1"/>
                </a:solidFill>
                <a:latin typeface="Calibri" panose="020F0502020204030204" pitchFamily="34" charset="0"/>
                <a:cs typeface="Calibri" panose="020F0502020204030204" pitchFamily="34" charset="0"/>
              </a:rPr>
              <a:t>ON YOUR JOURNEY</a:t>
            </a:r>
            <a:r>
              <a:rPr lang="en-GB" dirty="0" smtClean="0">
                <a:solidFill>
                  <a:schemeClr val="accent1"/>
                </a:solidFill>
                <a:latin typeface="Calibri" panose="020F0502020204030204" pitchFamily="34" charset="0"/>
                <a:cs typeface="Calibri" panose="020F0502020204030204" pitchFamily="34" charset="0"/>
              </a:rPr>
              <a:t>?</a:t>
            </a:r>
          </a:p>
          <a:p>
            <a:r>
              <a:rPr lang="en-GB" dirty="0" smtClean="0">
                <a:solidFill>
                  <a:schemeClr val="accent1"/>
                </a:solidFill>
                <a:latin typeface="Calibri" panose="020F0502020204030204" pitchFamily="34" charset="0"/>
                <a:cs typeface="Calibri" panose="020F0502020204030204" pitchFamily="34" charset="0"/>
              </a:rPr>
              <a:t>DO YOU HAVE MORE OF AN IDEA WHERE YOU WANT TO BE AND WHAT YOU WANT TO ACHIEVE?</a:t>
            </a:r>
            <a:endParaRPr lang="en-GB" dirty="0"/>
          </a:p>
        </p:txBody>
      </p:sp>
    </p:spTree>
    <p:extLst>
      <p:ext uri="{BB962C8B-B14F-4D97-AF65-F5344CB8AC3E}">
        <p14:creationId xmlns:p14="http://schemas.microsoft.com/office/powerpoint/2010/main" val="1782883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MY RECORD</a:t>
            </a:r>
            <a:endParaRPr lang="en-GB" dirty="0"/>
          </a:p>
        </p:txBody>
      </p:sp>
      <p:sp>
        <p:nvSpPr>
          <p:cNvPr id="3" name="Content Placeholder 2"/>
          <p:cNvSpPr>
            <a:spLocks noGrp="1"/>
          </p:cNvSpPr>
          <p:nvPr>
            <p:ph idx="1"/>
          </p:nvPr>
        </p:nvSpPr>
        <p:spPr/>
        <p:txBody>
          <a:bodyPr>
            <a:normAutofit/>
          </a:bodyPr>
          <a:lstStyle/>
          <a:p>
            <a:pPr marL="0" indent="0">
              <a:buNone/>
            </a:pPr>
            <a:r>
              <a:rPr lang="en-GB" sz="1600" dirty="0" smtClean="0">
                <a:solidFill>
                  <a:srgbClr val="FFC000"/>
                </a:solidFill>
                <a:latin typeface="Calibri" panose="020F0502020204030204" pitchFamily="34" charset="0"/>
                <a:cs typeface="Calibri" panose="020F0502020204030204" pitchFamily="34" charset="0"/>
              </a:rPr>
              <a:t>MY NOTES</a:t>
            </a:r>
            <a:endParaRPr lang="en-GB" sz="1600"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0504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MY JOURNEY AIMS AND OBJECTIVES</a:t>
            </a:r>
            <a:endParaRPr lang="en-GB" dirty="0"/>
          </a:p>
        </p:txBody>
      </p:sp>
      <p:sp>
        <p:nvSpPr>
          <p:cNvPr id="5" name="Content Placeholder 4"/>
          <p:cNvSpPr>
            <a:spLocks noGrp="1"/>
          </p:cNvSpPr>
          <p:nvPr>
            <p:ph idx="1"/>
          </p:nvPr>
        </p:nvSpPr>
        <p:spPr>
          <a:xfrm>
            <a:off x="1154955" y="2603500"/>
            <a:ext cx="8761412" cy="1379220"/>
          </a:xfrm>
          <a:solidFill>
            <a:schemeClr val="accent2">
              <a:lumMod val="40000"/>
              <a:lumOff val="60000"/>
            </a:schemeClr>
          </a:solidFill>
        </p:spPr>
        <p:txBody>
          <a:bodyPr>
            <a:normAutofit/>
          </a:bodyPr>
          <a:lstStyle/>
          <a:p>
            <a:r>
              <a:rPr lang="en-GB" dirty="0" smtClean="0"/>
              <a:t>AIMS</a:t>
            </a:r>
          </a:p>
          <a:p>
            <a:endParaRPr lang="en-GB" dirty="0"/>
          </a:p>
        </p:txBody>
      </p:sp>
      <p:sp>
        <p:nvSpPr>
          <p:cNvPr id="10" name="TextBox 9"/>
          <p:cNvSpPr txBox="1"/>
          <p:nvPr/>
        </p:nvSpPr>
        <p:spPr>
          <a:xfrm>
            <a:off x="1154953" y="4221018"/>
            <a:ext cx="8691011" cy="646331"/>
          </a:xfrm>
          <a:prstGeom prst="rect">
            <a:avLst/>
          </a:prstGeom>
          <a:solidFill>
            <a:schemeClr val="accent2">
              <a:lumMod val="40000"/>
              <a:lumOff val="60000"/>
            </a:schemeClr>
          </a:solidFill>
        </p:spPr>
        <p:txBody>
          <a:bodyPr wrap="square" rtlCol="0">
            <a:spAutoFit/>
          </a:bodyPr>
          <a:lstStyle/>
          <a:p>
            <a:r>
              <a:rPr lang="en-GB" b="1" dirty="0" smtClean="0"/>
              <a:t>OBJECTIVES;</a:t>
            </a:r>
          </a:p>
          <a:p>
            <a:endParaRPr lang="en-GB" b="1"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601042822"/>
      </p:ext>
    </p:extLst>
  </p:cSld>
  <p:clrMapOvr>
    <a:masterClrMapping/>
  </p:clrMapOvr>
  <p:transition spd="med" advTm="4007">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TO UNDERSTANDING LEARNING</a:t>
            </a:r>
            <a:endParaRPr lang="en-GB" dirty="0"/>
          </a:p>
        </p:txBody>
      </p:sp>
      <p:sp>
        <p:nvSpPr>
          <p:cNvPr id="3" name="Content Placeholder 2"/>
          <p:cNvSpPr>
            <a:spLocks noGrp="1"/>
          </p:cNvSpPr>
          <p:nvPr>
            <p:ph idx="1"/>
          </p:nvPr>
        </p:nvSpPr>
        <p:spPr/>
        <p:txBody>
          <a:bodyPr>
            <a:normAutofit/>
          </a:bodyPr>
          <a:lstStyle/>
          <a:p>
            <a:r>
              <a:rPr lang="en-GB" sz="1600" dirty="0" smtClean="0">
                <a:solidFill>
                  <a:srgbClr val="FFC000"/>
                </a:solidFill>
                <a:latin typeface="Calibri" panose="020F0502020204030204" pitchFamily="34" charset="0"/>
                <a:cs typeface="Calibri" panose="020F0502020204030204" pitchFamily="34" charset="0"/>
              </a:rPr>
              <a:t>YOU HAVE NOW NEARING THE FINAL CHAPTER IN YOUR LEARNING .</a:t>
            </a:r>
          </a:p>
          <a:p>
            <a:r>
              <a:rPr lang="en-GB" sz="1600" dirty="0" smtClean="0">
                <a:solidFill>
                  <a:srgbClr val="FFC000"/>
                </a:solidFill>
                <a:latin typeface="Calibri" panose="020F0502020204030204" pitchFamily="34" charset="0"/>
                <a:cs typeface="Calibri" panose="020F0502020204030204" pitchFamily="34" charset="0"/>
              </a:rPr>
              <a:t>KEEP NOTES AND KEEP REFLECTING ON THE PREVIOUS PARTS OF YOUR JOURNEY.</a:t>
            </a:r>
          </a:p>
          <a:p>
            <a:r>
              <a:rPr lang="en-GB" sz="1600" dirty="0" smtClean="0">
                <a:solidFill>
                  <a:srgbClr val="FFC000"/>
                </a:solidFill>
                <a:latin typeface="Calibri" panose="020F0502020204030204" pitchFamily="34" charset="0"/>
                <a:cs typeface="Calibri" panose="020F0502020204030204" pitchFamily="34" charset="0"/>
              </a:rPr>
              <a:t>NOT LONG TO GO NOW. </a:t>
            </a:r>
            <a:endParaRPr lang="en-GB" sz="1600" dirty="0">
              <a:solidFill>
                <a:srgbClr val="FFC000"/>
              </a:solidFill>
              <a:latin typeface="Calibri" panose="020F0502020204030204" pitchFamily="34" charset="0"/>
              <a:cs typeface="Calibri" panose="020F0502020204030204" pitchFamily="34" charset="0"/>
            </a:endParaRPr>
          </a:p>
          <a:p>
            <a:r>
              <a:rPr lang="en-GB" sz="1600" dirty="0" smtClean="0">
                <a:solidFill>
                  <a:srgbClr val="FFC000"/>
                </a:solidFill>
                <a:latin typeface="Calibri" panose="020F0502020204030204" pitchFamily="34" charset="0"/>
                <a:cs typeface="Calibri" panose="020F0502020204030204" pitchFamily="34" charset="0"/>
              </a:rPr>
              <a:t>CONTINUE TO STAY POSITIVE AND THINK OF YOUR END GOAL.</a:t>
            </a:r>
            <a:endParaRPr lang="en-GB" sz="1600"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1588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UNDERSTANDING LEARNING</a:t>
            </a:r>
            <a:endParaRPr lang="en-GB" dirty="0"/>
          </a:p>
        </p:txBody>
      </p:sp>
      <p:sp>
        <p:nvSpPr>
          <p:cNvPr id="3" name="Content Placeholder 2"/>
          <p:cNvSpPr>
            <a:spLocks noGrp="1"/>
          </p:cNvSpPr>
          <p:nvPr>
            <p:ph idx="1"/>
          </p:nvPr>
        </p:nvSpPr>
        <p:spPr/>
        <p:txBody>
          <a:bodyPr>
            <a:normAutofit/>
          </a:bodyPr>
          <a:lstStyle/>
          <a:p>
            <a:pPr marL="0" indent="0">
              <a:buNone/>
            </a:pPr>
            <a:r>
              <a:rPr lang="en-GB" sz="1600" dirty="0" smtClean="0">
                <a:solidFill>
                  <a:srgbClr val="FFC000"/>
                </a:solidFill>
                <a:latin typeface="Calibri" panose="020F0502020204030204" pitchFamily="34" charset="0"/>
                <a:cs typeface="Calibri" panose="020F0502020204030204" pitchFamily="34" charset="0"/>
              </a:rPr>
              <a:t>MY NOTES</a:t>
            </a:r>
            <a:endParaRPr lang="en-GB" sz="1600"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747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VOLUNTEERING</a:t>
            </a:r>
            <a:endParaRPr lang="en-GB" dirty="0"/>
          </a:p>
        </p:txBody>
      </p:sp>
      <p:sp>
        <p:nvSpPr>
          <p:cNvPr id="3" name="Content Placeholder 2"/>
          <p:cNvSpPr>
            <a:spLocks noGrp="1"/>
          </p:cNvSpPr>
          <p:nvPr>
            <p:ph idx="1"/>
          </p:nvPr>
        </p:nvSpPr>
        <p:spPr/>
        <p:txBody>
          <a:bodyPr>
            <a:normAutofit/>
          </a:bodyPr>
          <a:lstStyle/>
          <a:p>
            <a:r>
              <a:rPr lang="en-GB" sz="1600" dirty="0" smtClean="0">
                <a:solidFill>
                  <a:srgbClr val="FFC000"/>
                </a:solidFill>
                <a:latin typeface="Calibri" panose="020F0502020204030204" pitchFamily="34" charset="0"/>
                <a:cs typeface="Calibri" panose="020F0502020204030204" pitchFamily="34" charset="0"/>
              </a:rPr>
              <a:t>NOW YOU HAVE ACHIEVED COMPLETING YOUR JOURNEY WE HOPE YOU HAVE ACHIEVED WHAT YOU SET OUT TO DO.</a:t>
            </a:r>
          </a:p>
          <a:p>
            <a:r>
              <a:rPr lang="en-GB" sz="1600" dirty="0" smtClean="0">
                <a:solidFill>
                  <a:srgbClr val="FFC000"/>
                </a:solidFill>
                <a:latin typeface="Calibri" panose="020F0502020204030204" pitchFamily="34" charset="0"/>
                <a:cs typeface="Calibri" panose="020F0502020204030204" pitchFamily="34" charset="0"/>
              </a:rPr>
              <a:t>YOU MAY FEEL YOU WISH TO  FURTHER YOUR SKILLS AND VOLUNTEERING IS THE PERFECT OPPORTUNITY TO DO THIS.</a:t>
            </a:r>
          </a:p>
          <a:p>
            <a:r>
              <a:rPr lang="en-GB" sz="1600" dirty="0" smtClean="0">
                <a:solidFill>
                  <a:srgbClr val="FFC000"/>
                </a:solidFill>
                <a:latin typeface="Calibri" panose="020F0502020204030204" pitchFamily="34" charset="0"/>
                <a:cs typeface="Calibri" panose="020F0502020204030204" pitchFamily="34" charset="0"/>
              </a:rPr>
              <a:t>WITHIN THIS SECTION YOUR FACILITATOR WILL PROVIDE ANY QUESTIONS YOU HAVE IN RELATION TO VOLUNTEERING.</a:t>
            </a:r>
          </a:p>
          <a:p>
            <a:r>
              <a:rPr lang="en-GB" sz="1600" dirty="0" smtClean="0">
                <a:solidFill>
                  <a:srgbClr val="FFC000"/>
                </a:solidFill>
                <a:latin typeface="Calibri" panose="020F0502020204030204" pitchFamily="34" charset="0"/>
                <a:cs typeface="Calibri" panose="020F0502020204030204" pitchFamily="34" charset="0"/>
              </a:rPr>
              <a:t>THERE IS A GREAT NUMBER OF POSITIVE SELF DEVELOPMENT ASPECTS THAT COMES FROM VOLUNTEERING.</a:t>
            </a:r>
          </a:p>
        </p:txBody>
      </p:sp>
    </p:spTree>
    <p:extLst>
      <p:ext uri="{BB962C8B-B14F-4D97-AF65-F5344CB8AC3E}">
        <p14:creationId xmlns:p14="http://schemas.microsoft.com/office/powerpoint/2010/main" val="1908119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 END OF MY JOURNEY </a:t>
            </a:r>
            <a:endParaRPr lang="en-GB" dirty="0"/>
          </a:p>
        </p:txBody>
      </p:sp>
      <p:sp>
        <p:nvSpPr>
          <p:cNvPr id="3" name="Content Placeholder 2"/>
          <p:cNvSpPr>
            <a:spLocks noGrp="1"/>
          </p:cNvSpPr>
          <p:nvPr>
            <p:ph idx="1"/>
          </p:nvPr>
        </p:nvSpPr>
        <p:spPr/>
        <p:txBody>
          <a:bodyPr/>
          <a:lstStyle/>
          <a:p>
            <a:pPr marL="0" indent="0" algn="ctr">
              <a:buNone/>
            </a:pPr>
            <a:r>
              <a:rPr lang="en-GB" dirty="0" smtClean="0">
                <a:solidFill>
                  <a:srgbClr val="FFC000"/>
                </a:solidFill>
                <a:latin typeface="Calibri" panose="020F0502020204030204" pitchFamily="34" charset="0"/>
                <a:cs typeface="Calibri" panose="020F0502020204030204" pitchFamily="34" charset="0"/>
              </a:rPr>
              <a:t>WELL DONE FOR SUCCESSFULLY COMPLETING YOUR JOURNEY. WE HOPE YOU HAVE ENJOYED IT AND HAVE ACHIEVED WHAT YOU SET OUT TO DO.</a:t>
            </a:r>
          </a:p>
          <a:p>
            <a:pPr marL="0" indent="0" algn="ctr">
              <a:buNone/>
            </a:pPr>
            <a:r>
              <a:rPr lang="en-GB" dirty="0" smtClean="0">
                <a:solidFill>
                  <a:srgbClr val="FFC000"/>
                </a:solidFill>
                <a:latin typeface="Calibri" panose="020F0502020204030204" pitchFamily="34" charset="0"/>
                <a:cs typeface="Calibri" panose="020F0502020204030204" pitchFamily="34" charset="0"/>
              </a:rPr>
              <a:t>ALWAYS BELIEVE IN YOURSELF, DO WHAT MAKES YOU FEEL HAPPY AND WHOLE AS A PERSON, NOT ONLY FOR YOUR FAMILY BUT IMPORTANTLY FOR YOURSELF.</a:t>
            </a:r>
          </a:p>
          <a:p>
            <a:pPr marL="0" indent="0" algn="ctr">
              <a:buNone/>
            </a:pPr>
            <a:r>
              <a:rPr lang="en-GB" dirty="0" smtClean="0">
                <a:solidFill>
                  <a:srgbClr val="FFC000"/>
                </a:solidFill>
                <a:latin typeface="Calibri" panose="020F0502020204030204" pitchFamily="34" charset="0"/>
                <a:cs typeface="Calibri" panose="020F0502020204030204" pitchFamily="34" charset="0"/>
              </a:rPr>
              <a:t>CONGRATULATIONS!!!!!!! </a:t>
            </a:r>
            <a:endParaRPr lang="en-GB"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22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Who am I?  </a:t>
            </a:r>
            <a:endParaRPr lang="en-GB" dirty="0"/>
          </a:p>
        </p:txBody>
      </p:sp>
      <p:sp>
        <p:nvSpPr>
          <p:cNvPr id="3" name="Content Placeholder 2"/>
          <p:cNvSpPr>
            <a:spLocks noGrp="1"/>
          </p:cNvSpPr>
          <p:nvPr>
            <p:ph type="body" idx="1"/>
          </p:nvPr>
        </p:nvSpPr>
        <p:spPr>
          <a:xfrm>
            <a:off x="6593841" y="233680"/>
            <a:ext cx="5384800" cy="6278880"/>
          </a:xfrm>
        </p:spPr>
        <p:txBody>
          <a:bodyPr>
            <a:normAutofit fontScale="47500" lnSpcReduction="20000"/>
          </a:bodyPr>
          <a:lstStyle/>
          <a:p>
            <a:pPr algn="ctr"/>
            <a:endParaRPr lang="en-GB" sz="1200" dirty="0" smtClean="0">
              <a:latin typeface="Calibri" panose="020F0502020204030204" pitchFamily="34" charset="0"/>
              <a:cs typeface="Calibri" panose="020F0502020204030204" pitchFamily="34" charset="0"/>
            </a:endParaRPr>
          </a:p>
          <a:p>
            <a:pPr algn="ctr"/>
            <a:endParaRPr lang="en-GB" sz="1200" dirty="0">
              <a:latin typeface="Calibri" panose="020F0502020204030204" pitchFamily="34" charset="0"/>
              <a:cs typeface="Calibri" panose="020F0502020204030204" pitchFamily="34" charset="0"/>
            </a:endParaRPr>
          </a:p>
          <a:p>
            <a:pPr algn="ctr"/>
            <a:endParaRPr lang="en-GB" sz="1200" dirty="0" smtClean="0">
              <a:latin typeface="Calibri" panose="020F0502020204030204" pitchFamily="34" charset="0"/>
              <a:cs typeface="Calibri" panose="020F0502020204030204" pitchFamily="34" charset="0"/>
            </a:endParaRPr>
          </a:p>
          <a:p>
            <a:pPr algn="ctr"/>
            <a:endParaRPr lang="en-GB" sz="1200" dirty="0">
              <a:latin typeface="Calibri" panose="020F0502020204030204" pitchFamily="34" charset="0"/>
              <a:cs typeface="Calibri" panose="020F0502020204030204" pitchFamily="34" charset="0"/>
            </a:endParaRPr>
          </a:p>
          <a:p>
            <a:pPr algn="ctr"/>
            <a:endParaRPr lang="en-GB" sz="1200" dirty="0" smtClean="0">
              <a:latin typeface="Calibri" panose="020F0502020204030204" pitchFamily="34" charset="0"/>
              <a:cs typeface="Calibri" panose="020F0502020204030204" pitchFamily="34" charset="0"/>
            </a:endParaRPr>
          </a:p>
          <a:p>
            <a:pPr algn="ctr"/>
            <a:endParaRPr lang="en-GB" sz="1200" dirty="0">
              <a:latin typeface="Calibri" panose="020F0502020204030204" pitchFamily="34" charset="0"/>
              <a:cs typeface="Calibri" panose="020F0502020204030204" pitchFamily="34" charset="0"/>
            </a:endParaRPr>
          </a:p>
          <a:p>
            <a:pPr algn="ctr"/>
            <a:endParaRPr lang="en-GB" sz="1200" dirty="0" smtClean="0">
              <a:latin typeface="Calibri" panose="020F0502020204030204" pitchFamily="34" charset="0"/>
              <a:cs typeface="Calibri" panose="020F0502020204030204" pitchFamily="34" charset="0"/>
            </a:endParaRPr>
          </a:p>
          <a:p>
            <a:endParaRPr lang="en-GB" sz="1600" dirty="0" smtClean="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endParaRPr lang="en-GB" sz="1600" dirty="0" smtClean="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endParaRPr lang="en-GB" sz="1600" dirty="0" smtClean="0">
              <a:latin typeface="Calibri" panose="020F0502020204030204" pitchFamily="34" charset="0"/>
              <a:cs typeface="Calibri" panose="020F0502020204030204" pitchFamily="34" charset="0"/>
            </a:endParaRPr>
          </a:p>
          <a:p>
            <a:r>
              <a:rPr lang="en-GB" sz="3400" dirty="0" smtClean="0">
                <a:latin typeface="Calibri" panose="020F0502020204030204" pitchFamily="34" charset="0"/>
                <a:cs typeface="Calibri" panose="020F0502020204030204" pitchFamily="34" charset="0"/>
              </a:rPr>
              <a:t>Who </a:t>
            </a:r>
            <a:r>
              <a:rPr lang="en-GB" sz="3400" dirty="0">
                <a:latin typeface="Calibri" panose="020F0502020204030204" pitchFamily="34" charset="0"/>
                <a:cs typeface="Calibri" panose="020F0502020204030204" pitchFamily="34" charset="0"/>
              </a:rPr>
              <a:t>am I ?</a:t>
            </a:r>
            <a:r>
              <a:rPr lang="en-GB" sz="2900" dirty="0">
                <a:latin typeface="Calibri" panose="020F0502020204030204" pitchFamily="34" charset="0"/>
                <a:cs typeface="Calibri" panose="020F0502020204030204" pitchFamily="34" charset="0"/>
              </a:rPr>
              <a:t>     </a:t>
            </a:r>
            <a:r>
              <a:rPr lang="en-GB" sz="2900" dirty="0" smtClean="0">
                <a:latin typeface="Calibri" panose="020F0502020204030204" pitchFamily="34" charset="0"/>
                <a:cs typeface="Calibri" panose="020F0502020204030204" pitchFamily="34" charset="0"/>
              </a:rPr>
              <a:t>……………………………………………………………………</a:t>
            </a:r>
          </a:p>
          <a:p>
            <a:endParaRPr lang="en-GB" sz="2900" dirty="0" smtClean="0">
              <a:latin typeface="Calibri" panose="020F0502020204030204" pitchFamily="34" charset="0"/>
              <a:cs typeface="Calibri" panose="020F0502020204030204" pitchFamily="34" charset="0"/>
            </a:endParaRPr>
          </a:p>
          <a:p>
            <a:r>
              <a:rPr lang="en-GB" sz="3400" dirty="0" smtClean="0">
                <a:latin typeface="Calibri" panose="020F0502020204030204" pitchFamily="34" charset="0"/>
                <a:cs typeface="Calibri" panose="020F0502020204030204" pitchFamily="34" charset="0"/>
              </a:rPr>
              <a:t>Do I need to rediscover my identity? </a:t>
            </a:r>
            <a:r>
              <a:rPr lang="en-GB" sz="2900" dirty="0" smtClean="0">
                <a:latin typeface="Calibri" panose="020F0502020204030204" pitchFamily="34" charset="0"/>
                <a:cs typeface="Calibri" panose="020F0502020204030204" pitchFamily="34" charset="0"/>
              </a:rPr>
              <a:t> …………………..</a:t>
            </a:r>
          </a:p>
          <a:p>
            <a:endParaRPr lang="en-GB" sz="2900" dirty="0" smtClean="0">
              <a:latin typeface="Calibri" panose="020F0502020204030204" pitchFamily="34" charset="0"/>
              <a:cs typeface="Calibri" panose="020F0502020204030204" pitchFamily="34" charset="0"/>
            </a:endParaRPr>
          </a:p>
          <a:p>
            <a:r>
              <a:rPr lang="en-GB" sz="3400" dirty="0" smtClean="0">
                <a:latin typeface="Calibri" panose="020F0502020204030204" pitchFamily="34" charset="0"/>
                <a:cs typeface="Calibri" panose="020F0502020204030204" pitchFamily="34" charset="0"/>
              </a:rPr>
              <a:t>What were my past ideals/ what did I do?  </a:t>
            </a:r>
          </a:p>
          <a:p>
            <a:r>
              <a:rPr lang="en-GB" sz="2900" dirty="0" smtClean="0">
                <a:latin typeface="Calibri" panose="020F0502020204030204" pitchFamily="34" charset="0"/>
                <a:cs typeface="Calibri" panose="020F0502020204030204" pitchFamily="34" charset="0"/>
              </a:rPr>
              <a:t>……………………………………………………........................................................</a:t>
            </a:r>
          </a:p>
          <a:p>
            <a:endParaRPr lang="en-GB" sz="2900" dirty="0" smtClean="0">
              <a:latin typeface="Calibri" panose="020F0502020204030204" pitchFamily="34" charset="0"/>
              <a:cs typeface="Calibri" panose="020F0502020204030204" pitchFamily="34" charset="0"/>
            </a:endParaRPr>
          </a:p>
          <a:p>
            <a:r>
              <a:rPr lang="en-GB" sz="3400" dirty="0" smtClean="0">
                <a:latin typeface="Calibri" panose="020F0502020204030204" pitchFamily="34" charset="0"/>
                <a:cs typeface="Calibri" panose="020F0502020204030204" pitchFamily="34" charset="0"/>
              </a:rPr>
              <a:t>How can I ignite these/get them back? </a:t>
            </a:r>
            <a:r>
              <a:rPr lang="en-GB" sz="2900" dirty="0" smtClean="0">
                <a:latin typeface="Calibri" panose="020F0502020204030204" pitchFamily="34" charset="0"/>
                <a:cs typeface="Calibri" panose="020F0502020204030204" pitchFamily="34" charset="0"/>
              </a:rPr>
              <a:t>………………………….</a:t>
            </a:r>
          </a:p>
          <a:p>
            <a:r>
              <a:rPr lang="en-GB" sz="2900" dirty="0" smtClean="0">
                <a:latin typeface="Calibri" panose="020F0502020204030204" pitchFamily="34" charset="0"/>
                <a:cs typeface="Calibri" panose="020F0502020204030204" pitchFamily="34" charset="0"/>
              </a:rPr>
              <a:t>…………………………………………………………………………………………………………..</a:t>
            </a:r>
          </a:p>
          <a:p>
            <a:pPr algn="ctr"/>
            <a:endParaRPr lang="en-GB" sz="2900" dirty="0" smtClean="0">
              <a:latin typeface="Calibri" panose="020F0502020204030204" pitchFamily="34" charset="0"/>
              <a:cs typeface="Calibri" panose="020F0502020204030204" pitchFamily="34" charset="0"/>
            </a:endParaRPr>
          </a:p>
          <a:p>
            <a:r>
              <a:rPr lang="en-GB" sz="3400" dirty="0" smtClean="0">
                <a:latin typeface="Calibri" panose="020F0502020204030204" pitchFamily="34" charset="0"/>
                <a:cs typeface="Calibri" panose="020F0502020204030204" pitchFamily="34" charset="0"/>
              </a:rPr>
              <a:t>Do I feel confident enough to do it?  ………………………….</a:t>
            </a:r>
          </a:p>
          <a:p>
            <a:r>
              <a:rPr lang="en-GB" sz="3400" dirty="0" smtClean="0">
                <a:latin typeface="Calibri" panose="020F0502020204030204" pitchFamily="34" charset="0"/>
                <a:cs typeface="Calibri" panose="020F0502020204030204" pitchFamily="34" charset="0"/>
              </a:rPr>
              <a:t>……………………………………………………………………………………………..</a:t>
            </a:r>
            <a:endParaRPr lang="en-GB" sz="2900" dirty="0">
              <a:latin typeface="Calibri" panose="020F0502020204030204" pitchFamily="34" charset="0"/>
              <a:cs typeface="Calibri" panose="020F0502020204030204" pitchFamily="34" charset="0"/>
            </a:endParaRPr>
          </a:p>
          <a:p>
            <a:pPr algn="ctr"/>
            <a:endParaRPr lang="en-GB" sz="2900" dirty="0">
              <a:latin typeface="Calibri" panose="020F0502020204030204" pitchFamily="34" charset="0"/>
              <a:cs typeface="Calibri" panose="020F0502020204030204" pitchFamily="34" charset="0"/>
            </a:endParaRPr>
          </a:p>
          <a:p>
            <a:pPr algn="ctr"/>
            <a:endParaRPr lang="en-GB" sz="2900" dirty="0" smtClean="0">
              <a:latin typeface="Calibri" panose="020F0502020204030204" pitchFamily="34" charset="0"/>
              <a:cs typeface="Calibri" panose="020F0502020204030204" pitchFamily="34" charset="0"/>
            </a:endParaRPr>
          </a:p>
          <a:p>
            <a:pPr algn="ctr"/>
            <a:endParaRPr lang="en-GB" sz="2900" dirty="0" smtClean="0">
              <a:latin typeface="Calibri" panose="020F0502020204030204" pitchFamily="34" charset="0"/>
              <a:cs typeface="Calibri" panose="020F0502020204030204" pitchFamily="34" charset="0"/>
            </a:endParaRPr>
          </a:p>
          <a:p>
            <a:pPr algn="ctr"/>
            <a:endParaRPr lang="en-GB" sz="9600" dirty="0"/>
          </a:p>
          <a:p>
            <a:pPr algn="ctr"/>
            <a:endParaRPr lang="en-GB" sz="9600" dirty="0" smtClean="0"/>
          </a:p>
          <a:p>
            <a:pPr algn="ctr"/>
            <a:endParaRPr lang="en-GB" dirty="0"/>
          </a:p>
          <a:p>
            <a:pPr algn="ctr"/>
            <a:endParaRPr lang="en-GB" dirty="0"/>
          </a:p>
        </p:txBody>
      </p:sp>
    </p:spTree>
    <p:custDataLst>
      <p:tags r:id="rId1"/>
    </p:custDataLst>
    <p:extLst>
      <p:ext uri="{BB962C8B-B14F-4D97-AF65-F5344CB8AC3E}">
        <p14:creationId xmlns:p14="http://schemas.microsoft.com/office/powerpoint/2010/main" val="3913593059"/>
      </p:ext>
    </p:extLst>
  </p:cSld>
  <p:clrMapOvr>
    <a:masterClrMapping/>
  </p:clrMapOvr>
  <p:transition spd="med" advTm="15000">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01" y="2280482"/>
            <a:ext cx="4351023" cy="2283824"/>
          </a:xfrm>
        </p:spPr>
        <p:txBody>
          <a:bodyPr/>
          <a:lstStyle/>
          <a:p>
            <a:r>
              <a:rPr lang="en-GB" dirty="0" smtClean="0"/>
              <a:t> My Confidence </a:t>
            </a:r>
            <a:endParaRPr lang="en-GB" dirty="0"/>
          </a:p>
        </p:txBody>
      </p:sp>
      <p:sp>
        <p:nvSpPr>
          <p:cNvPr id="4" name="Content Placeholder 3"/>
          <p:cNvSpPr>
            <a:spLocks noGrp="1"/>
          </p:cNvSpPr>
          <p:nvPr>
            <p:ph type="body" idx="1"/>
          </p:nvPr>
        </p:nvSpPr>
        <p:spPr>
          <a:xfrm>
            <a:off x="6431280" y="394636"/>
            <a:ext cx="5567680" cy="6044665"/>
          </a:xfrm>
        </p:spPr>
        <p:txBody>
          <a:bodyPr>
            <a:noAutofit/>
          </a:bodyPr>
          <a:lstStyle/>
          <a:p>
            <a:pPr algn="just"/>
            <a:endParaRPr lang="en-GB" sz="1600" dirty="0" smtClean="0">
              <a:latin typeface="Calibri" panose="020F0502020204030204" pitchFamily="34" charset="0"/>
              <a:cs typeface="Calibri" panose="020F0502020204030204" pitchFamily="34" charset="0"/>
            </a:endParaRPr>
          </a:p>
          <a:p>
            <a:pPr algn="just"/>
            <a:endParaRPr lang="en-GB" sz="1600" dirty="0">
              <a:latin typeface="Calibri" panose="020F0502020204030204" pitchFamily="34" charset="0"/>
              <a:cs typeface="Calibri" panose="020F0502020204030204" pitchFamily="34" charset="0"/>
            </a:endParaRPr>
          </a:p>
          <a:p>
            <a:pPr algn="just"/>
            <a:endParaRPr lang="en-GB" sz="1600" dirty="0" smtClean="0">
              <a:latin typeface="Calibri" panose="020F0502020204030204" pitchFamily="34" charset="0"/>
              <a:cs typeface="Calibri" panose="020F0502020204030204" pitchFamily="34" charset="0"/>
            </a:endParaRPr>
          </a:p>
          <a:p>
            <a:pPr algn="just"/>
            <a:endParaRPr lang="en-GB" sz="1600" dirty="0">
              <a:latin typeface="Calibri" panose="020F0502020204030204" pitchFamily="34" charset="0"/>
              <a:cs typeface="Calibri" panose="020F0502020204030204" pitchFamily="34" charset="0"/>
            </a:endParaRPr>
          </a:p>
          <a:p>
            <a:pPr algn="just"/>
            <a:r>
              <a:rPr lang="en-GB" sz="1600" dirty="0" smtClean="0">
                <a:latin typeface="Calibri" panose="020F0502020204030204" pitchFamily="34" charset="0"/>
                <a:cs typeface="Calibri" panose="020F0502020204030204" pitchFamily="34" charset="0"/>
              </a:rPr>
              <a:t>WHEN WE ARE A A PARENT WE HAVE CONFIDENCE TO ENSURE OUR FAMILY’S NEEDS ARE MET. BUT WE CAN ALSO forget about our self or HAVE LESS SELF-CONFIDENCE TO DO OUR OWN THING. </a:t>
            </a:r>
          </a:p>
          <a:p>
            <a:pPr marL="342900" indent="-342900">
              <a:buFont typeface="Wingdings" panose="05000000000000000000" pitchFamily="2" charset="2"/>
              <a:buChar char="§"/>
            </a:pPr>
            <a:r>
              <a:rPr lang="en-GB" sz="1600" dirty="0" smtClean="0">
                <a:latin typeface="Calibri" panose="020F0502020204030204" pitchFamily="34" charset="0"/>
                <a:cs typeface="Calibri" panose="020F0502020204030204" pitchFamily="34" charset="0"/>
              </a:rPr>
              <a:t>How confident do I feel? Rate from 1 (low) -10 (High)   1    2      3      4     5     6    7    8       9       10</a:t>
            </a:r>
          </a:p>
          <a:p>
            <a:pPr marL="342900" indent="-342900">
              <a:buFont typeface="Wingdings" panose="05000000000000000000" pitchFamily="2" charset="2"/>
              <a:buChar char="§"/>
            </a:pPr>
            <a:endParaRPr lang="en-GB" sz="16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How often do I meet/speak to friends myself ?.</a:t>
            </a:r>
          </a:p>
          <a:p>
            <a:r>
              <a:rPr lang="en-GB" sz="1600" dirty="0" smtClean="0">
                <a:latin typeface="Calibri" panose="020F0502020204030204" pitchFamily="34" charset="0"/>
                <a:cs typeface="Calibri" panose="020F0502020204030204" pitchFamily="34" charset="0"/>
              </a:rPr>
              <a:t>       Daily *      weekly*      monthly *     other * ………..   </a:t>
            </a:r>
            <a:endParaRPr lang="en-GB" sz="1600" dirty="0">
              <a:latin typeface="Calibri" panose="020F0502020204030204" pitchFamily="34" charset="0"/>
              <a:cs typeface="Calibri" panose="020F0502020204030204" pitchFamily="34" charset="0"/>
            </a:endParaRPr>
          </a:p>
          <a:p>
            <a:r>
              <a:rPr lang="en-GB" sz="1600" dirty="0" smtClean="0">
                <a:latin typeface="Calibri" panose="020F0502020204030204" pitchFamily="34" charset="0"/>
                <a:cs typeface="Calibri" panose="020F0502020204030204" pitchFamily="34" charset="0"/>
              </a:rPr>
              <a:t> </a:t>
            </a:r>
            <a:endParaRPr lang="en-GB" sz="18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n-GB" sz="1600" dirty="0" smtClean="0">
                <a:latin typeface="Calibri" panose="020F0502020204030204" pitchFamily="34" charset="0"/>
                <a:cs typeface="Calibri" panose="020F0502020204030204" pitchFamily="34" charset="0"/>
              </a:rPr>
              <a:t>How often do I socialise?                                      </a:t>
            </a:r>
          </a:p>
          <a:p>
            <a:r>
              <a:rPr lang="en-GB" sz="1600" dirty="0" smtClean="0">
                <a:latin typeface="Calibri" panose="020F0502020204030204" pitchFamily="34" charset="0"/>
                <a:cs typeface="Calibri" panose="020F0502020204030204" pitchFamily="34" charset="0"/>
              </a:rPr>
              <a:t>       weekly</a:t>
            </a:r>
            <a:r>
              <a:rPr lang="en-GB" sz="1600" dirty="0">
                <a:latin typeface="Calibri" panose="020F0502020204030204" pitchFamily="34" charset="0"/>
                <a:cs typeface="Calibri" panose="020F0502020204030204" pitchFamily="34" charset="0"/>
              </a:rPr>
              <a:t>*      monthly *     other * ……….. </a:t>
            </a:r>
            <a:endParaRPr lang="en-GB" sz="1600" dirty="0" smtClean="0">
              <a:latin typeface="Calibri" panose="020F0502020204030204" pitchFamily="34" charset="0"/>
              <a:cs typeface="Calibri" panose="020F0502020204030204" pitchFamily="34" charset="0"/>
            </a:endParaRPr>
          </a:p>
          <a:p>
            <a:endParaRPr lang="en-GB" sz="16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Would I like to do this More?.................</a:t>
            </a:r>
          </a:p>
          <a:p>
            <a:pPr marL="285750" indent="-285750">
              <a:buFont typeface="Arial" panose="020B0604020202020204" pitchFamily="34" charset="0"/>
              <a:buChar char="•"/>
            </a:pPr>
            <a:endParaRPr lang="en-GB" sz="16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What’s PREVENTING ME TO DO IT?.........................................</a:t>
            </a:r>
          </a:p>
          <a:p>
            <a:pPr marL="342900" indent="-342900">
              <a:buFont typeface="Wingdings" panose="05000000000000000000" pitchFamily="2" charset="2"/>
              <a:buChar char="§"/>
            </a:pPr>
            <a:endParaRPr lang="en-GB" sz="1600" dirty="0">
              <a:latin typeface="Calibri" panose="020F0502020204030204" pitchFamily="34" charset="0"/>
              <a:cs typeface="Calibri" panose="020F0502020204030204" pitchFamily="34" charset="0"/>
            </a:endParaRPr>
          </a:p>
          <a:p>
            <a:endParaRPr lang="en-GB" sz="1600" dirty="0" smtClean="0"/>
          </a:p>
        </p:txBody>
      </p:sp>
    </p:spTree>
    <p:extLst>
      <p:ext uri="{BB962C8B-B14F-4D97-AF65-F5344CB8AC3E}">
        <p14:creationId xmlns:p14="http://schemas.microsoft.com/office/powerpoint/2010/main" val="275336898"/>
      </p:ext>
    </p:extLst>
  </p:cSld>
  <p:clrMapOvr>
    <a:masterClrMapping/>
  </p:clrMapOvr>
  <mc:AlternateContent xmlns:mc="http://schemas.openxmlformats.org/markup-compatibility/2006" xmlns:p14="http://schemas.microsoft.com/office/powerpoint/2010/main">
    <mc:Choice Requires="p14">
      <p:transition p14:dur="10" advTm="32397"/>
    </mc:Choice>
    <mc:Fallback xmlns="">
      <p:transition advTm="323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400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2000"/>
                                        <p:tgtEl>
                                          <p:spTgt spid="4">
                                            <p:txEl>
                                              <p:pRg st="4" end="4"/>
                                            </p:txEl>
                                          </p:spTgt>
                                        </p:tgtEl>
                                      </p:cBhvr>
                                    </p:animEffect>
                                    <p:anim calcmode="lin" valueType="num">
                                      <p:cBhvr>
                                        <p:cTn id="14"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5" dur="2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16" fill="hold">
                            <p:stCondLst>
                              <p:cond delay="7000"/>
                            </p:stCondLst>
                            <p:childTnLst>
                              <p:par>
                                <p:cTn id="17" presetID="42" presetClass="entr" presetSubtype="0" fill="hold" nodeType="afterEffect">
                                  <p:stCondLst>
                                    <p:cond delay="400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2000"/>
                                        <p:tgtEl>
                                          <p:spTgt spid="4">
                                            <p:txEl>
                                              <p:pRg st="5" end="5"/>
                                            </p:txEl>
                                          </p:spTgt>
                                        </p:tgtEl>
                                      </p:cBhvr>
                                    </p:animEffect>
                                    <p:anim calcmode="lin" valueType="num">
                                      <p:cBhvr>
                                        <p:cTn id="20"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1" dur="2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22" fill="hold">
                            <p:stCondLst>
                              <p:cond delay="13000"/>
                            </p:stCondLst>
                            <p:childTnLst>
                              <p:par>
                                <p:cTn id="23" presetID="42" presetClass="entr" presetSubtype="0" fill="hold" nodeType="afterEffect">
                                  <p:stCondLst>
                                    <p:cond delay="400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2000"/>
                                        <p:tgtEl>
                                          <p:spTgt spid="4">
                                            <p:txEl>
                                              <p:pRg st="7" end="7"/>
                                            </p:txEl>
                                          </p:spTgt>
                                        </p:tgtEl>
                                      </p:cBhvr>
                                    </p:animEffect>
                                    <p:anim calcmode="lin" valueType="num">
                                      <p:cBhvr>
                                        <p:cTn id="26" dur="2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7" dur="2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par>
                          <p:cTn id="28" fill="hold">
                            <p:stCondLst>
                              <p:cond delay="19000"/>
                            </p:stCondLst>
                            <p:childTnLst>
                              <p:par>
                                <p:cTn id="29" presetID="42" presetClass="entr" presetSubtype="0" fill="hold" nodeType="afterEffect">
                                  <p:stCondLst>
                                    <p:cond delay="400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2000"/>
                                        <p:tgtEl>
                                          <p:spTgt spid="4">
                                            <p:txEl>
                                              <p:pRg st="8" end="8"/>
                                            </p:txEl>
                                          </p:spTgt>
                                        </p:tgtEl>
                                      </p:cBhvr>
                                    </p:animEffect>
                                    <p:anim calcmode="lin" valueType="num">
                                      <p:cBhvr>
                                        <p:cTn id="32" dur="2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3" dur="2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0"/>
                            </p:stCondLst>
                            <p:childTnLst>
                              <p:par>
                                <p:cTn id="35" presetID="42" presetClass="entr" presetSubtype="0" fill="hold" nodeType="afterEffect">
                                  <p:stCondLst>
                                    <p:cond delay="400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2000"/>
                                        <p:tgtEl>
                                          <p:spTgt spid="4">
                                            <p:txEl>
                                              <p:pRg st="9" end="9"/>
                                            </p:txEl>
                                          </p:spTgt>
                                        </p:tgtEl>
                                      </p:cBhvr>
                                    </p:animEffect>
                                    <p:anim calcmode="lin" valueType="num">
                                      <p:cBhvr>
                                        <p:cTn id="38" dur="2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9" dur="2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par>
                          <p:cTn id="40" fill="hold">
                            <p:stCondLst>
                              <p:cond delay="31000"/>
                            </p:stCondLst>
                            <p:childTnLst>
                              <p:par>
                                <p:cTn id="41" presetID="42" presetClass="entr" presetSubtype="0" fill="hold" nodeType="afterEffect">
                                  <p:stCondLst>
                                    <p:cond delay="4000"/>
                                  </p:stCondLst>
                                  <p:childTnLst>
                                    <p:set>
                                      <p:cBhvr>
                                        <p:cTn id="42" dur="1" fill="hold">
                                          <p:stCondLst>
                                            <p:cond delay="0"/>
                                          </p:stCondLst>
                                        </p:cTn>
                                        <p:tgtEl>
                                          <p:spTgt spid="4">
                                            <p:txEl>
                                              <p:pRg st="10" end="10"/>
                                            </p:txEl>
                                          </p:spTgt>
                                        </p:tgtEl>
                                        <p:attrNameLst>
                                          <p:attrName>style.visibility</p:attrName>
                                        </p:attrNameLst>
                                      </p:cBhvr>
                                      <p:to>
                                        <p:strVal val="visible"/>
                                      </p:to>
                                    </p:set>
                                    <p:animEffect transition="in" filter="fade">
                                      <p:cBhvr>
                                        <p:cTn id="43" dur="2000"/>
                                        <p:tgtEl>
                                          <p:spTgt spid="4">
                                            <p:txEl>
                                              <p:pRg st="10" end="10"/>
                                            </p:txEl>
                                          </p:spTgt>
                                        </p:tgtEl>
                                      </p:cBhvr>
                                    </p:animEffect>
                                    <p:anim calcmode="lin" valueType="num">
                                      <p:cBhvr>
                                        <p:cTn id="44" dur="2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5" dur="2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par>
                          <p:cTn id="46" fill="hold">
                            <p:stCondLst>
                              <p:cond delay="37000"/>
                            </p:stCondLst>
                            <p:childTnLst>
                              <p:par>
                                <p:cTn id="47" presetID="42" presetClass="entr" presetSubtype="0" fill="hold" nodeType="afterEffect">
                                  <p:stCondLst>
                                    <p:cond delay="4000"/>
                                  </p:stCondLst>
                                  <p:childTnLst>
                                    <p:set>
                                      <p:cBhvr>
                                        <p:cTn id="48" dur="1" fill="hold">
                                          <p:stCondLst>
                                            <p:cond delay="0"/>
                                          </p:stCondLst>
                                        </p:cTn>
                                        <p:tgtEl>
                                          <p:spTgt spid="4">
                                            <p:txEl>
                                              <p:pRg st="11" end="11"/>
                                            </p:txEl>
                                          </p:spTgt>
                                        </p:tgtEl>
                                        <p:attrNameLst>
                                          <p:attrName>style.visibility</p:attrName>
                                        </p:attrNameLst>
                                      </p:cBhvr>
                                      <p:to>
                                        <p:strVal val="visible"/>
                                      </p:to>
                                    </p:set>
                                    <p:animEffect transition="in" filter="fade">
                                      <p:cBhvr>
                                        <p:cTn id="49" dur="2000"/>
                                        <p:tgtEl>
                                          <p:spTgt spid="4">
                                            <p:txEl>
                                              <p:pRg st="11" end="11"/>
                                            </p:txEl>
                                          </p:spTgt>
                                        </p:tgtEl>
                                      </p:cBhvr>
                                    </p:animEffect>
                                    <p:anim calcmode="lin" valueType="num">
                                      <p:cBhvr>
                                        <p:cTn id="50" dur="2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51" dur="2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par>
                          <p:cTn id="52" fill="hold">
                            <p:stCondLst>
                              <p:cond delay="43000"/>
                            </p:stCondLst>
                            <p:childTnLst>
                              <p:par>
                                <p:cTn id="53" presetID="42" presetClass="entr" presetSubtype="0" fill="hold" nodeType="afterEffect">
                                  <p:stCondLst>
                                    <p:cond delay="4000"/>
                                  </p:stCondLst>
                                  <p:childTnLst>
                                    <p:set>
                                      <p:cBhvr>
                                        <p:cTn id="54" dur="1" fill="hold">
                                          <p:stCondLst>
                                            <p:cond delay="0"/>
                                          </p:stCondLst>
                                        </p:cTn>
                                        <p:tgtEl>
                                          <p:spTgt spid="4">
                                            <p:txEl>
                                              <p:pRg st="13" end="13"/>
                                            </p:txEl>
                                          </p:spTgt>
                                        </p:tgtEl>
                                        <p:attrNameLst>
                                          <p:attrName>style.visibility</p:attrName>
                                        </p:attrNameLst>
                                      </p:cBhvr>
                                      <p:to>
                                        <p:strVal val="visible"/>
                                      </p:to>
                                    </p:set>
                                    <p:animEffect transition="in" filter="fade">
                                      <p:cBhvr>
                                        <p:cTn id="55" dur="2000"/>
                                        <p:tgtEl>
                                          <p:spTgt spid="4">
                                            <p:txEl>
                                              <p:pRg st="13" end="13"/>
                                            </p:txEl>
                                          </p:spTgt>
                                        </p:tgtEl>
                                      </p:cBhvr>
                                    </p:animEffect>
                                    <p:anim calcmode="lin" valueType="num">
                                      <p:cBhvr>
                                        <p:cTn id="56" dur="2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57" dur="2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par>
                          <p:cTn id="58" fill="hold">
                            <p:stCondLst>
                              <p:cond delay="49000"/>
                            </p:stCondLst>
                            <p:childTnLst>
                              <p:par>
                                <p:cTn id="59" presetID="42" presetClass="entr" presetSubtype="0" fill="hold" nodeType="afterEffect">
                                  <p:stCondLst>
                                    <p:cond delay="4000"/>
                                  </p:stCondLst>
                                  <p:childTnLst>
                                    <p:set>
                                      <p:cBhvr>
                                        <p:cTn id="60" dur="1" fill="hold">
                                          <p:stCondLst>
                                            <p:cond delay="0"/>
                                          </p:stCondLst>
                                        </p:cTn>
                                        <p:tgtEl>
                                          <p:spTgt spid="4">
                                            <p:txEl>
                                              <p:pRg st="15" end="15"/>
                                            </p:txEl>
                                          </p:spTgt>
                                        </p:tgtEl>
                                        <p:attrNameLst>
                                          <p:attrName>style.visibility</p:attrName>
                                        </p:attrNameLst>
                                      </p:cBhvr>
                                      <p:to>
                                        <p:strVal val="visible"/>
                                      </p:to>
                                    </p:set>
                                    <p:animEffect transition="in" filter="fade">
                                      <p:cBhvr>
                                        <p:cTn id="61" dur="2000"/>
                                        <p:tgtEl>
                                          <p:spTgt spid="4">
                                            <p:txEl>
                                              <p:pRg st="15" end="15"/>
                                            </p:txEl>
                                          </p:spTgt>
                                        </p:tgtEl>
                                      </p:cBhvr>
                                    </p:animEffect>
                                    <p:anim calcmode="lin" valueType="num">
                                      <p:cBhvr>
                                        <p:cTn id="62" dur="2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63" dur="2000" fill="hold"/>
                                        <p:tgtEl>
                                          <p:spTgt spid="4">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2382081"/>
            <a:ext cx="4351023" cy="2283824"/>
          </a:xfrm>
        </p:spPr>
        <p:txBody>
          <a:bodyPr/>
          <a:lstStyle/>
          <a:p>
            <a:r>
              <a:rPr lang="en-GB" dirty="0" smtClean="0"/>
              <a:t>Breaking Barriers   </a:t>
            </a:r>
            <a:endParaRPr lang="en-GB" dirty="0"/>
          </a:p>
        </p:txBody>
      </p:sp>
      <p:sp>
        <p:nvSpPr>
          <p:cNvPr id="3" name="Text Placeholder 2"/>
          <p:cNvSpPr>
            <a:spLocks noGrp="1"/>
          </p:cNvSpPr>
          <p:nvPr>
            <p:ph type="body" idx="1"/>
          </p:nvPr>
        </p:nvSpPr>
        <p:spPr>
          <a:xfrm>
            <a:off x="6512561" y="1513840"/>
            <a:ext cx="5577840" cy="4439920"/>
          </a:xfrm>
        </p:spPr>
        <p:txBody>
          <a:bodyPr>
            <a:noAutofit/>
          </a:bodyPr>
          <a:lstStyle/>
          <a:p>
            <a:endParaRPr lang="en-GB" sz="1600" dirty="0" smtClean="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endParaRPr lang="en-GB" sz="1600" dirty="0" smtClean="0">
              <a:latin typeface="Calibri" panose="020F0502020204030204" pitchFamily="34" charset="0"/>
              <a:cs typeface="Calibri" panose="020F0502020204030204" pitchFamily="34" charset="0"/>
            </a:endParaRPr>
          </a:p>
          <a:p>
            <a:r>
              <a:rPr lang="en-GB" sz="1600" dirty="0" smtClean="0">
                <a:latin typeface="Calibri" panose="020F0502020204030204" pitchFamily="34" charset="0"/>
                <a:cs typeface="Calibri" panose="020F0502020204030204" pitchFamily="34" charset="0"/>
              </a:rPr>
              <a:t>Reflect on your previous answers and consider the  Steps  you feel you need to take to break barriers these could be a number of things. </a:t>
            </a:r>
          </a:p>
          <a:p>
            <a:r>
              <a:rPr lang="en-GB" sz="1600" dirty="0" smtClean="0">
                <a:latin typeface="Calibri" panose="020F0502020204030204" pitchFamily="34" charset="0"/>
                <a:cs typeface="Calibri" panose="020F0502020204030204" pitchFamily="34" charset="0"/>
              </a:rPr>
              <a:t>This will  help you to achieve where you want your journey to take you. </a:t>
            </a:r>
          </a:p>
          <a:p>
            <a:r>
              <a:rPr lang="en-GB" sz="1600" dirty="0" smtClean="0">
                <a:latin typeface="Calibri" panose="020F0502020204030204" pitchFamily="34" charset="0"/>
                <a:cs typeface="Calibri" panose="020F0502020204030204" pitchFamily="34" charset="0"/>
              </a:rPr>
              <a:t>Barriers can take many different forms, see the examples below :-</a:t>
            </a: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Financial</a:t>
            </a: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Health</a:t>
            </a: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Childcare</a:t>
            </a: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Transport</a:t>
            </a: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Time management</a:t>
            </a:r>
          </a:p>
          <a:p>
            <a:endParaRPr lang="en-GB" sz="1600" dirty="0" smtClean="0">
              <a:latin typeface="Calibri" panose="020F0502020204030204" pitchFamily="34" charset="0"/>
              <a:cs typeface="Calibri" panose="020F0502020204030204" pitchFamily="34" charset="0"/>
            </a:endParaRPr>
          </a:p>
          <a:p>
            <a:r>
              <a:rPr lang="en-GB" sz="1600" dirty="0" smtClean="0">
                <a:latin typeface="Calibri" panose="020F0502020204030204" pitchFamily="34" charset="0"/>
                <a:cs typeface="Calibri" panose="020F0502020204030204" pitchFamily="34" charset="0"/>
              </a:rPr>
              <a:t>Throughout your journey there will be supports to help you break down your barriers.</a:t>
            </a:r>
          </a:p>
          <a:p>
            <a:pPr marL="285750" indent="-285750">
              <a:buFont typeface="Arial" panose="020B0604020202020204" pitchFamily="34" charset="0"/>
              <a:buChar char="•"/>
            </a:pPr>
            <a:endParaRPr lang="en-GB" sz="1600" dirty="0" smtClean="0">
              <a:latin typeface="Calibri" panose="020F0502020204030204" pitchFamily="34" charset="0"/>
              <a:cs typeface="Calibri" panose="020F0502020204030204" pitchFamily="34" charset="0"/>
            </a:endParaRPr>
          </a:p>
          <a:p>
            <a:endParaRPr lang="en-GB" sz="16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1800" dirty="0"/>
          </a:p>
        </p:txBody>
      </p:sp>
      <p:sp>
        <p:nvSpPr>
          <p:cNvPr id="4" name="AutoShape 2" descr="Image result for measuring tape"/>
          <p:cNvSpPr>
            <a:spLocks noChangeAspect="1" noChangeArrowheads="1"/>
          </p:cNvSpPr>
          <p:nvPr/>
        </p:nvSpPr>
        <p:spPr bwMode="auto">
          <a:xfrm>
            <a:off x="729421" y="861256"/>
            <a:ext cx="2771775" cy="1520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59531742"/>
      </p:ext>
    </p:extLst>
  </p:cSld>
  <p:clrMapOvr>
    <a:masterClrMapping/>
  </p:clrMapOvr>
  <p:transition spd="med" advTm="3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40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nodeType="afterEffect">
                                  <p:stCondLst>
                                    <p:cond delay="4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11000"/>
                            </p:stCondLst>
                            <p:childTnLst>
                              <p:par>
                                <p:cTn id="23" presetID="42" presetClass="entr" presetSubtype="0" fill="hold" nodeType="afterEffect">
                                  <p:stCondLst>
                                    <p:cond delay="400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anim calcmode="lin" valueType="num">
                                      <p:cBhvr>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16000"/>
                            </p:stCondLst>
                            <p:childTnLst>
                              <p:par>
                                <p:cTn id="29" presetID="42" presetClass="entr" presetSubtype="0" fill="hold" nodeType="afterEffect">
                                  <p:stCondLst>
                                    <p:cond delay="40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4" fill="hold">
                            <p:stCondLst>
                              <p:cond delay="21000"/>
                            </p:stCondLst>
                            <p:childTnLst>
                              <p:par>
                                <p:cTn id="35" presetID="42" presetClass="entr" presetSubtype="0" fill="hold" nodeType="afterEffect">
                                  <p:stCondLst>
                                    <p:cond delay="400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0" fill="hold">
                            <p:stCondLst>
                              <p:cond delay="26000"/>
                            </p:stCondLst>
                            <p:childTnLst>
                              <p:par>
                                <p:cTn id="41" presetID="42" presetClass="entr" presetSubtype="0" fill="hold" nodeType="afterEffect">
                                  <p:stCondLst>
                                    <p:cond delay="400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anim calcmode="lin" valueType="num">
                                      <p:cBhvr>
                                        <p:cTn id="4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46" fill="hold">
                            <p:stCondLst>
                              <p:cond delay="31000"/>
                            </p:stCondLst>
                            <p:childTnLst>
                              <p:par>
                                <p:cTn id="47" presetID="42" presetClass="entr" presetSubtype="0" fill="hold" nodeType="afterEffect">
                                  <p:stCondLst>
                                    <p:cond delay="400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52" fill="hold">
                            <p:stCondLst>
                              <p:cond delay="36000"/>
                            </p:stCondLst>
                            <p:childTnLst>
                              <p:par>
                                <p:cTn id="53" presetID="42" presetClass="entr" presetSubtype="0" fill="hold" nodeType="afterEffect">
                                  <p:stCondLst>
                                    <p:cond delay="400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1000"/>
                                        <p:tgtEl>
                                          <p:spTgt spid="3">
                                            <p:txEl>
                                              <p:pRg st="10" end="10"/>
                                            </p:txEl>
                                          </p:spTgt>
                                        </p:tgtEl>
                                      </p:cBhvr>
                                    </p:animEffect>
                                    <p:anim calcmode="lin" valueType="num">
                                      <p:cBhvr>
                                        <p:cTn id="5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58" fill="hold">
                            <p:stCondLst>
                              <p:cond delay="41000"/>
                            </p:stCondLst>
                            <p:childTnLst>
                              <p:par>
                                <p:cTn id="59" presetID="42" presetClass="entr" presetSubtype="0" fill="hold" nodeType="afterEffect">
                                  <p:stCondLst>
                                    <p:cond delay="400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fade">
                                      <p:cBhvr>
                                        <p:cTn id="61" dur="1000"/>
                                        <p:tgtEl>
                                          <p:spTgt spid="3">
                                            <p:txEl>
                                              <p:pRg st="12" end="12"/>
                                            </p:txEl>
                                          </p:spTgt>
                                        </p:tgtEl>
                                      </p:cBhvr>
                                    </p:animEffect>
                                    <p:anim calcmode="lin" valueType="num">
                                      <p:cBhvr>
                                        <p:cTn id="6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247" y="2455972"/>
            <a:ext cx="4887473" cy="2283824"/>
          </a:xfrm>
        </p:spPr>
        <p:txBody>
          <a:bodyPr/>
          <a:lstStyle/>
          <a:p>
            <a:r>
              <a:rPr lang="en-GB" dirty="0" smtClean="0"/>
              <a:t>My List of required supports.</a:t>
            </a:r>
            <a:endParaRPr lang="en-GB" dirty="0"/>
          </a:p>
        </p:txBody>
      </p:sp>
      <p:sp>
        <p:nvSpPr>
          <p:cNvPr id="3" name="Text Placeholder 2"/>
          <p:cNvSpPr>
            <a:spLocks noGrp="1"/>
          </p:cNvSpPr>
          <p:nvPr>
            <p:ph type="body" idx="1"/>
          </p:nvPr>
        </p:nvSpPr>
        <p:spPr>
          <a:xfrm>
            <a:off x="6895558" y="1073426"/>
            <a:ext cx="5093242" cy="5713454"/>
          </a:xfrm>
        </p:spPr>
        <p:txBody>
          <a:bodyPr>
            <a:normAutofit fontScale="47500" lnSpcReduction="20000"/>
          </a:bodyPr>
          <a:lstStyle/>
          <a:p>
            <a:endParaRPr lang="en-GB" sz="1600" dirty="0" smtClean="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r>
              <a:rPr lang="en-GB" sz="3400" dirty="0" smtClean="0">
                <a:latin typeface="Calibri" panose="020F0502020204030204" pitchFamily="34" charset="0"/>
                <a:cs typeface="Calibri" panose="020F0502020204030204" pitchFamily="34" charset="0"/>
              </a:rPr>
              <a:t>Make a list of supports you feel you need to  help break Barriers. Use this list throughout your journey</a:t>
            </a:r>
            <a:r>
              <a:rPr lang="en-GB" sz="2900" dirty="0" smtClean="0">
                <a:latin typeface="Calibri" panose="020F0502020204030204" pitchFamily="34" charset="0"/>
                <a:cs typeface="Calibri" panose="020F0502020204030204" pitchFamily="34" charset="0"/>
              </a:rPr>
              <a:t>.</a:t>
            </a:r>
          </a:p>
          <a:p>
            <a:endParaRPr lang="en-GB" sz="2900" dirty="0">
              <a:cs typeface="Calibri" panose="020F0502020204030204" pitchFamily="34" charset="0"/>
            </a:endParaRPr>
          </a:p>
          <a:p>
            <a:endParaRPr lang="en-GB" sz="2900" dirty="0" smtClean="0">
              <a:cs typeface="Calibri" panose="020F0502020204030204" pitchFamily="34" charset="0"/>
            </a:endParaRPr>
          </a:p>
          <a:p>
            <a:endParaRPr lang="en-GB" sz="2900" dirty="0">
              <a:cs typeface="Calibri" panose="020F0502020204030204" pitchFamily="34" charset="0"/>
            </a:endParaRPr>
          </a:p>
          <a:p>
            <a:endParaRPr lang="en-GB" sz="2900" dirty="0" smtClean="0">
              <a:cs typeface="Calibri" panose="020F0502020204030204" pitchFamily="34" charset="0"/>
            </a:endParaRPr>
          </a:p>
          <a:p>
            <a:endParaRPr lang="en-GB" sz="2900" dirty="0">
              <a:cs typeface="Calibri" panose="020F0502020204030204" pitchFamily="34" charset="0"/>
            </a:endParaRPr>
          </a:p>
          <a:p>
            <a:endParaRPr lang="en-GB" sz="2900" dirty="0" smtClean="0">
              <a:cs typeface="Calibri" panose="020F0502020204030204" pitchFamily="34" charset="0"/>
            </a:endParaRPr>
          </a:p>
          <a:p>
            <a:endParaRPr lang="en-GB" sz="2900" dirty="0" smtClean="0">
              <a:cs typeface="Calibri" panose="020F0502020204030204" pitchFamily="34" charset="0"/>
            </a:endParaRPr>
          </a:p>
          <a:p>
            <a:endParaRPr lang="en-GB" sz="2900" dirty="0" smtClean="0">
              <a:cs typeface="Calibri" panose="020F0502020204030204" pitchFamily="34" charset="0"/>
            </a:endParaRPr>
          </a:p>
          <a:p>
            <a:endParaRPr lang="en-GB" sz="2900" dirty="0">
              <a:cs typeface="Calibri" panose="020F0502020204030204" pitchFamily="34" charset="0"/>
            </a:endParaRPr>
          </a:p>
          <a:p>
            <a:endParaRPr lang="en-GB" sz="2900" dirty="0" smtClean="0">
              <a:cs typeface="Calibri" panose="020F0502020204030204" pitchFamily="34" charset="0"/>
            </a:endParaRPr>
          </a:p>
          <a:p>
            <a:endParaRPr lang="en-GB" sz="2900" dirty="0">
              <a:cs typeface="Calibri" panose="020F0502020204030204" pitchFamily="34" charset="0"/>
            </a:endParaRPr>
          </a:p>
          <a:p>
            <a:endParaRPr lang="en-GB" sz="2900" dirty="0" smtClean="0">
              <a:cs typeface="Calibri" panose="020F0502020204030204" pitchFamily="34" charset="0"/>
            </a:endParaRPr>
          </a:p>
          <a:p>
            <a:endParaRPr lang="en-GB" sz="2900" dirty="0">
              <a:cs typeface="Calibri" panose="020F0502020204030204" pitchFamily="34" charset="0"/>
            </a:endParaRPr>
          </a:p>
          <a:p>
            <a:r>
              <a:rPr lang="en-GB" sz="3400" dirty="0" smtClean="0">
                <a:latin typeface="Calibri" panose="020F0502020204030204" pitchFamily="34" charset="0"/>
                <a:cs typeface="Calibri" panose="020F0502020204030204" pitchFamily="34" charset="0"/>
              </a:rPr>
              <a:t>Reflect back on this throughout your journey to see how far you have come and how near you are to achieving a positive outcome.</a:t>
            </a:r>
          </a:p>
          <a:p>
            <a:endParaRPr lang="en-GB" sz="21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6809853"/>
      </p:ext>
    </p:extLst>
  </p:cSld>
  <p:clrMapOvr>
    <a:masterClrMapping/>
  </p:clrMapOvr>
  <p:transition spd="med" advTm="2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4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nodeType="afterEffect">
                                  <p:stCondLst>
                                    <p:cond delay="4000"/>
                                  </p:stCondLst>
                                  <p:childTnLst>
                                    <p:set>
                                      <p:cBhvr>
                                        <p:cTn id="18" dur="1" fill="hold">
                                          <p:stCondLst>
                                            <p:cond delay="0"/>
                                          </p:stCondLst>
                                        </p:cTn>
                                        <p:tgtEl>
                                          <p:spTgt spid="3">
                                            <p:txEl>
                                              <p:pRg st="16" end="16"/>
                                            </p:txEl>
                                          </p:spTgt>
                                        </p:tgtEl>
                                        <p:attrNameLst>
                                          <p:attrName>style.visibility</p:attrName>
                                        </p:attrNameLst>
                                      </p:cBhvr>
                                      <p:to>
                                        <p:strVal val="visible"/>
                                      </p:to>
                                    </p:set>
                                    <p:animEffect transition="in" filter="fade">
                                      <p:cBhvr>
                                        <p:cTn id="19" dur="1000"/>
                                        <p:tgtEl>
                                          <p:spTgt spid="3">
                                            <p:txEl>
                                              <p:pRg st="16" end="16"/>
                                            </p:txEl>
                                          </p:spTgt>
                                        </p:tgtEl>
                                      </p:cBhvr>
                                    </p:animEffect>
                                    <p:anim calcmode="lin" valueType="num">
                                      <p:cBhvr>
                                        <p:cTn id="20"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2502155"/>
            <a:ext cx="4829284" cy="2283824"/>
          </a:xfrm>
        </p:spPr>
        <p:txBody>
          <a:bodyPr/>
          <a:lstStyle/>
          <a:p>
            <a:r>
              <a:rPr lang="en-GB" dirty="0" smtClean="0"/>
              <a:t>Positive Changes</a:t>
            </a:r>
            <a:endParaRPr lang="en-GB" dirty="0"/>
          </a:p>
        </p:txBody>
      </p:sp>
      <p:sp>
        <p:nvSpPr>
          <p:cNvPr id="3" name="Text Placeholder 2"/>
          <p:cNvSpPr>
            <a:spLocks noGrp="1"/>
          </p:cNvSpPr>
          <p:nvPr>
            <p:ph type="body" idx="1"/>
          </p:nvPr>
        </p:nvSpPr>
        <p:spPr>
          <a:xfrm>
            <a:off x="6440557" y="1958009"/>
            <a:ext cx="5665303" cy="4065104"/>
          </a:xfrm>
        </p:spPr>
        <p:txBody>
          <a:bodyPr>
            <a:noAutofit/>
          </a:bodyPr>
          <a:lstStyle/>
          <a:p>
            <a:r>
              <a:rPr lang="en-GB" sz="1600" dirty="0" smtClean="0">
                <a:latin typeface="Calibri" panose="020F0502020204030204" pitchFamily="34" charset="0"/>
                <a:cs typeface="Calibri" panose="020F0502020204030204" pitchFamily="34" charset="0"/>
              </a:rPr>
              <a:t>Remember supports and advice are  available to you throughout your journey. Speak to your facilitator and share your experiences if you wish to do so with others. Sometimes this helps . </a:t>
            </a:r>
          </a:p>
          <a:p>
            <a:r>
              <a:rPr lang="en-GB" sz="1600" dirty="0" smtClean="0">
                <a:latin typeface="Calibri" panose="020F0502020204030204" pitchFamily="34" charset="0"/>
                <a:cs typeface="Calibri" panose="020F0502020204030204" pitchFamily="34" charset="0"/>
              </a:rPr>
              <a:t> </a:t>
            </a:r>
            <a:endParaRPr lang="en-GB" sz="16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n-GB" sz="1600" dirty="0" smtClean="0">
                <a:latin typeface="Calibri" panose="020F0502020204030204" pitchFamily="34" charset="0"/>
                <a:cs typeface="Calibri" panose="020F0502020204030204" pitchFamily="34" charset="0"/>
              </a:rPr>
              <a:t>Am I ready for change?</a:t>
            </a:r>
          </a:p>
          <a:p>
            <a:pPr marL="342900" indent="-342900">
              <a:buFont typeface="Wingdings" panose="05000000000000000000" pitchFamily="2" charset="2"/>
              <a:buChar char="§"/>
            </a:pPr>
            <a:endParaRPr lang="en-GB" sz="16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What Changes do I need to make for myself? </a:t>
            </a:r>
          </a:p>
          <a:p>
            <a:endParaRPr lang="en-GB" sz="1600"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n-GB" sz="1600" dirty="0" smtClean="0">
                <a:latin typeface="Calibri" panose="020F0502020204030204" pitchFamily="34" charset="0"/>
                <a:cs typeface="Calibri" panose="020F0502020204030204" pitchFamily="34" charset="0"/>
              </a:rPr>
              <a:t>START WITH SMALL CHANGES</a:t>
            </a:r>
          </a:p>
          <a:p>
            <a:pPr marL="342900" indent="-342900">
              <a:buFont typeface="Wingdings" panose="05000000000000000000" pitchFamily="2" charset="2"/>
              <a:buChar char="§"/>
            </a:pPr>
            <a:endParaRPr lang="en-GB" sz="16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n-GB" sz="1600" dirty="0" smtClean="0">
                <a:latin typeface="Calibri" panose="020F0502020204030204" pitchFamily="34" charset="0"/>
                <a:cs typeface="Calibri" panose="020F0502020204030204" pitchFamily="34" charset="0"/>
              </a:rPr>
              <a:t>Make sure your CHANGES will make a positive difference.</a:t>
            </a:r>
          </a:p>
          <a:p>
            <a:pPr marL="342900" indent="-342900">
              <a:buFont typeface="Wingdings" panose="05000000000000000000" pitchFamily="2" charset="2"/>
              <a:buChar char="§"/>
            </a:pPr>
            <a:endParaRPr lang="en-GB" sz="16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Will the changes I make help me to achieve my end result?</a:t>
            </a:r>
          </a:p>
          <a:p>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3587299"/>
      </p:ext>
    </p:extLst>
  </p:cSld>
  <p:clrMapOvr>
    <a:masterClrMapping/>
  </p:clrMapOvr>
  <p:transition spd="med" advTm="2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400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1000"/>
                                        <p:tgtEl>
                                          <p:spTgt spid="3">
                                            <p:txEl>
                                              <p:pRg st="8" end="8"/>
                                            </p:txEl>
                                          </p:spTgt>
                                        </p:tgtEl>
                                      </p:cBhvr>
                                    </p:animEffect>
                                    <p:anim calcmode="lin" valueType="num">
                                      <p:cBhvr>
                                        <p:cTn id="1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nodeType="afterEffect">
                                  <p:stCondLst>
                                    <p:cond delay="4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1000"/>
                            </p:stCondLst>
                            <p:childTnLst>
                              <p:par>
                                <p:cTn id="23" presetID="42" presetClass="entr" presetSubtype="0" fill="hold" nodeType="afterEffect">
                                  <p:stCondLst>
                                    <p:cond delay="400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16000"/>
                            </p:stCondLst>
                            <p:childTnLst>
                              <p:par>
                                <p:cTn id="29" presetID="42" presetClass="entr" presetSubtype="0" fill="hold" nodeType="afterEffect">
                                  <p:stCondLst>
                                    <p:cond delay="400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34" fill="hold">
                            <p:stCondLst>
                              <p:cond delay="21000"/>
                            </p:stCondLst>
                            <p:childTnLst>
                              <p:par>
                                <p:cTn id="35" presetID="42" presetClass="entr" presetSubtype="0" fill="hold" nodeType="afterEffect">
                                  <p:stCondLst>
                                    <p:cond delay="400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26000"/>
                            </p:stCondLst>
                            <p:childTnLst>
                              <p:par>
                                <p:cTn id="41" presetID="42" presetClass="entr" presetSubtype="0" fill="hold" nodeType="afterEffect">
                                  <p:stCondLst>
                                    <p:cond delay="400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31000"/>
                            </p:stCondLst>
                            <p:childTnLst>
                              <p:par>
                                <p:cTn id="47" presetID="42" presetClass="entr" presetSubtype="0" fill="hold" nodeType="afterEffect">
                                  <p:stCondLst>
                                    <p:cond delay="400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065" y="2465209"/>
            <a:ext cx="4951987" cy="2283824"/>
          </a:xfrm>
        </p:spPr>
        <p:txBody>
          <a:bodyPr/>
          <a:lstStyle/>
          <a:p>
            <a:r>
              <a:rPr lang="en-GB" dirty="0" smtClean="0"/>
              <a:t>My List of Changes</a:t>
            </a:r>
            <a:endParaRPr lang="en-GB" dirty="0"/>
          </a:p>
        </p:txBody>
      </p:sp>
      <p:sp>
        <p:nvSpPr>
          <p:cNvPr id="3" name="Text Placeholder 2"/>
          <p:cNvSpPr>
            <a:spLocks noGrp="1"/>
          </p:cNvSpPr>
          <p:nvPr>
            <p:ph type="body" idx="1"/>
          </p:nvPr>
        </p:nvSpPr>
        <p:spPr>
          <a:xfrm>
            <a:off x="6559827" y="1232452"/>
            <a:ext cx="5396948" cy="5188226"/>
          </a:xfrm>
        </p:spPr>
        <p:txBody>
          <a:bodyPr/>
          <a:lstStyle/>
          <a:p>
            <a:pPr marL="342900" indent="-342900">
              <a:buFont typeface="Wingdings" panose="05000000000000000000" pitchFamily="2" charset="2"/>
              <a:buChar char="§"/>
            </a:pPr>
            <a:endParaRPr lang="en-GB" sz="1600"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endParaRPr lang="en-GB" dirty="0"/>
          </a:p>
        </p:txBody>
      </p:sp>
      <p:sp>
        <p:nvSpPr>
          <p:cNvPr id="4" name="Rectangle 3"/>
          <p:cNvSpPr/>
          <p:nvPr/>
        </p:nvSpPr>
        <p:spPr>
          <a:xfrm>
            <a:off x="6559826" y="1232453"/>
            <a:ext cx="5227983" cy="646331"/>
          </a:xfrm>
          <a:prstGeom prst="rect">
            <a:avLst/>
          </a:prstGeom>
        </p:spPr>
        <p:txBody>
          <a:bodyPr wrap="square">
            <a:spAutoFit/>
          </a:bodyPr>
          <a:lstStyle/>
          <a:p>
            <a:r>
              <a:rPr lang="en-GB" dirty="0">
                <a:solidFill>
                  <a:srgbClr val="FFC000"/>
                </a:solidFill>
                <a:latin typeface="Calibri" panose="020F0502020204030204" pitchFamily="34" charset="0"/>
                <a:cs typeface="Calibri" panose="020F0502020204030204" pitchFamily="34" charset="0"/>
              </a:rPr>
              <a:t>Set  a  list of changes you would like to make and set yourself a target date for each one.</a:t>
            </a:r>
          </a:p>
        </p:txBody>
      </p:sp>
    </p:spTree>
    <p:extLst>
      <p:ext uri="{BB962C8B-B14F-4D97-AF65-F5344CB8AC3E}">
        <p14:creationId xmlns:p14="http://schemas.microsoft.com/office/powerpoint/2010/main" val="1439653217"/>
      </p:ext>
    </p:extLst>
  </p:cSld>
  <p:clrMapOvr>
    <a:masterClrMapping/>
  </p:clrMapOvr>
  <p:transition spd="med" advTm="20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6|1.9|1.4|1.6|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1502</TotalTime>
  <Words>1168</Words>
  <Application>Microsoft Office PowerPoint</Application>
  <PresentationFormat>Widescreen</PresentationFormat>
  <Paragraphs>192</Paragraphs>
  <Slides>33</Slides>
  <Notes>0</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Century Gothic</vt:lpstr>
      <vt:lpstr>Times New Roman</vt:lpstr>
      <vt:lpstr>Wingdings</vt:lpstr>
      <vt:lpstr>Wingdings 3</vt:lpstr>
      <vt:lpstr>Ion Boardroom</vt:lpstr>
      <vt:lpstr> My Journey Passport </vt:lpstr>
      <vt:lpstr>PowerPoint Presentation</vt:lpstr>
      <vt:lpstr>MY JOURNEY AIMS AND OBJECTIVES</vt:lpstr>
      <vt:lpstr>Who am I?  </vt:lpstr>
      <vt:lpstr> My Confidence </vt:lpstr>
      <vt:lpstr>Breaking Barriers   </vt:lpstr>
      <vt:lpstr>My List of required supports.</vt:lpstr>
      <vt:lpstr>Positive Changes</vt:lpstr>
      <vt:lpstr>My List of Changes</vt:lpstr>
      <vt:lpstr>Time to Reflect  </vt:lpstr>
      <vt:lpstr>My Record</vt:lpstr>
      <vt:lpstr>HEALTH &amp; WELLBEING </vt:lpstr>
      <vt:lpstr>Mental Health</vt:lpstr>
      <vt:lpstr> GROWTH MINDSET </vt:lpstr>
      <vt:lpstr>HEALTHY EATING /COOKING ON A BUDGET</vt:lpstr>
      <vt:lpstr>RELATIONSHIPS</vt:lpstr>
      <vt:lpstr>RELAXATION</vt:lpstr>
      <vt:lpstr>ACTIVITY &amp; EXPLORING THE OUTDOORS </vt:lpstr>
      <vt:lpstr>TIME TO REFLECT</vt:lpstr>
      <vt:lpstr>MY RECORD </vt:lpstr>
      <vt:lpstr>COACHING</vt:lpstr>
      <vt:lpstr>CHANGE &amp; LOSS</vt:lpstr>
      <vt:lpstr>CONVERSATION MATTERS</vt:lpstr>
      <vt:lpstr>PROBLEM SOLVING</vt:lpstr>
      <vt:lpstr>RESPECT ME/ (ANTI -BULLYING)</vt:lpstr>
      <vt:lpstr>SMART GOALS</vt:lpstr>
      <vt:lpstr>TRANSITION</vt:lpstr>
      <vt:lpstr>TIME TO REFLECT</vt:lpstr>
      <vt:lpstr>MY RECORD</vt:lpstr>
      <vt:lpstr>TO UNDERSTANDING LEARNING</vt:lpstr>
      <vt:lpstr>UNDERSTANDING LEARNING</vt:lpstr>
      <vt:lpstr>VOLUNTEERING</vt:lpstr>
      <vt:lpstr>THE END OF MY JOURNEY </vt:lpstr>
    </vt:vector>
  </TitlesOfParts>
  <Company>East Ayrshire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GOALS</dc:title>
  <dc:creator>Wilson, Lesley</dc:creator>
  <cp:lastModifiedBy>Ross, Janice</cp:lastModifiedBy>
  <cp:revision>134</cp:revision>
  <dcterms:created xsi:type="dcterms:W3CDTF">2021-01-11T21:19:48Z</dcterms:created>
  <dcterms:modified xsi:type="dcterms:W3CDTF">2021-02-25T13:30:27Z</dcterms:modified>
</cp:coreProperties>
</file>