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56" r:id="rId5"/>
    <p:sldId id="257" r:id="rId6"/>
    <p:sldId id="258" r:id="rId7"/>
    <p:sldId id="261" r:id="rId8"/>
    <p:sldId id="263" r:id="rId9"/>
    <p:sldId id="262" r:id="rId10"/>
    <p:sldId id="260" r:id="rId11"/>
    <p:sldId id="264" r:id="rId12"/>
    <p:sldId id="281" r:id="rId13"/>
    <p:sldId id="268" r:id="rId14"/>
    <p:sldId id="277" r:id="rId15"/>
    <p:sldId id="271" r:id="rId16"/>
    <p:sldId id="272" r:id="rId17"/>
    <p:sldId id="282" r:id="rId18"/>
    <p:sldId id="283" r:id="rId19"/>
    <p:sldId id="284" r:id="rId20"/>
    <p:sldId id="266"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61" autoAdjust="0"/>
    <p:restoredTop sz="76832" autoAdjust="0"/>
  </p:normalViewPr>
  <p:slideViewPr>
    <p:cSldViewPr snapToGrid="0">
      <p:cViewPr varScale="1">
        <p:scale>
          <a:sx n="53" d="100"/>
          <a:sy n="53" d="100"/>
        </p:scale>
        <p:origin x="804" y="24"/>
      </p:cViewPr>
      <p:guideLst/>
    </p:cSldViewPr>
  </p:slideViewPr>
  <p:notesTextViewPr>
    <p:cViewPr>
      <p:scale>
        <a:sx n="100" d="100"/>
        <a:sy n="100" d="100"/>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B6EA85-1D7C-4001-8B8E-C6BC1E936D49}" type="datetimeFigureOut">
              <a:rPr lang="en-GB" smtClean="0"/>
              <a:t>07/04/2021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0F637-64EE-472A-8F01-8CD267F5917E}" type="slidenum">
              <a:rPr lang="en-GB" smtClean="0"/>
              <a:t>‹#›</a:t>
            </a:fld>
            <a:endParaRPr lang="en-GB"/>
          </a:p>
        </p:txBody>
      </p:sp>
    </p:spTree>
    <p:extLst>
      <p:ext uri="{BB962C8B-B14F-4D97-AF65-F5344CB8AC3E}">
        <p14:creationId xmlns:p14="http://schemas.microsoft.com/office/powerpoint/2010/main" val="1950919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90124-8DF8-4AB6-A68B-31D6E45BE1FE}" type="datetimeFigureOut">
              <a:rPr lang="en-GB" smtClean="0"/>
              <a:t>07/04/2021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4F73F-1936-46C9-9555-C808CE0C3B44}" type="slidenum">
              <a:rPr lang="en-GB" smtClean="0"/>
              <a:t>‹#›</a:t>
            </a:fld>
            <a:endParaRPr lang="en-GB"/>
          </a:p>
        </p:txBody>
      </p:sp>
    </p:spTree>
    <p:extLst>
      <p:ext uri="{BB962C8B-B14F-4D97-AF65-F5344CB8AC3E}">
        <p14:creationId xmlns:p14="http://schemas.microsoft.com/office/powerpoint/2010/main" val="27200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smtClean="0"/>
              <a:t>Adam - Thank you for undertaking this session and a very</a:t>
            </a:r>
            <a:r>
              <a:rPr lang="en-GB" baseline="0" dirty="0" smtClean="0"/>
              <a:t> warm w</a:t>
            </a:r>
            <a:r>
              <a:rPr lang="en-GB" dirty="0" smtClean="0"/>
              <a:t>elcome</a:t>
            </a:r>
            <a:r>
              <a:rPr lang="en-GB" baseline="0" dirty="0" smtClean="0"/>
              <a:t> to this Change and loss presentation.  </a:t>
            </a:r>
          </a:p>
          <a:p>
            <a:pPr fontAlgn="base"/>
            <a:endParaRPr lang="en-GB" baseline="0" dirty="0" smtClean="0"/>
          </a:p>
          <a:p>
            <a:pPr fontAlgn="base"/>
            <a:r>
              <a:rPr lang="en-GB" baseline="0" dirty="0" smtClean="0"/>
              <a:t>Prior to starting I would advice you to have a pen and some paper handy.</a:t>
            </a:r>
          </a:p>
          <a:p>
            <a:pPr fontAlgn="base"/>
            <a:endParaRPr lang="en-GB" sz="1200" b="0" i="0" u="none" strike="noStrike" kern="1200" dirty="0" smtClean="0">
              <a:solidFill>
                <a:schemeClr val="tx1"/>
              </a:solidFill>
              <a:effectLst/>
              <a:latin typeface="+mn-lt"/>
              <a:ea typeface="+mn-ea"/>
              <a:cs typeface="+mn-cs"/>
            </a:endParaRPr>
          </a:p>
          <a:p>
            <a:r>
              <a:rPr lang="en-GB" dirty="0" smtClean="0"/>
              <a:t>This </a:t>
            </a:r>
            <a:r>
              <a:rPr lang="en-GB" dirty="0" err="1" smtClean="0"/>
              <a:t>powerpoint</a:t>
            </a:r>
            <a:r>
              <a:rPr lang="en-GB" dirty="0" smtClean="0"/>
              <a:t> has been created to provide</a:t>
            </a:r>
            <a:r>
              <a:rPr lang="en-GB" baseline="0" dirty="0" smtClean="0"/>
              <a:t> information and support for anyone around the area of change and loss.  It was created by our Health and Wellbeing team in collaboration with the educational psychology team.  It is intended that people complete this </a:t>
            </a:r>
            <a:r>
              <a:rPr lang="en-GB" baseline="0" dirty="0" err="1" smtClean="0"/>
              <a:t>powerpoint</a:t>
            </a:r>
            <a:r>
              <a:rPr lang="en-GB" baseline="0" dirty="0" smtClean="0"/>
              <a:t> where possible.</a:t>
            </a:r>
          </a:p>
          <a:p>
            <a:endParaRPr lang="en-GB" baseline="0" dirty="0" smtClean="0"/>
          </a:p>
          <a:p>
            <a:r>
              <a:rPr lang="en-GB" sz="1200" b="0" i="0" kern="1200" dirty="0" smtClean="0">
                <a:solidFill>
                  <a:schemeClr val="tx1"/>
                </a:solidFill>
                <a:effectLst/>
                <a:latin typeface="+mn-lt"/>
                <a:ea typeface="+mn-ea"/>
                <a:cs typeface="+mn-cs"/>
              </a:rPr>
              <a:t>During this session, grief and loss will be explored. For some people this may bring back memories and feelings related to both old and new losses.  It is therefore important to consider whether this is the right time for you to engage with this learning activity. Self-care is always a solid foundation for our support for others!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It is also</a:t>
            </a:r>
            <a:r>
              <a:rPr lang="en-GB" sz="1200" b="0" i="0" kern="1200" baseline="0" dirty="0" smtClean="0">
                <a:solidFill>
                  <a:schemeClr val="tx1"/>
                </a:solidFill>
                <a:effectLst/>
                <a:latin typeface="+mn-lt"/>
                <a:ea typeface="+mn-ea"/>
                <a:cs typeface="+mn-cs"/>
              </a:rPr>
              <a:t> important to acknowledge that many adults may have their own anxieties about supporting a grieving child.  Many of us worry that we are not appropriately “qualified” and we may say the wrong thing.  Although this presentation aims to address some of these issues, it’s really important to remember that the key role adults have to play in supporting a child through a significant loss or change is through maintaining a positive, supportive, trusting relationship with the child and just being there to listen to them.  Relationships really are fundamental in all that we do in schools.  </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a:t>
            </a:fld>
            <a:endParaRPr lang="en-GB"/>
          </a:p>
        </p:txBody>
      </p:sp>
    </p:spTree>
    <p:extLst>
      <p:ext uri="{BB962C8B-B14F-4D97-AF65-F5344CB8AC3E}">
        <p14:creationId xmlns:p14="http://schemas.microsoft.com/office/powerpoint/2010/main" val="314726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a:t>
            </a:r>
          </a:p>
          <a:p>
            <a:endParaRPr lang="en-GB" dirty="0" smtClean="0"/>
          </a:p>
          <a:p>
            <a:r>
              <a:rPr lang="en-GB" dirty="0" smtClean="0"/>
              <a:t>We</a:t>
            </a:r>
            <a:r>
              <a:rPr lang="en-GB" baseline="0" dirty="0" smtClean="0"/>
              <a:t> have previously discussed some of the major traumas that children and young people may face but it is also important to acknowledge the day to day changes that young people experience such as those shown on the slide. Some of these are difficult to cope with on their own but if you then throw into the mix a major change and loss then it is easy to see how Children &amp;Young People struggle to cope.</a:t>
            </a:r>
          </a:p>
          <a:p>
            <a:endParaRPr lang="en-GB" baseline="0" dirty="0" smtClean="0"/>
          </a:p>
          <a:p>
            <a:r>
              <a:rPr lang="en-GB" baseline="0" dirty="0" smtClean="0"/>
              <a:t>Some of these may seem quite small to us but can often be a huge deal and cause of stress and anxiety for young people.  It’s important to address these in day to day conversations within the home environment or in school.</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10</a:t>
            </a:fld>
            <a:endParaRPr lang="en-GB"/>
          </a:p>
        </p:txBody>
      </p:sp>
    </p:spTree>
    <p:extLst>
      <p:ext uri="{BB962C8B-B14F-4D97-AF65-F5344CB8AC3E}">
        <p14:creationId xmlns:p14="http://schemas.microsoft.com/office/powerpoint/2010/main" val="2741090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 </a:t>
            </a:r>
            <a:r>
              <a:rPr lang="en-GB" baseline="0" dirty="0" smtClean="0"/>
              <a:t> - </a:t>
            </a:r>
            <a:r>
              <a:rPr lang="en-GB" dirty="0" smtClean="0"/>
              <a:t>Think about</a:t>
            </a:r>
            <a:r>
              <a:rPr lang="en-GB" baseline="0" dirty="0" smtClean="0"/>
              <a:t> some of the reactions to change and loss you might see in children and young people. </a:t>
            </a:r>
            <a:r>
              <a:rPr lang="en-GB" dirty="0" smtClean="0"/>
              <a:t>When</a:t>
            </a:r>
            <a:r>
              <a:rPr lang="en-GB" baseline="0" dirty="0" smtClean="0"/>
              <a:t> dealing with </a:t>
            </a:r>
            <a:r>
              <a:rPr lang="en-GB" dirty="0" smtClean="0"/>
              <a:t>GRIEF</a:t>
            </a:r>
            <a:r>
              <a:rPr lang="en-GB" baseline="0" dirty="0" smtClean="0"/>
              <a:t> there is a </a:t>
            </a:r>
            <a:r>
              <a:rPr lang="en-GB" dirty="0" smtClean="0"/>
              <a:t>conflict between the need to let go of what is lost and the wish to hold on to it, the pull between past and present – is the basis of all grief.</a:t>
            </a:r>
            <a:r>
              <a:rPr lang="en-GB" baseline="0" dirty="0" smtClean="0"/>
              <a:t>  The </a:t>
            </a:r>
            <a:r>
              <a:rPr lang="en-GB" dirty="0" smtClean="0"/>
              <a:t>Significance of loss to</a:t>
            </a:r>
            <a:r>
              <a:rPr lang="en-GB" baseline="0" dirty="0" smtClean="0"/>
              <a:t> a</a:t>
            </a:r>
            <a:r>
              <a:rPr lang="en-GB" dirty="0" smtClean="0"/>
              <a:t> child is key to grief reaction.  Some of the reactions</a:t>
            </a:r>
            <a:r>
              <a:rPr lang="en-GB" baseline="0" dirty="0" smtClean="0"/>
              <a:t> you may have seen will include: </a:t>
            </a:r>
            <a:r>
              <a:rPr lang="en-GB" dirty="0" smtClean="0"/>
              <a:t>SHOCK &amp; DENIAL – older children may react in this way and feel quite numb…. The</a:t>
            </a:r>
            <a:r>
              <a:rPr lang="en-GB" baseline="0" dirty="0" smtClean="0"/>
              <a:t>y </a:t>
            </a:r>
            <a:r>
              <a:rPr lang="en-GB" dirty="0" smtClean="0"/>
              <a:t>may not react with strong feelings immediately and this can confuse adults but</a:t>
            </a:r>
            <a:r>
              <a:rPr lang="en-GB" baseline="0" dirty="0" smtClean="0"/>
              <a:t> is very </a:t>
            </a:r>
            <a:r>
              <a:rPr lang="en-GB" dirty="0" smtClean="0"/>
              <a:t> normal…..what has happened needs to be taken in step by step,</a:t>
            </a:r>
            <a:r>
              <a:rPr lang="en-GB" baseline="0" dirty="0" smtClean="0"/>
              <a:t> it’s a </a:t>
            </a:r>
            <a:r>
              <a:rPr lang="en-GB" dirty="0" smtClean="0"/>
              <a:t>mechanism to prevent child being overwhelmed….Often</a:t>
            </a:r>
            <a:r>
              <a:rPr lang="en-GB" baseline="0" dirty="0" smtClean="0"/>
              <a:t> </a:t>
            </a:r>
            <a:r>
              <a:rPr lang="en-GB" dirty="0" smtClean="0"/>
              <a:t> - Older kids</a:t>
            </a:r>
            <a:r>
              <a:rPr lang="en-GB" baseline="0" dirty="0" smtClean="0"/>
              <a:t> can blow up or fall apart at certain occasions such as </a:t>
            </a:r>
            <a:r>
              <a:rPr lang="en-GB" dirty="0" smtClean="0"/>
              <a:t>summer holidays/Christmas</a:t>
            </a:r>
            <a:r>
              <a:rPr lang="en-GB" baseline="0" dirty="0" smtClean="0"/>
              <a:t> etc.  </a:t>
            </a:r>
            <a:endParaRPr lang="en-GB" dirty="0" smtClean="0"/>
          </a:p>
          <a:p>
            <a:endParaRPr lang="en-GB" dirty="0" smtClean="0"/>
          </a:p>
          <a:p>
            <a:r>
              <a:rPr lang="en-GB" dirty="0" smtClean="0"/>
              <a:t>SADNESS + </a:t>
            </a:r>
            <a:r>
              <a:rPr lang="en-GB" dirty="0" err="1" smtClean="0"/>
              <a:t>loneliess</a:t>
            </a:r>
            <a:r>
              <a:rPr lang="en-GB" baseline="0" dirty="0" smtClean="0"/>
              <a:t> </a:t>
            </a:r>
            <a:endParaRPr lang="en-GB" dirty="0" smtClean="0"/>
          </a:p>
          <a:p>
            <a:r>
              <a:rPr lang="en-GB" dirty="0" smtClean="0"/>
              <a:t>Everything from daily hugs, security from being with that</a:t>
            </a:r>
            <a:r>
              <a:rPr lang="en-GB" baseline="0" dirty="0" smtClean="0"/>
              <a:t> person,</a:t>
            </a:r>
            <a:r>
              <a:rPr lang="en-GB" dirty="0" smtClean="0"/>
              <a:t> to helping with homework, to driving to a club</a:t>
            </a:r>
            <a:r>
              <a:rPr lang="en-GB" baseline="0" dirty="0" smtClean="0"/>
              <a:t> </a:t>
            </a:r>
            <a:r>
              <a:rPr lang="en-GB" baseline="0" dirty="0" err="1" smtClean="0"/>
              <a:t>etc</a:t>
            </a:r>
            <a:r>
              <a:rPr lang="en-GB" baseline="0" dirty="0" smtClean="0"/>
              <a:t> has been lost and that can result in the young person feeling very sad and lonely. </a:t>
            </a:r>
            <a:r>
              <a:rPr lang="en-GB" dirty="0" smtClean="0"/>
              <a:t>Often</a:t>
            </a:r>
            <a:r>
              <a:rPr lang="en-GB" baseline="0" dirty="0" smtClean="0"/>
              <a:t> the Young Person may have a </a:t>
            </a:r>
            <a:r>
              <a:rPr lang="en-GB" dirty="0" smtClean="0"/>
              <a:t>preoccupation with memories.</a:t>
            </a:r>
            <a:r>
              <a:rPr lang="en-GB" baseline="0" dirty="0" smtClean="0"/>
              <a:t> This can </a:t>
            </a:r>
            <a:r>
              <a:rPr lang="en-GB" dirty="0" smtClean="0"/>
              <a:t>can help ease loss, and they may want to see pictures again and again, demand to hear stories, or carry round an object from the</a:t>
            </a:r>
            <a:r>
              <a:rPr lang="en-GB" baseline="0" dirty="0" smtClean="0"/>
              <a:t> lost family member </a:t>
            </a:r>
            <a:r>
              <a:rPr lang="en-GB" dirty="0" smtClean="0"/>
              <a:t>to keep them close</a:t>
            </a:r>
            <a:r>
              <a:rPr lang="en-GB" baseline="0" dirty="0" smtClean="0"/>
              <a:t> or </a:t>
            </a:r>
            <a:r>
              <a:rPr lang="en-GB" dirty="0" smtClean="0"/>
              <a:t>help</a:t>
            </a:r>
            <a:r>
              <a:rPr lang="en-GB" baseline="0" dirty="0" smtClean="0"/>
              <a:t> with the pain. </a:t>
            </a:r>
            <a:r>
              <a:rPr lang="en-GB" dirty="0" smtClean="0"/>
              <a:t>Sadness can appear in different ways – younger children</a:t>
            </a:r>
            <a:r>
              <a:rPr lang="en-GB" baseline="0" dirty="0" smtClean="0"/>
              <a:t> have a </a:t>
            </a:r>
            <a:r>
              <a:rPr lang="en-GB" dirty="0" smtClean="0"/>
              <a:t>shorter sadness span, they are not usually sad for long periods of time….sadness may also appear in different forms</a:t>
            </a:r>
            <a:r>
              <a:rPr lang="en-GB" baseline="0" dirty="0" smtClean="0"/>
              <a:t> for example,</a:t>
            </a:r>
            <a:r>
              <a:rPr lang="en-GB" dirty="0" smtClean="0"/>
              <a:t> a child may become withdrawn, or hide sadness so as not to make parents sad.</a:t>
            </a:r>
            <a:r>
              <a:rPr lang="en-GB" baseline="0" dirty="0" smtClean="0"/>
              <a:t> W</a:t>
            </a:r>
            <a:r>
              <a:rPr lang="en-GB" dirty="0" smtClean="0"/>
              <a:t>hen they cry,</a:t>
            </a:r>
            <a:r>
              <a:rPr lang="en-GB" baseline="0" dirty="0" smtClean="0"/>
              <a:t> they m</a:t>
            </a:r>
            <a:r>
              <a:rPr lang="en-GB" dirty="0" smtClean="0"/>
              <a:t>ay say they are crying for another reason.</a:t>
            </a:r>
          </a:p>
          <a:p>
            <a:endParaRPr lang="en-GB" dirty="0" smtClean="0"/>
          </a:p>
          <a:p>
            <a:r>
              <a:rPr lang="en-GB" dirty="0" smtClean="0"/>
              <a:t>ANGER</a:t>
            </a:r>
          </a:p>
          <a:p>
            <a:r>
              <a:rPr lang="en-GB" dirty="0" smtClean="0"/>
              <a:t>This is very Common –  they may feel anger at the loss, at God, at adults</a:t>
            </a:r>
            <a:r>
              <a:rPr lang="en-GB" baseline="0" dirty="0" smtClean="0"/>
              <a:t> </a:t>
            </a:r>
            <a:r>
              <a:rPr lang="en-GB" dirty="0" smtClean="0"/>
              <a:t>,others/themselves for causing/not preventing loss, they may feel anger towards the person who is gone for leaving them….temper tantrums can be very common.</a:t>
            </a:r>
          </a:p>
          <a:p>
            <a:endParaRPr lang="en-GB" dirty="0" smtClean="0"/>
          </a:p>
          <a:p>
            <a:r>
              <a:rPr lang="en-GB" dirty="0" smtClean="0"/>
              <a:t>ANXIETY</a:t>
            </a:r>
            <a:endParaRPr lang="en-GB" baseline="0" dirty="0" smtClean="0"/>
          </a:p>
          <a:p>
            <a:r>
              <a:rPr lang="en-GB" baseline="0" dirty="0" smtClean="0"/>
              <a:t>Anxiety is something that can be a real issue for may children and young people who have suffered a significant change or loss.  There sense of security may have been shaken and this can lead to them feeling very insecure and uncertain about the future. </a:t>
            </a:r>
            <a:r>
              <a:rPr lang="en-GB" sz="1200" b="0" i="0" u="none" strike="noStrike" kern="1200" baseline="0" dirty="0" smtClean="0">
                <a:solidFill>
                  <a:schemeClr val="tx1"/>
                </a:solidFill>
                <a:latin typeface="+mn-lt"/>
                <a:ea typeface="+mn-ea"/>
                <a:cs typeface="+mn-cs"/>
              </a:rPr>
              <a:t>Find out what is specifically worrying a bereaved child — try not to make assumptions.  It is really important that this anxiety is taken seriously and that children are reminded that adults in both in the home and in school are there for them.  Listen to any worries they may have.  The most important thing is to be there for them- some children find it easier to share their worries with supportive adults at school rather than risk causing further upset at home.</a:t>
            </a:r>
          </a:p>
          <a:p>
            <a:endParaRPr lang="en-GB" sz="1200" b="0" i="0" u="none" strike="noStrike" kern="1200" baseline="0" dirty="0" smtClean="0">
              <a:solidFill>
                <a:schemeClr val="tx1"/>
              </a:solidFill>
              <a:latin typeface="+mn-lt"/>
              <a:ea typeface="+mn-ea"/>
              <a:cs typeface="+mn-cs"/>
            </a:endParaRPr>
          </a:p>
          <a:p>
            <a:r>
              <a:rPr lang="en-GB" dirty="0" smtClean="0"/>
              <a:t>GUILT</a:t>
            </a:r>
          </a:p>
          <a:p>
            <a:r>
              <a:rPr lang="en-GB" dirty="0" smtClean="0"/>
              <a:t>Often</a:t>
            </a:r>
            <a:r>
              <a:rPr lang="en-GB" baseline="0" dirty="0" smtClean="0"/>
              <a:t> </a:t>
            </a:r>
            <a:r>
              <a:rPr lang="en-GB" dirty="0" smtClean="0"/>
              <a:t>children think their thoughts, feelings or actions have</a:t>
            </a:r>
            <a:r>
              <a:rPr lang="en-GB" baseline="0" dirty="0" smtClean="0"/>
              <a:t> caused w</a:t>
            </a:r>
            <a:r>
              <a:rPr lang="en-GB" dirty="0" smtClean="0"/>
              <a:t>hat has happened. </a:t>
            </a:r>
            <a:r>
              <a:rPr lang="en-GB" baseline="0" dirty="0" smtClean="0"/>
              <a:t>They may feel guilty about the</a:t>
            </a:r>
            <a:r>
              <a:rPr lang="en-GB" dirty="0" smtClean="0"/>
              <a:t> last meeting with that person…can think about what they did not get to do…things they wish there had been time to do</a:t>
            </a:r>
            <a:r>
              <a:rPr lang="en-GB" baseline="0" dirty="0" smtClean="0"/>
              <a:t> etc.  They may feel </a:t>
            </a:r>
            <a:r>
              <a:rPr lang="en-GB" dirty="0" smtClean="0"/>
              <a:t>SHAME</a:t>
            </a:r>
            <a:r>
              <a:rPr lang="en-GB" baseline="0" dirty="0" smtClean="0"/>
              <a:t> fo</a:t>
            </a:r>
            <a:r>
              <a:rPr lang="en-GB" dirty="0" smtClean="0"/>
              <a:t>r how they behaved or thought</a:t>
            </a:r>
            <a:r>
              <a:rPr lang="en-GB" baseline="0" dirty="0" smtClean="0"/>
              <a:t> and </a:t>
            </a:r>
            <a:r>
              <a:rPr lang="en-GB" dirty="0" smtClean="0"/>
              <a:t>sometimes adults (with the heated climate around loss) may say things that increase feelings of responsibility on children.</a:t>
            </a:r>
            <a:r>
              <a:rPr lang="en-GB" baseline="0" dirty="0" smtClean="0"/>
              <a:t>  </a:t>
            </a:r>
            <a:r>
              <a:rPr lang="en-GB" dirty="0" smtClean="0"/>
              <a:t>Acceptance</a:t>
            </a:r>
            <a:r>
              <a:rPr lang="en-GB" baseline="0" dirty="0" smtClean="0"/>
              <a:t> can happen – if dealt with properly, </a:t>
            </a:r>
            <a:r>
              <a:rPr lang="en-GB" dirty="0" smtClean="0"/>
              <a:t>Grief is taken and folded in to the person and becomes an integral part of the person and often they become stronger, perhaps more sure of themselves and aware of frailty of life</a:t>
            </a:r>
            <a:r>
              <a:rPr lang="en-GB" baseline="0" dirty="0" smtClean="0"/>
              <a:t>.  </a:t>
            </a:r>
            <a:r>
              <a:rPr lang="en-GB" dirty="0" smtClean="0"/>
              <a:t>However this takes TIME!  Processing and re-processing may take place throughout  the development of the child…even years after the original trauma, the child may revisit loss and struggle to understand from current development perspectives…. They may get intensity of emotional feelings on various anniversary dates following trauma.</a:t>
            </a:r>
            <a:r>
              <a:rPr lang="en-GB" baseline="0" dirty="0" smtClean="0"/>
              <a:t>  However, if</a:t>
            </a:r>
            <a:r>
              <a:rPr lang="en-GB" dirty="0" smtClean="0"/>
              <a:t> symptoms of re-experiencing, avoidance, fearfulness ,sleep problems, nightmares</a:t>
            </a:r>
            <a:r>
              <a:rPr lang="en-GB" baseline="0" dirty="0" smtClean="0"/>
              <a:t> </a:t>
            </a:r>
            <a:r>
              <a:rPr lang="en-GB" dirty="0" smtClean="0"/>
              <a:t>persist beyond 3 months this should be addressed.</a:t>
            </a:r>
            <a:r>
              <a:rPr lang="en-GB" baseline="0" dirty="0" smtClean="0"/>
              <a:t>  If it goes </a:t>
            </a:r>
            <a:r>
              <a:rPr lang="en-GB" dirty="0" smtClean="0"/>
              <a:t>beyond 6 months</a:t>
            </a:r>
            <a:r>
              <a:rPr lang="en-GB" baseline="0" dirty="0" smtClean="0"/>
              <a:t> and is </a:t>
            </a:r>
            <a:r>
              <a:rPr lang="en-GB" dirty="0" smtClean="0"/>
              <a:t>interfering with aspects of functioning then</a:t>
            </a:r>
            <a:r>
              <a:rPr lang="en-GB" baseline="0" dirty="0" smtClean="0"/>
              <a:t> it is recommended that the child sees a professional.</a:t>
            </a:r>
            <a:endParaRPr lang="en-GB" dirty="0" smtClean="0"/>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11</a:t>
            </a:fld>
            <a:endParaRPr lang="en-GB"/>
          </a:p>
        </p:txBody>
      </p:sp>
    </p:spTree>
    <p:extLst>
      <p:ext uri="{BB962C8B-B14F-4D97-AF65-F5344CB8AC3E}">
        <p14:creationId xmlns:p14="http://schemas.microsoft.com/office/powerpoint/2010/main" val="195318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 </a:t>
            </a:r>
          </a:p>
          <a:p>
            <a:r>
              <a:rPr lang="en-GB" dirty="0" smtClean="0"/>
              <a:t>Some of the potential behaviours</a:t>
            </a:r>
            <a:r>
              <a:rPr lang="en-GB" baseline="0" dirty="0" smtClean="0"/>
              <a:t> we often see after a significant change or loss are: </a:t>
            </a:r>
          </a:p>
          <a:p>
            <a:endParaRPr lang="en-GB" baseline="0" dirty="0" smtClean="0"/>
          </a:p>
          <a:p>
            <a:r>
              <a:rPr lang="en-GB" dirty="0" smtClean="0"/>
              <a:t>REGRESSION – the child may become more clingy  and demanding.   They may Want to be closer to care-givers,</a:t>
            </a:r>
            <a:r>
              <a:rPr lang="en-GB" baseline="0" dirty="0" smtClean="0"/>
              <a:t> and r</a:t>
            </a:r>
            <a:r>
              <a:rPr lang="en-GB" dirty="0" smtClean="0"/>
              <a:t>eact strongly to separations</a:t>
            </a:r>
          </a:p>
          <a:p>
            <a:r>
              <a:rPr lang="en-GB" dirty="0" smtClean="0"/>
              <a:t>They</a:t>
            </a:r>
            <a:r>
              <a:rPr lang="en-GB" baseline="0" dirty="0" smtClean="0"/>
              <a:t> </a:t>
            </a:r>
            <a:r>
              <a:rPr lang="en-GB" dirty="0" smtClean="0"/>
              <a:t>May exhibit some symptoms for years afte</a:t>
            </a:r>
            <a:r>
              <a:rPr lang="en-GB" baseline="0" dirty="0" smtClean="0"/>
              <a:t>r especially if they</a:t>
            </a:r>
            <a:r>
              <a:rPr lang="en-GB" dirty="0" smtClean="0"/>
              <a:t> have had reminder of the loss…</a:t>
            </a:r>
            <a:r>
              <a:rPr lang="en-GB" baseline="0" dirty="0" smtClean="0"/>
              <a:t> they may become</a:t>
            </a:r>
            <a:r>
              <a:rPr lang="en-GB" dirty="0" smtClean="0"/>
              <a:t> more impulsive, hyperactive, anxious and</a:t>
            </a:r>
            <a:r>
              <a:rPr lang="en-GB" baseline="0" dirty="0" smtClean="0"/>
              <a:t> have </a:t>
            </a:r>
            <a:r>
              <a:rPr lang="en-GB" dirty="0" smtClean="0"/>
              <a:t> sleep &amp; mood problems.</a:t>
            </a:r>
            <a:r>
              <a:rPr lang="en-GB" baseline="0" dirty="0" smtClean="0"/>
              <a:t>  </a:t>
            </a:r>
            <a:r>
              <a:rPr lang="en-GB" dirty="0" smtClean="0"/>
              <a:t>Temper</a:t>
            </a:r>
            <a:r>
              <a:rPr lang="en-GB" baseline="0" dirty="0" smtClean="0"/>
              <a:t> tantrums are common as are other outbursts of aggression such as smashing </a:t>
            </a:r>
            <a:r>
              <a:rPr lang="en-GB" dirty="0" smtClean="0"/>
              <a:t>windows</a:t>
            </a:r>
            <a:r>
              <a:rPr lang="en-GB" baseline="0" dirty="0" smtClean="0"/>
              <a:t> etc. </a:t>
            </a:r>
            <a:r>
              <a:rPr lang="en-GB" dirty="0" smtClean="0"/>
              <a:t> anti-social behaviour can be a way of forcing</a:t>
            </a:r>
            <a:r>
              <a:rPr lang="en-GB" baseline="0" dirty="0" smtClean="0"/>
              <a:t> caregivers</a:t>
            </a:r>
            <a:r>
              <a:rPr lang="en-GB" dirty="0" smtClean="0"/>
              <a:t> to focus on the needs of the child.</a:t>
            </a:r>
            <a:r>
              <a:rPr lang="en-GB" baseline="0" dirty="0" smtClean="0"/>
              <a:t>  S</a:t>
            </a:r>
            <a:r>
              <a:rPr lang="en-GB" dirty="0" smtClean="0"/>
              <a:t>adness and depression in children often result in increased activity – acting out behaviour is a way to keep sadness and depression at bay</a:t>
            </a:r>
            <a:r>
              <a:rPr lang="en-GB" baseline="0" dirty="0" smtClean="0"/>
              <a:t>.  </a:t>
            </a:r>
            <a:r>
              <a:rPr lang="en-GB" dirty="0" smtClean="0"/>
              <a:t>SLEEP</a:t>
            </a:r>
            <a:r>
              <a:rPr lang="en-GB" baseline="0" dirty="0" smtClean="0"/>
              <a:t> problems may be a potential behaviour after a change or loss.  If the term “going to sleep”</a:t>
            </a:r>
            <a:r>
              <a:rPr lang="en-GB" dirty="0" smtClean="0"/>
              <a:t> is</a:t>
            </a:r>
            <a:r>
              <a:rPr lang="en-GB" baseline="0" dirty="0" smtClean="0"/>
              <a:t> </a:t>
            </a:r>
            <a:r>
              <a:rPr lang="en-GB" dirty="0" smtClean="0"/>
              <a:t>used to describe death,  they may be afraid of sleeping and be very alert when parents are sleeping.  Bed-time</a:t>
            </a:r>
            <a:r>
              <a:rPr lang="en-GB" baseline="0" dirty="0" smtClean="0"/>
              <a:t> can be a </a:t>
            </a:r>
            <a:r>
              <a:rPr lang="en-GB" dirty="0" smtClean="0"/>
              <a:t>time to think about what has happened…they</a:t>
            </a:r>
            <a:r>
              <a:rPr lang="en-GB" baseline="0" dirty="0" smtClean="0"/>
              <a:t> may have a </a:t>
            </a:r>
            <a:r>
              <a:rPr lang="en-GB" dirty="0" smtClean="0"/>
              <a:t>fear of dreams that repeat themselves</a:t>
            </a:r>
            <a:r>
              <a:rPr lang="en-GB" baseline="0" dirty="0" smtClean="0"/>
              <a:t> especially i</a:t>
            </a:r>
            <a:r>
              <a:rPr lang="en-GB" dirty="0" smtClean="0"/>
              <a:t>f no time</a:t>
            </a:r>
            <a:r>
              <a:rPr lang="en-GB" baseline="0" dirty="0" smtClean="0"/>
              <a:t> is given to </a:t>
            </a:r>
            <a:r>
              <a:rPr lang="en-GB" dirty="0" smtClean="0"/>
              <a:t>process a trauma during the day-time.</a:t>
            </a:r>
            <a:r>
              <a:rPr lang="en-GB" baseline="0" dirty="0" smtClean="0"/>
              <a:t>  </a:t>
            </a:r>
            <a:endParaRPr lang="en-GB" dirty="0" smtClean="0"/>
          </a:p>
          <a:p>
            <a:endParaRPr lang="en-GB" dirty="0" smtClean="0"/>
          </a:p>
          <a:p>
            <a:r>
              <a:rPr lang="en-GB" dirty="0" smtClean="0"/>
              <a:t>When it</a:t>
            </a:r>
            <a:r>
              <a:rPr lang="en-GB" baseline="0" dirty="0" smtClean="0"/>
              <a:t> comes to dealing with a significant change or loss there can be </a:t>
            </a:r>
            <a:r>
              <a:rPr lang="en-GB" dirty="0" smtClean="0"/>
              <a:t>Gender differences!</a:t>
            </a:r>
          </a:p>
          <a:p>
            <a:r>
              <a:rPr lang="en-GB" dirty="0" smtClean="0"/>
              <a:t>It</a:t>
            </a:r>
            <a:r>
              <a:rPr lang="en-GB" baseline="0" dirty="0" smtClean="0"/>
              <a:t> is more common</a:t>
            </a:r>
            <a:r>
              <a:rPr lang="en-GB" dirty="0" smtClean="0"/>
              <a:t> for boys to refrain from talking about loss and they have difficulty</a:t>
            </a:r>
            <a:r>
              <a:rPr lang="en-GB" baseline="0" dirty="0" smtClean="0"/>
              <a:t> </a:t>
            </a:r>
            <a:r>
              <a:rPr lang="en-GB" dirty="0" smtClean="0"/>
              <a:t>showing feelings.</a:t>
            </a:r>
            <a:r>
              <a:rPr lang="en-GB" baseline="0" dirty="0" smtClean="0"/>
              <a:t>  T</a:t>
            </a:r>
            <a:r>
              <a:rPr lang="en-GB" dirty="0" smtClean="0"/>
              <a:t>hese</a:t>
            </a:r>
            <a:r>
              <a:rPr lang="en-GB" baseline="0" dirty="0" smtClean="0"/>
              <a:t> differences are</a:t>
            </a:r>
            <a:r>
              <a:rPr lang="en-GB" dirty="0" smtClean="0"/>
              <a:t> more pronounced as children progress through school-age, and</a:t>
            </a:r>
            <a:r>
              <a:rPr lang="en-GB" baseline="0" dirty="0" smtClean="0"/>
              <a:t> are particularly </a:t>
            </a:r>
            <a:r>
              <a:rPr lang="en-GB" dirty="0" smtClean="0"/>
              <a:t>pronounced in adolescence.</a:t>
            </a:r>
            <a:r>
              <a:rPr lang="en-GB" baseline="0" dirty="0" smtClean="0"/>
              <a:t>  </a:t>
            </a:r>
            <a:r>
              <a:rPr lang="en-GB" dirty="0" smtClean="0"/>
              <a:t>Ther</a:t>
            </a:r>
            <a:r>
              <a:rPr lang="en-GB" baseline="0" dirty="0" smtClean="0"/>
              <a:t>e can often also be a</a:t>
            </a:r>
            <a:r>
              <a:rPr lang="en-GB" dirty="0" smtClean="0"/>
              <a:t> difference in play and friendships between boys and girls.  For example girls play in pairs, play more expressively, play centres on close human relationships</a:t>
            </a:r>
            <a:r>
              <a:rPr lang="en-GB" baseline="0" dirty="0" smtClean="0"/>
              <a:t> whereas, b</a:t>
            </a:r>
            <a:r>
              <a:rPr lang="en-GB" dirty="0" smtClean="0"/>
              <a:t>oys play</a:t>
            </a:r>
            <a:r>
              <a:rPr lang="en-GB" baseline="0" dirty="0" smtClean="0"/>
              <a:t> often involves l</a:t>
            </a:r>
            <a:r>
              <a:rPr lang="en-GB" dirty="0" smtClean="0"/>
              <a:t>earning their role in a group, sticking to rules, and not showing feelings.</a:t>
            </a:r>
            <a:r>
              <a:rPr lang="en-GB" baseline="0" dirty="0" smtClean="0"/>
              <a:t>  Boys are often unconsciously taught to </a:t>
            </a:r>
            <a:r>
              <a:rPr lang="en-GB" dirty="0" smtClean="0"/>
              <a:t>suppress &amp; deny feelings (except aggression) in many areas of life.</a:t>
            </a:r>
            <a:r>
              <a:rPr lang="en-GB" baseline="0" dirty="0" smtClean="0"/>
              <a:t>  And this results in a</a:t>
            </a:r>
            <a:r>
              <a:rPr lang="en-GB" dirty="0" smtClean="0"/>
              <a:t> different way of dealing with loss.</a:t>
            </a:r>
            <a:r>
              <a:rPr lang="en-GB" baseline="0" dirty="0" smtClean="0"/>
              <a:t>  M</a:t>
            </a:r>
            <a:r>
              <a:rPr lang="en-GB" dirty="0" smtClean="0"/>
              <a:t>ales</a:t>
            </a:r>
            <a:r>
              <a:rPr lang="en-GB" baseline="0" dirty="0" smtClean="0"/>
              <a:t> will often </a:t>
            </a:r>
            <a:r>
              <a:rPr lang="en-GB" dirty="0" smtClean="0"/>
              <a:t>suppress events</a:t>
            </a:r>
            <a:r>
              <a:rPr lang="en-GB" baseline="0" dirty="0" smtClean="0"/>
              <a:t> and look to the future, whilst females will </a:t>
            </a:r>
            <a:r>
              <a:rPr lang="en-GB" dirty="0" smtClean="0"/>
              <a:t>confront feelings.</a:t>
            </a:r>
            <a:r>
              <a:rPr lang="en-GB" baseline="0" dirty="0" smtClean="0"/>
              <a:t>  Often support available is more tailored towards a girls way of thinking and this is something that needs to be considered.</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1574F73F-1936-46C9-9555-C808CE0C3B44}" type="slidenum">
              <a:rPr lang="en-GB" smtClean="0"/>
              <a:t>12</a:t>
            </a:fld>
            <a:endParaRPr lang="en-GB"/>
          </a:p>
        </p:txBody>
      </p:sp>
    </p:spTree>
    <p:extLst>
      <p:ext uri="{BB962C8B-B14F-4D97-AF65-F5344CB8AC3E}">
        <p14:creationId xmlns:p14="http://schemas.microsoft.com/office/powerpoint/2010/main" val="115719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a:t>
            </a:r>
          </a:p>
          <a:p>
            <a:endParaRPr lang="en-GB" dirty="0" smtClean="0"/>
          </a:p>
          <a:p>
            <a:r>
              <a:rPr lang="en-GB" dirty="0" smtClean="0"/>
              <a:t>I</a:t>
            </a:r>
            <a:r>
              <a:rPr lang="en-GB" baseline="0" dirty="0" smtClean="0"/>
              <a:t> would now like you to pause the </a:t>
            </a:r>
            <a:r>
              <a:rPr lang="en-GB" baseline="0" dirty="0" err="1" smtClean="0"/>
              <a:t>powerpoint</a:t>
            </a:r>
            <a:r>
              <a:rPr lang="en-GB" baseline="0" dirty="0" smtClean="0"/>
              <a:t> and spend some time looking at the change and loss resources that are available.  If you click on the Blog Resources link this will take you to the resources we have on our Blog or you may want to use a search engine to look for other resources.</a:t>
            </a:r>
          </a:p>
          <a:p>
            <a:endParaRPr lang="en-GB" baseline="0" dirty="0" smtClean="0"/>
          </a:p>
          <a:p>
            <a:r>
              <a:rPr lang="en-GB" baseline="0" dirty="0" smtClean="0"/>
              <a:t>Discuss the resources, or have a think to yourself if on your own, which are available to you as to which ones you feel are useful and you feel you could use in the future</a:t>
            </a:r>
          </a:p>
          <a:p>
            <a:endParaRPr lang="en-GB" baseline="0" dirty="0" smtClean="0"/>
          </a:p>
          <a:p>
            <a:r>
              <a:rPr lang="en-GB" baseline="0" dirty="0" smtClean="0"/>
              <a:t>Talk about/think about what you like about them, if anything is missing and any other resources you may need.</a:t>
            </a:r>
          </a:p>
          <a:p>
            <a:endParaRPr lang="en-GB" baseline="0" dirty="0" smtClean="0"/>
          </a:p>
          <a:p>
            <a:r>
              <a:rPr lang="en-GB" baseline="0" dirty="0" smtClean="0"/>
              <a:t>You should spend about 15 minutes on this, or take longer if need be.</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13</a:t>
            </a:fld>
            <a:endParaRPr lang="en-GB"/>
          </a:p>
        </p:txBody>
      </p:sp>
    </p:spTree>
    <p:extLst>
      <p:ext uri="{BB962C8B-B14F-4D97-AF65-F5344CB8AC3E}">
        <p14:creationId xmlns:p14="http://schemas.microsoft.com/office/powerpoint/2010/main" val="89524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Dugy</a:t>
            </a:r>
            <a:endParaRPr lang="en-GB" dirty="0" smtClean="0"/>
          </a:p>
          <a:p>
            <a:endParaRPr lang="en-GB" dirty="0" smtClean="0"/>
          </a:p>
          <a:p>
            <a:r>
              <a:rPr lang="en-GB" dirty="0" smtClean="0"/>
              <a:t>Research shows that there is a strong</a:t>
            </a:r>
            <a:r>
              <a:rPr lang="en-GB" baseline="0" dirty="0" smtClean="0"/>
              <a:t> l</a:t>
            </a:r>
            <a:r>
              <a:rPr lang="en-GB" dirty="0" smtClean="0"/>
              <a:t>ink between loss and academic attainment.</a:t>
            </a:r>
            <a:r>
              <a:rPr lang="en-GB" baseline="0" dirty="0" smtClean="0"/>
              <a:t>  </a:t>
            </a:r>
            <a:r>
              <a:rPr lang="en-GB" dirty="0" smtClean="0"/>
              <a:t>Attention &amp; Concentration can be negatively</a:t>
            </a:r>
            <a:r>
              <a:rPr lang="en-GB" baseline="0" dirty="0" smtClean="0"/>
              <a:t> affected.  </a:t>
            </a:r>
            <a:endParaRPr lang="en-GB" dirty="0" smtClean="0"/>
          </a:p>
          <a:p>
            <a:pPr marL="0" indent="0">
              <a:buFontTx/>
              <a:buNone/>
            </a:pPr>
            <a:r>
              <a:rPr lang="en-GB" dirty="0" smtClean="0"/>
              <a:t>Sadness and grief</a:t>
            </a:r>
            <a:r>
              <a:rPr lang="en-GB" baseline="0" dirty="0" smtClean="0"/>
              <a:t> result in </a:t>
            </a:r>
            <a:r>
              <a:rPr lang="en-GB" dirty="0" smtClean="0"/>
              <a:t>slower thinking, and a lack of energy and initiative. Children</a:t>
            </a:r>
            <a:r>
              <a:rPr lang="en-GB" baseline="0" dirty="0" smtClean="0"/>
              <a:t> m</a:t>
            </a:r>
            <a:r>
              <a:rPr lang="en-GB" dirty="0" smtClean="0"/>
              <a:t>ay appear inattentive or like they are finding learning difficult.</a:t>
            </a:r>
            <a:r>
              <a:rPr lang="en-GB" baseline="0" dirty="0" smtClean="0"/>
              <a:t>  </a:t>
            </a:r>
            <a:r>
              <a:rPr lang="en-GB" dirty="0" smtClean="0"/>
              <a:t>It</a:t>
            </a:r>
            <a:r>
              <a:rPr lang="en-GB" baseline="0" dirty="0" smtClean="0"/>
              <a:t> is</a:t>
            </a:r>
            <a:r>
              <a:rPr lang="en-GB" dirty="0" smtClean="0"/>
              <a:t> important that adults at</a:t>
            </a:r>
            <a:r>
              <a:rPr lang="en-GB" baseline="0" dirty="0" smtClean="0"/>
              <a:t> home and </a:t>
            </a:r>
            <a:r>
              <a:rPr lang="en-GB" dirty="0" smtClean="0"/>
              <a:t>staff in schools are reactive</a:t>
            </a:r>
            <a:r>
              <a:rPr lang="en-GB" baseline="0" dirty="0" smtClean="0"/>
              <a:t> to this and introduce a s</a:t>
            </a:r>
            <a:r>
              <a:rPr lang="en-GB" dirty="0" smtClean="0"/>
              <a:t>lower pace of learning</a:t>
            </a:r>
            <a:r>
              <a:rPr lang="en-GB" baseline="0" dirty="0" smtClean="0"/>
              <a:t> and put supports in place to help the child or young person. The child or young person may appear as </a:t>
            </a:r>
            <a:r>
              <a:rPr lang="en-GB" dirty="0" smtClean="0"/>
              <a:t>Restless</a:t>
            </a:r>
            <a:r>
              <a:rPr lang="en-GB" baseline="0" dirty="0" smtClean="0"/>
              <a:t>.  It is also common for </a:t>
            </a:r>
            <a:r>
              <a:rPr lang="en-GB" dirty="0" smtClean="0"/>
              <a:t>dramatic events to show up in a child’s work.</a:t>
            </a:r>
            <a:r>
              <a:rPr lang="en-GB" baseline="0" dirty="0" smtClean="0"/>
              <a:t>  For example, </a:t>
            </a:r>
            <a:r>
              <a:rPr lang="en-GB" dirty="0" smtClean="0"/>
              <a:t>Traumatic elements in drawings, stories</a:t>
            </a:r>
            <a:r>
              <a:rPr lang="en-GB" baseline="0" dirty="0" smtClean="0"/>
              <a:t> etc.  </a:t>
            </a:r>
          </a:p>
          <a:p>
            <a:pPr marL="0" indent="0">
              <a:buFontTx/>
              <a:buNone/>
            </a:pPr>
            <a:endParaRPr lang="en-GB" baseline="0" dirty="0" smtClean="0"/>
          </a:p>
          <a:p>
            <a:r>
              <a:rPr lang="en-GB" dirty="0" smtClean="0"/>
              <a:t>NEGATIVE EMOTIONS</a:t>
            </a:r>
          </a:p>
          <a:p>
            <a:r>
              <a:rPr lang="en-GB" dirty="0" smtClean="0"/>
              <a:t>Unresolved loss leaves children vulnerable to new developmental tasks.</a:t>
            </a:r>
            <a:r>
              <a:rPr lang="en-GB" baseline="0" dirty="0" smtClean="0"/>
              <a:t>  For example,</a:t>
            </a:r>
            <a:r>
              <a:rPr lang="en-GB" dirty="0" smtClean="0"/>
              <a:t> starting in a new school.</a:t>
            </a:r>
            <a:r>
              <a:rPr lang="en-GB" baseline="0" dirty="0" smtClean="0"/>
              <a:t>  F</a:t>
            </a:r>
            <a:r>
              <a:rPr lang="en-GB" dirty="0" smtClean="0"/>
              <a:t>ear for personal survival, separation anxiety, sadness, anger, guilt, shame, depression, despair, and loss of self-esteem</a:t>
            </a:r>
            <a:r>
              <a:rPr lang="en-GB" baseline="0" dirty="0" smtClean="0"/>
              <a:t> all</a:t>
            </a:r>
            <a:r>
              <a:rPr lang="en-GB" dirty="0" smtClean="0"/>
              <a:t> impact upon a child’s motivation to learn.</a:t>
            </a:r>
          </a:p>
          <a:p>
            <a:r>
              <a:rPr lang="en-GB" dirty="0" smtClean="0"/>
              <a:t>Stress response, influences physiological reactivity.</a:t>
            </a:r>
            <a:r>
              <a:rPr lang="en-GB" baseline="0" dirty="0" smtClean="0"/>
              <a:t> </a:t>
            </a:r>
            <a:r>
              <a:rPr lang="en-GB" dirty="0" smtClean="0"/>
              <a:t> This results in</a:t>
            </a:r>
            <a:r>
              <a:rPr lang="en-GB" baseline="0" dirty="0" smtClean="0"/>
              <a:t> </a:t>
            </a:r>
            <a:r>
              <a:rPr lang="en-GB" dirty="0" smtClean="0"/>
              <a:t>hypervigilance</a:t>
            </a:r>
            <a:r>
              <a:rPr lang="en-GB" baseline="0" dirty="0" smtClean="0"/>
              <a:t> and a lack of</a:t>
            </a:r>
            <a:r>
              <a:rPr lang="en-GB" dirty="0" smtClean="0"/>
              <a:t> concentration which in turn impair willingness to explore, capacity to process new information and ability to focus long enough on new information to learn.</a:t>
            </a:r>
          </a:p>
          <a:p>
            <a:endParaRPr lang="en-GB" dirty="0" smtClean="0"/>
          </a:p>
          <a:p>
            <a:r>
              <a:rPr lang="en-GB" dirty="0" smtClean="0"/>
              <a:t>As a result of these</a:t>
            </a:r>
            <a:r>
              <a:rPr lang="en-GB" baseline="0" dirty="0" smtClean="0"/>
              <a:t> impacts it is likely that </a:t>
            </a:r>
            <a:r>
              <a:rPr lang="en-GB" dirty="0" smtClean="0"/>
              <a:t>GAPS in learning will emerge.  This</a:t>
            </a:r>
            <a:r>
              <a:rPr lang="en-GB" baseline="0" dirty="0" smtClean="0"/>
              <a:t> may be more prominent for Looked After and Accommodated  children who have had to deal with many different changes in their lives already.</a:t>
            </a:r>
          </a:p>
          <a:p>
            <a:endParaRPr lang="en-GB" baseline="0" dirty="0" smtClean="0"/>
          </a:p>
          <a:p>
            <a:r>
              <a:rPr lang="en-GB" baseline="0" dirty="0" smtClean="0"/>
              <a:t>It is also really important that we as adults are aware of the length of the grief process.  </a:t>
            </a:r>
            <a:r>
              <a:rPr lang="en-GB" dirty="0" smtClean="0">
                <a:effectLst/>
              </a:rPr>
              <a:t>There is no time limit on bereavement and young people may feel upset and angry if it is suggested they “should be over it by now.</a:t>
            </a:r>
            <a:r>
              <a:rPr lang="en-GB" baseline="0" dirty="0" smtClean="0">
                <a:effectLst/>
              </a:rPr>
              <a:t>”  </a:t>
            </a:r>
            <a:r>
              <a:rPr lang="en-GB" dirty="0" smtClean="0">
                <a:effectLst/>
              </a:rPr>
              <a:t>In time, children</a:t>
            </a:r>
            <a:r>
              <a:rPr lang="en-GB" baseline="0" dirty="0" smtClean="0">
                <a:effectLst/>
              </a:rPr>
              <a:t> and young people</a:t>
            </a:r>
            <a:r>
              <a:rPr lang="en-GB" dirty="0" smtClean="0">
                <a:effectLst/>
              </a:rPr>
              <a:t> may seem better but it is important for adults to remember that they will continue to grieve for the rest of their life.</a:t>
            </a:r>
            <a:r>
              <a:rPr lang="en-GB" baseline="0" dirty="0" smtClean="0">
                <a:effectLst/>
              </a:rPr>
              <a:t>  </a:t>
            </a:r>
            <a:r>
              <a:rPr lang="en-GB" dirty="0" smtClean="0">
                <a:effectLst/>
              </a:rPr>
              <a:t>A nurturing home and school environment will help a bereaved</a:t>
            </a:r>
            <a:r>
              <a:rPr lang="en-GB" baseline="0" dirty="0" smtClean="0">
                <a:effectLst/>
              </a:rPr>
              <a:t> child</a:t>
            </a:r>
            <a:r>
              <a:rPr lang="en-GB" dirty="0" smtClean="0">
                <a:effectLst/>
              </a:rPr>
              <a:t> to feel supported,</a:t>
            </a:r>
            <a:r>
              <a:rPr lang="en-GB" baseline="0" dirty="0" smtClean="0">
                <a:effectLst/>
              </a:rPr>
              <a:t> </a:t>
            </a:r>
            <a:r>
              <a:rPr lang="en-GB" dirty="0" smtClean="0">
                <a:effectLst/>
              </a:rPr>
              <a:t>and able to share their feelings and ask questions.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14</a:t>
            </a:fld>
            <a:endParaRPr lang="en-GB"/>
          </a:p>
        </p:txBody>
      </p:sp>
    </p:spTree>
    <p:extLst>
      <p:ext uri="{BB962C8B-B14F-4D97-AF65-F5344CB8AC3E}">
        <p14:creationId xmlns:p14="http://schemas.microsoft.com/office/powerpoint/2010/main" val="144278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smtClean="0">
                <a:solidFill>
                  <a:schemeClr val="tx1"/>
                </a:solidFill>
                <a:effectLst/>
                <a:latin typeface="+mn-lt"/>
                <a:ea typeface="+mn-ea"/>
                <a:cs typeface="+mn-cs"/>
              </a:rPr>
              <a:t>Dugy</a:t>
            </a:r>
            <a:r>
              <a:rPr lang="en-GB" sz="1200" b="0" i="0" kern="1200" dirty="0" smtClean="0">
                <a:solidFill>
                  <a:schemeClr val="tx1"/>
                </a:solidFill>
                <a:effectLst/>
                <a:latin typeface="+mn-lt"/>
                <a:ea typeface="+mn-ea"/>
                <a:cs typeface="+mn-cs"/>
              </a:rPr>
              <a:t>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Children and young people are all impacted by loss but most children, with the right support, are not affected negatively on a long-term basis. Most children or young people do not need specialist input but can thrive when their grief is acknowledged and supported by the key adults in their lives.  Normalising grief does not, however, mean that we are diminishing the pain that children</a:t>
            </a:r>
            <a:r>
              <a:rPr lang="en-GB" sz="1200" b="0" i="0" kern="1200" baseline="0" dirty="0" smtClean="0">
                <a:solidFill>
                  <a:schemeClr val="tx1"/>
                </a:solidFill>
                <a:effectLst/>
                <a:latin typeface="+mn-lt"/>
                <a:ea typeface="+mn-ea"/>
                <a:cs typeface="+mn-cs"/>
              </a:rPr>
              <a:t> and young people </a:t>
            </a:r>
            <a:r>
              <a:rPr lang="en-GB" sz="1200" b="0" i="0" kern="1200" dirty="0" smtClean="0">
                <a:solidFill>
                  <a:schemeClr val="tx1"/>
                </a:solidFill>
                <a:effectLst/>
                <a:latin typeface="+mn-lt"/>
                <a:ea typeface="+mn-ea"/>
                <a:cs typeface="+mn-cs"/>
              </a:rPr>
              <a:t>can experience.</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It is important to be aware of children who may be more at risk of struggling following significant loss.  For all children, an important protective factor is a key supportive adult in their lives.  For those whose parents or carers struggle to be able to offer the support the child needs, the importance of a key adult becomes more pronounced.  This key person may well be a teacher or youth worker who is able to acknowledge their loss and be there for them in addition to their</a:t>
            </a:r>
            <a:r>
              <a:rPr lang="en-GB" sz="1200" b="0" i="0" kern="1200" baseline="0" dirty="0" smtClean="0">
                <a:solidFill>
                  <a:schemeClr val="tx1"/>
                </a:solidFill>
                <a:effectLst/>
                <a:latin typeface="+mn-lt"/>
                <a:ea typeface="+mn-ea"/>
                <a:cs typeface="+mn-cs"/>
              </a:rPr>
              <a:t> family or friends</a:t>
            </a:r>
            <a:r>
              <a:rPr lang="en-GB" sz="1200" b="0" i="0" kern="1200" dirty="0" smtClean="0">
                <a:solidFill>
                  <a:schemeClr val="tx1"/>
                </a:solidFill>
                <a:effectLst/>
                <a:latin typeface="+mn-lt"/>
                <a:ea typeface="+mn-ea"/>
                <a:cs typeface="+mn-cs"/>
              </a:rPr>
              <a:t>.  Peer relationships are</a:t>
            </a:r>
            <a:r>
              <a:rPr lang="en-GB" sz="1200" b="0" i="0" kern="1200" baseline="0" dirty="0" smtClean="0">
                <a:solidFill>
                  <a:schemeClr val="tx1"/>
                </a:solidFill>
                <a:effectLst/>
                <a:latin typeface="+mn-lt"/>
                <a:ea typeface="+mn-ea"/>
                <a:cs typeface="+mn-cs"/>
              </a:rPr>
              <a:t> also another key protective factor for children who have suffered a significant change or loss and teachers as well as parents play a crucial role in helping to facilitate these.  </a:t>
            </a:r>
            <a:endParaRPr lang="en-GB" dirty="0" smtClean="0"/>
          </a:p>
          <a:p>
            <a:endParaRPr lang="en-GB" dirty="0" smtClean="0"/>
          </a:p>
          <a:p>
            <a:r>
              <a:rPr lang="en-GB" dirty="0" smtClean="0"/>
              <a:t>When children and young people learn about loss reactions, it can normalise this process and help them to feel less isolated.  This feedback has been frequently encountered in children and young people who have taken part in Seasons for Growth.</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15</a:t>
            </a:fld>
            <a:endParaRPr lang="en-GB"/>
          </a:p>
        </p:txBody>
      </p:sp>
    </p:spTree>
    <p:extLst>
      <p:ext uri="{BB962C8B-B14F-4D97-AF65-F5344CB8AC3E}">
        <p14:creationId xmlns:p14="http://schemas.microsoft.com/office/powerpoint/2010/main" val="270312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Dugy</a:t>
            </a:r>
            <a:r>
              <a:rPr lang="en-GB" baseline="0" dirty="0" smtClean="0"/>
              <a:t> </a:t>
            </a:r>
            <a:endParaRPr lang="en-GB" dirty="0" smtClean="0"/>
          </a:p>
          <a:p>
            <a:endParaRPr lang="en-GB" dirty="0" smtClean="0"/>
          </a:p>
          <a:p>
            <a:r>
              <a:rPr lang="en-GB" dirty="0" smtClean="0"/>
              <a:t>Children with high self efficacy and an</a:t>
            </a:r>
            <a:r>
              <a:rPr lang="en-GB" baseline="0" dirty="0" smtClean="0"/>
              <a:t> </a:t>
            </a:r>
            <a:r>
              <a:rPr lang="en-GB" dirty="0" smtClean="0"/>
              <a:t>optimistic outlook are thought to have more rapid recovery following bereavement than those with low self-esteem and a more</a:t>
            </a:r>
            <a:r>
              <a:rPr lang="en-GB" baseline="0" dirty="0" smtClean="0"/>
              <a:t> negative outlook.  </a:t>
            </a:r>
          </a:p>
          <a:p>
            <a:endParaRPr lang="en-GB" dirty="0" smtClean="0"/>
          </a:p>
          <a:p>
            <a:r>
              <a:rPr lang="en-GB" dirty="0" smtClean="0"/>
              <a:t>Optimism is linked to good mood, perseverance, achievement and physical health.</a:t>
            </a:r>
          </a:p>
          <a:p>
            <a:endParaRPr lang="en-GB" dirty="0" smtClean="0"/>
          </a:p>
          <a:p>
            <a:r>
              <a:rPr lang="en-GB" dirty="0" smtClean="0"/>
              <a:t>So what is our role….</a:t>
            </a:r>
            <a:endParaRPr lang="en-GB" baseline="0" dirty="0" smtClean="0"/>
          </a:p>
          <a:p>
            <a:endParaRPr lang="en-GB" baseline="0" dirty="0" smtClean="0"/>
          </a:p>
          <a:p>
            <a:r>
              <a:rPr lang="en-GB" baseline="0" dirty="0" smtClean="0"/>
              <a:t>S</a:t>
            </a:r>
            <a:r>
              <a:rPr lang="en-GB" dirty="0" smtClean="0"/>
              <a:t>upporting children to</a:t>
            </a:r>
            <a:r>
              <a:rPr lang="en-GB" baseline="0" dirty="0" smtClean="0"/>
              <a:t> set &amp; achieve SMART targets and to celebrate their achievements will help them to boost their self-esteem. Rewards, certificates and celebration occasions for even the smallest of achievements can really help children. </a:t>
            </a:r>
          </a:p>
          <a:p>
            <a:endParaRPr lang="en-GB" baseline="0" dirty="0" smtClean="0"/>
          </a:p>
          <a:p>
            <a:r>
              <a:rPr lang="en-GB" baseline="0" dirty="0" smtClean="0"/>
              <a:t>G</a:t>
            </a:r>
            <a:r>
              <a:rPr lang="en-GB" dirty="0" smtClean="0"/>
              <a:t>rowth</a:t>
            </a:r>
            <a:r>
              <a:rPr lang="en-GB" baseline="0" dirty="0" smtClean="0"/>
              <a:t> </a:t>
            </a:r>
            <a:r>
              <a:rPr lang="en-GB" baseline="0" dirty="0" err="1" smtClean="0"/>
              <a:t>Mindset</a:t>
            </a:r>
            <a:r>
              <a:rPr lang="en-GB" baseline="0" dirty="0" smtClean="0"/>
              <a:t> activities are great for working on positive mind set, self efficacy and optimism.  There is information available on the Parental Empowerment blog for Growth </a:t>
            </a:r>
            <a:r>
              <a:rPr lang="en-GB" baseline="0" dirty="0" err="1" smtClean="0"/>
              <a:t>Mindset</a:t>
            </a:r>
            <a:r>
              <a:rPr lang="en-GB" baseline="0" dirty="0" smtClean="0"/>
              <a:t> under the Health and Wellbeing heading.</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Also, try to encourage everyone to recognise and celebrate their child’s achievements, and upskilling on Growth </a:t>
            </a:r>
            <a:r>
              <a:rPr lang="en-GB" baseline="0" dirty="0" err="1" smtClean="0"/>
              <a:t>Mindset</a:t>
            </a:r>
            <a:r>
              <a:rPr lang="en-GB" baseline="0" dirty="0" smtClean="0"/>
              <a:t> will help to reinforce your message at home.</a:t>
            </a:r>
          </a:p>
          <a:p>
            <a:endParaRPr lang="en-GB" baseline="0" dirty="0" smtClean="0"/>
          </a:p>
          <a:p>
            <a:pPr marL="228600" indent="-228600" eaLnBrk="1" hangingPunct="1"/>
            <a:endParaRPr lang="en-GB" altLang="en-US" dirty="0" smtClean="0">
              <a:cs typeface="Arial" panose="020B0604020202020204" pitchFamily="34" charset="0"/>
            </a:endParaRPr>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16</a:t>
            </a:fld>
            <a:endParaRPr lang="en-GB"/>
          </a:p>
        </p:txBody>
      </p:sp>
    </p:spTree>
    <p:extLst>
      <p:ext uri="{BB962C8B-B14F-4D97-AF65-F5344CB8AC3E}">
        <p14:creationId xmlns:p14="http://schemas.microsoft.com/office/powerpoint/2010/main" val="3874203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discussion and reflection time. I would like you to </a:t>
            </a:r>
            <a:r>
              <a:rPr lang="en-GB" sz="1200" i="1" baseline="0" dirty="0" smtClean="0">
                <a:solidFill>
                  <a:prstClr val="black"/>
                </a:solidFill>
              </a:rPr>
              <a:t>e</a:t>
            </a:r>
            <a:r>
              <a:rPr lang="en-GB" sz="1200" i="1" dirty="0" smtClean="0">
                <a:solidFill>
                  <a:prstClr val="black"/>
                </a:solidFill>
              </a:rPr>
              <a:t>ither</a:t>
            </a:r>
            <a:r>
              <a:rPr lang="en-GB" sz="1200" i="1" baseline="0" dirty="0" smtClean="0">
                <a:solidFill>
                  <a:prstClr val="black"/>
                </a:solidFill>
              </a:rPr>
              <a:t> reflect or spend some time discussing in groups, or if by yourself have a think about, the scenario I am about to explain to you which is up on the slide for you to make reference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Firstly think about </a:t>
            </a:r>
            <a:r>
              <a:rPr lang="en-GB" sz="1200" i="1" baseline="0" dirty="0" smtClean="0">
                <a:solidFill>
                  <a:prstClr val="black"/>
                </a:solidFill>
              </a:rPr>
              <a:t>a</a:t>
            </a:r>
            <a:r>
              <a:rPr lang="en-GB" sz="1200" i="1" dirty="0" smtClean="0">
                <a:solidFill>
                  <a:prstClr val="black"/>
                </a:solidFill>
              </a:rPr>
              <a:t> previous experience you</a:t>
            </a:r>
            <a:r>
              <a:rPr lang="en-GB" sz="1200" i="1" baseline="0" dirty="0" smtClean="0">
                <a:solidFill>
                  <a:prstClr val="black"/>
                </a:solidFill>
              </a:rPr>
              <a:t> may have had </a:t>
            </a:r>
            <a:r>
              <a:rPr lang="en-GB" sz="1200" i="1" dirty="0" smtClean="0">
                <a:solidFill>
                  <a:prstClr val="black"/>
                </a:solidFill>
              </a:rPr>
              <a:t>of supporting a</a:t>
            </a:r>
            <a:r>
              <a:rPr lang="en-GB" sz="1200" i="1" baseline="0" dirty="0" smtClean="0">
                <a:solidFill>
                  <a:prstClr val="black"/>
                </a:solidFill>
              </a:rPr>
              <a:t> person</a:t>
            </a:r>
            <a:r>
              <a:rPr lang="en-GB" sz="1200" i="1" dirty="0" smtClean="0">
                <a:solidFill>
                  <a:prstClr val="black"/>
                </a:solidFill>
              </a:rPr>
              <a:t> through change and loss. </a:t>
            </a:r>
            <a:r>
              <a:rPr lang="en-GB" sz="1200" i="0" baseline="0" dirty="0" smtClean="0">
                <a:solidFill>
                  <a:prstClr val="black"/>
                </a:solidFill>
              </a:rPr>
              <a:t>Think about the things that are already in place in your life to support a child.  Remember these may not necessarily be specifically related to loss, it may be every day morning check-ins asking how they are feeling, conversations you have, or nurturing and caring as a family.  Discuss in your group, or if on your own have a think about, the importance of these everyday supports in terms of supporting a child experiencing loss and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baseline="0"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smtClean="0">
                <a:solidFill>
                  <a:prstClr val="black"/>
                </a:solidFill>
              </a:rPr>
              <a:t>You can now pause the presentation and have a think for 10 minutes about the scenario and reflect on it.</a:t>
            </a:r>
            <a:endParaRPr lang="en-GB" sz="1200" i="1" baseline="0" dirty="0" smtClean="0">
              <a:solidFill>
                <a:prstClr val="black"/>
              </a:solidFill>
            </a:endParaRPr>
          </a:p>
        </p:txBody>
      </p:sp>
      <p:sp>
        <p:nvSpPr>
          <p:cNvPr id="4" name="Slide Number Placeholder 3"/>
          <p:cNvSpPr>
            <a:spLocks noGrp="1"/>
          </p:cNvSpPr>
          <p:nvPr>
            <p:ph type="sldNum" sz="quarter" idx="10"/>
          </p:nvPr>
        </p:nvSpPr>
        <p:spPr/>
        <p:txBody>
          <a:bodyPr/>
          <a:lstStyle/>
          <a:p>
            <a:fld id="{1574F73F-1936-46C9-9555-C808CE0C3B44}" type="slidenum">
              <a:rPr lang="en-GB" smtClean="0"/>
              <a:t>17</a:t>
            </a:fld>
            <a:endParaRPr lang="en-GB"/>
          </a:p>
        </p:txBody>
      </p:sp>
    </p:spTree>
    <p:extLst>
      <p:ext uri="{BB962C8B-B14F-4D97-AF65-F5344CB8AC3E}">
        <p14:creationId xmlns:p14="http://schemas.microsoft.com/office/powerpoint/2010/main" val="3424119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 </a:t>
            </a:r>
          </a:p>
          <a:p>
            <a:endParaRPr lang="en-GB" dirty="0" smtClean="0"/>
          </a:p>
          <a:p>
            <a:r>
              <a:rPr lang="en-GB" dirty="0" smtClean="0"/>
              <a:t>Thank</a:t>
            </a:r>
            <a:r>
              <a:rPr lang="en-GB" baseline="0" dirty="0" smtClean="0"/>
              <a:t> you so much for undertaking this session and we hope you have found it helpful.  If you require any further information please do not hesitate to contact a member of staff within your school.</a:t>
            </a:r>
          </a:p>
          <a:p>
            <a:endParaRPr lang="en-GB" baseline="0" dirty="0" smtClean="0"/>
          </a:p>
          <a:p>
            <a:r>
              <a:rPr lang="en-GB" baseline="0" dirty="0" smtClean="0"/>
              <a:t>If you would like to take part in further training our health and wellbeing team offer Change and Loss training.  You can find out more information on this through the Blog link on the slide. It is an extended and more in depth version of the session you have just completed.</a:t>
            </a:r>
          </a:p>
          <a:p>
            <a:endParaRPr lang="en-GB" baseline="0" dirty="0" smtClean="0"/>
          </a:p>
          <a:p>
            <a:r>
              <a:rPr lang="en-GB" baseline="0" dirty="0" smtClean="0"/>
              <a:t>The NHS also offer </a:t>
            </a:r>
            <a:r>
              <a:rPr lang="en-GB" baseline="0" dirty="0" err="1" smtClean="0"/>
              <a:t>SafeTalk</a:t>
            </a:r>
            <a:r>
              <a:rPr lang="en-GB" baseline="0" dirty="0" smtClean="0"/>
              <a:t> and </a:t>
            </a:r>
            <a:r>
              <a:rPr lang="en-GB" baseline="0" dirty="0" err="1" smtClean="0"/>
              <a:t>Asist</a:t>
            </a:r>
            <a:r>
              <a:rPr lang="en-GB" baseline="0" dirty="0" smtClean="0"/>
              <a:t> training (these are both specifically focused on the issue of suicide) and please do not hesitate to contact a member of staff within your school or alternatively you can find out more through the links on the slide.</a:t>
            </a:r>
          </a:p>
          <a:p>
            <a:endParaRPr lang="en-GB" baseline="0" dirty="0" smtClean="0"/>
          </a:p>
          <a:p>
            <a:r>
              <a:rPr lang="en-GB" baseline="0" dirty="0" smtClean="0"/>
              <a:t>Finally, please make sure you look after yourselves.  Many of the issues covered in this presentation can be upsetting and trigger unpleasant experiences or memories. If you require any further support please have a look on the SAMH.  For support specifically around a bereavement please use the link for the cruse Scotland website.</a:t>
            </a:r>
          </a:p>
          <a:p>
            <a:endParaRPr lang="en-GB" baseline="0" dirty="0" smtClean="0"/>
          </a:p>
          <a:p>
            <a:r>
              <a:rPr lang="en-GB" baseline="0" dirty="0" smtClean="0"/>
              <a:t>Thank you very much for your time, stay safe and take care.</a:t>
            </a:r>
            <a:endParaRPr lang="en-GB" dirty="0" smtClean="0"/>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18</a:t>
            </a:fld>
            <a:endParaRPr lang="en-GB"/>
          </a:p>
        </p:txBody>
      </p:sp>
    </p:spTree>
    <p:extLst>
      <p:ext uri="{BB962C8B-B14F-4D97-AF65-F5344CB8AC3E}">
        <p14:creationId xmlns:p14="http://schemas.microsoft.com/office/powerpoint/2010/main" val="3510106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 - The aims of this presentation</a:t>
            </a:r>
            <a:r>
              <a:rPr lang="en-GB" baseline="0" dirty="0" smtClean="0"/>
              <a:t> are: </a:t>
            </a:r>
          </a:p>
          <a:p>
            <a:r>
              <a:rPr lang="en-GB" baseline="0" dirty="0" smtClean="0"/>
              <a:t>Read slide </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2</a:t>
            </a:fld>
            <a:endParaRPr lang="en-GB"/>
          </a:p>
        </p:txBody>
      </p:sp>
    </p:spTree>
    <p:extLst>
      <p:ext uri="{BB962C8B-B14F-4D97-AF65-F5344CB8AC3E}">
        <p14:creationId xmlns:p14="http://schemas.microsoft.com/office/powerpoint/2010/main" val="68573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a:t>
            </a:r>
          </a:p>
          <a:p>
            <a:endParaRPr lang="en-GB" dirty="0" smtClean="0"/>
          </a:p>
          <a:p>
            <a:r>
              <a:rPr lang="en-GB" dirty="0" smtClean="0"/>
              <a:t>If you are completing this</a:t>
            </a:r>
            <a:r>
              <a:rPr lang="en-GB" baseline="0" dirty="0" smtClean="0"/>
              <a:t> session with other people, work in groups to answer the questions in the Quiz or alternatively jot down the answers on your own.  There are 4 questions to complete and we will go through them just now. We will pause briefly for 15 seconds after each question to give you some time to consider your answer:</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cs typeface="Arial" panose="020B0604020202020204" pitchFamily="34" charset="0"/>
              </a:rPr>
              <a:t>Q1 – </a:t>
            </a:r>
            <a:r>
              <a:rPr lang="en-GB" sz="1200" kern="1200" dirty="0" smtClean="0">
                <a:solidFill>
                  <a:schemeClr val="tx1"/>
                </a:solidFill>
                <a:effectLst/>
                <a:latin typeface="+mn-lt"/>
                <a:ea typeface="+mn-ea"/>
                <a:cs typeface="+mn-cs"/>
              </a:rPr>
              <a:t>How many children across Ayrshire do you think suffer a bereavement of someone close to them every year?</a:t>
            </a:r>
          </a:p>
          <a:p>
            <a:r>
              <a:rPr lang="en-GB" altLang="en-US" dirty="0" smtClean="0">
                <a:cs typeface="Arial" panose="020B0604020202020204" pitchFamily="34" charset="0"/>
              </a:rPr>
              <a:t>A -  1,700 – I don’t know about you but I was surprised by how high this figure</a:t>
            </a:r>
            <a:r>
              <a:rPr lang="en-GB" altLang="en-US" baseline="0" dirty="0" smtClean="0">
                <a:cs typeface="Arial" panose="020B0604020202020204" pitchFamily="34" charset="0"/>
              </a:rPr>
              <a:t> is.</a:t>
            </a:r>
            <a:endParaRPr lang="en-GB" altLang="en-US" dirty="0" smtClean="0">
              <a:cs typeface="Arial" panose="020B0604020202020204" pitchFamily="34" charset="0"/>
            </a:endParaRPr>
          </a:p>
          <a:p>
            <a:r>
              <a:rPr lang="en-GB" altLang="en-US" dirty="0" smtClean="0">
                <a:cs typeface="Arial" panose="020B0604020202020204" pitchFamily="34" charset="0"/>
              </a:rPr>
              <a:t>Q2</a:t>
            </a:r>
            <a:r>
              <a:rPr lang="en-GB" altLang="en-US" baseline="0" dirty="0" smtClean="0">
                <a:cs typeface="Arial" panose="020B0604020202020204" pitchFamily="34" charset="0"/>
              </a:rPr>
              <a:t> –</a:t>
            </a:r>
            <a:r>
              <a:rPr lang="en-GB" altLang="en-US" sz="1200" kern="1200" baseline="0" dirty="0" smtClean="0">
                <a:solidFill>
                  <a:schemeClr val="tx1"/>
                </a:solidFill>
                <a:effectLst/>
                <a:latin typeface="+mn-lt"/>
                <a:ea typeface="+mn-ea"/>
                <a:cs typeface="+mn-cs"/>
              </a:rPr>
              <a:t>How many children are bereaved of a parent every day in the UK?</a:t>
            </a:r>
          </a:p>
          <a:p>
            <a:r>
              <a:rPr lang="en-GB" altLang="en-US" sz="1200" kern="1200" baseline="0" dirty="0" smtClean="0">
                <a:solidFill>
                  <a:schemeClr val="tx1"/>
                </a:solidFill>
                <a:effectLst/>
                <a:latin typeface="+mn-lt"/>
                <a:ea typeface="+mn-ea"/>
                <a:cs typeface="+mn-cs"/>
              </a:rPr>
              <a:t>A - </a:t>
            </a:r>
            <a:r>
              <a:rPr lang="en-GB" altLang="en-US" baseline="0" dirty="0" smtClean="0">
                <a:cs typeface="Arial" panose="020B0604020202020204" pitchFamily="34" charset="0"/>
              </a:rPr>
              <a:t> 111- again I was shocked and saddened by this figure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smtClean="0">
                <a:cs typeface="Arial" panose="020B0604020202020204" pitchFamily="34" charset="0"/>
              </a:rPr>
              <a:t>Q3 - </a:t>
            </a:r>
            <a:r>
              <a:rPr lang="en-GB" altLang="en-US" sz="1200" kern="1200" baseline="0" dirty="0" smtClean="0">
                <a:solidFill>
                  <a:schemeClr val="tx1"/>
                </a:solidFill>
                <a:effectLst/>
                <a:latin typeface="+mn-lt"/>
                <a:ea typeface="+mn-ea"/>
                <a:cs typeface="+mn-cs"/>
              </a:rPr>
              <a:t>H</a:t>
            </a:r>
            <a:r>
              <a:rPr lang="en-GB" sz="1200" kern="1200" dirty="0" smtClean="0">
                <a:solidFill>
                  <a:schemeClr val="tx1"/>
                </a:solidFill>
                <a:effectLst/>
                <a:latin typeface="+mn-lt"/>
                <a:ea typeface="+mn-ea"/>
                <a:cs typeface="+mn-cs"/>
              </a:rPr>
              <a:t>ow many families are bereaved through suicide a year?</a:t>
            </a:r>
          </a:p>
          <a:p>
            <a:r>
              <a:rPr lang="en-GB" altLang="en-US" baseline="0" dirty="0" smtClean="0">
                <a:cs typeface="Arial" panose="020B0604020202020204" pitchFamily="34" charset="0"/>
              </a:rPr>
              <a:t>A -  4,500 – I feel this is a shockingly high figure and really shows why talking about Mental Health is important</a:t>
            </a:r>
          </a:p>
          <a:p>
            <a:r>
              <a:rPr lang="en-GB" altLang="en-US" baseline="0" dirty="0" smtClean="0">
                <a:cs typeface="Arial" panose="020B0604020202020204" pitchFamily="34" charset="0"/>
              </a:rPr>
              <a:t>Q4 – Why do you think as adults we struggle to talk about death?  This was obviously a discussion point rather than a question but hopefully it generated some good talking points.  Answers may have included because it generates negative emotions and memories, because it’s still a “taboo” subject, for fear of upsetting others, because it scares us.   </a:t>
            </a:r>
          </a:p>
          <a:p>
            <a:endParaRPr lang="en-GB" altLang="en-US" baseline="0" dirty="0" smtClean="0">
              <a:cs typeface="Arial" panose="020B0604020202020204" pitchFamily="34" charset="0"/>
            </a:endParaRPr>
          </a:p>
          <a:p>
            <a:r>
              <a:rPr lang="en-GB" altLang="en-US" baseline="0" dirty="0" smtClean="0">
                <a:cs typeface="Arial" panose="020B0604020202020204" pitchFamily="34" charset="0"/>
              </a:rPr>
              <a:t>Hopefully this gives you an indication of the number of bereavements that occur and why we feel its important that we prepare </a:t>
            </a:r>
            <a:r>
              <a:rPr lang="en-GB" altLang="en-US" baseline="0" dirty="0" err="1" smtClean="0">
                <a:cs typeface="Arial" panose="020B0604020202020204" pitchFamily="34" charset="0"/>
              </a:rPr>
              <a:t>c&amp;YP</a:t>
            </a:r>
            <a:r>
              <a:rPr lang="en-GB" altLang="en-US" baseline="0" dirty="0" smtClean="0">
                <a:cs typeface="Arial" panose="020B0604020202020204" pitchFamily="34" charset="0"/>
              </a:rPr>
              <a:t> for the changes they will experience.</a:t>
            </a:r>
            <a:endParaRPr lang="en-GB" altLang="en-US" dirty="0" smtClean="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3</a:t>
            </a:fld>
            <a:endParaRPr lang="en-GB"/>
          </a:p>
        </p:txBody>
      </p:sp>
    </p:spTree>
    <p:extLst>
      <p:ext uri="{BB962C8B-B14F-4D97-AF65-F5344CB8AC3E}">
        <p14:creationId xmlns:p14="http://schemas.microsoft.com/office/powerpoint/2010/main" val="33372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Laura</a:t>
            </a:r>
          </a:p>
          <a:p>
            <a:endParaRPr lang="en-GB" dirty="0" smtClean="0"/>
          </a:p>
          <a:p>
            <a:r>
              <a:rPr lang="en-GB" dirty="0" smtClean="0"/>
              <a:t>Please take a few moments to read the statistics given</a:t>
            </a:r>
            <a:r>
              <a:rPr lang="en-GB" baseline="0" dirty="0" smtClean="0"/>
              <a:t> on the slide.  </a:t>
            </a:r>
          </a:p>
          <a:p>
            <a:endParaRPr lang="en-GB" baseline="0" dirty="0" smtClean="0"/>
          </a:p>
          <a:p>
            <a:r>
              <a:rPr lang="en-GB" baseline="0" dirty="0" smtClean="0"/>
              <a:t>In almost every average class there will be a child who has suffered the bereavement of a parent or sibling.  This highlights the importance of ensuring that adults feel confident in addressing the subject of grief and issues around it and that they feel supported to do so.  </a:t>
            </a:r>
          </a:p>
          <a:p>
            <a:endParaRPr lang="en-GB" baseline="0" dirty="0" smtClean="0"/>
          </a:p>
          <a:p>
            <a:r>
              <a:rPr lang="en-GB" baseline="0" dirty="0" smtClean="0"/>
              <a:t>Hopefully after competing this session you will feel more confident around discussing the topic of change in loss.</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4</a:t>
            </a:fld>
            <a:endParaRPr lang="en-GB"/>
          </a:p>
        </p:txBody>
      </p:sp>
    </p:spTree>
    <p:extLst>
      <p:ext uri="{BB962C8B-B14F-4D97-AF65-F5344CB8AC3E}">
        <p14:creationId xmlns:p14="http://schemas.microsoft.com/office/powerpoint/2010/main" val="84558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Laura</a:t>
            </a:r>
          </a:p>
          <a:p>
            <a:endParaRPr lang="en-GB" dirty="0" smtClean="0"/>
          </a:p>
          <a:p>
            <a:r>
              <a:rPr lang="en-GB" dirty="0" smtClean="0"/>
              <a:t>Another example of a change</a:t>
            </a:r>
            <a:r>
              <a:rPr lang="en-GB" baseline="0" dirty="0" smtClean="0"/>
              <a:t> and loss that we can experience is F</a:t>
            </a:r>
            <a:r>
              <a:rPr lang="en-GB" dirty="0" smtClean="0"/>
              <a:t>amily Breakdowns and these can be just as traumatising</a:t>
            </a:r>
            <a:r>
              <a:rPr lang="en-GB" baseline="0" dirty="0" smtClean="0"/>
              <a:t> to children and young people as a death.  More </a:t>
            </a:r>
            <a:r>
              <a:rPr lang="en-GB" dirty="0" smtClean="0"/>
              <a:t>than half of UK children are affected by</a:t>
            </a:r>
            <a:r>
              <a:rPr lang="en-GB" baseline="0" dirty="0" smtClean="0"/>
              <a:t> a family breakdown</a:t>
            </a:r>
            <a:r>
              <a:rPr lang="en-GB" dirty="0" smtClean="0"/>
              <a:t>.</a:t>
            </a:r>
          </a:p>
          <a:p>
            <a:endParaRPr lang="en-GB" dirty="0" smtClean="0"/>
          </a:p>
          <a:p>
            <a:r>
              <a:rPr lang="en-GB" dirty="0" smtClean="0"/>
              <a:t>The Peak for splits is 4 – 8 </a:t>
            </a:r>
            <a:r>
              <a:rPr lang="en-GB" dirty="0" err="1" smtClean="0"/>
              <a:t>yrs</a:t>
            </a:r>
            <a:r>
              <a:rPr lang="en-GB" dirty="0" smtClean="0"/>
              <a:t> into a relationship when couples are likely to have young children.</a:t>
            </a:r>
            <a:r>
              <a:rPr lang="en-GB" baseline="0" dirty="0" smtClean="0"/>
              <a:t>  </a:t>
            </a:r>
            <a:r>
              <a:rPr lang="en-GB" dirty="0" smtClean="0"/>
              <a:t>Breakdowns in cohabiting relationships of couples</a:t>
            </a:r>
            <a:r>
              <a:rPr lang="en-GB" baseline="0" dirty="0" smtClean="0"/>
              <a:t> who are not married </a:t>
            </a:r>
            <a:r>
              <a:rPr lang="en-GB" dirty="0" smtClean="0"/>
              <a:t>often go beneath the radar therefore</a:t>
            </a:r>
            <a:r>
              <a:rPr lang="en-GB" baseline="0" dirty="0" smtClean="0"/>
              <a:t> the </a:t>
            </a:r>
            <a:r>
              <a:rPr lang="en-GB" dirty="0" smtClean="0"/>
              <a:t>true extent of the effect of parental split on children is difficult to quantify.</a:t>
            </a:r>
            <a:r>
              <a:rPr lang="en-GB" baseline="0" dirty="0" smtClean="0"/>
              <a:t>  But some facts are that</a:t>
            </a:r>
          </a:p>
          <a:p>
            <a:endParaRPr lang="en-GB" baseline="0" dirty="0" smtClean="0"/>
          </a:p>
          <a:p>
            <a:r>
              <a:rPr lang="en-GB" dirty="0" smtClean="0"/>
              <a:t>25% of children live in single parent families ….92</a:t>
            </a:r>
            <a:r>
              <a:rPr lang="en-GB" baseline="0" dirty="0" smtClean="0"/>
              <a:t>% of these are living with the mother and often the father is no longer sharing parental responsibilities.  A</a:t>
            </a:r>
            <a:r>
              <a:rPr lang="en-GB" dirty="0" smtClean="0"/>
              <a:t>round 70% of children are not well-informed about the split</a:t>
            </a:r>
            <a:r>
              <a:rPr lang="en-GB" baseline="0" dirty="0" smtClean="0"/>
              <a:t> and this can have a devastating effect on children and young people of all ages. </a:t>
            </a:r>
          </a:p>
          <a:p>
            <a:endParaRPr lang="en-GB" dirty="0" smtClean="0"/>
          </a:p>
          <a:p>
            <a:r>
              <a:rPr lang="en-GB" dirty="0" smtClean="0"/>
              <a:t>Add</a:t>
            </a:r>
            <a:r>
              <a:rPr lang="en-GB" baseline="0" dirty="0" smtClean="0"/>
              <a:t> to this is the fact that</a:t>
            </a:r>
            <a:r>
              <a:rPr lang="en-GB" dirty="0" smtClean="0"/>
              <a:t> children can be used as</a:t>
            </a:r>
            <a:r>
              <a:rPr lang="en-GB" baseline="0" dirty="0" smtClean="0"/>
              <a:t> a weapon and this can cause further trauma. </a:t>
            </a:r>
          </a:p>
          <a:p>
            <a:endParaRPr lang="en-GB" baseline="0" dirty="0" smtClean="0"/>
          </a:p>
          <a:p>
            <a:r>
              <a:rPr lang="en-GB" baseline="0" dirty="0" smtClean="0"/>
              <a:t>The sites shown on the slide have good resources to support schools to help a C &amp; young person going through a family breakdown.  </a:t>
            </a:r>
            <a:endParaRPr lang="en-GB" dirty="0" smtClean="0"/>
          </a:p>
          <a:p>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5</a:t>
            </a:fld>
            <a:endParaRPr lang="en-GB"/>
          </a:p>
        </p:txBody>
      </p:sp>
    </p:spTree>
    <p:extLst>
      <p:ext uri="{BB962C8B-B14F-4D97-AF65-F5344CB8AC3E}">
        <p14:creationId xmlns:p14="http://schemas.microsoft.com/office/powerpoint/2010/main" val="426642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Laura</a:t>
            </a:r>
          </a:p>
          <a:p>
            <a:endParaRPr lang="en-GB" dirty="0" smtClean="0"/>
          </a:p>
          <a:p>
            <a:r>
              <a:rPr lang="en-GB" dirty="0" smtClean="0"/>
              <a:t>Sadly, as we</a:t>
            </a:r>
            <a:r>
              <a:rPr lang="en-GB" baseline="0" dirty="0" smtClean="0"/>
              <a:t> are only too aware of, suicide is a huge problem in Scotland.  Scotland has one of the highest suicide rates in the world and young men in Scotland are more likely to die from suicide than from cancer or any other major illness.  This obviously has a huge impact on local communities and schools.</a:t>
            </a:r>
          </a:p>
          <a:p>
            <a:endParaRPr lang="en-GB" baseline="0" dirty="0" smtClean="0"/>
          </a:p>
          <a:p>
            <a:r>
              <a:rPr lang="en-GB" baseline="0" dirty="0" smtClean="0"/>
              <a:t>Similarly to when we discuss death with children and young people, it is equally important to have open and honest conversations with children and young people about suicide if we are to attempt to address the stigma attached.  Only when children and young people begin to see suicide as a less “taboo” subject will they have the confidence to talk to an adult about their feelings.  For this reason it is really important that we use the correct language.  When discussing suicide with young people either the words suicide or killed themselves should be used. If you require more support around this I would recommend the child bereavement UK website, or you can seek further training/information through using the contact details at the end of this presentation.</a:t>
            </a:r>
          </a:p>
          <a:p>
            <a:endParaRPr lang="en-GB" baseline="0" dirty="0" smtClean="0"/>
          </a:p>
          <a:p>
            <a:r>
              <a:rPr lang="en-GB" baseline="0" dirty="0" smtClean="0"/>
              <a:t>In terms of what we can all do in our own homes to address the national problem we have with suicide, teaching resilience and emotional intelligence is crucial as is teaching about gender stereotypes.  It is really important for example that boys know it is good to talk about their feelings and that it is ok to cry.</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6</a:t>
            </a:fld>
            <a:endParaRPr lang="en-GB"/>
          </a:p>
        </p:txBody>
      </p:sp>
    </p:spTree>
    <p:extLst>
      <p:ext uri="{BB962C8B-B14F-4D97-AF65-F5344CB8AC3E}">
        <p14:creationId xmlns:p14="http://schemas.microsoft.com/office/powerpoint/2010/main" val="426489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Adam</a:t>
            </a:r>
          </a:p>
          <a:p>
            <a:endParaRPr lang="en-GB" dirty="0" smtClean="0"/>
          </a:p>
          <a:p>
            <a:r>
              <a:rPr lang="en-GB" dirty="0" smtClean="0"/>
              <a:t>One of the most important things</a:t>
            </a:r>
            <a:r>
              <a:rPr lang="en-GB" baseline="0" dirty="0" smtClean="0"/>
              <a:t> to keep in mind when supporting a child who is dealing with a significant loss or change is to help the child to talk about it.  Avoiding the subject may just further reinforce any feelings of guilt that the child is feeling.  If they know they have someone to talk to they can start to address any negative feelings.  </a:t>
            </a:r>
            <a:endParaRPr lang="en-GB" dirty="0" smtClean="0"/>
          </a:p>
          <a:p>
            <a:endParaRPr lang="en-GB" dirty="0" smtClean="0"/>
          </a:p>
          <a:p>
            <a:r>
              <a:rPr lang="en-GB" dirty="0" smtClean="0"/>
              <a:t>It is very important that you use</a:t>
            </a:r>
            <a:r>
              <a:rPr lang="en-GB" baseline="0" dirty="0" smtClean="0"/>
              <a:t> the correct language when discussing death or any type of change with a child.  It’s really important to use clear, unambiguous language so that the child understands exactly what you mean.  I’m sure you have all heard different ways of death being described to children but this often leads to confusion.  A colleague I worked with had a child in her class who got extremely upset about going on the bus on a school trip one day, on further discussion with the child it turned out the Mum had told him that “grandad went away on the bus”  which was her way of saying he was dead.  You can imagine the distress that caused the child.  I’m sure many of you will know of other similar examples.  It can seem daunting to say the words out loud sometimes but it’s really important that we use the correct terminology.  Try to refrain from using the word “loss” for example “sorry for your loss” as this gives the impression that the person may come back </a:t>
            </a:r>
            <a:endParaRPr lang="en-GB" dirty="0"/>
          </a:p>
        </p:txBody>
      </p:sp>
      <p:sp>
        <p:nvSpPr>
          <p:cNvPr id="4" name="Slide Number Placeholder 3"/>
          <p:cNvSpPr>
            <a:spLocks noGrp="1"/>
          </p:cNvSpPr>
          <p:nvPr>
            <p:ph type="sldNum" sz="quarter" idx="10"/>
          </p:nvPr>
        </p:nvSpPr>
        <p:spPr/>
        <p:txBody>
          <a:bodyPr/>
          <a:lstStyle/>
          <a:p>
            <a:fld id="{1574F73F-1936-46C9-9555-C808CE0C3B44}" type="slidenum">
              <a:rPr lang="en-GB" smtClean="0"/>
              <a:t>7</a:t>
            </a:fld>
            <a:endParaRPr lang="en-GB"/>
          </a:p>
        </p:txBody>
      </p:sp>
    </p:spTree>
    <p:extLst>
      <p:ext uri="{BB962C8B-B14F-4D97-AF65-F5344CB8AC3E}">
        <p14:creationId xmlns:p14="http://schemas.microsoft.com/office/powerpoint/2010/main" val="331403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Adam</a:t>
            </a:r>
          </a:p>
          <a:p>
            <a:endParaRPr lang="en-GB" baseline="0" dirty="0" smtClean="0"/>
          </a:p>
          <a:p>
            <a:r>
              <a:rPr lang="en-GB" sz="1000" dirty="0" smtClean="0"/>
              <a:t>Trauma</a:t>
            </a:r>
            <a:r>
              <a:rPr lang="en-GB" sz="1000" baseline="0" dirty="0" smtClean="0"/>
              <a:t> has been defined as “any situation resulting in an overwhelming sense of vulnerability and/or lack of control.”  Listed on the slide are just some of the traumas that children and young people may have experienced.  Another very traumatic experience for children and young people is if a parent goes to prison. </a:t>
            </a:r>
            <a:r>
              <a:rPr lang="en-GB" sz="1000" dirty="0" smtClean="0"/>
              <a:t>27 000 children in</a:t>
            </a:r>
            <a:r>
              <a:rPr lang="en-GB" sz="1000" baseline="0" dirty="0" smtClean="0"/>
              <a:t> the UK every year are </a:t>
            </a:r>
            <a:r>
              <a:rPr lang="en-GB" sz="1000" dirty="0" smtClean="0"/>
              <a:t>affected by a family member in prison –  this is the</a:t>
            </a:r>
            <a:r>
              <a:rPr lang="en-GB" sz="1000" baseline="0" dirty="0" smtClean="0"/>
              <a:t> </a:t>
            </a:r>
            <a:r>
              <a:rPr lang="en-GB" sz="1000" dirty="0" smtClean="0"/>
              <a:t>same numbers as divorce</a:t>
            </a:r>
          </a:p>
          <a:p>
            <a:endParaRPr lang="en-GB" sz="1000" dirty="0" smtClean="0"/>
          </a:p>
          <a:p>
            <a:r>
              <a:rPr lang="en-GB" sz="1000" dirty="0" smtClean="0"/>
              <a:t>Other major</a:t>
            </a:r>
            <a:r>
              <a:rPr lang="en-GB" sz="1000" baseline="0" dirty="0" smtClean="0"/>
              <a:t> traumas that children and young people experience are:</a:t>
            </a:r>
          </a:p>
          <a:p>
            <a:r>
              <a:rPr lang="en-GB" sz="1000" dirty="0" smtClean="0"/>
              <a:t>Domestic violence </a:t>
            </a:r>
            <a:r>
              <a:rPr lang="en-GB" sz="1000" baseline="0" dirty="0" smtClean="0"/>
              <a:t> - 1 in 5 children in Scotland are affected by this</a:t>
            </a:r>
          </a:p>
          <a:p>
            <a:r>
              <a:rPr lang="en-GB" sz="1000" baseline="0" dirty="0" smtClean="0"/>
              <a:t>Physical, emotional and sexual abuse </a:t>
            </a:r>
            <a:endParaRPr lang="en-GB" sz="1000" dirty="0" smtClean="0"/>
          </a:p>
          <a:p>
            <a:r>
              <a:rPr lang="en-GB" sz="1000" dirty="0" smtClean="0"/>
              <a:t>Abandonment (actual or perceived) </a:t>
            </a:r>
          </a:p>
          <a:p>
            <a:r>
              <a:rPr lang="en-GB" sz="1000" dirty="0" smtClean="0"/>
              <a:t>Becoming “Looked After”</a:t>
            </a:r>
          </a:p>
          <a:p>
            <a:r>
              <a:rPr lang="en-GB" sz="1000" dirty="0" smtClean="0"/>
              <a:t>Eviction</a:t>
            </a:r>
          </a:p>
          <a:p>
            <a:r>
              <a:rPr lang="en-GB" sz="1000" dirty="0" smtClean="0"/>
              <a:t>Major</a:t>
            </a:r>
            <a:r>
              <a:rPr lang="en-GB" sz="1000" baseline="0" dirty="0" smtClean="0"/>
              <a:t> world events such as the recent </a:t>
            </a:r>
            <a:r>
              <a:rPr lang="en-GB" sz="1000" baseline="0" dirty="0" err="1" smtClean="0"/>
              <a:t>Covid</a:t>
            </a:r>
            <a:r>
              <a:rPr lang="en-GB" sz="1000" baseline="0" dirty="0" smtClean="0"/>
              <a:t> 19 pandemic </a:t>
            </a:r>
            <a:endParaRPr lang="en-GB" sz="1000" dirty="0" smtClean="0"/>
          </a:p>
          <a:p>
            <a:endParaRPr lang="en-GB" sz="1000" dirty="0" smtClean="0"/>
          </a:p>
          <a:p>
            <a:r>
              <a:rPr lang="en-GB" sz="1000" b="0" baseline="0" dirty="0" smtClean="0"/>
              <a:t>Evidence has shown that those children/young people who experienced trauma at a young age are more likely to develop Mental Health issues.  As we know only too well Mental Health issues in children and young people have dramatically increased in recent years.  </a:t>
            </a:r>
            <a:r>
              <a:rPr lang="en-GB" sz="1000" b="0" i="0" u="none" strike="noStrike" kern="1200" baseline="0" dirty="0" smtClean="0">
                <a:solidFill>
                  <a:schemeClr val="tx1"/>
                </a:solidFill>
                <a:latin typeface="+mn-lt"/>
                <a:ea typeface="+mn-ea"/>
                <a:cs typeface="+mn-cs"/>
              </a:rPr>
              <a:t>In addition to Mental Health issues our young people are also experiencing new challenges that we did not face when we were growing up. 38% of young people have been affected by cyber-bullying, with text messages and comments on social media. These can be traumatic experiences for Young People and more and more are now also becoming victims to online grooming.</a:t>
            </a:r>
          </a:p>
          <a:p>
            <a:endParaRPr lang="en-GB" sz="1000" b="0" i="0" u="none" strike="noStrike" kern="1200" baseline="0" dirty="0" smtClean="0">
              <a:solidFill>
                <a:schemeClr val="tx1"/>
              </a:solidFill>
              <a:latin typeface="+mn-lt"/>
              <a:ea typeface="+mn-ea"/>
              <a:cs typeface="+mn-cs"/>
            </a:endParaRPr>
          </a:p>
          <a:p>
            <a:r>
              <a:rPr lang="en-GB" sz="1000" b="0" i="0" u="none" strike="noStrike" kern="1200" baseline="0" dirty="0" smtClean="0">
                <a:solidFill>
                  <a:schemeClr val="tx1"/>
                </a:solidFill>
                <a:latin typeface="+mn-lt"/>
                <a:ea typeface="+mn-ea"/>
                <a:cs typeface="+mn-cs"/>
              </a:rPr>
              <a:t>Evidence shows that experiencing trauma at a young age can entirely de-rail good attention, capacity to think well and concentration.  When children are faced with trauma they revert to Primitive reactions: more commonly known as FIGHT/FLIGHT/FREEZE.  Stressed out teenagers or children therefore function like threatened animals - unable to learn, attend, concentrate, enjoy friendships, play, problem solve. In relation </a:t>
            </a:r>
            <a:r>
              <a:rPr lang="en-GB" sz="1000" b="1" i="0" u="none" strike="noStrike" kern="1200" baseline="0" dirty="0" smtClean="0">
                <a:solidFill>
                  <a:schemeClr val="tx1"/>
                </a:solidFill>
                <a:latin typeface="+mn-lt"/>
                <a:ea typeface="+mn-ea"/>
                <a:cs typeface="+mn-cs"/>
              </a:rPr>
              <a:t>Please also don’t underestimate the Importance of relationships.  </a:t>
            </a:r>
          </a:p>
          <a:p>
            <a:r>
              <a:rPr lang="en-GB" sz="1000" b="0" i="0" u="none" strike="noStrike" kern="1200" baseline="0" dirty="0" smtClean="0">
                <a:solidFill>
                  <a:schemeClr val="tx1"/>
                </a:solidFill>
                <a:latin typeface="+mn-lt"/>
                <a:ea typeface="+mn-ea"/>
                <a:cs typeface="+mn-cs"/>
              </a:rPr>
              <a:t>As adults it’s very important that we are the responsive people they need, as often they do not have them at home.</a:t>
            </a:r>
          </a:p>
          <a:p>
            <a:endParaRPr lang="en-GB" sz="1000" dirty="0"/>
          </a:p>
        </p:txBody>
      </p:sp>
      <p:sp>
        <p:nvSpPr>
          <p:cNvPr id="4" name="Slide Number Placeholder 3"/>
          <p:cNvSpPr>
            <a:spLocks noGrp="1"/>
          </p:cNvSpPr>
          <p:nvPr>
            <p:ph type="sldNum" sz="quarter" idx="10"/>
          </p:nvPr>
        </p:nvSpPr>
        <p:spPr/>
        <p:txBody>
          <a:bodyPr/>
          <a:lstStyle/>
          <a:p>
            <a:fld id="{1574F73F-1936-46C9-9555-C808CE0C3B44}" type="slidenum">
              <a:rPr lang="en-GB" smtClean="0"/>
              <a:t>8</a:t>
            </a:fld>
            <a:endParaRPr lang="en-GB"/>
          </a:p>
        </p:txBody>
      </p:sp>
    </p:spTree>
    <p:extLst>
      <p:ext uri="{BB962C8B-B14F-4D97-AF65-F5344CB8AC3E}">
        <p14:creationId xmlns:p14="http://schemas.microsoft.com/office/powerpoint/2010/main" val="3863062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now going to go through a short quiz based on the inform</a:t>
            </a:r>
            <a:r>
              <a:rPr lang="en-GB" baseline="0" dirty="0" smtClean="0"/>
              <a:t>a</a:t>
            </a:r>
            <a:r>
              <a:rPr lang="en-GB" dirty="0" smtClean="0"/>
              <a:t>tion we</a:t>
            </a:r>
            <a:r>
              <a:rPr lang="en-GB" baseline="0" dirty="0" smtClean="0"/>
              <a:t> have went through during this presentation until now.  We will then go through the answer after the questions. 15 seconds will be given after each question to consider your answer:</a:t>
            </a:r>
          </a:p>
          <a:p>
            <a:endParaRPr lang="en-GB" baseline="0" dirty="0" smtClean="0"/>
          </a:p>
          <a:p>
            <a:r>
              <a:rPr lang="en-GB" baseline="0" dirty="0" smtClean="0"/>
              <a:t>Question 1 – How many children are bereaved of a parent every day in the UK? (answer = 111)</a:t>
            </a:r>
          </a:p>
          <a:p>
            <a:endParaRPr lang="en-GB" baseline="0" dirty="0" smtClean="0"/>
          </a:p>
          <a:p>
            <a:r>
              <a:rPr lang="en-GB" baseline="0" dirty="0" smtClean="0"/>
              <a:t>Question 2 – </a:t>
            </a:r>
            <a:r>
              <a:rPr lang="en-GB" dirty="0" smtClean="0"/>
              <a:t>In 2017 how many people died by suicide in the UK? (answer = 5821)</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Question 3 - Estimated, how many parents die each year in East Ayrshire? (answer = 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Question 4 - How many situations are listed under the Trauma slide? (answer =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1574F73F-1936-46C9-9555-C808CE0C3B44}" type="slidenum">
              <a:rPr lang="en-GB" smtClean="0"/>
              <a:t>9</a:t>
            </a:fld>
            <a:endParaRPr lang="en-GB"/>
          </a:p>
        </p:txBody>
      </p:sp>
    </p:spTree>
    <p:extLst>
      <p:ext uri="{BB962C8B-B14F-4D97-AF65-F5344CB8AC3E}">
        <p14:creationId xmlns:p14="http://schemas.microsoft.com/office/powerpoint/2010/main" val="381191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651E70C-9C6B-4841-8C61-6B103CAD48C1}"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37940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51E70C-9C6B-4841-8C61-6B103CAD48C1}"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355419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51E70C-9C6B-4841-8C61-6B103CAD48C1}"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419675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51E70C-9C6B-4841-8C61-6B103CAD48C1}"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239548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651E70C-9C6B-4841-8C61-6B103CAD48C1}"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394763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651E70C-9C6B-4841-8C61-6B103CAD48C1}"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1175937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651E70C-9C6B-4841-8C61-6B103CAD48C1}" type="datetimeFigureOut">
              <a:rPr lang="en-GB" smtClean="0"/>
              <a:t>07/04/2021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361046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651E70C-9C6B-4841-8C61-6B103CAD48C1}" type="datetimeFigureOut">
              <a:rPr lang="en-GB" smtClean="0"/>
              <a:t>07/04/2021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318274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1E70C-9C6B-4841-8C61-6B103CAD48C1}" type="datetimeFigureOut">
              <a:rPr lang="en-GB" smtClean="0"/>
              <a:t>07/04/2021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413649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51E70C-9C6B-4841-8C61-6B103CAD48C1}"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3385065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51E70C-9C6B-4841-8C61-6B103CAD48C1}" type="datetimeFigureOut">
              <a:rPr lang="en-GB" smtClean="0"/>
              <a:t>07/04/2021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5338FB-2168-414D-93A3-5654B8816CC6}" type="slidenum">
              <a:rPr lang="en-GB" smtClean="0"/>
              <a:t>‹#›</a:t>
            </a:fld>
            <a:endParaRPr lang="en-GB"/>
          </a:p>
        </p:txBody>
      </p:sp>
    </p:spTree>
    <p:extLst>
      <p:ext uri="{BB962C8B-B14F-4D97-AF65-F5344CB8AC3E}">
        <p14:creationId xmlns:p14="http://schemas.microsoft.com/office/powerpoint/2010/main" val="14613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1E70C-9C6B-4841-8C61-6B103CAD48C1}" type="datetimeFigureOut">
              <a:rPr lang="en-GB" smtClean="0"/>
              <a:t>07/04/2021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338FB-2168-414D-93A3-5654B8816CC6}" type="slidenum">
              <a:rPr lang="en-GB" smtClean="0"/>
              <a:t>‹#›</a:t>
            </a:fld>
            <a:endParaRPr lang="en-GB"/>
          </a:p>
        </p:txBody>
      </p:sp>
    </p:spTree>
    <p:extLst>
      <p:ext uri="{BB962C8B-B14F-4D97-AF65-F5344CB8AC3E}">
        <p14:creationId xmlns:p14="http://schemas.microsoft.com/office/powerpoint/2010/main" val="1173773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22.jpeg"/><Relationship Id="rId5" Type="http://schemas.microsoft.com/office/2007/relationships/media" Target="../media/media8.m4a"/><Relationship Id="rId10" Type="http://schemas.openxmlformats.org/officeDocument/2006/relationships/hyperlink" Target="https://www.google.co.uk/url?sa=i&amp;url=https%3A%2F%2Fwww.global-english.com%2Fblog%2Ftips-for-tefl-discussion-classes%2F&amp;psig=AOvVaw0xArqx8B6jJpnNm8ilCX_3&amp;ust=1594138109733000&amp;source=images&amp;cd=vfe&amp;ved=0CAIQjRxqFwoTCOiDl7KBueoCFQAAAAAdAAAAABAD" TargetMode="External"/><Relationship Id="rId4" Type="http://schemas.openxmlformats.org/officeDocument/2006/relationships/audio" Target="../media/media7.m4a"/><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25.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www.seemescotland.org/" TargetMode="External"/><Relationship Id="rId13"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hyperlink" Target="http://www.samh.org.uk/" TargetMode="External"/><Relationship Id="rId12" Type="http://schemas.openxmlformats.org/officeDocument/2006/relationships/image" Target="../media/image3.png"/><Relationship Id="rId2" Type="http://schemas.openxmlformats.org/officeDocument/2006/relationships/audio" Target="../media/media10.m4a"/><Relationship Id="rId16" Type="http://schemas.openxmlformats.org/officeDocument/2006/relationships/image" Target="../media/image6.png"/><Relationship Id="rId1" Type="http://schemas.microsoft.com/office/2007/relationships/media" Target="../media/media10.m4a"/><Relationship Id="rId6" Type="http://schemas.openxmlformats.org/officeDocument/2006/relationships/image" Target="../media/image26.png"/><Relationship Id="rId11" Type="http://schemas.openxmlformats.org/officeDocument/2006/relationships/hyperlink" Target="http://www.samaritans.org/" TargetMode="External"/><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hyperlink" Target="https://breathingspace.scot/" TargetMode="External"/><Relationship Id="rId4" Type="http://schemas.openxmlformats.org/officeDocument/2006/relationships/notesSlide" Target="../notesSlides/notesSlide18.xml"/><Relationship Id="rId9" Type="http://schemas.openxmlformats.org/officeDocument/2006/relationships/hyperlink" Target="http://www.crusescotland.org.uk/" TargetMode="External"/><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audio" Target="../media/media4.m4a"/><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10.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9.png"/><Relationship Id="rId5" Type="http://schemas.microsoft.com/office/2007/relationships/media" Target="../media/media3.m4a"/><Relationship Id="rId10" Type="http://schemas.openxmlformats.org/officeDocument/2006/relationships/notesSlide" Target="../notesSlides/notesSlide3.xml"/><Relationship Id="rId4" Type="http://schemas.openxmlformats.org/officeDocument/2006/relationships/audio" Target="../media/media2.m4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nspcc.org.uk/" TargetMode="External"/><Relationship Id="rId3" Type="http://schemas.openxmlformats.org/officeDocument/2006/relationships/slideLayout" Target="../slideLayouts/slideLayout2.xml"/><Relationship Id="rId7" Type="http://schemas.openxmlformats.org/officeDocument/2006/relationships/hyperlink" Target="http://www.childline.org.uk/"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youngminds.org.uk/" TargetMode="External"/><Relationship Id="rId11"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hyperlink" Target="http://www.google.co.uk/url?sa=i&amp;rct=j&amp;q=&amp;esrc=s&amp;source=images&amp;cd=&amp;cad=rja&amp;uact=8&amp;ved=0ahUKEwj4gMqaoYrRAhXMelAKHXhtAUQQjRwIBw&amp;url=http://slideplayer.com/slide/1560230/&amp;psig=AFQjCNHmOL9nCgPYK31Zu8wig-83K2MVBw&amp;ust=1482580560554576" TargetMode="External"/><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6315" y="1205852"/>
            <a:ext cx="10537371" cy="1018903"/>
          </a:xfrm>
        </p:spPr>
        <p:txBody>
          <a:bodyPr>
            <a:noAutofit/>
          </a:bodyPr>
          <a:lstStyle/>
          <a:p>
            <a:r>
              <a:rPr lang="en-GB" sz="3600" dirty="0" smtClean="0"/>
              <a:t>Tips for people supporting children experiencing </a:t>
            </a:r>
            <a:endParaRPr lang="en-GB" sz="3600" dirty="0"/>
          </a:p>
        </p:txBody>
      </p:sp>
      <p:sp>
        <p:nvSpPr>
          <p:cNvPr id="3" name="Subtitle 2"/>
          <p:cNvSpPr>
            <a:spLocks noGrp="1"/>
          </p:cNvSpPr>
          <p:nvPr>
            <p:ph type="subTitle" idx="1"/>
          </p:nvPr>
        </p:nvSpPr>
        <p:spPr>
          <a:xfrm>
            <a:off x="1663000" y="2400319"/>
            <a:ext cx="9144000" cy="1655762"/>
          </a:xfrm>
        </p:spPr>
        <p:txBody>
          <a:bodyPr>
            <a:normAutofit/>
          </a:bodyPr>
          <a:lstStyle/>
          <a:p>
            <a:r>
              <a:rPr lang="en-GB" sz="7200" dirty="0" smtClean="0">
                <a:latin typeface="+mj-lt"/>
              </a:rPr>
              <a:t>Change and Loss </a:t>
            </a:r>
            <a:endParaRPr lang="en-GB" sz="72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274" y="357745"/>
            <a:ext cx="1780032" cy="979587"/>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471" y="4056081"/>
            <a:ext cx="2805058" cy="207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0" y="359836"/>
            <a:ext cx="1079858" cy="979587"/>
          </a:xfrm>
          <a:prstGeom prst="rect">
            <a:avLst/>
          </a:prstGeom>
        </p:spPr>
      </p:pic>
      <p:pic>
        <p:nvPicPr>
          <p:cNvPr id="11" name="Picture 10"/>
          <p:cNvPicPr>
            <a:picLocks noChangeAspect="1"/>
          </p:cNvPicPr>
          <p:nvPr/>
        </p:nvPicPr>
        <p:blipFill>
          <a:blip r:embed="rId6"/>
          <a:stretch>
            <a:fillRect/>
          </a:stretch>
        </p:blipFill>
        <p:spPr>
          <a:xfrm>
            <a:off x="5295463" y="357745"/>
            <a:ext cx="1878429" cy="981678"/>
          </a:xfrm>
          <a:prstGeom prst="rect">
            <a:avLst/>
          </a:prstGeom>
        </p:spPr>
      </p:pic>
      <p:pic>
        <p:nvPicPr>
          <p:cNvPr id="12" name="Picture 11"/>
          <p:cNvPicPr>
            <a:picLocks noChangeAspect="1"/>
          </p:cNvPicPr>
          <p:nvPr/>
        </p:nvPicPr>
        <p:blipFill>
          <a:blip r:embed="rId7"/>
          <a:stretch>
            <a:fillRect/>
          </a:stretch>
        </p:blipFill>
        <p:spPr>
          <a:xfrm>
            <a:off x="7777535" y="410906"/>
            <a:ext cx="1669608" cy="893857"/>
          </a:xfrm>
          <a:prstGeom prst="rect">
            <a:avLst/>
          </a:prstGeom>
        </p:spPr>
      </p:pic>
      <p:pic>
        <p:nvPicPr>
          <p:cNvPr id="13" name="Picture 12"/>
          <p:cNvPicPr>
            <a:picLocks noChangeAspect="1"/>
          </p:cNvPicPr>
          <p:nvPr/>
        </p:nvPicPr>
        <p:blipFill>
          <a:blip r:embed="rId8"/>
          <a:stretch>
            <a:fillRect/>
          </a:stretch>
        </p:blipFill>
        <p:spPr>
          <a:xfrm>
            <a:off x="10243426" y="357745"/>
            <a:ext cx="1827229" cy="985009"/>
          </a:xfrm>
          <a:prstGeom prst="rect">
            <a:avLst/>
          </a:prstGeom>
        </p:spPr>
      </p:pic>
    </p:spTree>
    <p:extLst>
      <p:ext uri="{BB962C8B-B14F-4D97-AF65-F5344CB8AC3E}">
        <p14:creationId xmlns:p14="http://schemas.microsoft.com/office/powerpoint/2010/main" val="1790175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00062"/>
            <a:ext cx="10515600" cy="1325563"/>
          </a:xfrm>
        </p:spPr>
        <p:txBody>
          <a:bodyPr>
            <a:normAutofit fontScale="90000"/>
          </a:bodyPr>
          <a:lstStyle/>
          <a:p>
            <a:pPr algn="ctr"/>
            <a:r>
              <a:rPr lang="en-GB" altLang="en-US" kern="0" dirty="0">
                <a:latin typeface="Arial" panose="020B0604020202020204" pitchFamily="34" charset="0"/>
                <a:cs typeface="Arial" panose="020B0604020202020204" pitchFamily="34" charset="0"/>
              </a:rPr>
              <a:t>What day to day changes are our </a:t>
            </a:r>
            <a:r>
              <a:rPr lang="en-GB" altLang="en-US" kern="0" dirty="0" smtClean="0">
                <a:latin typeface="Arial" panose="020B0604020202020204" pitchFamily="34" charset="0"/>
                <a:cs typeface="Arial" panose="020B0604020202020204" pitchFamily="34" charset="0"/>
              </a:rPr>
              <a:t/>
            </a:r>
            <a:br>
              <a:rPr lang="en-GB" altLang="en-US" kern="0" dirty="0" smtClean="0">
                <a:latin typeface="Arial" panose="020B0604020202020204" pitchFamily="34" charset="0"/>
                <a:cs typeface="Arial" panose="020B0604020202020204" pitchFamily="34" charset="0"/>
              </a:rPr>
            </a:br>
            <a:r>
              <a:rPr lang="en-GB" altLang="en-US" kern="0" dirty="0" smtClean="0">
                <a:latin typeface="Arial" panose="020B0604020202020204" pitchFamily="34" charset="0"/>
                <a:cs typeface="Arial" panose="020B0604020202020204" pitchFamily="34" charset="0"/>
              </a:rPr>
              <a:t>young people </a:t>
            </a:r>
            <a:r>
              <a:rPr lang="en-GB" altLang="en-US" kern="0" dirty="0">
                <a:latin typeface="Arial" panose="020B0604020202020204" pitchFamily="34" charset="0"/>
                <a:cs typeface="Arial" panose="020B0604020202020204" pitchFamily="34" charset="0"/>
              </a:rPr>
              <a:t>experiencing?</a:t>
            </a:r>
            <a:br>
              <a:rPr lang="en-GB" altLang="en-US" kern="0"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lstStyle/>
          <a:p>
            <a:pPr marL="171450" lvl="0" indent="-171450" defTabSz="685800" fontAlgn="base">
              <a:lnSpc>
                <a:spcPct val="150000"/>
              </a:lnSpc>
              <a:spcBef>
                <a:spcPts val="750"/>
              </a:spcBef>
              <a:spcAft>
                <a:spcPct val="0"/>
              </a:spcAft>
              <a:defRPr/>
            </a:pPr>
            <a:r>
              <a:rPr lang="en-GB" altLang="en-US" kern="0" dirty="0">
                <a:solidFill>
                  <a:prstClr val="black"/>
                </a:solidFill>
                <a:latin typeface="Arial" panose="020B0604020202020204" pitchFamily="34" charset="0"/>
                <a:cs typeface="Arial" panose="020B0604020202020204" pitchFamily="34" charset="0"/>
              </a:rPr>
              <a:t>Body </a:t>
            </a:r>
          </a:p>
          <a:p>
            <a:pPr marL="171450" lvl="0" indent="-171450" defTabSz="685800" fontAlgn="base">
              <a:lnSpc>
                <a:spcPct val="150000"/>
              </a:lnSpc>
              <a:spcBef>
                <a:spcPts val="750"/>
              </a:spcBef>
              <a:spcAft>
                <a:spcPct val="0"/>
              </a:spcAft>
              <a:defRPr/>
            </a:pPr>
            <a:r>
              <a:rPr lang="en-GB" altLang="en-US" kern="0" dirty="0">
                <a:solidFill>
                  <a:prstClr val="black"/>
                </a:solidFill>
                <a:latin typeface="Arial" panose="020B0604020202020204" pitchFamily="34" charset="0"/>
                <a:cs typeface="Arial" panose="020B0604020202020204" pitchFamily="34" charset="0"/>
              </a:rPr>
              <a:t>Emotions</a:t>
            </a:r>
          </a:p>
          <a:p>
            <a:pPr marL="171450" lvl="0" indent="-171450" defTabSz="685800" fontAlgn="base">
              <a:lnSpc>
                <a:spcPct val="150000"/>
              </a:lnSpc>
              <a:spcBef>
                <a:spcPts val="750"/>
              </a:spcBef>
              <a:spcAft>
                <a:spcPct val="0"/>
              </a:spcAft>
              <a:defRPr/>
            </a:pPr>
            <a:r>
              <a:rPr lang="en-GB" altLang="en-US" kern="0" dirty="0">
                <a:solidFill>
                  <a:prstClr val="black"/>
                </a:solidFill>
                <a:latin typeface="Arial" panose="020B0604020202020204" pitchFamily="34" charset="0"/>
                <a:cs typeface="Arial" panose="020B0604020202020204" pitchFamily="34" charset="0"/>
              </a:rPr>
              <a:t>Relationships</a:t>
            </a:r>
            <a:r>
              <a:rPr lang="en-GB" altLang="en-US" sz="3200" kern="0" dirty="0">
                <a:solidFill>
                  <a:prstClr val="black"/>
                </a:solidFill>
                <a:latin typeface="Arial" panose="020B0604020202020204" pitchFamily="34" charset="0"/>
                <a:cs typeface="Arial" panose="020B0604020202020204" pitchFamily="34" charset="0"/>
              </a:rPr>
              <a:t> </a:t>
            </a:r>
            <a:r>
              <a:rPr lang="en-GB" altLang="en-US" kern="0" dirty="0">
                <a:solidFill>
                  <a:prstClr val="black"/>
                </a:solidFill>
                <a:latin typeface="Arial" panose="020B0604020202020204" pitchFamily="34" charset="0"/>
                <a:cs typeface="Arial" panose="020B0604020202020204" pitchFamily="34" charset="0"/>
              </a:rPr>
              <a:t>e.g. </a:t>
            </a:r>
            <a:r>
              <a:rPr lang="en-GB" altLang="en-US" kern="0" dirty="0" smtClean="0">
                <a:solidFill>
                  <a:prstClr val="black"/>
                </a:solidFill>
                <a:latin typeface="Arial" panose="020B0604020202020204" pitchFamily="34" charset="0"/>
                <a:cs typeface="Arial" panose="020B0604020202020204" pitchFamily="34" charset="0"/>
              </a:rPr>
              <a:t>friends</a:t>
            </a:r>
            <a:endParaRPr lang="en-GB" altLang="en-US" sz="2400" kern="0" dirty="0">
              <a:solidFill>
                <a:prstClr val="black"/>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p:txBody>
          <a:bodyPr/>
          <a:lstStyle/>
          <a:p>
            <a:pPr marL="342900" lvl="0" indent="-342900" eaLnBrk="0" fontAlgn="base" hangingPunct="0">
              <a:lnSpc>
                <a:spcPct val="150000"/>
              </a:lnSpc>
              <a:spcBef>
                <a:spcPct val="20000"/>
              </a:spcBef>
              <a:spcAft>
                <a:spcPct val="0"/>
              </a:spcAft>
              <a:buFontTx/>
              <a:buChar char="•"/>
              <a:defRPr/>
            </a:pPr>
            <a:r>
              <a:rPr lang="en-GB" kern="0" dirty="0">
                <a:solidFill>
                  <a:srgbClr val="000000"/>
                </a:solidFill>
                <a:latin typeface="Arial" panose="020B0604020202020204" pitchFamily="34" charset="0"/>
                <a:cs typeface="Arial" panose="020B0604020202020204" pitchFamily="34" charset="0"/>
              </a:rPr>
              <a:t>Transitions</a:t>
            </a:r>
          </a:p>
          <a:p>
            <a:pPr marL="342900" lvl="0" indent="-342900" eaLnBrk="0" fontAlgn="base" hangingPunct="0">
              <a:lnSpc>
                <a:spcPct val="150000"/>
              </a:lnSpc>
              <a:spcBef>
                <a:spcPct val="20000"/>
              </a:spcBef>
              <a:spcAft>
                <a:spcPct val="0"/>
              </a:spcAft>
              <a:buFontTx/>
              <a:buChar char="•"/>
              <a:defRPr/>
            </a:pPr>
            <a:r>
              <a:rPr lang="en-GB" kern="0" dirty="0">
                <a:solidFill>
                  <a:srgbClr val="000000"/>
                </a:solidFill>
                <a:latin typeface="Arial" panose="020B0604020202020204" pitchFamily="34" charset="0"/>
                <a:cs typeface="Arial" panose="020B0604020202020204" pitchFamily="34" charset="0"/>
              </a:rPr>
              <a:t>Life events</a:t>
            </a:r>
          </a:p>
          <a:p>
            <a:pPr marL="342900" lvl="0" indent="-342900" eaLnBrk="0" fontAlgn="base" hangingPunct="0">
              <a:lnSpc>
                <a:spcPct val="150000"/>
              </a:lnSpc>
              <a:spcBef>
                <a:spcPct val="20000"/>
              </a:spcBef>
              <a:spcAft>
                <a:spcPct val="0"/>
              </a:spcAft>
              <a:buFontTx/>
              <a:buChar char="•"/>
              <a:defRPr/>
            </a:pPr>
            <a:r>
              <a:rPr lang="en-GB" kern="0" dirty="0">
                <a:solidFill>
                  <a:srgbClr val="000000"/>
                </a:solidFill>
                <a:latin typeface="Arial" panose="020B0604020202020204" pitchFamily="34" charset="0"/>
                <a:cs typeface="Arial" panose="020B0604020202020204" pitchFamily="34" charset="0"/>
              </a:rPr>
              <a:t>World events e.g. what is portrayed in the media</a:t>
            </a:r>
          </a:p>
          <a:p>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491" y="4650401"/>
            <a:ext cx="2801017" cy="1979385"/>
          </a:xfrm>
          <a:prstGeom prst="rect">
            <a:avLst/>
          </a:prstGeom>
        </p:spPr>
      </p:pic>
    </p:spTree>
    <p:extLst>
      <p:ext uri="{BB962C8B-B14F-4D97-AF65-F5344CB8AC3E}">
        <p14:creationId xmlns:p14="http://schemas.microsoft.com/office/powerpoint/2010/main" val="2795708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92" y="342174"/>
            <a:ext cx="10515600" cy="1325563"/>
          </a:xfrm>
        </p:spPr>
        <p:txBody>
          <a:bodyPr/>
          <a:lstStyle/>
          <a:p>
            <a:r>
              <a:rPr lang="en-GB" altLang="en-US" i="1" kern="0" dirty="0">
                <a:solidFill>
                  <a:prstClr val="black"/>
                </a:solidFill>
                <a:latin typeface="Arial" panose="020B0604020202020204" pitchFamily="34" charset="0"/>
                <a:cs typeface="Arial" panose="020B0604020202020204" pitchFamily="34" charset="0"/>
              </a:rPr>
              <a:t>What reactions to change and loss have you </a:t>
            </a:r>
            <a:r>
              <a:rPr lang="en-GB" altLang="en-US" i="1" kern="0" dirty="0" smtClean="0">
                <a:solidFill>
                  <a:prstClr val="black"/>
                </a:solidFill>
                <a:latin typeface="Arial" panose="020B0604020202020204" pitchFamily="34" charset="0"/>
                <a:cs typeface="Arial" panose="020B0604020202020204" pitchFamily="34" charset="0"/>
              </a:rPr>
              <a:t>may seen </a:t>
            </a:r>
            <a:r>
              <a:rPr lang="en-GB" altLang="en-US" i="1" kern="0" dirty="0">
                <a:solidFill>
                  <a:prstClr val="black"/>
                </a:solidFill>
                <a:latin typeface="Arial" panose="020B0604020202020204" pitchFamily="34" charset="0"/>
                <a:cs typeface="Arial" panose="020B0604020202020204" pitchFamily="34" charset="0"/>
              </a:rPr>
              <a:t>in young people?</a:t>
            </a:r>
            <a:endParaRPr lang="en-GB" dirty="0">
              <a:latin typeface="Arial" panose="020B0604020202020204" pitchFamily="34" charset="0"/>
              <a:cs typeface="Arial" panose="020B0604020202020204" pitchFamily="34" charset="0"/>
            </a:endParaRPr>
          </a:p>
        </p:txBody>
      </p:sp>
      <p:sp>
        <p:nvSpPr>
          <p:cNvPr id="4" name="Content Placeholder 3"/>
          <p:cNvSpPr>
            <a:spLocks noGrp="1"/>
          </p:cNvSpPr>
          <p:nvPr>
            <p:ph sz="half" idx="1"/>
          </p:nvPr>
        </p:nvSpPr>
        <p:spPr/>
        <p:txBody>
          <a:bodyPr/>
          <a:lstStyle/>
          <a:p>
            <a:pPr lvl="0" eaLnBrk="0" fontAlgn="base" hangingPunct="0">
              <a:lnSpc>
                <a:spcPct val="150000"/>
              </a:lnSpc>
              <a:spcBef>
                <a:spcPct val="0"/>
              </a:spcBef>
              <a:spcAft>
                <a:spcPct val="0"/>
              </a:spcAft>
            </a:pPr>
            <a:r>
              <a:rPr lang="en-GB" altLang="en-US" dirty="0">
                <a:solidFill>
                  <a:prstClr val="black"/>
                </a:solidFill>
                <a:latin typeface="Arial" panose="020B0604020202020204" pitchFamily="34" charset="0"/>
                <a:cs typeface="Arial" panose="020B0604020202020204" pitchFamily="34" charset="0"/>
              </a:rPr>
              <a:t>Shock</a:t>
            </a:r>
          </a:p>
          <a:p>
            <a:pPr lvl="0" eaLnBrk="0" fontAlgn="base" hangingPunct="0">
              <a:lnSpc>
                <a:spcPct val="150000"/>
              </a:lnSpc>
              <a:spcBef>
                <a:spcPct val="0"/>
              </a:spcBef>
              <a:spcAft>
                <a:spcPct val="0"/>
              </a:spcAft>
            </a:pPr>
            <a:r>
              <a:rPr lang="en-GB" altLang="en-US" dirty="0">
                <a:solidFill>
                  <a:prstClr val="black"/>
                </a:solidFill>
                <a:latin typeface="Arial" panose="020B0604020202020204" pitchFamily="34" charset="0"/>
                <a:cs typeface="Arial" panose="020B0604020202020204" pitchFamily="34" charset="0"/>
              </a:rPr>
              <a:t>Denial</a:t>
            </a:r>
          </a:p>
          <a:p>
            <a:pPr lvl="0" eaLnBrk="0" fontAlgn="base" hangingPunct="0">
              <a:lnSpc>
                <a:spcPct val="150000"/>
              </a:lnSpc>
              <a:spcBef>
                <a:spcPct val="0"/>
              </a:spcBef>
              <a:spcAft>
                <a:spcPct val="0"/>
              </a:spcAft>
            </a:pPr>
            <a:r>
              <a:rPr lang="en-GB" altLang="en-US" dirty="0">
                <a:solidFill>
                  <a:prstClr val="black"/>
                </a:solidFill>
                <a:latin typeface="Arial" panose="020B0604020202020204" pitchFamily="34" charset="0"/>
                <a:cs typeface="Arial" panose="020B0604020202020204" pitchFamily="34" charset="0"/>
              </a:rPr>
              <a:t>Sadness</a:t>
            </a:r>
          </a:p>
          <a:p>
            <a:pPr lvl="0" eaLnBrk="0" fontAlgn="base" hangingPunct="0">
              <a:lnSpc>
                <a:spcPct val="150000"/>
              </a:lnSpc>
              <a:spcBef>
                <a:spcPct val="0"/>
              </a:spcBef>
              <a:spcAft>
                <a:spcPct val="0"/>
              </a:spcAft>
            </a:pPr>
            <a:r>
              <a:rPr lang="en-GB" altLang="en-US" dirty="0">
                <a:solidFill>
                  <a:prstClr val="black"/>
                </a:solidFill>
                <a:latin typeface="Arial" panose="020B0604020202020204" pitchFamily="34" charset="0"/>
                <a:cs typeface="Arial" panose="020B0604020202020204" pitchFamily="34" charset="0"/>
              </a:rPr>
              <a:t>Anger</a:t>
            </a:r>
          </a:p>
          <a:p>
            <a:endParaRPr lang="en-GB"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5723492" y="1983513"/>
            <a:ext cx="5181600" cy="4351338"/>
          </a:xfrm>
        </p:spPr>
        <p:txBody>
          <a:bodyPr/>
          <a:lstStyle/>
          <a:p>
            <a:pPr lvl="0" eaLnBrk="0" fontAlgn="base" hangingPunct="0">
              <a:lnSpc>
                <a:spcPct val="150000"/>
              </a:lnSpc>
              <a:spcBef>
                <a:spcPct val="0"/>
              </a:spcBef>
              <a:spcAft>
                <a:spcPct val="0"/>
              </a:spcAft>
            </a:pPr>
            <a:r>
              <a:rPr lang="en-GB" altLang="en-US" dirty="0">
                <a:solidFill>
                  <a:srgbClr val="000000"/>
                </a:solidFill>
                <a:latin typeface="Arial" panose="020B0604020202020204" pitchFamily="34" charset="0"/>
                <a:cs typeface="Arial" panose="020B0604020202020204" pitchFamily="34" charset="0"/>
              </a:rPr>
              <a:t>Anxiety</a:t>
            </a:r>
          </a:p>
          <a:p>
            <a:pPr lvl="0" eaLnBrk="0" fontAlgn="base" hangingPunct="0">
              <a:lnSpc>
                <a:spcPct val="150000"/>
              </a:lnSpc>
              <a:spcBef>
                <a:spcPct val="0"/>
              </a:spcBef>
              <a:spcAft>
                <a:spcPct val="0"/>
              </a:spcAft>
            </a:pPr>
            <a:r>
              <a:rPr lang="en-GB" altLang="en-US" dirty="0">
                <a:solidFill>
                  <a:srgbClr val="000000"/>
                </a:solidFill>
                <a:latin typeface="Arial" panose="020B0604020202020204" pitchFamily="34" charset="0"/>
                <a:cs typeface="Arial" panose="020B0604020202020204" pitchFamily="34" charset="0"/>
              </a:rPr>
              <a:t>Guilt</a:t>
            </a:r>
          </a:p>
          <a:p>
            <a:pPr lvl="0" eaLnBrk="0" fontAlgn="base" hangingPunct="0">
              <a:lnSpc>
                <a:spcPct val="150000"/>
              </a:lnSpc>
              <a:spcBef>
                <a:spcPct val="0"/>
              </a:spcBef>
              <a:spcAft>
                <a:spcPct val="0"/>
              </a:spcAft>
            </a:pPr>
            <a:r>
              <a:rPr lang="en-GB" altLang="en-US" dirty="0" smtClean="0">
                <a:solidFill>
                  <a:srgbClr val="000000"/>
                </a:solidFill>
                <a:latin typeface="Arial" panose="020B0604020202020204" pitchFamily="34" charset="0"/>
                <a:cs typeface="Arial" panose="020B0604020202020204" pitchFamily="34" charset="0"/>
              </a:rPr>
              <a:t>Acceptance</a:t>
            </a:r>
          </a:p>
          <a:p>
            <a:pPr lvl="0" eaLnBrk="0" fontAlgn="base" hangingPunct="0">
              <a:lnSpc>
                <a:spcPct val="150000"/>
              </a:lnSpc>
              <a:spcBef>
                <a:spcPct val="0"/>
              </a:spcBef>
              <a:spcAft>
                <a:spcPct val="0"/>
              </a:spcAft>
            </a:pPr>
            <a:r>
              <a:rPr lang="en-GB" altLang="en-US" dirty="0" smtClean="0">
                <a:solidFill>
                  <a:srgbClr val="000000"/>
                </a:solidFill>
                <a:latin typeface="Arial" panose="020B0604020202020204" pitchFamily="34" charset="0"/>
                <a:cs typeface="Arial" panose="020B0604020202020204" pitchFamily="34" charset="0"/>
              </a:rPr>
              <a:t>Loneliness </a:t>
            </a:r>
            <a:endParaRPr lang="en-GB" altLang="en-US" dirty="0">
              <a:solidFill>
                <a:srgbClr val="000000"/>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365" y="2124992"/>
            <a:ext cx="3333750" cy="2219325"/>
          </a:xfrm>
          <a:prstGeom prst="rect">
            <a:avLst/>
          </a:prstGeom>
        </p:spPr>
      </p:pic>
    </p:spTree>
    <p:extLst>
      <p:ext uri="{BB962C8B-B14F-4D97-AF65-F5344CB8AC3E}">
        <p14:creationId xmlns:p14="http://schemas.microsoft.com/office/powerpoint/2010/main" val="3359789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kern="0" dirty="0">
                <a:solidFill>
                  <a:prstClr val="black"/>
                </a:solidFill>
                <a:latin typeface="Arial" panose="020B0604020202020204" pitchFamily="34" charset="0"/>
                <a:cs typeface="Arial" panose="020B0604020202020204" pitchFamily="34" charset="0"/>
              </a:rPr>
              <a:t>POTENTIAL BEHAVIOURS</a:t>
            </a:r>
            <a:r>
              <a:rPr lang="en-GB" sz="2800" kern="0" dirty="0">
                <a:solidFill>
                  <a:sysClr val="windowText" lastClr="000000"/>
                </a:solidFill>
                <a:latin typeface="Arial" panose="020B0604020202020204" pitchFamily="34" charset="0"/>
                <a:cs typeface="Arial" panose="020B0604020202020204" pitchFamily="34" charset="0"/>
              </a:rPr>
              <a:t/>
            </a:r>
            <a:br>
              <a:rPr lang="en-GB" sz="2800" kern="0" dirty="0">
                <a:solidFill>
                  <a:sysClr val="windowText" lastClr="000000"/>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171450" lvl="0" indent="-171450" defTabSz="685800" fontAlgn="base">
              <a:lnSpc>
                <a:spcPct val="150000"/>
              </a:lnSpc>
              <a:spcBef>
                <a:spcPts val="750"/>
              </a:spcBef>
              <a:spcAft>
                <a:spcPct val="0"/>
              </a:spcAft>
              <a:defRPr/>
            </a:pPr>
            <a:r>
              <a:rPr lang="en-GB" altLang="en-US" kern="0" dirty="0">
                <a:solidFill>
                  <a:prstClr val="black"/>
                </a:solidFill>
                <a:latin typeface="Arial" panose="020B0604020202020204" pitchFamily="34" charset="0"/>
                <a:cs typeface="Arial" panose="020B0604020202020204" pitchFamily="34" charset="0"/>
              </a:rPr>
              <a:t>Regression</a:t>
            </a:r>
          </a:p>
          <a:p>
            <a:pPr marL="171450" lvl="0" indent="-171450" defTabSz="685800" fontAlgn="base">
              <a:lnSpc>
                <a:spcPct val="150000"/>
              </a:lnSpc>
              <a:spcBef>
                <a:spcPts val="750"/>
              </a:spcBef>
              <a:spcAft>
                <a:spcPct val="0"/>
              </a:spcAft>
              <a:defRPr/>
            </a:pPr>
            <a:r>
              <a:rPr lang="en-GB" altLang="en-US" kern="0" dirty="0">
                <a:solidFill>
                  <a:srgbClr val="000000"/>
                </a:solidFill>
                <a:latin typeface="Arial" panose="020B0604020202020204" pitchFamily="34" charset="0"/>
                <a:cs typeface="Arial" panose="020B0604020202020204" pitchFamily="34" charset="0"/>
              </a:rPr>
              <a:t>Re-enactment</a:t>
            </a:r>
          </a:p>
          <a:p>
            <a:pPr marL="171450" lvl="0" indent="-171450" defTabSz="685800" fontAlgn="base">
              <a:lnSpc>
                <a:spcPct val="150000"/>
              </a:lnSpc>
              <a:spcBef>
                <a:spcPts val="750"/>
              </a:spcBef>
              <a:spcAft>
                <a:spcPct val="0"/>
              </a:spcAft>
              <a:defRPr/>
            </a:pPr>
            <a:r>
              <a:rPr lang="en-GB" altLang="en-US" kern="0" dirty="0">
                <a:solidFill>
                  <a:srgbClr val="000000"/>
                </a:solidFill>
                <a:latin typeface="Arial" panose="020B0604020202020204" pitchFamily="34" charset="0"/>
                <a:cs typeface="Arial" panose="020B0604020202020204" pitchFamily="34" charset="0"/>
              </a:rPr>
              <a:t>Sleep problems</a:t>
            </a:r>
            <a:endParaRPr lang="en-GB" altLang="en-US" kern="0" dirty="0">
              <a:solidFill>
                <a:prstClr val="black"/>
              </a:solidFill>
              <a:latin typeface="Arial" panose="020B0604020202020204" pitchFamily="34" charset="0"/>
              <a:cs typeface="Arial" panose="020B0604020202020204" pitchFamily="34" charset="0"/>
            </a:endParaRPr>
          </a:p>
          <a:p>
            <a:pPr marL="171450" lvl="0" indent="-171450" defTabSz="685800" fontAlgn="base">
              <a:lnSpc>
                <a:spcPct val="150000"/>
              </a:lnSpc>
              <a:spcBef>
                <a:spcPts val="750"/>
              </a:spcBef>
              <a:spcAft>
                <a:spcPct val="0"/>
              </a:spcAft>
              <a:defRPr/>
            </a:pPr>
            <a:r>
              <a:rPr lang="en-GB" altLang="en-US" kern="0" dirty="0">
                <a:solidFill>
                  <a:prstClr val="black"/>
                </a:solidFill>
                <a:latin typeface="Arial" panose="020B0604020202020204" pitchFamily="34" charset="0"/>
                <a:cs typeface="Arial" panose="020B0604020202020204" pitchFamily="34" charset="0"/>
              </a:rPr>
              <a:t>Temper tantrums</a:t>
            </a:r>
          </a:p>
          <a:p>
            <a:pPr marL="171450" lvl="0" indent="-171450" defTabSz="685800" fontAlgn="base">
              <a:lnSpc>
                <a:spcPct val="150000"/>
              </a:lnSpc>
              <a:spcBef>
                <a:spcPts val="750"/>
              </a:spcBef>
              <a:spcAft>
                <a:spcPct val="0"/>
              </a:spcAft>
              <a:defRPr/>
            </a:pPr>
            <a:r>
              <a:rPr lang="en-GB" altLang="en-US" kern="0" dirty="0">
                <a:solidFill>
                  <a:prstClr val="black"/>
                </a:solidFill>
                <a:latin typeface="Arial" panose="020B0604020202020204" pitchFamily="34" charset="0"/>
                <a:cs typeface="Arial" panose="020B0604020202020204" pitchFamily="34" charset="0"/>
              </a:rPr>
              <a:t>Avoidance</a:t>
            </a:r>
          </a:p>
          <a:p>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672" y="2343953"/>
            <a:ext cx="3970100" cy="2329125"/>
          </a:xfrm>
          <a:prstGeom prst="rect">
            <a:avLst/>
          </a:prstGeom>
        </p:spPr>
      </p:pic>
    </p:spTree>
    <p:extLst>
      <p:ext uri="{BB962C8B-B14F-4D97-AF65-F5344CB8AC3E}">
        <p14:creationId xmlns:p14="http://schemas.microsoft.com/office/powerpoint/2010/main" val="2314559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Discussion Time  </a:t>
            </a:r>
            <a:endParaRPr lang="en-GB" dirty="0">
              <a:latin typeface="Arial" panose="020B060402020202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92800" y="3225800"/>
            <a:ext cx="406400" cy="4064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892800" y="3225800"/>
            <a:ext cx="406400" cy="406400"/>
          </a:xfrm>
          <a:prstGeom prst="rect">
            <a:avLst/>
          </a:prstGeom>
        </p:spPr>
      </p:pic>
      <p:pic>
        <p:nvPicPr>
          <p:cNvPr id="1026" name="Picture 2" descr="Tips for TEFL discussion classes">
            <a:hlinkClick r:id="rId10"/>
          </p:cNvPr>
          <p:cNvPicPr>
            <a:picLocks noGrp="1" noChangeAspect="1" noChangeArrowheads="1"/>
          </p:cNvPicPr>
          <p:nvPr>
            <p:ph idx="1"/>
          </p:nvPr>
        </p:nvPicPr>
        <p:blipFill>
          <a:blip r:embed="rId11">
            <a:extLst>
              <a:ext uri="{28A0092B-C50C-407E-A947-70E740481C1C}">
                <a14:useLocalDpi xmlns:a14="http://schemas.microsoft.com/office/drawing/2010/main" val="0"/>
              </a:ext>
            </a:extLst>
          </a:blip>
          <a:srcRect/>
          <a:stretch>
            <a:fillRect/>
          </a:stretch>
        </p:blipFill>
        <p:spPr bwMode="auto">
          <a:xfrm>
            <a:off x="2080328" y="1908779"/>
            <a:ext cx="856923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95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7"/>
                </p:tgtEl>
              </p:cMediaNode>
            </p:audio>
            <p:audio>
              <p:cMediaNode vol="80000">
                <p:cTn id="4"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dirty="0">
                <a:solidFill>
                  <a:prstClr val="black"/>
                </a:solidFill>
                <a:latin typeface="Arial" panose="020B0604020202020204" pitchFamily="34" charset="0"/>
                <a:cs typeface="Arial" panose="020B0604020202020204" pitchFamily="34" charset="0"/>
              </a:rPr>
              <a:t>IMPACT ON LEARNING</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171450" lvl="0" indent="-171450" defTabSz="685800" fontAlgn="base">
              <a:lnSpc>
                <a:spcPct val="150000"/>
              </a:lnSpc>
              <a:spcBef>
                <a:spcPts val="750"/>
              </a:spcBef>
              <a:spcAft>
                <a:spcPct val="0"/>
              </a:spcAft>
            </a:pPr>
            <a:r>
              <a:rPr lang="en-GB" altLang="en-US" dirty="0">
                <a:solidFill>
                  <a:prstClr val="black"/>
                </a:solidFill>
                <a:latin typeface="Arial" panose="020B0604020202020204" pitchFamily="34" charset="0"/>
                <a:cs typeface="Arial" panose="020B0604020202020204" pitchFamily="34" charset="0"/>
              </a:rPr>
              <a:t>Difficulties in attention and concentration</a:t>
            </a:r>
          </a:p>
          <a:p>
            <a:pPr marL="171450" lvl="0" indent="-171450" defTabSz="685800" fontAlgn="base">
              <a:lnSpc>
                <a:spcPct val="150000"/>
              </a:lnSpc>
              <a:spcBef>
                <a:spcPts val="750"/>
              </a:spcBef>
              <a:spcAft>
                <a:spcPct val="0"/>
              </a:spcAft>
            </a:pPr>
            <a:r>
              <a:rPr lang="en-GB" altLang="en-US" dirty="0">
                <a:solidFill>
                  <a:prstClr val="black"/>
                </a:solidFill>
                <a:latin typeface="Arial" panose="020B0604020202020204" pitchFamily="34" charset="0"/>
                <a:cs typeface="Arial" panose="020B0604020202020204" pitchFamily="34" charset="0"/>
              </a:rPr>
              <a:t>Restless</a:t>
            </a:r>
          </a:p>
          <a:p>
            <a:pPr marL="171450" lvl="0" indent="-171450" defTabSz="685800" fontAlgn="base">
              <a:lnSpc>
                <a:spcPct val="150000"/>
              </a:lnSpc>
              <a:spcBef>
                <a:spcPts val="750"/>
              </a:spcBef>
              <a:spcAft>
                <a:spcPct val="0"/>
              </a:spcAft>
            </a:pPr>
            <a:r>
              <a:rPr lang="en-GB" altLang="en-US" dirty="0">
                <a:solidFill>
                  <a:prstClr val="black"/>
                </a:solidFill>
                <a:latin typeface="Arial" panose="020B0604020202020204" pitchFamily="34" charset="0"/>
                <a:cs typeface="Arial" panose="020B0604020202020204" pitchFamily="34" charset="0"/>
              </a:rPr>
              <a:t>Negative emotions = pessimistic outlook = diverts attention  + intrusive thoughts around child’s well-being rather than learning.</a:t>
            </a:r>
          </a:p>
          <a:p>
            <a:pPr marL="171450" lvl="0" indent="-171450" defTabSz="685800" fontAlgn="base">
              <a:lnSpc>
                <a:spcPct val="150000"/>
              </a:lnSpc>
              <a:spcBef>
                <a:spcPts val="750"/>
              </a:spcBef>
              <a:spcAft>
                <a:spcPct val="0"/>
              </a:spcAft>
            </a:pPr>
            <a:r>
              <a:rPr lang="en-GB" altLang="en-US" dirty="0">
                <a:solidFill>
                  <a:srgbClr val="000000"/>
                </a:solidFill>
                <a:latin typeface="Arial" panose="020B0604020202020204" pitchFamily="34" charset="0"/>
                <a:cs typeface="Arial" panose="020B0604020202020204" pitchFamily="34" charset="0"/>
              </a:rPr>
              <a:t>Gaps in learning</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157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stretch>
            <a:fillRect/>
          </a:stretch>
        </p:blipFill>
        <p:spPr>
          <a:xfrm>
            <a:off x="1252317" y="1204415"/>
            <a:ext cx="9707420" cy="5196385"/>
          </a:xfrm>
          <a:prstGeom prst="rect">
            <a:avLst/>
          </a:prstGeom>
        </p:spPr>
      </p:pic>
    </p:spTree>
    <p:extLst>
      <p:ext uri="{BB962C8B-B14F-4D97-AF65-F5344CB8AC3E}">
        <p14:creationId xmlns:p14="http://schemas.microsoft.com/office/powerpoint/2010/main" val="2223115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0174" y="1112234"/>
            <a:ext cx="10474598" cy="5177945"/>
          </a:xfrm>
          <a:prstGeom prst="rect">
            <a:avLst/>
          </a:prstGeom>
        </p:spPr>
      </p:pic>
    </p:spTree>
    <p:extLst>
      <p:ext uri="{BB962C8B-B14F-4D97-AF65-F5344CB8AC3E}">
        <p14:creationId xmlns:p14="http://schemas.microsoft.com/office/powerpoint/2010/main" val="319878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0986"/>
            <a:ext cx="10515600" cy="1325563"/>
          </a:xfrm>
        </p:spPr>
        <p:txBody>
          <a:bodyPr/>
          <a:lstStyle/>
          <a:p>
            <a:pPr algn="ctr"/>
            <a:r>
              <a:rPr lang="en-GB" dirty="0" smtClean="0">
                <a:solidFill>
                  <a:schemeClr val="bg1"/>
                </a:solidFill>
                <a:latin typeface="Arial" panose="020B0604020202020204" pitchFamily="34" charset="0"/>
                <a:cs typeface="Arial" panose="020B0604020202020204" pitchFamily="34" charset="0"/>
              </a:rPr>
              <a:t>Reflections</a:t>
            </a:r>
            <a:endParaRPr lang="en-GB" dirty="0">
              <a:solidFill>
                <a:schemeClr val="bg1"/>
              </a:solidFill>
              <a:latin typeface="Arial" panose="020B060402020202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167" y="210360"/>
            <a:ext cx="406400" cy="406400"/>
          </a:xfrm>
          <a:prstGeom prst="rect">
            <a:avLst/>
          </a:prstGeom>
        </p:spPr>
      </p:pic>
      <p:sp>
        <p:nvSpPr>
          <p:cNvPr id="8" name="Rectangle 7"/>
          <p:cNvSpPr/>
          <p:nvPr/>
        </p:nvSpPr>
        <p:spPr>
          <a:xfrm>
            <a:off x="502024" y="1784791"/>
            <a:ext cx="11456894" cy="3901837"/>
          </a:xfrm>
          <a:prstGeom prst="rect">
            <a:avLst/>
          </a:prstGeom>
        </p:spPr>
        <p:txBody>
          <a:bodyPr wrap="square">
            <a:spAutoFit/>
          </a:bodyPr>
          <a:lstStyle/>
          <a:p>
            <a:pPr lvl="0">
              <a:lnSpc>
                <a:spcPct val="150000"/>
              </a:lnSpc>
              <a:defRPr/>
            </a:pPr>
            <a:r>
              <a:rPr lang="en-GB" sz="2400" dirty="0">
                <a:solidFill>
                  <a:schemeClr val="bg1"/>
                </a:solidFill>
                <a:latin typeface="Arial" panose="020B0604020202020204" pitchFamily="34" charset="0"/>
                <a:cs typeface="Arial" panose="020B0604020202020204" pitchFamily="34" charset="0"/>
              </a:rPr>
              <a:t>Firstly think about </a:t>
            </a:r>
            <a:r>
              <a:rPr lang="en-GB" sz="2400" i="1" dirty="0">
                <a:solidFill>
                  <a:schemeClr val="bg1"/>
                </a:solidFill>
                <a:latin typeface="Arial" panose="020B0604020202020204" pitchFamily="34" charset="0"/>
                <a:cs typeface="Arial" panose="020B0604020202020204" pitchFamily="34" charset="0"/>
              </a:rPr>
              <a:t>a previous experience you may have had of supporting a person through change and loss. </a:t>
            </a:r>
            <a:r>
              <a:rPr lang="en-GB" sz="2400" dirty="0">
                <a:solidFill>
                  <a:schemeClr val="bg1"/>
                </a:solidFill>
                <a:latin typeface="Arial" panose="020B0604020202020204" pitchFamily="34" charset="0"/>
                <a:cs typeface="Arial" panose="020B0604020202020204" pitchFamily="34" charset="0"/>
              </a:rPr>
              <a:t>Think about the things that are already in place in your life to support a child.  Remember these may not necessarily be specifically related to loss, it may be every day morning check-ins asking how they are feeling, conversations you have, or nurturing and caring as a family.  Discuss in your group, or if on your own have a think about, the importance of these everyday supports in terms of supporting a child experiencing loss and change.</a:t>
            </a:r>
          </a:p>
        </p:txBody>
      </p:sp>
    </p:spTree>
    <p:extLst>
      <p:ext uri="{BB962C8B-B14F-4D97-AF65-F5344CB8AC3E}">
        <p14:creationId xmlns:p14="http://schemas.microsoft.com/office/powerpoint/2010/main" val="749928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4" name="Content Placeholder 3"/>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3596773" y="1547289"/>
            <a:ext cx="4998454" cy="2248200"/>
          </a:xfrm>
        </p:spPr>
      </p:pic>
      <p:sp>
        <p:nvSpPr>
          <p:cNvPr id="5" name="TextBox 4"/>
          <p:cNvSpPr txBox="1"/>
          <p:nvPr/>
        </p:nvSpPr>
        <p:spPr>
          <a:xfrm>
            <a:off x="193431" y="4118788"/>
            <a:ext cx="6676292" cy="2339102"/>
          </a:xfrm>
          <a:prstGeom prst="rect">
            <a:avLst/>
          </a:prstGeom>
          <a:noFill/>
        </p:spPr>
        <p:txBody>
          <a:bodyPr wrap="square" rtlCol="0">
            <a:spAutoFit/>
          </a:bodyPr>
          <a:lstStyle/>
          <a:p>
            <a:r>
              <a:rPr lang="en-GB" sz="3200" b="1" dirty="0" smtClean="0">
                <a:latin typeface="Arial" panose="020B0604020202020204" pitchFamily="34" charset="0"/>
                <a:cs typeface="Arial" panose="020B0604020202020204" pitchFamily="34" charset="0"/>
                <a:hlinkClick r:id="rId7"/>
              </a:rPr>
              <a:t>Support Websites:</a:t>
            </a:r>
          </a:p>
          <a:p>
            <a:r>
              <a:rPr lang="en-GB" sz="3200" dirty="0" smtClean="0">
                <a:latin typeface="Arial" panose="020B0604020202020204" pitchFamily="34" charset="0"/>
                <a:cs typeface="Arial" panose="020B0604020202020204" pitchFamily="34" charset="0"/>
                <a:hlinkClick r:id="rId7"/>
              </a:rPr>
              <a:t>www.samh.org.uk</a:t>
            </a:r>
            <a:r>
              <a:rPr lang="en-GB" sz="3200" dirty="0" smtClean="0">
                <a:latin typeface="Arial" panose="020B0604020202020204" pitchFamily="34" charset="0"/>
                <a:cs typeface="Arial" panose="020B0604020202020204" pitchFamily="34" charset="0"/>
              </a:rPr>
              <a:t> </a:t>
            </a:r>
          </a:p>
          <a:p>
            <a:r>
              <a:rPr lang="en-GB" sz="3200" dirty="0" smtClean="0">
                <a:latin typeface="Arial" panose="020B0604020202020204" pitchFamily="34" charset="0"/>
                <a:cs typeface="Arial" panose="020B0604020202020204" pitchFamily="34" charset="0"/>
                <a:hlinkClick r:id="rId8"/>
              </a:rPr>
              <a:t>www.seemescotland.org</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hlinkClick r:id="rId9"/>
              </a:rPr>
              <a:t>www.crusescotland.org.uk</a:t>
            </a:r>
            <a:endParaRPr lang="en-GB" sz="3200"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p:txBody>
      </p:sp>
      <p:sp>
        <p:nvSpPr>
          <p:cNvPr id="10" name="TextBox 9"/>
          <p:cNvSpPr txBox="1"/>
          <p:nvPr/>
        </p:nvSpPr>
        <p:spPr>
          <a:xfrm>
            <a:off x="5239531" y="3795489"/>
            <a:ext cx="4191000" cy="3108543"/>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Helplines: </a:t>
            </a:r>
          </a:p>
          <a:p>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hlinkClick r:id="rId10"/>
              </a:rPr>
              <a:t>breathingspace.scot</a:t>
            </a:r>
            <a:r>
              <a:rPr lang="en-GB" sz="2800" dirty="0">
                <a:latin typeface="Arial" panose="020B0604020202020204" pitchFamily="34" charset="0"/>
                <a:cs typeface="Arial" panose="020B0604020202020204" pitchFamily="34" charset="0"/>
                <a:hlinkClick r:id="rId10"/>
              </a:rPr>
              <a:t>/</a:t>
            </a: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 0800 83 85 </a:t>
            </a:r>
            <a:r>
              <a:rPr lang="en-GB" sz="2800" dirty="0" smtClean="0">
                <a:latin typeface="Arial" panose="020B0604020202020204" pitchFamily="34" charset="0"/>
                <a:cs typeface="Arial" panose="020B0604020202020204" pitchFamily="34" charset="0"/>
              </a:rPr>
              <a:t>87</a:t>
            </a:r>
          </a:p>
          <a:p>
            <a:endParaRPr lang="en-GB" sz="2800" dirty="0">
              <a:latin typeface="Arial" panose="020B0604020202020204" pitchFamily="34" charset="0"/>
              <a:cs typeface="Arial" panose="020B0604020202020204" pitchFamily="34" charset="0"/>
            </a:endParaRPr>
          </a:p>
          <a:p>
            <a:r>
              <a:rPr lang="en-GB" sz="2800" b="1" dirty="0" smtClean="0">
                <a:latin typeface="Arial" panose="020B0604020202020204" pitchFamily="34" charset="0"/>
                <a:cs typeface="Arial" panose="020B0604020202020204" pitchFamily="34" charset="0"/>
              </a:rPr>
              <a:t>Samaritans</a:t>
            </a:r>
            <a:endParaRPr lang="en-GB" sz="2800" b="1"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 </a:t>
            </a:r>
            <a:r>
              <a:rPr lang="en-GB" sz="2800" dirty="0">
                <a:latin typeface="Arial" panose="020B0604020202020204" pitchFamily="34" charset="0"/>
                <a:cs typeface="Arial" panose="020B0604020202020204" pitchFamily="34" charset="0"/>
                <a:hlinkClick r:id="rId11"/>
              </a:rPr>
              <a:t>samaritans.org</a:t>
            </a: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 116 123 (Freephone</a:t>
            </a:r>
            <a:r>
              <a:rPr lang="en-GB" sz="2800" dirty="0" smtClean="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2"/>
          <a:stretch>
            <a:fillRect/>
          </a:stretch>
        </p:blipFill>
        <p:spPr>
          <a:xfrm>
            <a:off x="0" y="0"/>
            <a:ext cx="987972" cy="896233"/>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0597" y="69939"/>
            <a:ext cx="1374386" cy="756352"/>
          </a:xfrm>
          <a:prstGeom prst="rect">
            <a:avLst/>
          </a:prstGeom>
        </p:spPr>
      </p:pic>
      <p:pic>
        <p:nvPicPr>
          <p:cNvPr id="9" name="Picture 8"/>
          <p:cNvPicPr>
            <a:picLocks noChangeAspect="1"/>
          </p:cNvPicPr>
          <p:nvPr/>
        </p:nvPicPr>
        <p:blipFill>
          <a:blip r:embed="rId14"/>
          <a:stretch>
            <a:fillRect/>
          </a:stretch>
        </p:blipFill>
        <p:spPr>
          <a:xfrm>
            <a:off x="5239531" y="20202"/>
            <a:ext cx="1712938" cy="855827"/>
          </a:xfrm>
          <a:prstGeom prst="rect">
            <a:avLst/>
          </a:prstGeom>
        </p:spPr>
      </p:pic>
      <p:pic>
        <p:nvPicPr>
          <p:cNvPr id="11" name="Picture 10"/>
          <p:cNvPicPr>
            <a:picLocks noChangeAspect="1"/>
          </p:cNvPicPr>
          <p:nvPr/>
        </p:nvPicPr>
        <p:blipFill>
          <a:blip r:embed="rId15"/>
          <a:stretch>
            <a:fillRect/>
          </a:stretch>
        </p:blipFill>
        <p:spPr>
          <a:xfrm>
            <a:off x="8239990" y="20202"/>
            <a:ext cx="1471569" cy="876031"/>
          </a:xfrm>
          <a:prstGeom prst="rect">
            <a:avLst/>
          </a:prstGeom>
        </p:spPr>
      </p:pic>
      <p:pic>
        <p:nvPicPr>
          <p:cNvPr id="12" name="Picture 11"/>
          <p:cNvPicPr>
            <a:picLocks noChangeAspect="1"/>
          </p:cNvPicPr>
          <p:nvPr/>
        </p:nvPicPr>
        <p:blipFill>
          <a:blip r:embed="rId16"/>
          <a:stretch>
            <a:fillRect/>
          </a:stretch>
        </p:blipFill>
        <p:spPr>
          <a:xfrm>
            <a:off x="10531366" y="0"/>
            <a:ext cx="1660634" cy="896233"/>
          </a:xfrm>
          <a:prstGeom prst="rect">
            <a:avLst/>
          </a:prstGeom>
        </p:spPr>
      </p:pic>
    </p:spTree>
    <p:extLst>
      <p:ext uri="{BB962C8B-B14F-4D97-AF65-F5344CB8AC3E}">
        <p14:creationId xmlns:p14="http://schemas.microsoft.com/office/powerpoint/2010/main" val="3779394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dirty="0" smtClean="0">
                <a:solidFill>
                  <a:schemeClr val="bg1"/>
                </a:solidFill>
              </a:rPr>
              <a:t>Aims: </a:t>
            </a:r>
            <a:endParaRPr lang="en-GB" dirty="0">
              <a:solidFill>
                <a:schemeClr val="bg1"/>
              </a:solidFill>
            </a:endParaRPr>
          </a:p>
        </p:txBody>
      </p:sp>
      <p:sp>
        <p:nvSpPr>
          <p:cNvPr id="3" name="Content Placeholder 2"/>
          <p:cNvSpPr>
            <a:spLocks noGrp="1"/>
          </p:cNvSpPr>
          <p:nvPr>
            <p:ph idx="1"/>
          </p:nvPr>
        </p:nvSpPr>
        <p:spPr>
          <a:xfrm>
            <a:off x="720417" y="1803735"/>
            <a:ext cx="10515600" cy="4351338"/>
          </a:xfrm>
        </p:spPr>
        <p:txBody>
          <a:bodyPr>
            <a:normAutofit/>
          </a:bodyPr>
          <a:lstStyle/>
          <a:p>
            <a:r>
              <a:rPr lang="en-GB" dirty="0" smtClean="0">
                <a:solidFill>
                  <a:schemeClr val="bg1"/>
                </a:solidFill>
              </a:rPr>
              <a:t>To explore the different types of change and loss that children and young people can experience </a:t>
            </a:r>
          </a:p>
          <a:p>
            <a:r>
              <a:rPr lang="en-GB" dirty="0" smtClean="0">
                <a:solidFill>
                  <a:schemeClr val="bg1"/>
                </a:solidFill>
              </a:rPr>
              <a:t>To consider the potential impacts of change and loss on children and young people </a:t>
            </a:r>
          </a:p>
          <a:p>
            <a:r>
              <a:rPr lang="en-GB" dirty="0" smtClean="0">
                <a:solidFill>
                  <a:schemeClr val="bg1"/>
                </a:solidFill>
              </a:rPr>
              <a:t>To identify the correct language to be used when discussing change and loss in schools and life in general</a:t>
            </a:r>
          </a:p>
          <a:p>
            <a:r>
              <a:rPr lang="en-GB" dirty="0" smtClean="0">
                <a:solidFill>
                  <a:schemeClr val="bg1"/>
                </a:solidFill>
              </a:rPr>
              <a:t>To explore resources available to support people in the area of change and loss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533" y="4990011"/>
            <a:ext cx="2609768" cy="1737360"/>
          </a:xfrm>
          <a:prstGeom prst="rect">
            <a:avLst/>
          </a:prstGeom>
        </p:spPr>
      </p:pic>
    </p:spTree>
    <p:extLst>
      <p:ext uri="{BB962C8B-B14F-4D97-AF65-F5344CB8AC3E}">
        <p14:creationId xmlns:p14="http://schemas.microsoft.com/office/powerpoint/2010/main" val="3890026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95812" y="3205161"/>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92800" y="3225800"/>
            <a:ext cx="406400" cy="4064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892800" y="3225800"/>
            <a:ext cx="406400" cy="4064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892800" y="3225800"/>
            <a:ext cx="406400" cy="406400"/>
          </a:xfrm>
          <a:prstGeom prst="rect">
            <a:avLst/>
          </a:prstGeom>
        </p:spPr>
      </p:pic>
      <p:pic>
        <p:nvPicPr>
          <p:cNvPr id="4" name="Content Placeholder 3"/>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418012" y="365124"/>
            <a:ext cx="11456126" cy="6492875"/>
          </a:xfrm>
        </p:spPr>
      </p:pic>
    </p:spTree>
    <p:extLst>
      <p:ext uri="{BB962C8B-B14F-4D97-AF65-F5344CB8AC3E}">
        <p14:creationId xmlns:p14="http://schemas.microsoft.com/office/powerpoint/2010/main" val="1703153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5"/>
                </p:tgtEl>
              </p:cMediaNode>
            </p:audio>
            <p:audio>
              <p:cMediaNode vol="80000">
                <p:cTn id="4" fill="hold" display="0">
                  <p:stCondLst>
                    <p:cond delay="indefinite"/>
                  </p:stCondLst>
                  <p:endCondLst>
                    <p:cond evt="onStopAudio" delay="0">
                      <p:tgtEl>
                        <p:sldTgt/>
                      </p:tgtEl>
                    </p:cond>
                  </p:endCondLst>
                </p:cTn>
                <p:tgtEl>
                  <p:spTgt spid="6"/>
                </p:tgtEl>
              </p:cMediaNode>
            </p:audio>
            <p:audio>
              <p:cMediaNode vol="80000">
                <p:cTn id="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rPr>
              <a:t>Bereavement </a:t>
            </a:r>
            <a:endParaRPr lang="en-GB" dirty="0">
              <a:solidFill>
                <a:schemeClr val="bg1"/>
              </a:solidFill>
            </a:endParaRPr>
          </a:p>
        </p:txBody>
      </p:sp>
      <p:sp>
        <p:nvSpPr>
          <p:cNvPr id="3" name="Content Placeholder 2"/>
          <p:cNvSpPr>
            <a:spLocks noGrp="1"/>
          </p:cNvSpPr>
          <p:nvPr>
            <p:ph idx="1"/>
          </p:nvPr>
        </p:nvSpPr>
        <p:spPr>
          <a:xfrm>
            <a:off x="838200" y="1690688"/>
            <a:ext cx="10515600" cy="4351338"/>
          </a:xfrm>
        </p:spPr>
        <p:txBody>
          <a:bodyPr>
            <a:normAutofit/>
          </a:bodyPr>
          <a:lstStyle/>
          <a:p>
            <a:pPr>
              <a:lnSpc>
                <a:spcPct val="170000"/>
              </a:lnSpc>
            </a:pPr>
            <a:r>
              <a:rPr lang="en-GB" sz="2000" kern="0" dirty="0">
                <a:solidFill>
                  <a:schemeClr val="bg1"/>
                </a:solidFill>
                <a:latin typeface="Arial" panose="020B0604020202020204" pitchFamily="34" charset="0"/>
                <a:cs typeface="Arial" panose="020B0604020202020204" pitchFamily="34" charset="0"/>
              </a:rPr>
              <a:t>A parent of children under 18 dies every 22 minutes in the UK; around 23,600 a year. This equates to around 111 children being bereaved of a parent every day. </a:t>
            </a:r>
          </a:p>
          <a:p>
            <a:pPr>
              <a:lnSpc>
                <a:spcPct val="170000"/>
              </a:lnSpc>
            </a:pPr>
            <a:r>
              <a:rPr lang="en-GB" sz="2000" kern="0" dirty="0">
                <a:solidFill>
                  <a:schemeClr val="bg1"/>
                </a:solidFill>
                <a:latin typeface="Arial" panose="020B0604020202020204" pitchFamily="34" charset="0"/>
                <a:cs typeface="Arial" panose="020B0604020202020204" pitchFamily="34" charset="0"/>
              </a:rPr>
              <a:t>1 in 29 5-16 year olds has been bereaved of a parent or sibling - that's a child in every average class</a:t>
            </a:r>
            <a:r>
              <a:rPr lang="en-GB" sz="2000" kern="0" dirty="0" smtClean="0">
                <a:solidFill>
                  <a:schemeClr val="bg1"/>
                </a:solidFill>
                <a:latin typeface="Arial" panose="020B0604020202020204" pitchFamily="34" charset="0"/>
                <a:cs typeface="Arial" panose="020B0604020202020204" pitchFamily="34" charset="0"/>
              </a:rPr>
              <a:t>.</a:t>
            </a:r>
            <a:endParaRPr lang="en-GB" altLang="en-US" sz="2000" kern="0" dirty="0" smtClean="0">
              <a:solidFill>
                <a:schemeClr val="bg1"/>
              </a:solidFill>
              <a:latin typeface="Arial" panose="020B0604020202020204" pitchFamily="34" charset="0"/>
              <a:cs typeface="Arial" panose="020B0604020202020204" pitchFamily="34" charset="0"/>
            </a:endParaRPr>
          </a:p>
          <a:p>
            <a:pPr marL="171450" lvl="0" indent="-171450" defTabSz="685800" fontAlgn="base">
              <a:lnSpc>
                <a:spcPct val="170000"/>
              </a:lnSpc>
              <a:spcBef>
                <a:spcPts val="750"/>
              </a:spcBef>
              <a:spcAft>
                <a:spcPct val="0"/>
              </a:spcAft>
              <a:defRPr/>
            </a:pPr>
            <a:r>
              <a:rPr lang="en-GB" altLang="en-US" sz="2000" kern="0" dirty="0" smtClean="0">
                <a:solidFill>
                  <a:schemeClr val="bg1"/>
                </a:solidFill>
                <a:latin typeface="Arial" panose="020B0604020202020204" pitchFamily="34" charset="0"/>
                <a:cs typeface="Arial" panose="020B0604020202020204" pitchFamily="34" charset="0"/>
              </a:rPr>
              <a:t>Estimated </a:t>
            </a:r>
            <a:r>
              <a:rPr lang="en-GB" altLang="en-US" sz="2000" kern="0" dirty="0">
                <a:solidFill>
                  <a:schemeClr val="bg1"/>
                </a:solidFill>
                <a:latin typeface="Arial" panose="020B0604020202020204" pitchFamily="34" charset="0"/>
                <a:cs typeface="Arial" panose="020B0604020202020204" pitchFamily="34" charset="0"/>
              </a:rPr>
              <a:t>around 70 parents die each year in East Ayrshire leaving around 110 dependant children</a:t>
            </a:r>
          </a:p>
          <a:p>
            <a:pPr marL="171450" lvl="0" indent="-171450" defTabSz="685800" fontAlgn="base">
              <a:lnSpc>
                <a:spcPct val="170000"/>
              </a:lnSpc>
              <a:spcBef>
                <a:spcPts val="750"/>
              </a:spcBef>
              <a:spcAft>
                <a:spcPct val="0"/>
              </a:spcAft>
              <a:defRPr/>
            </a:pPr>
            <a:r>
              <a:rPr lang="en-GB" altLang="en-US" sz="2000" kern="0" dirty="0">
                <a:solidFill>
                  <a:schemeClr val="bg1"/>
                </a:solidFill>
                <a:latin typeface="Arial" panose="020B0604020202020204" pitchFamily="34" charset="0"/>
                <a:cs typeface="Arial" panose="020B0604020202020204" pitchFamily="34" charset="0"/>
              </a:rPr>
              <a:t>Estimated that 290 children experience the loss of a parent across Ayrshire each </a:t>
            </a:r>
            <a:r>
              <a:rPr lang="en-GB" altLang="en-US" sz="2000" kern="0" dirty="0" smtClean="0">
                <a:solidFill>
                  <a:schemeClr val="bg1"/>
                </a:solidFill>
                <a:latin typeface="Arial" panose="020B0604020202020204" pitchFamily="34" charset="0"/>
                <a:cs typeface="Arial" panose="020B0604020202020204" pitchFamily="34" charset="0"/>
              </a:rPr>
              <a:t>year</a:t>
            </a:r>
            <a:endParaRPr lang="en-GB" altLang="en-US" sz="2000" kern="0" dirty="0">
              <a:solidFill>
                <a:schemeClr val="bg1"/>
              </a:solidFill>
              <a:latin typeface="Arial" panose="020B0604020202020204" pitchFamily="34" charset="0"/>
              <a:cs typeface="Arial" panose="020B0604020202020204" pitchFamily="34" charset="0"/>
            </a:endParaRPr>
          </a:p>
        </p:txBody>
      </p:sp>
      <p:sp>
        <p:nvSpPr>
          <p:cNvPr id="5" name="TextBox 1"/>
          <p:cNvSpPr txBox="1">
            <a:spLocks noChangeArrowheads="1"/>
          </p:cNvSpPr>
          <p:nvPr/>
        </p:nvSpPr>
        <p:spPr bwMode="auto">
          <a:xfrm>
            <a:off x="2099469" y="6042026"/>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400" b="1" i="0" u="sng" strike="noStrike" kern="0" cap="none" spc="0" normalizeH="0" baseline="0" noProof="0" dirty="0" smtClean="0">
                <a:ln>
                  <a:noFill/>
                </a:ln>
                <a:solidFill>
                  <a:schemeClr val="bg1"/>
                </a:solidFill>
                <a:effectLst/>
                <a:uLnTx/>
                <a:uFillTx/>
                <a:latin typeface="Calibri Light" panose="020F0302020204030204" pitchFamily="34" charset="0"/>
                <a:cs typeface="Calibri Light" panose="020F0302020204030204" pitchFamily="34" charset="0"/>
              </a:rPr>
              <a:t>www.childhoodbereavementnetwork.org.uk</a:t>
            </a:r>
          </a:p>
        </p:txBody>
      </p:sp>
    </p:spTree>
    <p:extLst>
      <p:ext uri="{BB962C8B-B14F-4D97-AF65-F5344CB8AC3E}">
        <p14:creationId xmlns:p14="http://schemas.microsoft.com/office/powerpoint/2010/main" val="4187773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0"/>
            <a:ext cx="10515600" cy="992856"/>
          </a:xfrm>
        </p:spPr>
        <p:txBody>
          <a:bodyPr/>
          <a:lstStyle/>
          <a:p>
            <a:pPr algn="ctr"/>
            <a:r>
              <a:rPr lang="en-GB" dirty="0" smtClean="0">
                <a:solidFill>
                  <a:schemeClr val="bg1"/>
                </a:solidFill>
                <a:latin typeface="Arial" panose="020B0604020202020204" pitchFamily="34" charset="0"/>
                <a:cs typeface="Arial" panose="020B0604020202020204" pitchFamily="34" charset="0"/>
              </a:rPr>
              <a:t>Family Breakdowns </a:t>
            </a:r>
            <a:endParaRPr lang="en-GB"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1789" y="1553765"/>
            <a:ext cx="10515600" cy="4351338"/>
          </a:xfrm>
        </p:spPr>
        <p:txBody>
          <a:bodyPr>
            <a:normAutofit fontScale="92500" lnSpcReduction="10000"/>
          </a:bodyPr>
          <a:lstStyle/>
          <a:p>
            <a:pPr marL="171450" lvl="0" indent="-171450" defTabSz="685800" fontAlgn="base">
              <a:spcBef>
                <a:spcPts val="750"/>
              </a:spcBef>
              <a:spcAft>
                <a:spcPct val="0"/>
              </a:spcAft>
            </a:pPr>
            <a:r>
              <a:rPr lang="en-GB" altLang="en-US" dirty="0">
                <a:solidFill>
                  <a:schemeClr val="bg1"/>
                </a:solidFill>
                <a:latin typeface="Arial" panose="020B0604020202020204" pitchFamily="34" charset="0"/>
                <a:cs typeface="Arial" panose="020B0604020202020204" pitchFamily="34" charset="0"/>
              </a:rPr>
              <a:t>Epidemic proportions</a:t>
            </a:r>
          </a:p>
          <a:p>
            <a:pPr marL="171450" lvl="0" indent="-171450" defTabSz="685800" fontAlgn="base">
              <a:spcBef>
                <a:spcPts val="750"/>
              </a:spcBef>
              <a:spcAft>
                <a:spcPct val="0"/>
              </a:spcAft>
            </a:pPr>
            <a:r>
              <a:rPr lang="en-GB" altLang="en-US" dirty="0">
                <a:solidFill>
                  <a:schemeClr val="bg1"/>
                </a:solidFill>
                <a:latin typeface="Arial" panose="020B0604020202020204" pitchFamily="34" charset="0"/>
                <a:cs typeface="Arial" panose="020B0604020202020204" pitchFamily="34" charset="0"/>
              </a:rPr>
              <a:t>42% of marriages end in divorce</a:t>
            </a:r>
          </a:p>
          <a:p>
            <a:pPr marL="171450" lvl="0" indent="-171450" defTabSz="685800" fontAlgn="base">
              <a:spcBef>
                <a:spcPts val="750"/>
              </a:spcBef>
              <a:spcAft>
                <a:spcPct val="0"/>
              </a:spcAft>
            </a:pPr>
            <a:r>
              <a:rPr lang="en-GB" altLang="en-US" dirty="0">
                <a:solidFill>
                  <a:schemeClr val="bg1"/>
                </a:solidFill>
                <a:latin typeface="Arial" panose="020B0604020202020204" pitchFamily="34" charset="0"/>
                <a:cs typeface="Arial" panose="020B0604020202020204" pitchFamily="34" charset="0"/>
              </a:rPr>
              <a:t>Breakdowns in cohabiting relationships often not reported</a:t>
            </a:r>
          </a:p>
          <a:p>
            <a:pPr marL="171450" lvl="0" indent="-171450" defTabSz="685800" fontAlgn="base">
              <a:spcBef>
                <a:spcPts val="750"/>
              </a:spcBef>
              <a:spcAft>
                <a:spcPct val="0"/>
              </a:spcAft>
            </a:pPr>
            <a:r>
              <a:rPr lang="en-GB" altLang="en-US" dirty="0">
                <a:solidFill>
                  <a:schemeClr val="bg1"/>
                </a:solidFill>
                <a:latin typeface="Arial" panose="020B0604020202020204" pitchFamily="34" charset="0"/>
                <a:cs typeface="Arial" panose="020B0604020202020204" pitchFamily="34" charset="0"/>
              </a:rPr>
              <a:t>Impact ranges from disruptive and sad to tragic</a:t>
            </a:r>
          </a:p>
          <a:p>
            <a:pPr marL="171450" lvl="0" indent="-171450" defTabSz="685800" fontAlgn="base">
              <a:spcBef>
                <a:spcPts val="750"/>
              </a:spcBef>
              <a:spcAft>
                <a:spcPct val="0"/>
              </a:spcAft>
            </a:pPr>
            <a:r>
              <a:rPr lang="en-GB" altLang="en-US" dirty="0">
                <a:solidFill>
                  <a:schemeClr val="bg1"/>
                </a:solidFill>
                <a:latin typeface="Arial" panose="020B0604020202020204" pitchFamily="34" charset="0"/>
                <a:cs typeface="Arial" panose="020B0604020202020204" pitchFamily="34" charset="0"/>
              </a:rPr>
              <a:t>Children used as weapons in marital </a:t>
            </a:r>
            <a:r>
              <a:rPr lang="en-GB" altLang="en-US" dirty="0" smtClean="0">
                <a:solidFill>
                  <a:schemeClr val="bg1"/>
                </a:solidFill>
                <a:latin typeface="Arial" panose="020B0604020202020204" pitchFamily="34" charset="0"/>
                <a:cs typeface="Arial" panose="020B0604020202020204" pitchFamily="34" charset="0"/>
              </a:rPr>
              <a:t>war</a:t>
            </a:r>
          </a:p>
          <a:p>
            <a:pPr marL="171450" lvl="0" indent="-171450" defTabSz="685800" fontAlgn="base">
              <a:spcBef>
                <a:spcPts val="750"/>
              </a:spcBef>
              <a:spcAft>
                <a:spcPct val="0"/>
              </a:spcAft>
            </a:pPr>
            <a:endParaRPr lang="en-GB" altLang="en-US" dirty="0">
              <a:solidFill>
                <a:schemeClr val="bg1"/>
              </a:solidFill>
              <a:latin typeface="Arial" panose="020B0604020202020204" pitchFamily="34" charset="0"/>
              <a:cs typeface="Arial" panose="020B0604020202020204" pitchFamily="34" charset="0"/>
            </a:endParaRPr>
          </a:p>
          <a:p>
            <a:pPr marL="0" lvl="0" indent="0" defTabSz="685800" fontAlgn="base">
              <a:spcBef>
                <a:spcPts val="750"/>
              </a:spcBef>
              <a:spcAft>
                <a:spcPct val="0"/>
              </a:spcAft>
              <a:buNone/>
            </a:pPr>
            <a:r>
              <a:rPr lang="en-GB" altLang="en-US" dirty="0" smtClean="0">
                <a:solidFill>
                  <a:schemeClr val="bg1"/>
                </a:solidFill>
                <a:latin typeface="Arial" panose="020B0604020202020204" pitchFamily="34" charset="0"/>
                <a:cs typeface="Arial" panose="020B0604020202020204" pitchFamily="34" charset="0"/>
              </a:rPr>
              <a:t>Useful Websites: </a:t>
            </a:r>
          </a:p>
          <a:p>
            <a:pPr defTabSz="685800" fontAlgn="base">
              <a:spcBef>
                <a:spcPts val="750"/>
              </a:spcBef>
              <a:spcAft>
                <a:spcPct val="0"/>
              </a:spcAft>
            </a:pPr>
            <a:r>
              <a:rPr lang="en-GB" altLang="en-US" dirty="0" smtClean="0">
                <a:solidFill>
                  <a:schemeClr val="bg1"/>
                </a:solidFill>
                <a:latin typeface="Arial" panose="020B0604020202020204" pitchFamily="34" charset="0"/>
                <a:cs typeface="Arial" panose="020B0604020202020204" pitchFamily="34" charset="0"/>
                <a:hlinkClick r:id="rId6"/>
              </a:rPr>
              <a:t>www.youngminds.org.uk</a:t>
            </a:r>
            <a:endParaRPr lang="en-GB" altLang="en-US" dirty="0" smtClean="0">
              <a:solidFill>
                <a:schemeClr val="bg1"/>
              </a:solidFill>
              <a:latin typeface="Arial" panose="020B0604020202020204" pitchFamily="34" charset="0"/>
              <a:cs typeface="Arial" panose="020B0604020202020204" pitchFamily="34" charset="0"/>
            </a:endParaRPr>
          </a:p>
          <a:p>
            <a:pPr defTabSz="685800" fontAlgn="base">
              <a:spcBef>
                <a:spcPts val="750"/>
              </a:spcBef>
              <a:spcAft>
                <a:spcPct val="0"/>
              </a:spcAft>
            </a:pPr>
            <a:r>
              <a:rPr lang="en-GB" altLang="en-US" dirty="0" smtClean="0">
                <a:solidFill>
                  <a:schemeClr val="bg1"/>
                </a:solidFill>
                <a:latin typeface="Arial" panose="020B0604020202020204" pitchFamily="34" charset="0"/>
                <a:cs typeface="Arial" panose="020B0604020202020204" pitchFamily="34" charset="0"/>
                <a:hlinkClick r:id="rId7"/>
              </a:rPr>
              <a:t>www.childline.org.uk</a:t>
            </a:r>
            <a:r>
              <a:rPr lang="en-GB" altLang="en-US" dirty="0" smtClean="0">
                <a:solidFill>
                  <a:schemeClr val="bg1"/>
                </a:solidFill>
                <a:latin typeface="Arial" panose="020B0604020202020204" pitchFamily="34" charset="0"/>
                <a:cs typeface="Arial" panose="020B0604020202020204" pitchFamily="34" charset="0"/>
              </a:rPr>
              <a:t> </a:t>
            </a:r>
          </a:p>
          <a:p>
            <a:pPr defTabSz="685800" fontAlgn="base">
              <a:spcBef>
                <a:spcPts val="750"/>
              </a:spcBef>
              <a:spcAft>
                <a:spcPct val="0"/>
              </a:spcAft>
            </a:pPr>
            <a:r>
              <a:rPr lang="en-GB" altLang="en-US" dirty="0" smtClean="0">
                <a:solidFill>
                  <a:schemeClr val="bg1"/>
                </a:solidFill>
                <a:latin typeface="Arial" panose="020B0604020202020204" pitchFamily="34" charset="0"/>
                <a:cs typeface="Arial" panose="020B0604020202020204" pitchFamily="34" charset="0"/>
                <a:hlinkClick r:id="rId8"/>
              </a:rPr>
              <a:t>www.nspcc.org.uk</a:t>
            </a:r>
            <a:r>
              <a:rPr lang="en-GB" altLang="en-US" dirty="0" smtClean="0">
                <a:solidFill>
                  <a:schemeClr val="bg1"/>
                </a:solidFill>
                <a:latin typeface="Arial" panose="020B0604020202020204" pitchFamily="34" charset="0"/>
                <a:cs typeface="Arial" panose="020B0604020202020204" pitchFamily="34" charset="0"/>
              </a:rPr>
              <a:t> </a:t>
            </a:r>
            <a:endParaRPr lang="en-GB" altLang="en-US" dirty="0">
              <a:solidFill>
                <a:schemeClr val="bg1"/>
              </a:solidFill>
              <a:latin typeface="Arial" panose="020B0604020202020204" pitchFamily="34" charset="0"/>
              <a:cs typeface="Arial" panose="020B0604020202020204" pitchFamily="34" charset="0"/>
            </a:endParaRPr>
          </a:p>
          <a:p>
            <a:endParaRPr lang="en-GB" dirty="0">
              <a:latin typeface="Calibri Light" panose="020F0302020204030204" pitchFamily="34" charset="0"/>
              <a:cs typeface="Calibri Light" panose="020F030202020403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68986" y="5224065"/>
            <a:ext cx="406400" cy="406400"/>
          </a:xfrm>
          <a:prstGeom prst="rect">
            <a:avLst/>
          </a:prstGeom>
        </p:spPr>
      </p:pic>
      <p:pic>
        <p:nvPicPr>
          <p:cNvPr id="6" name="Picture 5" descr="Image result for parental grieving">
            <a:hlinkClick r:id="rId10"/>
          </p:cNvPr>
          <p:cNvPicPr/>
          <p:nvPr/>
        </p:nvPicPr>
        <p:blipFill rotWithShape="1">
          <a:blip r:embed="rId11">
            <a:extLst>
              <a:ext uri="{28A0092B-C50C-407E-A947-70E740481C1C}">
                <a14:useLocalDpi xmlns:a14="http://schemas.microsoft.com/office/drawing/2010/main" val="0"/>
              </a:ext>
            </a:extLst>
          </a:blip>
          <a:srcRect l="10472" t="51212" r="54942" b="14867"/>
          <a:stretch/>
        </p:blipFill>
        <p:spPr bwMode="auto">
          <a:xfrm>
            <a:off x="8987553" y="4136231"/>
            <a:ext cx="2366247" cy="21756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8500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Suicide</a:t>
            </a:r>
            <a:r>
              <a:rPr lang="en-GB" dirty="0" smtClean="0"/>
              <a:t> </a:t>
            </a:r>
            <a:endParaRPr lang="en-GB" dirty="0"/>
          </a:p>
        </p:txBody>
      </p:sp>
      <p:sp>
        <p:nvSpPr>
          <p:cNvPr id="3" name="Content Placeholder 2"/>
          <p:cNvSpPr>
            <a:spLocks noGrp="1"/>
          </p:cNvSpPr>
          <p:nvPr>
            <p:ph idx="1"/>
          </p:nvPr>
        </p:nvSpPr>
        <p:spPr/>
        <p:txBody>
          <a:bodyPr>
            <a:normAutofit/>
          </a:bodyPr>
          <a:lstStyle/>
          <a:p>
            <a:r>
              <a:rPr lang="en-GB" dirty="0">
                <a:latin typeface="Arial" panose="020B0604020202020204" pitchFamily="34" charset="0"/>
                <a:cs typeface="Arial" panose="020B0604020202020204" pitchFamily="34" charset="0"/>
              </a:rPr>
              <a:t>In 2017 in the </a:t>
            </a:r>
            <a:r>
              <a:rPr lang="en-GB" dirty="0" smtClean="0">
                <a:latin typeface="Arial" panose="020B0604020202020204" pitchFamily="34" charset="0"/>
                <a:cs typeface="Arial" panose="020B0604020202020204" pitchFamily="34" charset="0"/>
              </a:rPr>
              <a:t>UK 5821 </a:t>
            </a:r>
            <a:r>
              <a:rPr lang="en-GB" dirty="0">
                <a:latin typeface="Arial" panose="020B0604020202020204" pitchFamily="34" charset="0"/>
                <a:cs typeface="Arial" panose="020B0604020202020204" pitchFamily="34" charset="0"/>
              </a:rPr>
              <a:t>people died by </a:t>
            </a:r>
            <a:r>
              <a:rPr lang="en-GB" dirty="0" smtClean="0">
                <a:latin typeface="Arial" panose="020B0604020202020204" pitchFamily="34" charset="0"/>
                <a:cs typeface="Arial" panose="020B0604020202020204" pitchFamily="34" charset="0"/>
              </a:rPr>
              <a:t>suicide. </a:t>
            </a:r>
          </a:p>
          <a:p>
            <a:r>
              <a:rPr lang="en-GB" dirty="0" smtClean="0">
                <a:latin typeface="Arial" panose="020B0604020202020204" pitchFamily="34" charset="0"/>
                <a:cs typeface="Arial" panose="020B0604020202020204" pitchFamily="34" charset="0"/>
              </a:rPr>
              <a:t>Addressing the stigma </a:t>
            </a:r>
          </a:p>
          <a:p>
            <a:r>
              <a:rPr lang="en-GB" dirty="0" smtClean="0">
                <a:latin typeface="Arial" panose="020B0604020202020204" pitchFamily="34" charset="0"/>
                <a:cs typeface="Arial" panose="020B0604020202020204" pitchFamily="34" charset="0"/>
              </a:rPr>
              <a:t>Using the correct language </a:t>
            </a:r>
          </a:p>
          <a:p>
            <a:r>
              <a:rPr lang="en-GB" dirty="0" smtClean="0">
                <a:latin typeface="Arial" panose="020B0604020202020204" pitchFamily="34" charset="0"/>
                <a:cs typeface="Arial" panose="020B0604020202020204" pitchFamily="34" charset="0"/>
              </a:rPr>
              <a:t>Importance of tacking gender based stereotypes </a:t>
            </a:r>
          </a:p>
          <a:p>
            <a:r>
              <a:rPr lang="en-GB" dirty="0" smtClean="0">
                <a:latin typeface="Arial" panose="020B0604020202020204" pitchFamily="34" charset="0"/>
                <a:cs typeface="Arial" panose="020B0604020202020204" pitchFamily="34" charset="0"/>
              </a:rPr>
              <a:t>Importance of teaching resilience and emotional intelligence </a:t>
            </a:r>
          </a:p>
          <a:p>
            <a:r>
              <a:rPr lang="en-GB" dirty="0" smtClean="0">
                <a:latin typeface="Arial" panose="020B0604020202020204" pitchFamily="34" charset="0"/>
                <a:cs typeface="Arial" panose="020B0604020202020204" pitchFamily="34" charset="0"/>
              </a:rPr>
              <a:t>Child bereavement UK </a:t>
            </a:r>
          </a:p>
          <a:p>
            <a:r>
              <a:rPr lang="en-GB" dirty="0" smtClean="0">
                <a:latin typeface="Arial" panose="020B0604020202020204" pitchFamily="34" charset="0"/>
                <a:cs typeface="Arial" panose="020B0604020202020204" pitchFamily="34" charset="0"/>
              </a:rPr>
              <a:t>Scottish Mental Health first Aid training (SMHFA) </a:t>
            </a:r>
          </a:p>
          <a:p>
            <a:r>
              <a:rPr lang="en-GB" dirty="0" err="1" smtClean="0">
                <a:latin typeface="Arial" panose="020B0604020202020204" pitchFamily="34" charset="0"/>
                <a:cs typeface="Arial" panose="020B0604020202020204" pitchFamily="34" charset="0"/>
              </a:rPr>
              <a:t>Asist</a:t>
            </a:r>
            <a:r>
              <a:rPr lang="en-GB" dirty="0" smtClean="0">
                <a:latin typeface="Arial" panose="020B0604020202020204" pitchFamily="34" charset="0"/>
                <a:cs typeface="Arial" panose="020B0604020202020204" pitchFamily="34" charset="0"/>
              </a:rPr>
              <a:t> Training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688" y="4843462"/>
            <a:ext cx="2628900" cy="17430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421" y="565484"/>
            <a:ext cx="2959768" cy="2959768"/>
          </a:xfrm>
          <a:prstGeom prst="rect">
            <a:avLst/>
          </a:prstGeom>
        </p:spPr>
      </p:pic>
    </p:spTree>
    <p:extLst>
      <p:ext uri="{BB962C8B-B14F-4D97-AF65-F5344CB8AC3E}">
        <p14:creationId xmlns:p14="http://schemas.microsoft.com/office/powerpoint/2010/main" val="1779298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lstStyle/>
          <a:p>
            <a:pPr algn="ctr"/>
            <a:r>
              <a:rPr lang="en-GB" dirty="0" smtClean="0"/>
              <a:t>Word bank </a:t>
            </a:r>
            <a:endParaRPr lang="en-GB" dirty="0"/>
          </a:p>
        </p:txBody>
      </p:sp>
      <p:sp>
        <p:nvSpPr>
          <p:cNvPr id="3" name="Content Placeholder 2"/>
          <p:cNvSpPr>
            <a:spLocks noGrp="1"/>
          </p:cNvSpPr>
          <p:nvPr>
            <p:ph idx="1"/>
          </p:nvPr>
        </p:nvSpPr>
        <p:spPr>
          <a:xfrm>
            <a:off x="838200" y="1342300"/>
            <a:ext cx="10515600" cy="3504021"/>
          </a:xfrm>
          <a:solidFill>
            <a:schemeClr val="accent1"/>
          </a:solidFill>
        </p:spPr>
        <p:txBody>
          <a:bodyPr>
            <a:normAutofit fontScale="92500" lnSpcReduction="10000"/>
          </a:bodyPr>
          <a:lstStyle/>
          <a:p>
            <a:pPr marL="0" indent="0" fontAlgn="t">
              <a:buNone/>
            </a:pPr>
            <a:r>
              <a:rPr lang="en-GB" dirty="0">
                <a:latin typeface="Arial" panose="020B0604020202020204" pitchFamily="34" charset="0"/>
                <a:cs typeface="Arial" panose="020B0604020202020204" pitchFamily="34" charset="0"/>
              </a:rPr>
              <a:t>We have included a vocabulary bank to help focus the discussion:</a:t>
            </a:r>
          </a:p>
          <a:p>
            <a:pPr marL="0" indent="0" fontAlgn="t">
              <a:buNone/>
            </a:pPr>
            <a:r>
              <a:rPr lang="en-GB" dirty="0">
                <a:latin typeface="Arial" panose="020B0604020202020204" pitchFamily="34" charset="0"/>
                <a:cs typeface="Arial" panose="020B0604020202020204" pitchFamily="34" charset="0"/>
              </a:rPr>
              <a:t>divorced                         separated                              living in different houses</a:t>
            </a:r>
          </a:p>
          <a:p>
            <a:pPr marL="0" indent="0" fontAlgn="t">
              <a:buNone/>
            </a:pPr>
            <a:r>
              <a:rPr lang="en-GB" dirty="0">
                <a:latin typeface="Arial" panose="020B0604020202020204" pitchFamily="34" charset="0"/>
                <a:cs typeface="Arial" panose="020B0604020202020204" pitchFamily="34" charset="0"/>
              </a:rPr>
              <a:t>moved away                  died                                        not coming back</a:t>
            </a:r>
          </a:p>
          <a:p>
            <a:pPr marL="0" indent="0" fontAlgn="t">
              <a:buNone/>
            </a:pPr>
            <a:endParaRPr lang="en-GB" dirty="0">
              <a:latin typeface="Arial" panose="020B0604020202020204" pitchFamily="34" charset="0"/>
              <a:cs typeface="Arial" panose="020B0604020202020204" pitchFamily="34" charset="0"/>
            </a:endParaRPr>
          </a:p>
          <a:p>
            <a:pPr marL="0" indent="0" fontAlgn="t">
              <a:buNone/>
            </a:pPr>
            <a:r>
              <a:rPr lang="en-GB" dirty="0">
                <a:latin typeface="Arial" panose="020B0604020202020204" pitchFamily="34" charset="0"/>
                <a:cs typeface="Arial" panose="020B0604020202020204" pitchFamily="34" charset="0"/>
              </a:rPr>
              <a:t>Try to refrain from using the term loss and where there has been a bereavement consult parent/carer as to what they have told their child. Please bear in mind that parent/carers may work away from home or may be incarcerated.</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3522" y="4846321"/>
            <a:ext cx="3364491" cy="2011679"/>
          </a:xfrm>
          <a:prstGeom prst="rect">
            <a:avLst/>
          </a:prstGeom>
        </p:spPr>
      </p:pic>
    </p:spTree>
    <p:extLst>
      <p:ext uri="{BB962C8B-B14F-4D97-AF65-F5344CB8AC3E}">
        <p14:creationId xmlns:p14="http://schemas.microsoft.com/office/powerpoint/2010/main" val="2110685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3723" y="-375138"/>
            <a:ext cx="10515600" cy="1403045"/>
          </a:xfrm>
        </p:spPr>
        <p:txBody>
          <a:bodyPr>
            <a:normAutofit fontScale="90000"/>
          </a:bodyPr>
          <a:lstStyle/>
          <a:p>
            <a:pPr lvl="0" algn="ctr" defTabSz="685800" fontAlgn="base">
              <a:spcBef>
                <a:spcPts val="750"/>
              </a:spcBef>
              <a:spcAft>
                <a:spcPts val="600"/>
              </a:spcAft>
            </a:pPr>
            <a:r>
              <a:rPr lang="en-GB" sz="6000" dirty="0"/>
              <a:t/>
            </a:r>
            <a:br>
              <a:rPr lang="en-GB" sz="6000" dirty="0"/>
            </a:br>
            <a:r>
              <a:rPr lang="en-GB" sz="6000" dirty="0" smtClean="0"/>
              <a:t>Trauma </a:t>
            </a:r>
            <a:endParaRPr lang="en-GB" sz="6000" dirty="0"/>
          </a:p>
        </p:txBody>
      </p:sp>
      <p:sp>
        <p:nvSpPr>
          <p:cNvPr id="5" name="Content Placeholder 4"/>
          <p:cNvSpPr>
            <a:spLocks noGrp="1"/>
          </p:cNvSpPr>
          <p:nvPr>
            <p:ph sz="half" idx="1"/>
          </p:nvPr>
        </p:nvSpPr>
        <p:spPr>
          <a:xfrm>
            <a:off x="838200" y="2763471"/>
            <a:ext cx="5181600" cy="4351338"/>
          </a:xfrm>
        </p:spPr>
        <p:txBody>
          <a:bodyPr/>
          <a:lstStyle/>
          <a:p>
            <a:pPr marL="342900" lvl="0" indent="-3429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Sudden death</a:t>
            </a:r>
          </a:p>
          <a:p>
            <a:pPr marL="342900" lvl="0" indent="-3429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Accidents</a:t>
            </a:r>
          </a:p>
          <a:p>
            <a:pPr marL="342900" lvl="0" indent="-3429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Threat or loss of life</a:t>
            </a:r>
          </a:p>
          <a:p>
            <a:pPr marL="342900" lvl="0" indent="-3429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Serious illness  hospital </a:t>
            </a:r>
            <a:r>
              <a:rPr lang="en-GB" sz="4000" dirty="0" smtClean="0">
                <a:solidFill>
                  <a:prstClr val="black"/>
                </a:solidFill>
                <a:latin typeface="Calibri Light" panose="020F0302020204030204" pitchFamily="34" charset="0"/>
                <a:cs typeface="Calibri Light" panose="020F0302020204030204" pitchFamily="34" charset="0"/>
              </a:rPr>
              <a:t>procedures</a:t>
            </a:r>
            <a:endParaRPr lang="en-GB" sz="4000" dirty="0">
              <a:solidFill>
                <a:prstClr val="black"/>
              </a:solidFill>
              <a:latin typeface="Calibri Light" panose="020F0302020204030204" pitchFamily="34" charset="0"/>
              <a:cs typeface="Calibri Light" panose="020F0302020204030204" pitchFamily="34" charset="0"/>
            </a:endParaRPr>
          </a:p>
        </p:txBody>
      </p:sp>
      <p:sp>
        <p:nvSpPr>
          <p:cNvPr id="6" name="Content Placeholder 5"/>
          <p:cNvSpPr>
            <a:spLocks noGrp="1"/>
          </p:cNvSpPr>
          <p:nvPr>
            <p:ph sz="half" idx="2"/>
          </p:nvPr>
        </p:nvSpPr>
        <p:spPr>
          <a:xfrm>
            <a:off x="6172200" y="2763471"/>
            <a:ext cx="5181600" cy="4351338"/>
          </a:xfrm>
        </p:spPr>
        <p:txBody>
          <a:bodyPr>
            <a:normAutofit/>
          </a:bodyPr>
          <a:lstStyle/>
          <a:p>
            <a:pPr marL="457200" lvl="0" indent="-4572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Abuse</a:t>
            </a:r>
          </a:p>
          <a:p>
            <a:pPr marL="457200" lvl="0" indent="-4572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Loss of home through fire or flood</a:t>
            </a:r>
          </a:p>
          <a:p>
            <a:pPr marL="457200" lvl="0" indent="-457200" eaLnBrk="0" fontAlgn="base" hangingPunct="0">
              <a:spcBef>
                <a:spcPct val="0"/>
              </a:spcBef>
              <a:spcAft>
                <a:spcPct val="0"/>
              </a:spcAft>
              <a:defRPr/>
            </a:pPr>
            <a:r>
              <a:rPr lang="en-GB" sz="4000" dirty="0">
                <a:solidFill>
                  <a:prstClr val="black"/>
                </a:solidFill>
                <a:latin typeface="Calibri Light" panose="020F0302020204030204" pitchFamily="34" charset="0"/>
                <a:cs typeface="Calibri Light" panose="020F0302020204030204" pitchFamily="34" charset="0"/>
              </a:rPr>
              <a:t>Violent or serious assault</a:t>
            </a:r>
          </a:p>
          <a:p>
            <a:endParaRPr lang="en-GB" sz="4000" dirty="0"/>
          </a:p>
        </p:txBody>
      </p:sp>
      <p:sp>
        <p:nvSpPr>
          <p:cNvPr id="2" name="TextBox 1"/>
          <p:cNvSpPr txBox="1"/>
          <p:nvPr/>
        </p:nvSpPr>
        <p:spPr>
          <a:xfrm>
            <a:off x="521677" y="1435479"/>
            <a:ext cx="11301046" cy="867930"/>
          </a:xfrm>
          <a:prstGeom prst="rect">
            <a:avLst/>
          </a:prstGeom>
          <a:noFill/>
        </p:spPr>
        <p:txBody>
          <a:bodyPr wrap="square" rtlCol="0">
            <a:spAutoFit/>
          </a:bodyPr>
          <a:lstStyle/>
          <a:p>
            <a:pPr lvl="0" defTabSz="685800" fontAlgn="base">
              <a:lnSpc>
                <a:spcPct val="90000"/>
              </a:lnSpc>
              <a:spcBef>
                <a:spcPts val="750"/>
              </a:spcBef>
              <a:spcAft>
                <a:spcPts val="600"/>
              </a:spcAft>
            </a:pPr>
            <a:r>
              <a:rPr lang="en-GB" altLang="en-US" sz="2800" b="1" dirty="0" smtClean="0">
                <a:solidFill>
                  <a:srgbClr val="000000"/>
                </a:solidFill>
                <a:latin typeface="Calibri Light" panose="020F0302020204030204" pitchFamily="34" charset="0"/>
                <a:cs typeface="Calibri Light" panose="020F0302020204030204" pitchFamily="34" charset="0"/>
              </a:rPr>
              <a:t>“Any </a:t>
            </a:r>
            <a:r>
              <a:rPr lang="en-GB" altLang="en-US" sz="2800" b="1" dirty="0">
                <a:solidFill>
                  <a:srgbClr val="000000"/>
                </a:solidFill>
                <a:latin typeface="Calibri Light" panose="020F0302020204030204" pitchFamily="34" charset="0"/>
                <a:cs typeface="Calibri Light" panose="020F0302020204030204" pitchFamily="34" charset="0"/>
              </a:rPr>
              <a:t>situation resulting in an overwhelming sense of vulnerability and/or lack of control</a:t>
            </a:r>
            <a:r>
              <a:rPr lang="en-GB" altLang="en-US" sz="2800" b="1" dirty="0" smtClean="0">
                <a:solidFill>
                  <a:srgbClr val="000000"/>
                </a:solidFill>
                <a:latin typeface="Calibri Light" panose="020F0302020204030204" pitchFamily="34" charset="0"/>
                <a:cs typeface="Calibri Light" panose="020F0302020204030204" pitchFamily="34" charset="0"/>
              </a:rPr>
              <a:t>.”          (</a:t>
            </a:r>
            <a:r>
              <a:rPr lang="en-GB" altLang="en-US" sz="2800" b="1" dirty="0" err="1">
                <a:solidFill>
                  <a:srgbClr val="000000"/>
                </a:solidFill>
                <a:latin typeface="Calibri Light" panose="020F0302020204030204" pitchFamily="34" charset="0"/>
                <a:cs typeface="Calibri Light" panose="020F0302020204030204" pitchFamily="34" charset="0"/>
              </a:rPr>
              <a:t>Soloman</a:t>
            </a:r>
            <a:r>
              <a:rPr lang="en-GB" altLang="en-US" sz="2800" b="1" dirty="0">
                <a:solidFill>
                  <a:srgbClr val="000000"/>
                </a:solidFill>
                <a:latin typeface="Calibri Light" panose="020F0302020204030204" pitchFamily="34" charset="0"/>
                <a:cs typeface="Calibri Light" panose="020F0302020204030204" pitchFamily="34" charset="0"/>
              </a:rPr>
              <a:t>, 1996)</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4940" y="5045861"/>
            <a:ext cx="2480491" cy="1655728"/>
          </a:xfrm>
          <a:prstGeom prst="rect">
            <a:avLst/>
          </a:prstGeom>
        </p:spPr>
      </p:pic>
    </p:spTree>
    <p:extLst>
      <p:ext uri="{BB962C8B-B14F-4D97-AF65-F5344CB8AC3E}">
        <p14:creationId xmlns:p14="http://schemas.microsoft.com/office/powerpoint/2010/main" val="3135642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rial" panose="020B0604020202020204" pitchFamily="34" charset="0"/>
                <a:cs typeface="Arial" panose="020B0604020202020204" pitchFamily="34" charset="0"/>
              </a:rPr>
              <a:t>QUIZ</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lstStyle/>
          <a:p>
            <a:r>
              <a:rPr lang="en-GB" b="1" dirty="0" smtClean="0">
                <a:latin typeface="Arial" panose="020B0604020202020204" pitchFamily="34" charset="0"/>
                <a:cs typeface="Arial" panose="020B0604020202020204" pitchFamily="34" charset="0"/>
              </a:rPr>
              <a:t>Q1</a:t>
            </a:r>
            <a:r>
              <a:rPr lang="en-GB" dirty="0" smtClean="0">
                <a:latin typeface="Arial" panose="020B0604020202020204" pitchFamily="34" charset="0"/>
                <a:cs typeface="Arial" panose="020B0604020202020204" pitchFamily="34" charset="0"/>
              </a:rPr>
              <a:t> How </a:t>
            </a:r>
            <a:r>
              <a:rPr lang="en-GB" dirty="0">
                <a:latin typeface="Arial" panose="020B0604020202020204" pitchFamily="34" charset="0"/>
                <a:cs typeface="Arial" panose="020B0604020202020204" pitchFamily="34" charset="0"/>
              </a:rPr>
              <a:t>many children are bereaved of a parent every day in the UK</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Q2</a:t>
            </a:r>
            <a:r>
              <a:rPr lang="en-GB" dirty="0">
                <a:latin typeface="Arial" panose="020B0604020202020204" pitchFamily="34" charset="0"/>
                <a:cs typeface="Arial" panose="020B0604020202020204" pitchFamily="34" charset="0"/>
              </a:rPr>
              <a:t> In 2017 </a:t>
            </a:r>
            <a:r>
              <a:rPr lang="en-GB" dirty="0" smtClean="0">
                <a:latin typeface="Arial" panose="020B0604020202020204" pitchFamily="34" charset="0"/>
                <a:cs typeface="Arial" panose="020B0604020202020204" pitchFamily="34" charset="0"/>
              </a:rPr>
              <a:t>how many people </a:t>
            </a:r>
            <a:r>
              <a:rPr lang="en-GB" dirty="0">
                <a:latin typeface="Arial" panose="020B0604020202020204" pitchFamily="34" charset="0"/>
                <a:cs typeface="Arial" panose="020B0604020202020204" pitchFamily="34" charset="0"/>
              </a:rPr>
              <a:t>died by </a:t>
            </a:r>
            <a:r>
              <a:rPr lang="en-GB" dirty="0" smtClean="0">
                <a:latin typeface="Arial" panose="020B0604020202020204" pitchFamily="34" charset="0"/>
                <a:cs typeface="Arial" panose="020B0604020202020204" pitchFamily="34" charset="0"/>
              </a:rPr>
              <a:t>suicide in the UK? </a:t>
            </a:r>
            <a:endParaRPr lang="en-GB" dirty="0">
              <a:latin typeface="Arial" panose="020B0604020202020204" pitchFamily="34" charset="0"/>
              <a:cs typeface="Arial" panose="020B0604020202020204" pitchFamily="34" charset="0"/>
            </a:endParaRPr>
          </a:p>
          <a:p>
            <a:endParaRPr lang="en-GB" dirty="0"/>
          </a:p>
        </p:txBody>
      </p:sp>
      <p:sp>
        <p:nvSpPr>
          <p:cNvPr id="4" name="Content Placeholder 3"/>
          <p:cNvSpPr>
            <a:spLocks noGrp="1"/>
          </p:cNvSpPr>
          <p:nvPr>
            <p:ph sz="half" idx="2"/>
          </p:nvPr>
        </p:nvSpPr>
        <p:spPr/>
        <p:txBody>
          <a:bodyPr/>
          <a:lstStyle/>
          <a:p>
            <a:r>
              <a:rPr lang="en-GB" b="1" dirty="0" smtClean="0">
                <a:latin typeface="Arial" panose="020B0604020202020204" pitchFamily="34" charset="0"/>
                <a:cs typeface="Arial" panose="020B0604020202020204" pitchFamily="34" charset="0"/>
              </a:rPr>
              <a:t>Q3</a:t>
            </a:r>
            <a:r>
              <a:rPr lang="en-GB" dirty="0" smtClean="0">
                <a:latin typeface="Arial" panose="020B0604020202020204" pitchFamily="34" charset="0"/>
                <a:cs typeface="Arial" panose="020B0604020202020204" pitchFamily="34" charset="0"/>
              </a:rPr>
              <a:t> Estimated, how many parents die each year in East Ayrshire?</a:t>
            </a:r>
          </a:p>
          <a:p>
            <a:endParaRPr lang="en-GB" dirty="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Q4</a:t>
            </a:r>
            <a:r>
              <a:rPr lang="en-GB" dirty="0" smtClean="0">
                <a:latin typeface="Arial" panose="020B0604020202020204" pitchFamily="34" charset="0"/>
                <a:cs typeface="Arial" panose="020B0604020202020204" pitchFamily="34" charset="0"/>
              </a:rPr>
              <a:t> How many situations are listed under the Trauma slide?</a:t>
            </a: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636" y="365125"/>
            <a:ext cx="624342" cy="10726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876" y="365124"/>
            <a:ext cx="624342" cy="1072695"/>
          </a:xfrm>
          <a:prstGeom prst="rect">
            <a:avLst/>
          </a:prstGeom>
        </p:spPr>
      </p:pic>
    </p:spTree>
    <p:extLst>
      <p:ext uri="{BB962C8B-B14F-4D97-AF65-F5344CB8AC3E}">
        <p14:creationId xmlns:p14="http://schemas.microsoft.com/office/powerpoint/2010/main" val="2376534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6B700CA4BE04B855A158765AF1B7F" ma:contentTypeVersion="0" ma:contentTypeDescription="Create a new document." ma:contentTypeScope="" ma:versionID="24d0d51ec1467b0dd3bf3dc68107a432">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48BFF8-55AA-4D6F-94FF-EE85092FB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CC0F6D4-2982-4CE0-936F-247F9FCB8F9F}">
  <ds:schemaRefs>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5fb89160-04b9-4aa1-8a55-c1e6aa1f0a08"/>
    <ds:schemaRef ds:uri="http://www.w3.org/XML/1998/namespace"/>
  </ds:schemaRefs>
</ds:datastoreItem>
</file>

<file path=customXml/itemProps3.xml><?xml version="1.0" encoding="utf-8"?>
<ds:datastoreItem xmlns:ds="http://schemas.openxmlformats.org/officeDocument/2006/customXml" ds:itemID="{CA01B673-40B6-42C9-8C5A-B391F9A57C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1642</TotalTime>
  <Words>5010</Words>
  <Application>Microsoft Office PowerPoint</Application>
  <PresentationFormat>Widescreen</PresentationFormat>
  <Paragraphs>283</Paragraphs>
  <Slides>18</Slides>
  <Notes>18</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Tips for people supporting children experiencing </vt:lpstr>
      <vt:lpstr>Aims: </vt:lpstr>
      <vt:lpstr>PowerPoint Presentation</vt:lpstr>
      <vt:lpstr>Bereavement </vt:lpstr>
      <vt:lpstr>Family Breakdowns </vt:lpstr>
      <vt:lpstr>Suicide </vt:lpstr>
      <vt:lpstr>Word bank </vt:lpstr>
      <vt:lpstr> Trauma </vt:lpstr>
      <vt:lpstr>QUIZ</vt:lpstr>
      <vt:lpstr>What day to day changes are our  young people experiencing? </vt:lpstr>
      <vt:lpstr>What reactions to change and loss have you may seen in young people?</vt:lpstr>
      <vt:lpstr>POTENTIAL BEHAVIOURS </vt:lpstr>
      <vt:lpstr>Discussion Time  </vt:lpstr>
      <vt:lpstr>IMPACT ON LEARNING</vt:lpstr>
      <vt:lpstr>PowerPoint Presentation</vt:lpstr>
      <vt:lpstr>PowerPoint Presentation</vt:lpstr>
      <vt:lpstr>Reflections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practitioners supporting children experiencing</dc:title>
  <dc:creator>Jarvis, Kerry</dc:creator>
  <cp:lastModifiedBy>Gibson, Adam</cp:lastModifiedBy>
  <cp:revision>157</cp:revision>
  <dcterms:created xsi:type="dcterms:W3CDTF">2020-07-06T12:43:34Z</dcterms:created>
  <dcterms:modified xsi:type="dcterms:W3CDTF">2021-04-07T13:31:58Z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0x010100DDD6B700CA4BE04B855A158765AF1B7F</vt:lpwstr>
  </property>
</Properties>
</file>