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8" r:id="rId6"/>
    <p:sldId id="259" r:id="rId7"/>
    <p:sldId id="261" r:id="rId8"/>
    <p:sldId id="262" r:id="rId9"/>
    <p:sldId id="283" r:id="rId10"/>
    <p:sldId id="288" r:id="rId11"/>
    <p:sldId id="266" r:id="rId12"/>
    <p:sldId id="284" r:id="rId13"/>
    <p:sldId id="289" r:id="rId14"/>
    <p:sldId id="281" r:id="rId15"/>
    <p:sldId id="264" r:id="rId16"/>
    <p:sldId id="267" r:id="rId17"/>
    <p:sldId id="278" r:id="rId18"/>
    <p:sldId id="269" r:id="rId19"/>
    <p:sldId id="270" r:id="rId20"/>
    <p:sldId id="271" r:id="rId21"/>
    <p:sldId id="272" r:id="rId22"/>
    <p:sldId id="273" r:id="rId23"/>
    <p:sldId id="274" r:id="rId24"/>
    <p:sldId id="276" r:id="rId25"/>
    <p:sldId id="287" r:id="rId26"/>
    <p:sldId id="286" r:id="rId27"/>
    <p:sldId id="282" r:id="rId28"/>
    <p:sldId id="285" r:id="rId29"/>
    <p:sldId id="265" r:id="rId30"/>
    <p:sldId id="290" r:id="rId31"/>
    <p:sldId id="275" r:id="rId32"/>
    <p:sldId id="277" r:id="rId33"/>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494" autoAdjust="0"/>
  </p:normalViewPr>
  <p:slideViewPr>
    <p:cSldViewPr snapToGrid="0">
      <p:cViewPr varScale="1">
        <p:scale>
          <a:sx n="69" d="100"/>
          <a:sy n="69" d="100"/>
        </p:scale>
        <p:origin x="5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3BB6F6E-830B-490D-84D4-AD457518F922}" type="datetimeFigureOut">
              <a:rPr lang="en-GB" smtClean="0"/>
              <a:t>08/04/2021</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3E5E1B9D-2B99-4CF2-8411-C1AB25A04AF4}" type="slidenum">
              <a:rPr lang="en-GB" smtClean="0"/>
              <a:t>‹#›</a:t>
            </a:fld>
            <a:endParaRPr lang="en-GB"/>
          </a:p>
        </p:txBody>
      </p:sp>
    </p:spTree>
    <p:extLst>
      <p:ext uri="{BB962C8B-B14F-4D97-AF65-F5344CB8AC3E}">
        <p14:creationId xmlns:p14="http://schemas.microsoft.com/office/powerpoint/2010/main" val="8266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70C0"/>
              </a:solidFill>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a:t>
            </a:fld>
            <a:endParaRPr lang="en-GB"/>
          </a:p>
        </p:txBody>
      </p:sp>
    </p:spTree>
    <p:extLst>
      <p:ext uri="{BB962C8B-B14F-4D97-AF65-F5344CB8AC3E}">
        <p14:creationId xmlns:p14="http://schemas.microsoft.com/office/powerpoint/2010/main" val="419592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10</a:t>
            </a:fld>
            <a:endParaRPr lang="en-GB"/>
          </a:p>
        </p:txBody>
      </p:sp>
    </p:spTree>
    <p:extLst>
      <p:ext uri="{BB962C8B-B14F-4D97-AF65-F5344CB8AC3E}">
        <p14:creationId xmlns:p14="http://schemas.microsoft.com/office/powerpoint/2010/main" val="2011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11</a:t>
            </a:fld>
            <a:endParaRPr lang="en-GB"/>
          </a:p>
        </p:txBody>
      </p:sp>
    </p:spTree>
    <p:extLst>
      <p:ext uri="{BB962C8B-B14F-4D97-AF65-F5344CB8AC3E}">
        <p14:creationId xmlns:p14="http://schemas.microsoft.com/office/powerpoint/2010/main" val="440330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12</a:t>
            </a:fld>
            <a:endParaRPr lang="en-GB"/>
          </a:p>
        </p:txBody>
      </p:sp>
    </p:spTree>
    <p:extLst>
      <p:ext uri="{BB962C8B-B14F-4D97-AF65-F5344CB8AC3E}">
        <p14:creationId xmlns:p14="http://schemas.microsoft.com/office/powerpoint/2010/main" val="83062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13</a:t>
            </a:fld>
            <a:endParaRPr lang="en-GB"/>
          </a:p>
        </p:txBody>
      </p:sp>
    </p:spTree>
    <p:extLst>
      <p:ext uri="{BB962C8B-B14F-4D97-AF65-F5344CB8AC3E}">
        <p14:creationId xmlns:p14="http://schemas.microsoft.com/office/powerpoint/2010/main" val="218321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14</a:t>
            </a:fld>
            <a:endParaRPr lang="en-GB"/>
          </a:p>
        </p:txBody>
      </p:sp>
    </p:spTree>
    <p:extLst>
      <p:ext uri="{BB962C8B-B14F-4D97-AF65-F5344CB8AC3E}">
        <p14:creationId xmlns:p14="http://schemas.microsoft.com/office/powerpoint/2010/main" val="377989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15</a:t>
            </a:fld>
            <a:endParaRPr lang="en-GB"/>
          </a:p>
        </p:txBody>
      </p:sp>
    </p:spTree>
    <p:extLst>
      <p:ext uri="{BB962C8B-B14F-4D97-AF65-F5344CB8AC3E}">
        <p14:creationId xmlns:p14="http://schemas.microsoft.com/office/powerpoint/2010/main" val="424044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16</a:t>
            </a:fld>
            <a:endParaRPr lang="en-GB"/>
          </a:p>
        </p:txBody>
      </p:sp>
    </p:spTree>
    <p:extLst>
      <p:ext uri="{BB962C8B-B14F-4D97-AF65-F5344CB8AC3E}">
        <p14:creationId xmlns:p14="http://schemas.microsoft.com/office/powerpoint/2010/main" val="194731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17</a:t>
            </a:fld>
            <a:endParaRPr lang="en-GB"/>
          </a:p>
        </p:txBody>
      </p:sp>
    </p:spTree>
    <p:extLst>
      <p:ext uri="{BB962C8B-B14F-4D97-AF65-F5344CB8AC3E}">
        <p14:creationId xmlns:p14="http://schemas.microsoft.com/office/powerpoint/2010/main" val="379963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18</a:t>
            </a:fld>
            <a:endParaRPr lang="en-GB"/>
          </a:p>
        </p:txBody>
      </p:sp>
    </p:spTree>
    <p:extLst>
      <p:ext uri="{BB962C8B-B14F-4D97-AF65-F5344CB8AC3E}">
        <p14:creationId xmlns:p14="http://schemas.microsoft.com/office/powerpoint/2010/main" val="362552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19</a:t>
            </a:fld>
            <a:endParaRPr lang="en-GB"/>
          </a:p>
        </p:txBody>
      </p:sp>
    </p:spTree>
    <p:extLst>
      <p:ext uri="{BB962C8B-B14F-4D97-AF65-F5344CB8AC3E}">
        <p14:creationId xmlns:p14="http://schemas.microsoft.com/office/powerpoint/2010/main" val="283892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a:t>
            </a:fld>
            <a:endParaRPr lang="en-GB"/>
          </a:p>
        </p:txBody>
      </p:sp>
    </p:spTree>
    <p:extLst>
      <p:ext uri="{BB962C8B-B14F-4D97-AF65-F5344CB8AC3E}">
        <p14:creationId xmlns:p14="http://schemas.microsoft.com/office/powerpoint/2010/main" val="78117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20</a:t>
            </a:fld>
            <a:endParaRPr lang="en-GB"/>
          </a:p>
        </p:txBody>
      </p:sp>
    </p:spTree>
    <p:extLst>
      <p:ext uri="{BB962C8B-B14F-4D97-AF65-F5344CB8AC3E}">
        <p14:creationId xmlns:p14="http://schemas.microsoft.com/office/powerpoint/2010/main" val="206930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21</a:t>
            </a:fld>
            <a:endParaRPr lang="en-GB"/>
          </a:p>
        </p:txBody>
      </p:sp>
    </p:spTree>
    <p:extLst>
      <p:ext uri="{BB962C8B-B14F-4D97-AF65-F5344CB8AC3E}">
        <p14:creationId xmlns:p14="http://schemas.microsoft.com/office/powerpoint/2010/main" val="4038270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22</a:t>
            </a:fld>
            <a:endParaRPr lang="en-GB"/>
          </a:p>
        </p:txBody>
      </p:sp>
    </p:spTree>
    <p:extLst>
      <p:ext uri="{BB962C8B-B14F-4D97-AF65-F5344CB8AC3E}">
        <p14:creationId xmlns:p14="http://schemas.microsoft.com/office/powerpoint/2010/main" val="153150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E5E1B9D-2B99-4CF2-8411-C1AB25A04AF4}" type="slidenum">
              <a:rPr lang="en-GB" smtClean="0"/>
              <a:t>23</a:t>
            </a:fld>
            <a:endParaRPr lang="en-GB"/>
          </a:p>
        </p:txBody>
      </p:sp>
    </p:spTree>
    <p:extLst>
      <p:ext uri="{BB962C8B-B14F-4D97-AF65-F5344CB8AC3E}">
        <p14:creationId xmlns:p14="http://schemas.microsoft.com/office/powerpoint/2010/main" val="4070419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5E1B9D-2B99-4CF2-8411-C1AB25A04AF4}" type="slidenum">
              <a:rPr lang="en-GB" smtClean="0"/>
              <a:t>24</a:t>
            </a:fld>
            <a:endParaRPr lang="en-GB"/>
          </a:p>
        </p:txBody>
      </p:sp>
    </p:spTree>
    <p:extLst>
      <p:ext uri="{BB962C8B-B14F-4D97-AF65-F5344CB8AC3E}">
        <p14:creationId xmlns:p14="http://schemas.microsoft.com/office/powerpoint/2010/main" val="1791257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25</a:t>
            </a:fld>
            <a:endParaRPr lang="en-GB"/>
          </a:p>
        </p:txBody>
      </p:sp>
    </p:spTree>
    <p:extLst>
      <p:ext uri="{BB962C8B-B14F-4D97-AF65-F5344CB8AC3E}">
        <p14:creationId xmlns:p14="http://schemas.microsoft.com/office/powerpoint/2010/main" val="789360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26</a:t>
            </a:fld>
            <a:endParaRPr lang="en-GB"/>
          </a:p>
        </p:txBody>
      </p:sp>
    </p:spTree>
    <p:extLst>
      <p:ext uri="{BB962C8B-B14F-4D97-AF65-F5344CB8AC3E}">
        <p14:creationId xmlns:p14="http://schemas.microsoft.com/office/powerpoint/2010/main" val="3846667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27</a:t>
            </a:fld>
            <a:endParaRPr lang="en-GB"/>
          </a:p>
        </p:txBody>
      </p:sp>
    </p:spTree>
    <p:extLst>
      <p:ext uri="{BB962C8B-B14F-4D97-AF65-F5344CB8AC3E}">
        <p14:creationId xmlns:p14="http://schemas.microsoft.com/office/powerpoint/2010/main" val="2045664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28</a:t>
            </a:fld>
            <a:endParaRPr lang="en-GB"/>
          </a:p>
        </p:txBody>
      </p:sp>
    </p:spTree>
    <p:extLst>
      <p:ext uri="{BB962C8B-B14F-4D97-AF65-F5344CB8AC3E}">
        <p14:creationId xmlns:p14="http://schemas.microsoft.com/office/powerpoint/2010/main" val="311968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29</a:t>
            </a:fld>
            <a:endParaRPr lang="en-GB"/>
          </a:p>
        </p:txBody>
      </p:sp>
    </p:spTree>
    <p:extLst>
      <p:ext uri="{BB962C8B-B14F-4D97-AF65-F5344CB8AC3E}">
        <p14:creationId xmlns:p14="http://schemas.microsoft.com/office/powerpoint/2010/main" val="172468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3</a:t>
            </a:fld>
            <a:endParaRPr lang="en-GB"/>
          </a:p>
        </p:txBody>
      </p:sp>
    </p:spTree>
    <p:extLst>
      <p:ext uri="{BB962C8B-B14F-4D97-AF65-F5344CB8AC3E}">
        <p14:creationId xmlns:p14="http://schemas.microsoft.com/office/powerpoint/2010/main" val="150909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4</a:t>
            </a:fld>
            <a:endParaRPr lang="en-GB"/>
          </a:p>
        </p:txBody>
      </p:sp>
    </p:spTree>
    <p:extLst>
      <p:ext uri="{BB962C8B-B14F-4D97-AF65-F5344CB8AC3E}">
        <p14:creationId xmlns:p14="http://schemas.microsoft.com/office/powerpoint/2010/main" val="63634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5</a:t>
            </a:fld>
            <a:endParaRPr lang="en-GB"/>
          </a:p>
        </p:txBody>
      </p:sp>
    </p:spTree>
    <p:extLst>
      <p:ext uri="{BB962C8B-B14F-4D97-AF65-F5344CB8AC3E}">
        <p14:creationId xmlns:p14="http://schemas.microsoft.com/office/powerpoint/2010/main" val="237658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70C0"/>
              </a:solidFill>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6</a:t>
            </a:fld>
            <a:endParaRPr lang="en-GB"/>
          </a:p>
        </p:txBody>
      </p:sp>
    </p:spTree>
    <p:extLst>
      <p:ext uri="{BB962C8B-B14F-4D97-AF65-F5344CB8AC3E}">
        <p14:creationId xmlns:p14="http://schemas.microsoft.com/office/powerpoint/2010/main" val="170204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70C0"/>
              </a:solidFill>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7</a:t>
            </a:fld>
            <a:endParaRPr lang="en-GB"/>
          </a:p>
        </p:txBody>
      </p:sp>
    </p:spTree>
    <p:extLst>
      <p:ext uri="{BB962C8B-B14F-4D97-AF65-F5344CB8AC3E}">
        <p14:creationId xmlns:p14="http://schemas.microsoft.com/office/powerpoint/2010/main" val="311501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8</a:t>
            </a:fld>
            <a:endParaRPr lang="en-GB"/>
          </a:p>
        </p:txBody>
      </p:sp>
    </p:spTree>
    <p:extLst>
      <p:ext uri="{BB962C8B-B14F-4D97-AF65-F5344CB8AC3E}">
        <p14:creationId xmlns:p14="http://schemas.microsoft.com/office/powerpoint/2010/main" val="268538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9</a:t>
            </a:fld>
            <a:endParaRPr lang="en-GB"/>
          </a:p>
        </p:txBody>
      </p:sp>
    </p:spTree>
    <p:extLst>
      <p:ext uri="{BB962C8B-B14F-4D97-AF65-F5344CB8AC3E}">
        <p14:creationId xmlns:p14="http://schemas.microsoft.com/office/powerpoint/2010/main" val="168515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050C-2F27-43B1-9798-1CEDF4AB8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1711C2-5804-4E38-AAB1-4FC6284E8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26252A-A8B0-467B-9F46-31B3A15A9CE1}"/>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1CAFCC01-C9B8-4062-9B9D-601DB088B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950D-6328-424C-966F-5449BBBF247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7369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9629-A92A-4EA9-AE0E-572BBE581B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6E8837-40AC-4230-81B8-E8DAB344BB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CED05-A717-497F-9149-6BF9896F8FDA}"/>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B224470B-71AE-4F69-8EA5-C2AD4DE007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C51E86-6158-4E20-929C-ECD31E9713A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62861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50153-21BD-42B3-8239-D522AD075E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3ECC2E-8982-4A05-B1EC-53C78BBB2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6D0BD0-7130-4901-B67D-64FD98A92AD6}"/>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EE4AEBF6-0530-421D-A61C-193D50E5D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95654-5358-4EB9-B9C4-DBF9577A4C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78617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CECF-0EE9-49DF-8B60-EA8D1BB6D6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449A1-FF5E-45FA-ABE4-BE8492A4C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4694C9-55B8-472D-BA95-E97B068ACD4A}"/>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C249BB21-AFF8-4E08-8CDF-3B1CD6EE69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48EA0-0830-417E-9450-96C07D47EF0E}"/>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78321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F08D-FD63-4478-B074-D7D228FCE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F5DA9C-4577-48FE-A17B-62417A6FB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02B012-A9A4-4714-974D-3B1D6EA76F76}"/>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B094041C-CA55-41B6-BB3E-1A345033D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0D671-1512-4BDD-A8A1-17ED3F0A475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12955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742-989C-488E-80D5-8D5574904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8C30DC-7D44-4FCD-929A-EDA9DADB5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C44AC0-EF10-434A-BA47-A3AAC9706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E97556-40BF-42A6-B27B-905B90118797}"/>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6" name="Footer Placeholder 5">
            <a:extLst>
              <a:ext uri="{FF2B5EF4-FFF2-40B4-BE49-F238E27FC236}">
                <a16:creationId xmlns:a16="http://schemas.microsoft.com/office/drawing/2014/main" id="{95139AF9-9B08-4BAB-93B3-FAD08E419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C8D7F3-B041-4BD7-A381-994A7EBDD6B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15647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15D8-3FC6-4208-9502-25EDC71384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0E17FA-E38B-4B5F-A6AC-D9060094B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A64E4-9D8F-4C96-9FF0-5DDD214FBC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9FF34B-BCA8-4009-90F5-827B15203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6F2A6-CAE1-4566-84FE-F1615CA48B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19D07B-A5B8-46AF-8882-4739D77F27FA}"/>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8" name="Footer Placeholder 7">
            <a:extLst>
              <a:ext uri="{FF2B5EF4-FFF2-40B4-BE49-F238E27FC236}">
                <a16:creationId xmlns:a16="http://schemas.microsoft.com/office/drawing/2014/main" id="{CA8F91AB-D26D-4AE5-B3DC-A3F5514583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51EE67-8258-4726-83E7-ADCBE7B50F06}"/>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78179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7D6B-627C-40EA-8AB5-08055FF8A9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6542CA-AD03-4ACE-ADC0-D14232F197B2}"/>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4" name="Footer Placeholder 3">
            <a:extLst>
              <a:ext uri="{FF2B5EF4-FFF2-40B4-BE49-F238E27FC236}">
                <a16:creationId xmlns:a16="http://schemas.microsoft.com/office/drawing/2014/main" id="{F7F2BBB1-5872-4FDA-96AB-909F1B5DA1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D26FAD-A18E-48F6-A731-E120159A0F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10529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27AA8-93BE-4207-97D1-E883ECD63165}"/>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3" name="Footer Placeholder 2">
            <a:extLst>
              <a:ext uri="{FF2B5EF4-FFF2-40B4-BE49-F238E27FC236}">
                <a16:creationId xmlns:a16="http://schemas.microsoft.com/office/drawing/2014/main" id="{D1CE1FAA-DA74-492B-A75B-01D0CF0AB8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AA3CC2-ADF8-45CC-A358-37C8EC04646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2035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0C3C-B0D2-4585-A633-AAA718CD6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413ED-2927-44B5-87A1-FBA6417E0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AD7D41-EA93-4FC2-8C8B-6279846C8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AA2E3-199C-44B0-9086-70DAE73A42BE}"/>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6" name="Footer Placeholder 5">
            <a:extLst>
              <a:ext uri="{FF2B5EF4-FFF2-40B4-BE49-F238E27FC236}">
                <a16:creationId xmlns:a16="http://schemas.microsoft.com/office/drawing/2014/main" id="{05F22948-E8B9-4AAE-B125-5BB1231E30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A5AECC-BA55-4C11-AAD0-F2AA502EDCAF}"/>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8504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9EF2-FFC7-422A-9440-7F5EA8DA2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9D30C4-D20D-44C6-BFFB-219E50C1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C84518-32E1-4E3E-BF4A-145F0C062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2C5C3-BB5B-455D-880C-99256D6363ED}"/>
              </a:ext>
            </a:extLst>
          </p:cNvPr>
          <p:cNvSpPr>
            <a:spLocks noGrp="1"/>
          </p:cNvSpPr>
          <p:nvPr>
            <p:ph type="dt" sz="half" idx="10"/>
          </p:nvPr>
        </p:nvSpPr>
        <p:spPr/>
        <p:txBody>
          <a:bodyPr/>
          <a:lstStyle/>
          <a:p>
            <a:fld id="{0ABCF155-CB7F-4C76-A1BB-C264FF64FE10}" type="datetimeFigureOut">
              <a:rPr lang="en-GB" smtClean="0"/>
              <a:t>08/04/2021</a:t>
            </a:fld>
            <a:endParaRPr lang="en-GB"/>
          </a:p>
        </p:txBody>
      </p:sp>
      <p:sp>
        <p:nvSpPr>
          <p:cNvPr id="6" name="Footer Placeholder 5">
            <a:extLst>
              <a:ext uri="{FF2B5EF4-FFF2-40B4-BE49-F238E27FC236}">
                <a16:creationId xmlns:a16="http://schemas.microsoft.com/office/drawing/2014/main" id="{BC22DA18-5CF6-4357-9953-D2A4B98473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F0A1E-30A4-4520-866E-7EA38800B9C0}"/>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2132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94E4A-8B93-4859-89CC-3C6CD3842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B22224-55F1-4947-BD96-B31583630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BE619-6C21-4699-BFE7-0FE7D58B0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CF155-CB7F-4C76-A1BB-C264FF64FE10}" type="datetimeFigureOut">
              <a:rPr lang="en-GB" smtClean="0"/>
              <a:t>08/04/2021</a:t>
            </a:fld>
            <a:endParaRPr lang="en-GB"/>
          </a:p>
        </p:txBody>
      </p:sp>
      <p:sp>
        <p:nvSpPr>
          <p:cNvPr id="5" name="Footer Placeholder 4">
            <a:extLst>
              <a:ext uri="{FF2B5EF4-FFF2-40B4-BE49-F238E27FC236}">
                <a16:creationId xmlns:a16="http://schemas.microsoft.com/office/drawing/2014/main" id="{618FDDDA-8273-4516-8282-2F3D037D7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BFE24D-0574-4BDC-B31F-A990D8518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B917-967A-4462-AA76-0E653F18D65F}" type="slidenum">
              <a:rPr lang="en-GB" smtClean="0"/>
              <a:t>‹#›</a:t>
            </a:fld>
            <a:endParaRPr lang="en-GB"/>
          </a:p>
        </p:txBody>
      </p:sp>
    </p:spTree>
    <p:extLst>
      <p:ext uri="{BB962C8B-B14F-4D97-AF65-F5344CB8AC3E}">
        <p14:creationId xmlns:p14="http://schemas.microsoft.com/office/powerpoint/2010/main" val="304435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https://www.youtube.com/embed/iGGJrqscvtU?feature=oembed" TargetMode="External"/><Relationship Id="rId7" Type="http://schemas.openxmlformats.org/officeDocument/2006/relationships/image" Target="../media/image2.jpeg"/><Relationship Id="rId2" Type="http://schemas.openxmlformats.org/officeDocument/2006/relationships/video" Target="https://www.youtube.com/embed/wXUxiR6yQ_Q?start=9&amp;feature=oembed" TargetMode="External"/><Relationship Id="rId1" Type="http://schemas.openxmlformats.org/officeDocument/2006/relationships/video" Target="https://www.youtube.com/embed/YFdZXwE6fRE?feature=oembed" TargetMode="Externa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notesSlide" Target="../notesSlides/notesSlide11.xml"/><Relationship Id="rId10" Type="http://schemas.openxmlformats.org/officeDocument/2006/relationships/image" Target="../media/image23.jpeg"/><Relationship Id="rId4" Type="http://schemas.openxmlformats.org/officeDocument/2006/relationships/slideLayout" Target="../slideLayouts/slideLayout7.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jpeg"/><Relationship Id="rId4" Type="http://schemas.openxmlformats.org/officeDocument/2006/relationships/image" Target="../media/image2.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jpeg"/><Relationship Id="rId5" Type="http://schemas.openxmlformats.org/officeDocument/2006/relationships/image" Target="../media/image3.jpe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image" Target="../media/image2.jpeg"/><Relationship Id="rId9" Type="http://schemas.openxmlformats.org/officeDocument/2006/relationships/hyperlink" Target="http://enigma.east-ayrshire.gov.uk:32224/?dmVyPTEuMDAxJiY3ZDY1ZTE5OWFkNTYxNDVmYz02MDIxMjAwOF8xNjYwMl84ODM3XzEmJjRmYjg3NTNjNTI2N2Q5Zj0xMjIyJiZ1cmw9aHR0cHMlM0ElMkYlMkZ3d3clMkVhbm5hZnJldWQlMkVvcmclMkZzY3BjJTJ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blogs.glowscotland.org.uk/ea/parentalhwbawarenessprogramme/mental-wellbein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hyperlink" Target="https://forms.office.com/Pages/ResponsePage.aspx?id=oyzTzM4Wj0KVQTctawUZKZSt4Qcv03lAtN3TR371vfhUNkJRODdDWUIyQTBXWE1QMFc5SEFKWTNYRy4u"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hyperlink" Target="https://forms.office.com/Pages/DesignPage.aspx?auth_pvr=OrgId&amp;auth_upn=EAcatrina.oneil%40glowmail.org.uk&amp;lang=en-GB&amp;origin=OfficeDotCom&amp;route=Start#FormId=oyzTzM4Wj0KVQTctawUZKZSt4Qcv03lAtN3TR371vfhUQ1I5Vkg5Qk9SUjY1MzlUQ04wQlg5VVBCRS4u" TargetMode="External"/><Relationship Id="rId4" Type="http://schemas.openxmlformats.org/officeDocument/2006/relationships/image" Target="../media/image1.jpe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2.jpeg"/><Relationship Id="rId4" Type="http://schemas.openxmlformats.org/officeDocument/2006/relationships/image" Target="../media/image53.jpe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q5viyKoCikI?feature=oembed" TargetMode="Externa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emf"/><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06ACA-EBC0-4B76-80D1-BA18BDEBD4A8}"/>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81681"/>
            <a:ext cx="4210949" cy="503584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839F333-15D2-4EDE-B3EF-83193E1E5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158" y="5770004"/>
            <a:ext cx="1842184" cy="906315"/>
          </a:xfrm>
          <a:prstGeom prst="rect">
            <a:avLst/>
          </a:prstGeom>
        </p:spPr>
      </p:pic>
      <p:pic>
        <p:nvPicPr>
          <p:cNvPr id="6" name="Picture 3">
            <a:extLst>
              <a:ext uri="{FF2B5EF4-FFF2-40B4-BE49-F238E27FC236}">
                <a16:creationId xmlns:a16="http://schemas.microsoft.com/office/drawing/2014/main" id="{183762FA-2051-4918-BAD2-EFA97E7C7C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Subtitle 2">
            <a:extLst>
              <a:ext uri="{FF2B5EF4-FFF2-40B4-BE49-F238E27FC236}">
                <a16:creationId xmlns:a16="http://schemas.microsoft.com/office/drawing/2014/main" id="{88CB5093-A20B-4C68-A134-0FD1184DB95E}"/>
              </a:ext>
            </a:extLst>
          </p:cNvPr>
          <p:cNvSpPr>
            <a:spLocks noGrp="1"/>
          </p:cNvSpPr>
          <p:nvPr>
            <p:ph type="subTitle" idx="1"/>
          </p:nvPr>
        </p:nvSpPr>
        <p:spPr>
          <a:xfrm>
            <a:off x="7479156" y="5883788"/>
            <a:ext cx="4507964" cy="792531"/>
          </a:xfrm>
        </p:spPr>
        <p:txBody>
          <a:bodyPr>
            <a:normAutofit/>
          </a:bodyPr>
          <a:lstStyle/>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Adapted from Ahead for Health (NHS A&amp;A) </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Mentally Healthy Workplaces (NHS Health Scotland)</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 health Improvement: A practical approach (NHS A&amp;A)</a:t>
            </a:r>
          </a:p>
          <a:p>
            <a:endParaRPr lang="en-GB" sz="2000">
              <a:solidFill>
                <a:schemeClr val="tx1">
                  <a:alpha val="60000"/>
                </a:schemeClr>
              </a:solidFill>
            </a:endParaRPr>
          </a:p>
        </p:txBody>
      </p:sp>
      <p:sp>
        <p:nvSpPr>
          <p:cNvPr id="8" name="TextBox 7">
            <a:extLst>
              <a:ext uri="{FF2B5EF4-FFF2-40B4-BE49-F238E27FC236}">
                <a16:creationId xmlns:a16="http://schemas.microsoft.com/office/drawing/2014/main" id="{20DC963D-EA27-4A63-8BFD-91CA3A96555E}"/>
              </a:ext>
            </a:extLst>
          </p:cNvPr>
          <p:cNvSpPr txBox="1"/>
          <p:nvPr/>
        </p:nvSpPr>
        <p:spPr>
          <a:xfrm>
            <a:off x="4538807" y="2778441"/>
            <a:ext cx="7448314" cy="461665"/>
          </a:xfrm>
          <a:prstGeom prst="rect">
            <a:avLst/>
          </a:prstGeom>
          <a:noFill/>
        </p:spPr>
        <p:txBody>
          <a:bodyPr wrap="square" rtlCol="0">
            <a:spAutoFit/>
          </a:bodyPr>
          <a:lstStyle/>
          <a:p>
            <a:r>
              <a:rPr lang="en-GB" sz="2400">
                <a:solidFill>
                  <a:srgbClr val="7030A0"/>
                </a:solidFill>
                <a:latin typeface="Cavolini" panose="03000502040302020204" pitchFamily="66" charset="0"/>
                <a:cs typeface="Cavolini" panose="03000502040302020204" pitchFamily="66" charset="0"/>
              </a:rPr>
              <a:t>A Practical Approach for Parents &amp; Carers</a:t>
            </a:r>
          </a:p>
        </p:txBody>
      </p:sp>
      <p:sp>
        <p:nvSpPr>
          <p:cNvPr id="10" name="TextBox 9">
            <a:extLst>
              <a:ext uri="{FF2B5EF4-FFF2-40B4-BE49-F238E27FC236}">
                <a16:creationId xmlns:a16="http://schemas.microsoft.com/office/drawing/2014/main" id="{4E637F0C-45D3-45A9-B03E-7B6ABBF2A2A1}"/>
              </a:ext>
            </a:extLst>
          </p:cNvPr>
          <p:cNvSpPr txBox="1"/>
          <p:nvPr/>
        </p:nvSpPr>
        <p:spPr>
          <a:xfrm>
            <a:off x="4837043" y="982312"/>
            <a:ext cx="7027100" cy="1446550"/>
          </a:xfrm>
          <a:prstGeom prst="rect">
            <a:avLst/>
          </a:prstGeom>
          <a:noFill/>
        </p:spPr>
        <p:txBody>
          <a:bodyPr wrap="square">
            <a:spAutoFit/>
          </a:bodyPr>
          <a:lstStyle/>
          <a:p>
            <a:pPr algn="ctr"/>
            <a:r>
              <a:rPr lang="en-GB" sz="4400">
                <a:solidFill>
                  <a:srgbClr val="7030A0"/>
                </a:solidFill>
                <a:latin typeface="Cavolini" panose="03000502040302020204" pitchFamily="66" charset="0"/>
                <a:cs typeface="Cavolini" panose="03000502040302020204" pitchFamily="66" charset="0"/>
              </a:rPr>
              <a:t>An Introduction to Wellbeing</a:t>
            </a:r>
            <a:endParaRPr lang="en-GB" sz="4400">
              <a:solidFill>
                <a:srgbClr val="7030A0"/>
              </a:solidFill>
            </a:endParaRPr>
          </a:p>
        </p:txBody>
      </p:sp>
      <p:sp>
        <p:nvSpPr>
          <p:cNvPr id="12" name="TextBox 11">
            <a:extLst>
              <a:ext uri="{FF2B5EF4-FFF2-40B4-BE49-F238E27FC236}">
                <a16:creationId xmlns:a16="http://schemas.microsoft.com/office/drawing/2014/main" id="{49D1FE54-58CF-4C1C-B0BF-59601B49DADB}"/>
              </a:ext>
            </a:extLst>
          </p:cNvPr>
          <p:cNvSpPr txBox="1"/>
          <p:nvPr/>
        </p:nvSpPr>
        <p:spPr>
          <a:xfrm>
            <a:off x="261323" y="6029988"/>
            <a:ext cx="4887452" cy="646331"/>
          </a:xfrm>
          <a:prstGeom prst="rect">
            <a:avLst/>
          </a:prstGeom>
          <a:noFill/>
        </p:spPr>
        <p:txBody>
          <a:bodyPr wrap="square" lIns="91440" tIns="45720" rIns="91440" bIns="45720" anchor="t">
            <a:spAutoFit/>
          </a:bodyPr>
          <a:lstStyle/>
          <a:p>
            <a:r>
              <a:rPr lang="en-GB">
                <a:solidFill>
                  <a:srgbClr val="7030A0"/>
                </a:solidFill>
                <a:latin typeface="Cavolini"/>
                <a:cs typeface="Cavolini"/>
              </a:rPr>
              <a:t>Catrina </a:t>
            </a:r>
            <a:r>
              <a:rPr lang="en-GB" sz="1800">
                <a:solidFill>
                  <a:srgbClr val="7030A0"/>
                </a:solidFill>
                <a:latin typeface="Cavolini"/>
                <a:cs typeface="Cavolini"/>
              </a:rPr>
              <a:t>O’Neil &amp; Vicky McWilliam</a:t>
            </a:r>
            <a:r>
              <a:rPr lang="en-GB">
                <a:solidFill>
                  <a:srgbClr val="7030A0"/>
                </a:solidFill>
                <a:latin typeface="Cavolini"/>
                <a:cs typeface="Cavolini"/>
              </a:rPr>
              <a:t> </a:t>
            </a:r>
            <a:endParaRPr lang="en-GB" sz="1800">
              <a:solidFill>
                <a:srgbClr val="7030A0"/>
              </a:solidFill>
              <a:latin typeface="Cavolini" panose="03000502040302020204" pitchFamily="66" charset="0"/>
              <a:cs typeface="Cavolini" panose="03000502040302020204" pitchFamily="66" charset="0"/>
            </a:endParaRPr>
          </a:p>
          <a:p>
            <a:r>
              <a:rPr lang="en-GB" sz="1800">
                <a:solidFill>
                  <a:srgbClr val="7030A0"/>
                </a:solidFill>
                <a:latin typeface="Cavolini" panose="03000502040302020204" pitchFamily="66" charset="0"/>
                <a:cs typeface="Cavolini" panose="03000502040302020204" pitchFamily="66" charset="0"/>
              </a:rPr>
              <a:t>EAC Health &amp; Wellbeing Team</a:t>
            </a:r>
            <a:endParaRPr lang="en-GB">
              <a:solidFill>
                <a:srgbClr val="7030A0"/>
              </a:solidFill>
            </a:endParaRPr>
          </a:p>
        </p:txBody>
      </p:sp>
      <p:pic>
        <p:nvPicPr>
          <p:cNvPr id="2" name="Picture 2" descr="Logo, company name&#10;&#10;Description automatically generated">
            <a:extLst>
              <a:ext uri="{FF2B5EF4-FFF2-40B4-BE49-F238E27FC236}">
                <a16:creationId xmlns:a16="http://schemas.microsoft.com/office/drawing/2014/main" id="{43CC6C0D-5BD5-478B-B4AA-9C8BD4A16D69}"/>
              </a:ext>
            </a:extLst>
          </p:cNvPr>
          <p:cNvPicPr>
            <a:picLocks noChangeAspect="1"/>
          </p:cNvPicPr>
          <p:nvPr/>
        </p:nvPicPr>
        <p:blipFill>
          <a:blip r:embed="rId6"/>
          <a:stretch>
            <a:fillRect/>
          </a:stretch>
        </p:blipFill>
        <p:spPr>
          <a:xfrm>
            <a:off x="7689516" y="4135438"/>
            <a:ext cx="1318127" cy="1327652"/>
          </a:xfrm>
          <a:prstGeom prst="rect">
            <a:avLst/>
          </a:prstGeom>
        </p:spPr>
      </p:pic>
    </p:spTree>
    <p:extLst>
      <p:ext uri="{BB962C8B-B14F-4D97-AF65-F5344CB8AC3E}">
        <p14:creationId xmlns:p14="http://schemas.microsoft.com/office/powerpoint/2010/main" val="28272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AFC05A5E-E638-4E20-8444-A4DD0D3A77F2}"/>
              </a:ext>
            </a:extLst>
          </p:cNvPr>
          <p:cNvSpPr txBox="1"/>
          <p:nvPr/>
        </p:nvSpPr>
        <p:spPr>
          <a:xfrm>
            <a:off x="5572664" y="2107721"/>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Irritable</a:t>
            </a:r>
          </a:p>
        </p:txBody>
      </p:sp>
      <p:sp>
        <p:nvSpPr>
          <p:cNvPr id="11" name="TextBox 10">
            <a:extLst>
              <a:ext uri="{FF2B5EF4-FFF2-40B4-BE49-F238E27FC236}">
                <a16:creationId xmlns:a16="http://schemas.microsoft.com/office/drawing/2014/main" id="{EAE16B1F-3F83-4F10-A563-886AA2AFE283}"/>
              </a:ext>
            </a:extLst>
          </p:cNvPr>
          <p:cNvSpPr txBox="1"/>
          <p:nvPr/>
        </p:nvSpPr>
        <p:spPr>
          <a:xfrm rot="-1620000">
            <a:off x="4479984" y="3344173"/>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can't eat</a:t>
            </a:r>
          </a:p>
        </p:txBody>
      </p:sp>
      <p:sp>
        <p:nvSpPr>
          <p:cNvPr id="12" name="TextBox 11">
            <a:extLst>
              <a:ext uri="{FF2B5EF4-FFF2-40B4-BE49-F238E27FC236}">
                <a16:creationId xmlns:a16="http://schemas.microsoft.com/office/drawing/2014/main" id="{4D4C0988-7617-44EF-9F00-A98E7815C94F}"/>
              </a:ext>
            </a:extLst>
          </p:cNvPr>
          <p:cNvSpPr txBox="1"/>
          <p:nvPr/>
        </p:nvSpPr>
        <p:spPr>
          <a:xfrm rot="2520000">
            <a:off x="6047116" y="3746739"/>
            <a:ext cx="2527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Unsettled sleep</a:t>
            </a:r>
          </a:p>
        </p:txBody>
      </p:sp>
      <p:sp>
        <p:nvSpPr>
          <p:cNvPr id="10" name="TextBox 9">
            <a:extLst>
              <a:ext uri="{FF2B5EF4-FFF2-40B4-BE49-F238E27FC236}">
                <a16:creationId xmlns:a16="http://schemas.microsoft.com/office/drawing/2014/main" id="{40B31C75-46B2-4C3C-8452-2E7458355348}"/>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2</a:t>
            </a:r>
            <a:endParaRPr lang="en-GB" sz="2800"/>
          </a:p>
        </p:txBody>
      </p:sp>
    </p:spTree>
    <p:extLst>
      <p:ext uri="{BB962C8B-B14F-4D97-AF65-F5344CB8AC3E}">
        <p14:creationId xmlns:p14="http://schemas.microsoft.com/office/powerpoint/2010/main" val="3467964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A close up of a clock&#10;&#10;Description automatically generated">
            <a:extLst>
              <a:ext uri="{FF2B5EF4-FFF2-40B4-BE49-F238E27FC236}">
                <a16:creationId xmlns:a16="http://schemas.microsoft.com/office/drawing/2014/main" id="{4224CA4E-5DA2-4A58-BE4C-945FE9F38AC8}"/>
              </a:ext>
            </a:extLst>
          </p:cNvPr>
          <p:cNvPicPr>
            <a:picLocks noChangeAspect="1"/>
          </p:cNvPicPr>
          <p:nvPr/>
        </p:nvPicPr>
        <p:blipFill rotWithShape="1">
          <a:blip r:embed="rId6"/>
          <a:srcRect l="3342" r="4222" b="1"/>
          <a:stretch/>
        </p:blipFill>
        <p:spPr>
          <a:xfrm>
            <a:off x="8179448" y="5431"/>
            <a:ext cx="4007119" cy="4239414"/>
          </a:xfrm>
          <a:prstGeom prst="rect">
            <a:avLst/>
          </a:prstGeom>
        </p:spPr>
      </p:pic>
      <p:sp>
        <p:nvSpPr>
          <p:cNvPr id="3" name="TextBox 2">
            <a:extLst>
              <a:ext uri="{FF2B5EF4-FFF2-40B4-BE49-F238E27FC236}">
                <a16:creationId xmlns:a16="http://schemas.microsoft.com/office/drawing/2014/main" id="{D472EA70-1F7D-4671-AD95-A9173331B17C}"/>
              </a:ext>
            </a:extLst>
          </p:cNvPr>
          <p:cNvSpPr txBox="1"/>
          <p:nvPr/>
        </p:nvSpPr>
        <p:spPr>
          <a:xfrm>
            <a:off x="1805795" y="66136"/>
            <a:ext cx="56186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solidFill>
                  <a:srgbClr val="7030A0"/>
                </a:solidFill>
                <a:latin typeface="Cavolini"/>
                <a:cs typeface="Calibri"/>
              </a:rPr>
              <a:t>Practical techniques and tools</a:t>
            </a:r>
          </a:p>
        </p:txBody>
      </p:sp>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8627" y="799380"/>
            <a:ext cx="4310329"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solidFill>
                  <a:srgbClr val="7030A0"/>
                </a:solidFill>
                <a:latin typeface="Cavolini"/>
                <a:cs typeface="Calibri"/>
              </a:rPr>
              <a:t>Breathing</a:t>
            </a:r>
            <a:r>
              <a:rPr lang="en-GB" sz="2000" dirty="0">
                <a:solidFill>
                  <a:srgbClr val="7030A0"/>
                </a:solidFill>
                <a:latin typeface="Cavolini"/>
                <a:cs typeface="Calibri"/>
              </a:rPr>
              <a:t> (counting breath, square breathing)</a:t>
            </a:r>
            <a:endParaRPr lang="en-US" dirty="0">
              <a:cs typeface="Calibri" panose="020F0502020204030204"/>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cs typeface="Calibri"/>
              </a:rPr>
              <a:t>Progressive Muscle Relaxation</a:t>
            </a:r>
            <a:endParaRPr lang="en-GB" sz="2400" dirty="0">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ea typeface="+mn-lt"/>
                <a:cs typeface="+mn-lt"/>
              </a:rPr>
              <a:t>Butterfly tapping/hug  </a:t>
            </a: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cs typeface="Calibri"/>
              </a:rPr>
              <a:t>Mindfulness colour/</a:t>
            </a:r>
            <a:endParaRPr lang="en-GB" sz="2400" dirty="0">
              <a:solidFill>
                <a:srgbClr val="000000"/>
              </a:solidFill>
              <a:latin typeface="Calibri" panose="020F0502020204030204"/>
              <a:cs typeface="Calibri"/>
            </a:endParaRPr>
          </a:p>
          <a:p>
            <a:r>
              <a:rPr lang="en-GB" sz="2400" dirty="0">
                <a:solidFill>
                  <a:srgbClr val="7030A0"/>
                </a:solidFill>
                <a:latin typeface="Cavolini"/>
                <a:cs typeface="Calibri"/>
              </a:rPr>
              <a:t>   object spotting</a:t>
            </a:r>
            <a:endParaRPr lang="en-GB" sz="2400" dirty="0">
              <a:solidFill>
                <a:srgbClr val="000000"/>
              </a:solidFill>
              <a:latin typeface="Calibri" panose="020F0502020204030204"/>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p:txBody>
      </p:sp>
      <p:pic>
        <p:nvPicPr>
          <p:cNvPr id="2" name="Picture 5">
            <a:extLst>
              <a:ext uri="{FF2B5EF4-FFF2-40B4-BE49-F238E27FC236}">
                <a16:creationId xmlns:a16="http://schemas.microsoft.com/office/drawing/2014/main" id="{10C73C21-0DDD-4B86-B80C-68F96DD488BC}"/>
              </a:ext>
            </a:extLst>
          </p:cNvPr>
          <p:cNvPicPr>
            <a:picLocks noChangeAspect="1"/>
          </p:cNvPicPr>
          <p:nvPr/>
        </p:nvPicPr>
        <p:blipFill>
          <a:blip r:embed="rId8"/>
          <a:stretch>
            <a:fillRect/>
          </a:stretch>
        </p:blipFill>
        <p:spPr>
          <a:xfrm>
            <a:off x="9158326" y="4632076"/>
            <a:ext cx="3039887" cy="2232599"/>
          </a:xfrm>
          <a:prstGeom prst="rect">
            <a:avLst/>
          </a:prstGeom>
        </p:spPr>
      </p:pic>
      <p:pic>
        <p:nvPicPr>
          <p:cNvPr id="4" name="Picture 5">
            <a:hlinkClick r:id="" action="ppaction://media"/>
            <a:extLst>
              <a:ext uri="{FF2B5EF4-FFF2-40B4-BE49-F238E27FC236}">
                <a16:creationId xmlns:a16="http://schemas.microsoft.com/office/drawing/2014/main" id="{49EE9171-D960-435B-9476-7F0F04678D43}"/>
              </a:ext>
            </a:extLst>
          </p:cNvPr>
          <p:cNvPicPr>
            <a:picLocks noRot="1" noChangeAspect="1"/>
          </p:cNvPicPr>
          <p:nvPr>
            <a:videoFile r:link="rId1"/>
          </p:nvPr>
        </p:nvPicPr>
        <p:blipFill>
          <a:blip r:embed="rId9"/>
          <a:stretch>
            <a:fillRect/>
          </a:stretch>
        </p:blipFill>
        <p:spPr>
          <a:xfrm>
            <a:off x="4600754" y="734145"/>
            <a:ext cx="2774831" cy="1090883"/>
          </a:xfrm>
          <a:prstGeom prst="rect">
            <a:avLst/>
          </a:prstGeom>
        </p:spPr>
      </p:pic>
      <p:pic>
        <p:nvPicPr>
          <p:cNvPr id="6" name="Picture 6">
            <a:hlinkClick r:id="" action="ppaction://media"/>
            <a:extLst>
              <a:ext uri="{FF2B5EF4-FFF2-40B4-BE49-F238E27FC236}">
                <a16:creationId xmlns:a16="http://schemas.microsoft.com/office/drawing/2014/main" id="{16510FAF-3ACB-4D55-BB0B-93BE4A029596}"/>
              </a:ext>
            </a:extLst>
          </p:cNvPr>
          <p:cNvPicPr>
            <a:picLocks noRot="1" noChangeAspect="1"/>
          </p:cNvPicPr>
          <p:nvPr>
            <a:videoFile r:link="rId2"/>
          </p:nvPr>
        </p:nvPicPr>
        <p:blipFill>
          <a:blip r:embed="rId10"/>
          <a:stretch>
            <a:fillRect/>
          </a:stretch>
        </p:blipFill>
        <p:spPr>
          <a:xfrm>
            <a:off x="4586376" y="2157502"/>
            <a:ext cx="2774832" cy="1191525"/>
          </a:xfrm>
          <a:prstGeom prst="rect">
            <a:avLst/>
          </a:prstGeom>
        </p:spPr>
      </p:pic>
      <p:pic>
        <p:nvPicPr>
          <p:cNvPr id="7" name="Picture 8">
            <a:hlinkClick r:id="" action="ppaction://media"/>
            <a:extLst>
              <a:ext uri="{FF2B5EF4-FFF2-40B4-BE49-F238E27FC236}">
                <a16:creationId xmlns:a16="http://schemas.microsoft.com/office/drawing/2014/main" id="{93B46549-4654-44F9-A3A5-D02FEB184CE7}"/>
              </a:ext>
            </a:extLst>
          </p:cNvPr>
          <p:cNvPicPr>
            <a:picLocks noRot="1" noChangeAspect="1"/>
          </p:cNvPicPr>
          <p:nvPr>
            <a:videoFile r:link="rId3"/>
          </p:nvPr>
        </p:nvPicPr>
        <p:blipFill>
          <a:blip r:embed="rId11"/>
          <a:stretch>
            <a:fillRect/>
          </a:stretch>
        </p:blipFill>
        <p:spPr>
          <a:xfrm>
            <a:off x="4586377" y="3580861"/>
            <a:ext cx="3278038" cy="1234656"/>
          </a:xfrm>
          <a:prstGeom prst="rect">
            <a:avLst/>
          </a:prstGeom>
        </p:spPr>
      </p:pic>
    </p:spTree>
    <p:extLst>
      <p:ext uri="{BB962C8B-B14F-4D97-AF65-F5344CB8AC3E}">
        <p14:creationId xmlns:p14="http://schemas.microsoft.com/office/powerpoint/2010/main" val="3423273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BAB022-C892-40F7-B0CD-5CC603270F4A}"/>
              </a:ext>
            </a:extLst>
          </p:cNvPr>
          <p:cNvSpPr txBox="1"/>
          <p:nvPr/>
        </p:nvSpPr>
        <p:spPr>
          <a:xfrm>
            <a:off x="1457739" y="345421"/>
            <a:ext cx="7885044" cy="523220"/>
          </a:xfrm>
          <a:prstGeom prst="rect">
            <a:avLst/>
          </a:prstGeom>
          <a:noFill/>
        </p:spPr>
        <p:txBody>
          <a:bodyPr wrap="square" lIns="91440" tIns="45720" rIns="91440" bIns="45720" anchor="t">
            <a:spAutoFit/>
          </a:bodyPr>
          <a:lstStyle/>
          <a:p>
            <a:r>
              <a:rPr lang="en-GB" altLang="en-US" sz="2800">
                <a:solidFill>
                  <a:srgbClr val="7030A0"/>
                </a:solidFill>
                <a:latin typeface="Cavolini"/>
                <a:cs typeface="Cavolini"/>
              </a:rPr>
              <a:t>Self care – It is necessary!!</a:t>
            </a:r>
          </a:p>
        </p:txBody>
      </p:sp>
      <p:pic>
        <p:nvPicPr>
          <p:cNvPr id="4" name="Picture 3">
            <a:extLst>
              <a:ext uri="{FF2B5EF4-FFF2-40B4-BE49-F238E27FC236}">
                <a16:creationId xmlns:a16="http://schemas.microsoft.com/office/drawing/2014/main" id="{C5D40093-FAB1-4272-81F2-FEDF26E1891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14556" y="181681"/>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C9032A10-A8B1-4492-B355-4AA95B4E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385"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625890" cy="921060"/>
          </a:xfrm>
          <a:prstGeom prst="rect">
            <a:avLst/>
          </a:prstGeom>
          <a:noFill/>
          <a:ln>
            <a:noFill/>
          </a:ln>
          <a:extLst>
            <a:ext uri="{53640926-AAD7-44D8-BBD7-CCE9431645EC}">
              <a14:shadowObscured xmlns:a14="http://schemas.microsoft.com/office/drawing/2010/main"/>
            </a:ext>
          </a:extLst>
        </p:spPr>
      </p:pic>
      <p:pic>
        <p:nvPicPr>
          <p:cNvPr id="9" name="Picture 9" descr="A wooden table&#10;&#10;Description automatically generated">
            <a:extLst>
              <a:ext uri="{FF2B5EF4-FFF2-40B4-BE49-F238E27FC236}">
                <a16:creationId xmlns:a16="http://schemas.microsoft.com/office/drawing/2014/main" id="{EECB6674-D9F5-4D2D-B820-7D7FCA4EE50B}"/>
              </a:ext>
            </a:extLst>
          </p:cNvPr>
          <p:cNvPicPr>
            <a:picLocks noChangeAspect="1"/>
          </p:cNvPicPr>
          <p:nvPr/>
        </p:nvPicPr>
        <p:blipFill>
          <a:blip r:embed="rId6"/>
          <a:stretch>
            <a:fillRect/>
          </a:stretch>
        </p:blipFill>
        <p:spPr>
          <a:xfrm>
            <a:off x="6198890" y="2616410"/>
            <a:ext cx="2612187" cy="2473445"/>
          </a:xfrm>
          <a:prstGeom prst="rect">
            <a:avLst/>
          </a:prstGeom>
        </p:spPr>
      </p:pic>
      <p:pic>
        <p:nvPicPr>
          <p:cNvPr id="14" name="Picture 14" descr="Text, letter&#10;&#10;Description automatically generated">
            <a:extLst>
              <a:ext uri="{FF2B5EF4-FFF2-40B4-BE49-F238E27FC236}">
                <a16:creationId xmlns:a16="http://schemas.microsoft.com/office/drawing/2014/main" id="{A67B86E8-5562-4622-AD1C-906603FBE6F8}"/>
              </a:ext>
            </a:extLst>
          </p:cNvPr>
          <p:cNvPicPr>
            <a:picLocks noChangeAspect="1"/>
          </p:cNvPicPr>
          <p:nvPr/>
        </p:nvPicPr>
        <p:blipFill>
          <a:blip r:embed="rId7"/>
          <a:stretch>
            <a:fillRect/>
          </a:stretch>
        </p:blipFill>
        <p:spPr>
          <a:xfrm>
            <a:off x="9210134" y="932344"/>
            <a:ext cx="2570672" cy="2635426"/>
          </a:xfrm>
          <a:prstGeom prst="rect">
            <a:avLst/>
          </a:prstGeom>
        </p:spPr>
      </p:pic>
      <p:pic>
        <p:nvPicPr>
          <p:cNvPr id="8" name="Picture 9" descr="A picture containing text, blackboard&#10;&#10;Description automatically generated">
            <a:extLst>
              <a:ext uri="{FF2B5EF4-FFF2-40B4-BE49-F238E27FC236}">
                <a16:creationId xmlns:a16="http://schemas.microsoft.com/office/drawing/2014/main" id="{5C040A90-CF64-42A9-A64A-4F904E0EC1C7}"/>
              </a:ext>
            </a:extLst>
          </p:cNvPr>
          <p:cNvPicPr>
            <a:picLocks noChangeAspect="1"/>
          </p:cNvPicPr>
          <p:nvPr/>
        </p:nvPicPr>
        <p:blipFill>
          <a:blip r:embed="rId8"/>
          <a:stretch>
            <a:fillRect/>
          </a:stretch>
        </p:blipFill>
        <p:spPr>
          <a:xfrm>
            <a:off x="9377452" y="3718166"/>
            <a:ext cx="2221661" cy="3016010"/>
          </a:xfrm>
          <a:prstGeom prst="rect">
            <a:avLst/>
          </a:prstGeom>
        </p:spPr>
      </p:pic>
      <p:pic>
        <p:nvPicPr>
          <p:cNvPr id="2" name="Picture 6" descr="Diagram, text&#10;&#10;Description automatically generated">
            <a:extLst>
              <a:ext uri="{FF2B5EF4-FFF2-40B4-BE49-F238E27FC236}">
                <a16:creationId xmlns:a16="http://schemas.microsoft.com/office/drawing/2014/main" id="{4A35853E-21D2-4ED9-B63D-B6B9D29F515E}"/>
              </a:ext>
            </a:extLst>
          </p:cNvPr>
          <p:cNvPicPr>
            <a:picLocks noChangeAspect="1"/>
          </p:cNvPicPr>
          <p:nvPr/>
        </p:nvPicPr>
        <p:blipFill>
          <a:blip r:embed="rId9"/>
          <a:stretch>
            <a:fillRect/>
          </a:stretch>
        </p:blipFill>
        <p:spPr>
          <a:xfrm>
            <a:off x="238663" y="1098254"/>
            <a:ext cx="5359878" cy="5495380"/>
          </a:xfrm>
          <a:prstGeom prst="rect">
            <a:avLst/>
          </a:prstGeom>
        </p:spPr>
      </p:pic>
    </p:spTree>
    <p:extLst>
      <p:ext uri="{BB962C8B-B14F-4D97-AF65-F5344CB8AC3E}">
        <p14:creationId xmlns:p14="http://schemas.microsoft.com/office/powerpoint/2010/main" val="73234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92F0-691C-4A79-8C68-FA935C6A35B2}"/>
              </a:ext>
            </a:extLst>
          </p:cNvPr>
          <p:cNvSpPr txBox="1">
            <a:spLocks/>
          </p:cNvSpPr>
          <p:nvPr/>
        </p:nvSpPr>
        <p:spPr>
          <a:xfrm>
            <a:off x="1981200" y="32764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t>Learning points</a:t>
            </a:r>
          </a:p>
        </p:txBody>
      </p:sp>
      <p:sp>
        <p:nvSpPr>
          <p:cNvPr id="9" name="Freeform: Shape 8">
            <a:extLst>
              <a:ext uri="{FF2B5EF4-FFF2-40B4-BE49-F238E27FC236}">
                <a16:creationId xmlns:a16="http://schemas.microsoft.com/office/drawing/2014/main" id="{2C13C4A1-E607-4EFC-B9D2-5F5398FC24C5}"/>
              </a:ext>
            </a:extLst>
          </p:cNvPr>
          <p:cNvSpPr/>
          <p:nvPr/>
        </p:nvSpPr>
        <p:spPr>
          <a:xfrm>
            <a:off x="2404830" y="1022118"/>
            <a:ext cx="7805969" cy="1278956"/>
          </a:xfrm>
          <a:custGeom>
            <a:avLst/>
            <a:gdLst>
              <a:gd name="connsiteX0" fmla="*/ 0 w 5755094"/>
              <a:gd name="connsiteY0" fmla="*/ 213164 h 1278956"/>
              <a:gd name="connsiteX1" fmla="*/ 213164 w 5755094"/>
              <a:gd name="connsiteY1" fmla="*/ 0 h 1278956"/>
              <a:gd name="connsiteX2" fmla="*/ 5541930 w 5755094"/>
              <a:gd name="connsiteY2" fmla="*/ 0 h 1278956"/>
              <a:gd name="connsiteX3" fmla="*/ 5755094 w 5755094"/>
              <a:gd name="connsiteY3" fmla="*/ 213164 h 1278956"/>
              <a:gd name="connsiteX4" fmla="*/ 5755094 w 5755094"/>
              <a:gd name="connsiteY4" fmla="*/ 1065792 h 1278956"/>
              <a:gd name="connsiteX5" fmla="*/ 5541930 w 5755094"/>
              <a:gd name="connsiteY5" fmla="*/ 1278956 h 1278956"/>
              <a:gd name="connsiteX6" fmla="*/ 213164 w 5755094"/>
              <a:gd name="connsiteY6" fmla="*/ 1278956 h 1278956"/>
              <a:gd name="connsiteX7" fmla="*/ 0 w 5755094"/>
              <a:gd name="connsiteY7" fmla="*/ 1065792 h 1278956"/>
              <a:gd name="connsiteX8" fmla="*/ 0 w 5755094"/>
              <a:gd name="connsiteY8" fmla="*/ 213164 h 127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78956">
                <a:moveTo>
                  <a:pt x="0" y="213164"/>
                </a:moveTo>
                <a:cubicBezTo>
                  <a:pt x="0" y="95437"/>
                  <a:pt x="95437" y="0"/>
                  <a:pt x="213164" y="0"/>
                </a:cubicBezTo>
                <a:lnTo>
                  <a:pt x="5541930" y="0"/>
                </a:lnTo>
                <a:cubicBezTo>
                  <a:pt x="5659657" y="0"/>
                  <a:pt x="5755094" y="95437"/>
                  <a:pt x="5755094" y="213164"/>
                </a:cubicBezTo>
                <a:lnTo>
                  <a:pt x="5755094" y="1065792"/>
                </a:lnTo>
                <a:cubicBezTo>
                  <a:pt x="5755094" y="1183519"/>
                  <a:pt x="5659657" y="1278956"/>
                  <a:pt x="5541930" y="1278956"/>
                </a:cubicBezTo>
                <a:lnTo>
                  <a:pt x="213164" y="1278956"/>
                </a:lnTo>
                <a:cubicBezTo>
                  <a:pt x="95437" y="1278956"/>
                  <a:pt x="0" y="1183519"/>
                  <a:pt x="0" y="1065792"/>
                </a:cubicBezTo>
                <a:lnTo>
                  <a:pt x="0" y="213164"/>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175" tIns="62433" rIns="280175" bIns="62433"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Stress affects health in many ways and symptoms can vary from mild to severe</a:t>
            </a:r>
          </a:p>
        </p:txBody>
      </p:sp>
      <p:sp>
        <p:nvSpPr>
          <p:cNvPr id="11" name="Freeform: Shape 10">
            <a:extLst>
              <a:ext uri="{FF2B5EF4-FFF2-40B4-BE49-F238E27FC236}">
                <a16:creationId xmlns:a16="http://schemas.microsoft.com/office/drawing/2014/main" id="{CDA9A891-DC60-4D7A-80D8-018DDDC059BD}"/>
              </a:ext>
            </a:extLst>
          </p:cNvPr>
          <p:cNvSpPr/>
          <p:nvPr/>
        </p:nvSpPr>
        <p:spPr>
          <a:xfrm>
            <a:off x="2404829" y="2750592"/>
            <a:ext cx="7805969" cy="1210348"/>
          </a:xfrm>
          <a:custGeom>
            <a:avLst/>
            <a:gdLst>
              <a:gd name="connsiteX0" fmla="*/ 0 w 5755094"/>
              <a:gd name="connsiteY0" fmla="*/ 201729 h 1210348"/>
              <a:gd name="connsiteX1" fmla="*/ 201729 w 5755094"/>
              <a:gd name="connsiteY1" fmla="*/ 0 h 1210348"/>
              <a:gd name="connsiteX2" fmla="*/ 5553365 w 5755094"/>
              <a:gd name="connsiteY2" fmla="*/ 0 h 1210348"/>
              <a:gd name="connsiteX3" fmla="*/ 5755094 w 5755094"/>
              <a:gd name="connsiteY3" fmla="*/ 201729 h 1210348"/>
              <a:gd name="connsiteX4" fmla="*/ 5755094 w 5755094"/>
              <a:gd name="connsiteY4" fmla="*/ 1008619 h 1210348"/>
              <a:gd name="connsiteX5" fmla="*/ 5553365 w 5755094"/>
              <a:gd name="connsiteY5" fmla="*/ 1210348 h 1210348"/>
              <a:gd name="connsiteX6" fmla="*/ 201729 w 5755094"/>
              <a:gd name="connsiteY6" fmla="*/ 1210348 h 1210348"/>
              <a:gd name="connsiteX7" fmla="*/ 0 w 5755094"/>
              <a:gd name="connsiteY7" fmla="*/ 1008619 h 1210348"/>
              <a:gd name="connsiteX8" fmla="*/ 0 w 5755094"/>
              <a:gd name="connsiteY8" fmla="*/ 201729 h 121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10348">
                <a:moveTo>
                  <a:pt x="0" y="201729"/>
                </a:moveTo>
                <a:cubicBezTo>
                  <a:pt x="0" y="90317"/>
                  <a:pt x="90317" y="0"/>
                  <a:pt x="201729" y="0"/>
                </a:cubicBezTo>
                <a:lnTo>
                  <a:pt x="5553365" y="0"/>
                </a:lnTo>
                <a:cubicBezTo>
                  <a:pt x="5664777" y="0"/>
                  <a:pt x="5755094" y="90317"/>
                  <a:pt x="5755094" y="201729"/>
                </a:cubicBezTo>
                <a:lnTo>
                  <a:pt x="5755094" y="1008619"/>
                </a:lnTo>
                <a:cubicBezTo>
                  <a:pt x="5755094" y="1120031"/>
                  <a:pt x="5664777" y="1210348"/>
                  <a:pt x="5553365" y="1210348"/>
                </a:cubicBezTo>
                <a:lnTo>
                  <a:pt x="201729" y="1210348"/>
                </a:lnTo>
                <a:cubicBezTo>
                  <a:pt x="90317" y="1210348"/>
                  <a:pt x="0" y="1120031"/>
                  <a:pt x="0" y="1008619"/>
                </a:cubicBezTo>
                <a:lnTo>
                  <a:pt x="0" y="201729"/>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6826" tIns="59084" rIns="276826" bIns="59084"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We</a:t>
            </a:r>
            <a:r>
              <a:rPr lang="en-GB" sz="2000" b="1" kern="1200" baseline="0">
                <a:solidFill>
                  <a:schemeClr val="tx1"/>
                </a:solidFill>
              </a:rPr>
              <a:t> should try to prevent stress in the first place but if people start to experience symptoms, it’s important to act early </a:t>
            </a:r>
            <a:endParaRPr lang="en-GB" sz="2000" b="1" kern="1200">
              <a:solidFill>
                <a:schemeClr val="tx1"/>
              </a:solidFill>
            </a:endParaRPr>
          </a:p>
        </p:txBody>
      </p:sp>
      <p:sp>
        <p:nvSpPr>
          <p:cNvPr id="13" name="Freeform: Shape 12">
            <a:extLst>
              <a:ext uri="{FF2B5EF4-FFF2-40B4-BE49-F238E27FC236}">
                <a16:creationId xmlns:a16="http://schemas.microsoft.com/office/drawing/2014/main" id="{8AD77BBB-9005-4DDD-AF66-149131B252A5}"/>
              </a:ext>
            </a:extLst>
          </p:cNvPr>
          <p:cNvSpPr/>
          <p:nvPr/>
        </p:nvSpPr>
        <p:spPr>
          <a:xfrm>
            <a:off x="2404829" y="4410459"/>
            <a:ext cx="7805969" cy="1284321"/>
          </a:xfrm>
          <a:custGeom>
            <a:avLst/>
            <a:gdLst>
              <a:gd name="connsiteX0" fmla="*/ 0 w 5755094"/>
              <a:gd name="connsiteY0" fmla="*/ 214058 h 1284321"/>
              <a:gd name="connsiteX1" fmla="*/ 214058 w 5755094"/>
              <a:gd name="connsiteY1" fmla="*/ 0 h 1284321"/>
              <a:gd name="connsiteX2" fmla="*/ 5541036 w 5755094"/>
              <a:gd name="connsiteY2" fmla="*/ 0 h 1284321"/>
              <a:gd name="connsiteX3" fmla="*/ 5755094 w 5755094"/>
              <a:gd name="connsiteY3" fmla="*/ 214058 h 1284321"/>
              <a:gd name="connsiteX4" fmla="*/ 5755094 w 5755094"/>
              <a:gd name="connsiteY4" fmla="*/ 1070263 h 1284321"/>
              <a:gd name="connsiteX5" fmla="*/ 5541036 w 5755094"/>
              <a:gd name="connsiteY5" fmla="*/ 1284321 h 1284321"/>
              <a:gd name="connsiteX6" fmla="*/ 214058 w 5755094"/>
              <a:gd name="connsiteY6" fmla="*/ 1284321 h 1284321"/>
              <a:gd name="connsiteX7" fmla="*/ 0 w 5755094"/>
              <a:gd name="connsiteY7" fmla="*/ 1070263 h 1284321"/>
              <a:gd name="connsiteX8" fmla="*/ 0 w 5755094"/>
              <a:gd name="connsiteY8" fmla="*/ 214058 h 128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4321">
                <a:moveTo>
                  <a:pt x="0" y="214058"/>
                </a:moveTo>
                <a:cubicBezTo>
                  <a:pt x="0" y="95837"/>
                  <a:pt x="95837" y="0"/>
                  <a:pt x="214058" y="0"/>
                </a:cubicBezTo>
                <a:lnTo>
                  <a:pt x="5541036" y="0"/>
                </a:lnTo>
                <a:cubicBezTo>
                  <a:pt x="5659257" y="0"/>
                  <a:pt x="5755094" y="95837"/>
                  <a:pt x="5755094" y="214058"/>
                </a:cubicBezTo>
                <a:lnTo>
                  <a:pt x="5755094" y="1070263"/>
                </a:lnTo>
                <a:cubicBezTo>
                  <a:pt x="5755094" y="1188484"/>
                  <a:pt x="5659257" y="1284321"/>
                  <a:pt x="5541036" y="1284321"/>
                </a:cubicBezTo>
                <a:lnTo>
                  <a:pt x="214058" y="1284321"/>
                </a:lnTo>
                <a:cubicBezTo>
                  <a:pt x="95837" y="1284321"/>
                  <a:pt x="0" y="1188484"/>
                  <a:pt x="0" y="1070263"/>
                </a:cubicBezTo>
                <a:lnTo>
                  <a:pt x="0" y="214058"/>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437" tIns="62695" rIns="280437" bIns="62695" numCol="1" spcCol="1270" anchor="ctr" anchorCtr="0">
            <a:noAutofit/>
          </a:bodyPr>
          <a:lstStyle/>
          <a:p>
            <a:pPr algn="ctr" defTabSz="889000">
              <a:lnSpc>
                <a:spcPct val="90000"/>
              </a:lnSpc>
              <a:spcBef>
                <a:spcPct val="0"/>
              </a:spcBef>
              <a:spcAft>
                <a:spcPct val="35000"/>
              </a:spcAft>
            </a:pPr>
            <a:r>
              <a:rPr lang="en-GB" sz="2000" b="1">
                <a:solidFill>
                  <a:schemeClr val="tx1"/>
                </a:solidFill>
                <a:cs typeface="Calibri"/>
              </a:rPr>
              <a:t>Self Care is necessary – You cannot pour from an empty cup!</a:t>
            </a:r>
            <a:endParaRPr lang="en-GB" sz="2000" b="1" kern="1200">
              <a:solidFill>
                <a:schemeClr val="tx1"/>
              </a:solidFill>
              <a:cs typeface="Calibri"/>
            </a:endParaRPr>
          </a:p>
        </p:txBody>
      </p:sp>
      <p:pic>
        <p:nvPicPr>
          <p:cNvPr id="4" name="Picture 3">
            <a:extLst>
              <a:ext uri="{FF2B5EF4-FFF2-40B4-BE49-F238E27FC236}">
                <a16:creationId xmlns:a16="http://schemas.microsoft.com/office/drawing/2014/main" id="{F173F4AB-AD80-4228-818B-FB602D869C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F312ED3D-BB37-47C0-AAE8-D5A5A6F88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5319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EB6A-DE90-444C-839C-1DA1A2A02D7A}"/>
              </a:ext>
            </a:extLst>
          </p:cNvPr>
          <p:cNvSpPr txBox="1">
            <a:spLocks/>
          </p:cNvSpPr>
          <p:nvPr/>
        </p:nvSpPr>
        <p:spPr>
          <a:xfrm>
            <a:off x="1804768" y="357696"/>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  Activity 4 - Steps for Stress </a:t>
            </a:r>
            <a:endParaRPr lang="en-GB" altLang="en-US" sz="360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8DD9E053-2EA4-4FCD-B545-74643EE42B99}"/>
              </a:ext>
            </a:extLst>
          </p:cNvPr>
          <p:cNvSpPr txBox="1">
            <a:spLocks/>
          </p:cNvSpPr>
          <p:nvPr/>
        </p:nvSpPr>
        <p:spPr>
          <a:xfrm>
            <a:off x="457200" y="1250770"/>
            <a:ext cx="11266487" cy="1312115"/>
          </a:xfrm>
          <a:prstGeom prst="rect">
            <a:avLst/>
          </a:prstGeom>
          <a:solidFill>
            <a:srgbClr val="CCCCFF"/>
          </a:solidFill>
          <a:ln w="28575">
            <a:solidFill>
              <a:schemeClr val="tx1">
                <a:lumMod val="50000"/>
                <a:lumOff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GB" sz="2400"/>
              <a:t>Research shows that writing about three things that went well and thinking about why each good thing happened can increase our mood and help us to feel more optimistic. Try doing this once a week before you go to bed and see if it makes you feel better.</a:t>
            </a:r>
          </a:p>
        </p:txBody>
      </p:sp>
      <p:pic>
        <p:nvPicPr>
          <p:cNvPr id="4" name="Picture 2" descr="C:\Users\lthompson\AppData\Local\Microsoft\Windows\Temporary Internet Files\Content.IE5\Y3LYKJ98\thinking[1].jpg">
            <a:extLst>
              <a:ext uri="{FF2B5EF4-FFF2-40B4-BE49-F238E27FC236}">
                <a16:creationId xmlns:a16="http://schemas.microsoft.com/office/drawing/2014/main" id="{581500B6-2000-42EF-894B-AB25E998C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3681" y="4108537"/>
            <a:ext cx="2393835" cy="23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154B3237-4C9D-4878-AFE1-3715FE2DA314}"/>
              </a:ext>
            </a:extLst>
          </p:cNvPr>
          <p:cNvSpPr txBox="1">
            <a:spLocks noChangeArrowheads="1"/>
          </p:cNvSpPr>
          <p:nvPr/>
        </p:nvSpPr>
        <p:spPr bwMode="auto">
          <a:xfrm>
            <a:off x="1111347" y="3126716"/>
            <a:ext cx="99581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pPr>
            <a:r>
              <a:rPr lang="en-GB" altLang="en-US" sz="2800">
                <a:latin typeface="+mn-lt"/>
              </a:rPr>
              <a:t>Think back over the past week and fill in your </a:t>
            </a:r>
            <a:r>
              <a:rPr lang="en-GB" altLang="en-US" sz="2800" b="1" u="sng">
                <a:latin typeface="+mn-lt"/>
              </a:rPr>
              <a:t>Three Good Things </a:t>
            </a:r>
            <a:r>
              <a:rPr lang="en-GB" altLang="en-US" sz="2800">
                <a:latin typeface="+mn-lt"/>
              </a:rPr>
              <a:t>activity sheet. </a:t>
            </a:r>
          </a:p>
          <a:p>
            <a:pPr eaLnBrk="1" hangingPunct="1">
              <a:spcBef>
                <a:spcPct val="0"/>
              </a:spcBef>
              <a:buFontTx/>
              <a:buAutoNum type="arabicPeriod"/>
            </a:pPr>
            <a:endParaRPr lang="en-GB" altLang="en-US" sz="2800">
              <a:latin typeface="+mn-lt"/>
            </a:endParaRPr>
          </a:p>
        </p:txBody>
      </p:sp>
      <p:pic>
        <p:nvPicPr>
          <p:cNvPr id="6" name="Picture 5">
            <a:extLst>
              <a:ext uri="{FF2B5EF4-FFF2-40B4-BE49-F238E27FC236}">
                <a16:creationId xmlns:a16="http://schemas.microsoft.com/office/drawing/2014/main" id="{79225337-715E-473B-82E6-865C3EB50D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67284642-64CC-4969-B933-200454812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1959" y="5688880"/>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299981" y="114050"/>
            <a:ext cx="880637" cy="1066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62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637A-8514-4508-8706-D6D6081323AA}"/>
              </a:ext>
            </a:extLst>
          </p:cNvPr>
          <p:cNvSpPr txBox="1">
            <a:spLocks/>
          </p:cNvSpPr>
          <p:nvPr/>
        </p:nvSpPr>
        <p:spPr>
          <a:xfrm>
            <a:off x="3848582" y="21229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a:latin typeface="Cavolini" panose="03000502040302020204" pitchFamily="66" charset="0"/>
                <a:cs typeface="Cavolini" panose="03000502040302020204" pitchFamily="66" charset="0"/>
              </a:rPr>
              <a:t>3 Good Things</a:t>
            </a:r>
          </a:p>
        </p:txBody>
      </p:sp>
      <p:pic>
        <p:nvPicPr>
          <p:cNvPr id="3" name="Picture 2">
            <a:extLst>
              <a:ext uri="{FF2B5EF4-FFF2-40B4-BE49-F238E27FC236}">
                <a16:creationId xmlns:a16="http://schemas.microsoft.com/office/drawing/2014/main" id="{E374AE64-52E7-4729-9CC8-A92D41007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09" t="32452" r="26709" b="24591"/>
          <a:stretch>
            <a:fillRect/>
          </a:stretch>
        </p:blipFill>
        <p:spPr>
          <a:xfrm>
            <a:off x="2253223" y="1355298"/>
            <a:ext cx="7685554" cy="4353746"/>
          </a:xfrm>
          <a:prstGeom prst="rect">
            <a:avLst/>
          </a:prstGeom>
          <a:noFill/>
        </p:spPr>
      </p:pic>
      <p:pic>
        <p:nvPicPr>
          <p:cNvPr id="4" name="Picture 3">
            <a:extLst>
              <a:ext uri="{FF2B5EF4-FFF2-40B4-BE49-F238E27FC236}">
                <a16:creationId xmlns:a16="http://schemas.microsoft.com/office/drawing/2014/main" id="{49AA0713-1059-4B2F-AAF9-AD3D70B7891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F83CDE92-068B-4554-91BD-E4822241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83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D8D0-4ECA-42C4-A909-74D22C1430C5}"/>
              </a:ext>
            </a:extLst>
          </p:cNvPr>
          <p:cNvSpPr txBox="1">
            <a:spLocks/>
          </p:cNvSpPr>
          <p:nvPr/>
        </p:nvSpPr>
        <p:spPr>
          <a:xfrm>
            <a:off x="4381018" y="29746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t>Learning points</a:t>
            </a:r>
          </a:p>
        </p:txBody>
      </p:sp>
      <p:sp>
        <p:nvSpPr>
          <p:cNvPr id="7" name="Freeform: Shape 6">
            <a:extLst>
              <a:ext uri="{FF2B5EF4-FFF2-40B4-BE49-F238E27FC236}">
                <a16:creationId xmlns:a16="http://schemas.microsoft.com/office/drawing/2014/main" id="{1C760AFB-D8E2-496F-A76C-70CB0D69EB17}"/>
              </a:ext>
            </a:extLst>
          </p:cNvPr>
          <p:cNvSpPr/>
          <p:nvPr/>
        </p:nvSpPr>
        <p:spPr>
          <a:xfrm>
            <a:off x="1540700" y="1090742"/>
            <a:ext cx="9582411" cy="1941146"/>
          </a:xfrm>
          <a:custGeom>
            <a:avLst/>
            <a:gdLst>
              <a:gd name="connsiteX0" fmla="*/ 0 w 5755094"/>
              <a:gd name="connsiteY0" fmla="*/ 323531 h 1941146"/>
              <a:gd name="connsiteX1" fmla="*/ 323531 w 5755094"/>
              <a:gd name="connsiteY1" fmla="*/ 0 h 1941146"/>
              <a:gd name="connsiteX2" fmla="*/ 5431563 w 5755094"/>
              <a:gd name="connsiteY2" fmla="*/ 0 h 1941146"/>
              <a:gd name="connsiteX3" fmla="*/ 5755094 w 5755094"/>
              <a:gd name="connsiteY3" fmla="*/ 323531 h 1941146"/>
              <a:gd name="connsiteX4" fmla="*/ 5755094 w 5755094"/>
              <a:gd name="connsiteY4" fmla="*/ 1617615 h 1941146"/>
              <a:gd name="connsiteX5" fmla="*/ 5431563 w 5755094"/>
              <a:gd name="connsiteY5" fmla="*/ 1941146 h 1941146"/>
              <a:gd name="connsiteX6" fmla="*/ 323531 w 5755094"/>
              <a:gd name="connsiteY6" fmla="*/ 1941146 h 1941146"/>
              <a:gd name="connsiteX7" fmla="*/ 0 w 5755094"/>
              <a:gd name="connsiteY7" fmla="*/ 1617615 h 1941146"/>
              <a:gd name="connsiteX8" fmla="*/ 0 w 5755094"/>
              <a:gd name="connsiteY8" fmla="*/ 323531 h 19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941146">
                <a:moveTo>
                  <a:pt x="0" y="323531"/>
                </a:moveTo>
                <a:cubicBezTo>
                  <a:pt x="0" y="144850"/>
                  <a:pt x="144850" y="0"/>
                  <a:pt x="323531" y="0"/>
                </a:cubicBezTo>
                <a:lnTo>
                  <a:pt x="5431563" y="0"/>
                </a:lnTo>
                <a:cubicBezTo>
                  <a:pt x="5610244" y="0"/>
                  <a:pt x="5755094" y="144850"/>
                  <a:pt x="5755094" y="323531"/>
                </a:cubicBezTo>
                <a:lnTo>
                  <a:pt x="5755094" y="1617615"/>
                </a:lnTo>
                <a:cubicBezTo>
                  <a:pt x="5755094" y="1796296"/>
                  <a:pt x="5610244" y="1941146"/>
                  <a:pt x="5431563" y="1941146"/>
                </a:cubicBezTo>
                <a:lnTo>
                  <a:pt x="323531" y="1941146"/>
                </a:lnTo>
                <a:cubicBezTo>
                  <a:pt x="144850" y="1941146"/>
                  <a:pt x="0" y="1796296"/>
                  <a:pt x="0" y="1617615"/>
                </a:cubicBezTo>
                <a:lnTo>
                  <a:pt x="0" y="32353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501" tIns="94759" rIns="312501" bIns="94759"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It is common for us to focus on the negative aspects of life and this is not good for maintaining positive mental health and wellbeing</a:t>
            </a:r>
          </a:p>
        </p:txBody>
      </p:sp>
      <p:sp>
        <p:nvSpPr>
          <p:cNvPr id="9" name="Freeform: Shape 8">
            <a:extLst>
              <a:ext uri="{FF2B5EF4-FFF2-40B4-BE49-F238E27FC236}">
                <a16:creationId xmlns:a16="http://schemas.microsoft.com/office/drawing/2014/main" id="{663A0F2D-AE11-4537-AC02-703D5F897CAA}"/>
              </a:ext>
            </a:extLst>
          </p:cNvPr>
          <p:cNvSpPr/>
          <p:nvPr/>
        </p:nvSpPr>
        <p:spPr>
          <a:xfrm>
            <a:off x="1540700" y="3329515"/>
            <a:ext cx="9582411" cy="2081901"/>
          </a:xfrm>
          <a:custGeom>
            <a:avLst/>
            <a:gdLst>
              <a:gd name="connsiteX0" fmla="*/ 0 w 5755094"/>
              <a:gd name="connsiteY0" fmla="*/ 346990 h 2081901"/>
              <a:gd name="connsiteX1" fmla="*/ 346990 w 5755094"/>
              <a:gd name="connsiteY1" fmla="*/ 0 h 2081901"/>
              <a:gd name="connsiteX2" fmla="*/ 5408104 w 5755094"/>
              <a:gd name="connsiteY2" fmla="*/ 0 h 2081901"/>
              <a:gd name="connsiteX3" fmla="*/ 5755094 w 5755094"/>
              <a:gd name="connsiteY3" fmla="*/ 346990 h 2081901"/>
              <a:gd name="connsiteX4" fmla="*/ 5755094 w 5755094"/>
              <a:gd name="connsiteY4" fmla="*/ 1734911 h 2081901"/>
              <a:gd name="connsiteX5" fmla="*/ 5408104 w 5755094"/>
              <a:gd name="connsiteY5" fmla="*/ 2081901 h 2081901"/>
              <a:gd name="connsiteX6" fmla="*/ 346990 w 5755094"/>
              <a:gd name="connsiteY6" fmla="*/ 2081901 h 2081901"/>
              <a:gd name="connsiteX7" fmla="*/ 0 w 5755094"/>
              <a:gd name="connsiteY7" fmla="*/ 1734911 h 2081901"/>
              <a:gd name="connsiteX8" fmla="*/ 0 w 5755094"/>
              <a:gd name="connsiteY8" fmla="*/ 346990 h 20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2081901">
                <a:moveTo>
                  <a:pt x="0" y="346990"/>
                </a:moveTo>
                <a:cubicBezTo>
                  <a:pt x="0" y="155353"/>
                  <a:pt x="155353" y="0"/>
                  <a:pt x="346990" y="0"/>
                </a:cubicBezTo>
                <a:lnTo>
                  <a:pt x="5408104" y="0"/>
                </a:lnTo>
                <a:cubicBezTo>
                  <a:pt x="5599741" y="0"/>
                  <a:pt x="5755094" y="155353"/>
                  <a:pt x="5755094" y="346990"/>
                </a:cubicBezTo>
                <a:lnTo>
                  <a:pt x="5755094" y="1734911"/>
                </a:lnTo>
                <a:cubicBezTo>
                  <a:pt x="5755094" y="1926548"/>
                  <a:pt x="5599741" y="2081901"/>
                  <a:pt x="5408104" y="2081901"/>
                </a:cubicBezTo>
                <a:lnTo>
                  <a:pt x="346990" y="2081901"/>
                </a:lnTo>
                <a:cubicBezTo>
                  <a:pt x="155353" y="2081901"/>
                  <a:pt x="0" y="1926548"/>
                  <a:pt x="0" y="1734911"/>
                </a:cubicBezTo>
                <a:lnTo>
                  <a:pt x="0" y="34699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372" tIns="101630" rIns="319372" bIns="101630"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When things get too much, self help tools like mindful problem solving can help you re-focus and work through problems step by step</a:t>
            </a:r>
          </a:p>
        </p:txBody>
      </p:sp>
      <p:pic>
        <p:nvPicPr>
          <p:cNvPr id="4" name="Picture 3">
            <a:extLst>
              <a:ext uri="{FF2B5EF4-FFF2-40B4-BE49-F238E27FC236}">
                <a16:creationId xmlns:a16="http://schemas.microsoft.com/office/drawing/2014/main" id="{A7BB7C61-AFCD-498E-A402-E8F7DAF030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8866E07F-49A4-408E-A04A-B89CBFD40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4274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08E8-7807-4181-A565-8EF6F4182C5A}"/>
              </a:ext>
            </a:extLst>
          </p:cNvPr>
          <p:cNvSpPr txBox="1">
            <a:spLocks/>
          </p:cNvSpPr>
          <p:nvPr/>
        </p:nvSpPr>
        <p:spPr>
          <a:xfrm>
            <a:off x="1694886" y="196058"/>
            <a:ext cx="9275039" cy="75518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a:latin typeface="Cavolini"/>
                <a:cs typeface="Cavolini"/>
              </a:rPr>
              <a:t>Activity 5 – What do you do to keep well?</a:t>
            </a:r>
          </a:p>
        </p:txBody>
      </p:sp>
      <p:pic>
        <p:nvPicPr>
          <p:cNvPr id="10" name="Picture 3">
            <a:extLst>
              <a:ext uri="{FF2B5EF4-FFF2-40B4-BE49-F238E27FC236}">
                <a16:creationId xmlns:a16="http://schemas.microsoft.com/office/drawing/2014/main" id="{3D2AFE83-2D15-4695-9D2E-A641FFF9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83236" y="5918247"/>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59327B8F-C43C-48CA-9F00-7BB054CA7BAB}"/>
              </a:ext>
            </a:extLst>
          </p:cNvPr>
          <p:cNvPicPr>
            <a:picLocks noChangeAspect="1"/>
          </p:cNvPicPr>
          <p:nvPr/>
        </p:nvPicPr>
        <p:blipFill>
          <a:blip r:embed="rId4"/>
          <a:stretch>
            <a:fillRect/>
          </a:stretch>
        </p:blipFill>
        <p:spPr>
          <a:xfrm>
            <a:off x="2164758" y="936865"/>
            <a:ext cx="8081348" cy="4881081"/>
          </a:xfrm>
          <a:prstGeom prst="rect">
            <a:avLst/>
          </a:prstGeom>
        </p:spPr>
      </p:pic>
      <p:pic>
        <p:nvPicPr>
          <p:cNvPr id="13" name="Picture 12">
            <a:extLst>
              <a:ext uri="{FF2B5EF4-FFF2-40B4-BE49-F238E27FC236}">
                <a16:creationId xmlns:a16="http://schemas.microsoft.com/office/drawing/2014/main" id="{404BB20B-58D8-4F10-86A1-2BF331A7B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974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18746EC-6368-47C8-B807-9431B4157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43" t="29269" r="28500" b="37318"/>
          <a:stretch>
            <a:fillRect/>
          </a:stretch>
        </p:blipFill>
        <p:spPr>
          <a:xfrm>
            <a:off x="-121739" y="0"/>
            <a:ext cx="6686550" cy="2257425"/>
          </a:xfrm>
          <a:prstGeom prst="rect">
            <a:avLst/>
          </a:prstGeom>
          <a:noFill/>
        </p:spPr>
      </p:pic>
      <p:pic>
        <p:nvPicPr>
          <p:cNvPr id="3" name="Picture 5">
            <a:extLst>
              <a:ext uri="{FF2B5EF4-FFF2-40B4-BE49-F238E27FC236}">
                <a16:creationId xmlns:a16="http://schemas.microsoft.com/office/drawing/2014/main" id="{A272A3E3-D754-4A86-8CDC-B3C346C8F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06" t="30313" r="25060" b="19485"/>
          <a:stretch>
            <a:fillRect/>
          </a:stretch>
        </p:blipFill>
        <p:spPr bwMode="auto">
          <a:xfrm>
            <a:off x="946621" y="2441321"/>
            <a:ext cx="4546628" cy="26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87400F2-FA80-4A37-92FA-99E0D53559C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7349" y="578885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E07C3F4F-9C77-4553-9DA6-0E59CEDC1D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2772007" y="5587568"/>
            <a:ext cx="899059" cy="1136720"/>
          </a:xfrm>
          <a:prstGeom prst="rect">
            <a:avLst/>
          </a:prstGeom>
          <a:noFill/>
          <a:ln>
            <a:noFill/>
          </a:ln>
          <a:extLst>
            <a:ext uri="{53640926-AAD7-44D8-BBD7-CCE9431645EC}">
              <a14:shadowObscured xmlns:a14="http://schemas.microsoft.com/office/drawing/2010/main"/>
            </a:ext>
          </a:extLst>
        </p:spPr>
      </p:pic>
      <p:pic>
        <p:nvPicPr>
          <p:cNvPr id="7" name="Picture 7" descr="Diagram&#10;&#10;Description automatically generated">
            <a:extLst>
              <a:ext uri="{FF2B5EF4-FFF2-40B4-BE49-F238E27FC236}">
                <a16:creationId xmlns:a16="http://schemas.microsoft.com/office/drawing/2014/main" id="{8BC09DFA-CB1D-4B01-829B-19042EC07C30}"/>
              </a:ext>
            </a:extLst>
          </p:cNvPr>
          <p:cNvPicPr>
            <a:picLocks noChangeAspect="1"/>
          </p:cNvPicPr>
          <p:nvPr/>
        </p:nvPicPr>
        <p:blipFill>
          <a:blip r:embed="rId8"/>
          <a:stretch>
            <a:fillRect/>
          </a:stretch>
        </p:blipFill>
        <p:spPr>
          <a:xfrm>
            <a:off x="6464062" y="-17028"/>
            <a:ext cx="5748065" cy="6892055"/>
          </a:xfrm>
          <a:prstGeom prst="rect">
            <a:avLst/>
          </a:prstGeom>
        </p:spPr>
      </p:pic>
    </p:spTree>
    <p:extLst>
      <p:ext uri="{BB962C8B-B14F-4D97-AF65-F5344CB8AC3E}">
        <p14:creationId xmlns:p14="http://schemas.microsoft.com/office/powerpoint/2010/main" val="40100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2EE52D-6652-4360-A88D-33A8B41E2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354462-0F4A-4A74-8CE8-201F02F7B51A}"/>
              </a:ext>
            </a:extLst>
          </p:cNvPr>
          <p:cNvPicPr/>
          <p:nvPr/>
        </p:nvPicPr>
        <p:blipFill>
          <a:blip r:embed="rId4"/>
          <a:stretch>
            <a:fillRect/>
          </a:stretch>
        </p:blipFill>
        <p:spPr bwMode="auto">
          <a:xfrm>
            <a:off x="175693" y="1983413"/>
            <a:ext cx="5521124" cy="2871787"/>
          </a:xfrm>
          <a:prstGeom prst="rect">
            <a:avLst/>
          </a:prstGeom>
          <a:noFill/>
          <a:ln w="28575">
            <a:solidFill>
              <a:schemeClr val="accent4"/>
            </a:solidFill>
            <a:miter lim="800000"/>
            <a:headEnd/>
            <a:tailEnd/>
          </a:ln>
        </p:spPr>
      </p:pic>
      <p:pic>
        <p:nvPicPr>
          <p:cNvPr id="4" name="Picture 3">
            <a:extLst>
              <a:ext uri="{FF2B5EF4-FFF2-40B4-BE49-F238E27FC236}">
                <a16:creationId xmlns:a16="http://schemas.microsoft.com/office/drawing/2014/main" id="{95554DDA-2C82-46B0-A7E0-5C23FB661F9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261387" y="5902024"/>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5194487D-3E83-4CE6-99D4-8E0DAC68B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816" y="-73103"/>
            <a:ext cx="1842184" cy="906315"/>
          </a:xfrm>
          <a:prstGeom prst="rect">
            <a:avLst/>
          </a:prstGeom>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l="58757" t="49677" r="36168" b="40359"/>
          <a:stretch>
            <a:fillRect/>
          </a:stretch>
        </p:blipFill>
        <p:spPr bwMode="auto">
          <a:xfrm>
            <a:off x="1859893" y="5148397"/>
            <a:ext cx="1346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8">
            <a:extLst>
              <a:ext uri="{28A0092B-C50C-407E-A947-70E740481C1C}">
                <a14:useLocalDpi xmlns:a14="http://schemas.microsoft.com/office/drawing/2010/main" val="0"/>
              </a:ext>
            </a:extLst>
          </a:blip>
          <a:srcRect l="35832" t="16046" r="35860" b="6386"/>
          <a:stretch>
            <a:fillRect/>
          </a:stretch>
        </p:blipFill>
        <p:spPr bwMode="auto">
          <a:xfrm>
            <a:off x="6394652" y="2280736"/>
            <a:ext cx="2043293" cy="29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9">
            <a:extLst>
              <a:ext uri="{28A0092B-C50C-407E-A947-70E740481C1C}">
                <a14:useLocalDpi xmlns:a14="http://schemas.microsoft.com/office/drawing/2010/main" val="0"/>
              </a:ext>
            </a:extLst>
          </a:blip>
          <a:srcRect l="34456" t="16469" r="34302" b="5952"/>
          <a:stretch>
            <a:fillRect/>
          </a:stretch>
        </p:blipFill>
        <p:spPr bwMode="auto">
          <a:xfrm>
            <a:off x="9435056" y="1838883"/>
            <a:ext cx="2297937" cy="32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fram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9816" y="5637731"/>
            <a:ext cx="9969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11"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987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38F1B3-F2C5-49DA-B459-F63F48EBFFFB}"/>
              </a:ext>
            </a:extLst>
          </p:cNvPr>
          <p:cNvSpPr txBox="1"/>
          <p:nvPr/>
        </p:nvSpPr>
        <p:spPr>
          <a:xfrm>
            <a:off x="3562777" y="445978"/>
            <a:ext cx="6175513"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Course aim and objectives</a:t>
            </a:r>
            <a:endParaRPr lang="en-GB" sz="320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8DDB5565-89F1-4B1E-B216-C84A92EE3BB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38290" y="6102816"/>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12FE9607-4D49-413E-BD5D-0D3927DC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sp>
        <p:nvSpPr>
          <p:cNvPr id="7" name="TextBox 6">
            <a:extLst>
              <a:ext uri="{FF2B5EF4-FFF2-40B4-BE49-F238E27FC236}">
                <a16:creationId xmlns:a16="http://schemas.microsoft.com/office/drawing/2014/main" id="{DD17C750-6273-4E76-9B9F-8486C483CFDA}"/>
              </a:ext>
            </a:extLst>
          </p:cNvPr>
          <p:cNvSpPr txBox="1"/>
          <p:nvPr/>
        </p:nvSpPr>
        <p:spPr>
          <a:xfrm>
            <a:off x="1245240" y="2312897"/>
            <a:ext cx="8517504" cy="2031325"/>
          </a:xfrm>
          <a:prstGeom prst="rect">
            <a:avLst/>
          </a:prstGeom>
          <a:noFill/>
        </p:spPr>
        <p:txBody>
          <a:bodyPr wrap="square" lIns="91440" tIns="45720" rIns="91440" bIns="45720" anchor="t">
            <a:spAutoFit/>
          </a:bodyPr>
          <a:lstStyle/>
          <a:p>
            <a:pPr eaLnBrk="1" hangingPunct="1">
              <a:defRPr/>
            </a:pPr>
            <a:r>
              <a:rPr lang="en-GB" sz="1800" b="1">
                <a:latin typeface="Cavolini" panose="03000502040302020204" pitchFamily="66" charset="0"/>
                <a:cs typeface="Cavolini" panose="03000502040302020204" pitchFamily="66" charset="0"/>
              </a:rPr>
              <a:t>OBJECTIVES;   </a:t>
            </a:r>
          </a:p>
          <a:p>
            <a:pPr eaLnBrk="1" hangingPunct="1">
              <a:defRPr/>
            </a:pPr>
            <a:endParaRPr lang="en-GB" sz="1800" b="1">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panose="03000502040302020204" pitchFamily="66" charset="0"/>
                <a:cs typeface="Cavolini" panose="03000502040302020204" pitchFamily="66" charset="0"/>
              </a:rPr>
              <a:t>Raise awareness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t>
            </a:r>
          </a:p>
          <a:p>
            <a:pPr eaLnBrk="1" hangingPunct="1">
              <a:defRPr/>
            </a:pPr>
            <a:endParaRPr lang="en-GB" sz="1800">
              <a:latin typeface="Cavolini" panose="03000502040302020204" pitchFamily="66" charset="0"/>
              <a:cs typeface="Cavolini" panose="03000502040302020204" pitchFamily="66" charset="0"/>
            </a:endParaRPr>
          </a:p>
          <a:p>
            <a:pPr eaLnBrk="1" hangingPunct="1">
              <a:defRPr/>
            </a:pPr>
            <a:endParaRPr lang="en-GB" sz="1800">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a:cs typeface="Cavolini"/>
              </a:rPr>
              <a:t>Provide information and </a:t>
            </a:r>
            <a:r>
              <a:rPr lang="en-GB">
                <a:latin typeface="Cavolini"/>
                <a:cs typeface="Cavolini"/>
              </a:rPr>
              <a:t>self-help</a:t>
            </a:r>
            <a:r>
              <a:rPr lang="en-GB" sz="1800">
                <a:latin typeface="Cavolini"/>
                <a:cs typeface="Cavolini"/>
              </a:rPr>
              <a:t> tools that are effective in promoting mental health improvement.</a:t>
            </a:r>
          </a:p>
        </p:txBody>
      </p:sp>
      <p:sp>
        <p:nvSpPr>
          <p:cNvPr id="9" name="TextBox 8">
            <a:extLst>
              <a:ext uri="{FF2B5EF4-FFF2-40B4-BE49-F238E27FC236}">
                <a16:creationId xmlns:a16="http://schemas.microsoft.com/office/drawing/2014/main" id="{A6C57D43-F87C-4117-9BF1-E58372ACD7D7}"/>
              </a:ext>
            </a:extLst>
          </p:cNvPr>
          <p:cNvSpPr txBox="1"/>
          <p:nvPr/>
        </p:nvSpPr>
        <p:spPr>
          <a:xfrm>
            <a:off x="555812" y="1397041"/>
            <a:ext cx="11223812" cy="646331"/>
          </a:xfrm>
          <a:prstGeom prst="rect">
            <a:avLst/>
          </a:prstGeom>
          <a:noFill/>
        </p:spPr>
        <p:txBody>
          <a:bodyPr wrap="square">
            <a:spAutoFit/>
          </a:bodyPr>
          <a:lstStyle/>
          <a:p>
            <a:pPr eaLnBrk="1" hangingPunct="1">
              <a:defRPr/>
            </a:pPr>
            <a:r>
              <a:rPr lang="en-GB" b="1">
                <a:latin typeface="Cavolini" panose="03000502040302020204" pitchFamily="66" charset="0"/>
                <a:cs typeface="Cavolini" panose="03000502040302020204" pitchFamily="66" charset="0"/>
              </a:rPr>
              <a:t>AIM;  </a:t>
            </a:r>
            <a:r>
              <a:rPr lang="en-GB" sz="1800">
                <a:latin typeface="Cavolini" panose="03000502040302020204" pitchFamily="66" charset="0"/>
                <a:cs typeface="Cavolini" panose="03000502040302020204" pitchFamily="66" charset="0"/>
              </a:rPr>
              <a:t>To raise awareness of the importance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and provide delegates with the knowledge, skills and tools required for mental health improvement.</a:t>
            </a:r>
          </a:p>
        </p:txBody>
      </p:sp>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2" name="Picture 5" descr="Icon&#10;&#10;Description automatically generated">
            <a:extLst>
              <a:ext uri="{FF2B5EF4-FFF2-40B4-BE49-F238E27FC236}">
                <a16:creationId xmlns:a16="http://schemas.microsoft.com/office/drawing/2014/main" id="{4D11A382-46E4-444A-A393-A1B30A0196EF}"/>
              </a:ext>
            </a:extLst>
          </p:cNvPr>
          <p:cNvPicPr>
            <a:picLocks noChangeAspect="1"/>
          </p:cNvPicPr>
          <p:nvPr/>
        </p:nvPicPr>
        <p:blipFill>
          <a:blip r:embed="rId6"/>
          <a:stretch>
            <a:fillRect/>
          </a:stretch>
        </p:blipFill>
        <p:spPr>
          <a:xfrm>
            <a:off x="10060054" y="2652374"/>
            <a:ext cx="1378609" cy="1354708"/>
          </a:xfrm>
          <a:prstGeom prst="rect">
            <a:avLst/>
          </a:prstGeom>
        </p:spPr>
      </p:pic>
      <p:pic>
        <p:nvPicPr>
          <p:cNvPr id="6" name="Picture 9" descr="A picture containing logo&#10;&#10;Description automatically generated">
            <a:extLst>
              <a:ext uri="{FF2B5EF4-FFF2-40B4-BE49-F238E27FC236}">
                <a16:creationId xmlns:a16="http://schemas.microsoft.com/office/drawing/2014/main" id="{EEBFBA32-A301-4463-A090-12851A31A99F}"/>
              </a:ext>
            </a:extLst>
          </p:cNvPr>
          <p:cNvPicPr>
            <a:picLocks noChangeAspect="1"/>
          </p:cNvPicPr>
          <p:nvPr/>
        </p:nvPicPr>
        <p:blipFill>
          <a:blip r:embed="rId7"/>
          <a:stretch>
            <a:fillRect/>
          </a:stretch>
        </p:blipFill>
        <p:spPr>
          <a:xfrm>
            <a:off x="3710773" y="4622413"/>
            <a:ext cx="5096042" cy="67762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835" y="5268801"/>
            <a:ext cx="1277075" cy="1277075"/>
          </a:xfrm>
          <a:prstGeom prst="rect">
            <a:avLst/>
          </a:prstGeom>
        </p:spPr>
      </p:pic>
      <p:sp>
        <p:nvSpPr>
          <p:cNvPr id="13" name="Rectangle 12"/>
          <p:cNvSpPr/>
          <p:nvPr/>
        </p:nvSpPr>
        <p:spPr>
          <a:xfrm>
            <a:off x="5146236" y="5546713"/>
            <a:ext cx="3373872" cy="369332"/>
          </a:xfrm>
          <a:prstGeom prst="rect">
            <a:avLst/>
          </a:prstGeom>
        </p:spPr>
        <p:txBody>
          <a:bodyPr wrap="none">
            <a:spAutoFit/>
          </a:bodyPr>
          <a:lstStyle/>
          <a:p>
            <a:pPr>
              <a:spcAft>
                <a:spcPts val="0"/>
              </a:spcAft>
            </a:pPr>
            <a:r>
              <a:rPr lang="en-GB" u="sng">
                <a:solidFill>
                  <a:srgbClr val="000000"/>
                </a:solidFill>
                <a:latin typeface="Calibri" panose="020F0502020204030204" pitchFamily="34" charset="0"/>
                <a:ea typeface="Times New Roman" panose="02020603050405020304" pitchFamily="18" charset="0"/>
                <a:hlinkClick r:id="rId9"/>
              </a:rPr>
              <a:t>https://www.annafreud.org/scpc/</a:t>
            </a:r>
            <a:endParaRPr lang="en-GB">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88527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C64A24-A7BF-4487-956F-BB1ED41EA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73026" y="230038"/>
            <a:ext cx="4992447" cy="5391509"/>
          </a:xfrm>
          <a:prstGeom prst="rect">
            <a:avLst/>
          </a:prstGeom>
          <a:noFill/>
        </p:spPr>
      </p:pic>
      <p:pic>
        <p:nvPicPr>
          <p:cNvPr id="3" name="Picture 3">
            <a:extLst>
              <a:ext uri="{FF2B5EF4-FFF2-40B4-BE49-F238E27FC236}">
                <a16:creationId xmlns:a16="http://schemas.microsoft.com/office/drawing/2014/main" id="{46BE306D-DB62-4A30-89A9-1C3EE3FF600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13273" y="6018888"/>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86E2E08F-B6DF-43B2-955E-9B4D5C49F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5" y="5785729"/>
            <a:ext cx="1842184" cy="906315"/>
          </a:xfrm>
          <a:prstGeom prst="rect">
            <a:avLst/>
          </a:prstGeom>
        </p:spPr>
      </p:pic>
      <p:pic>
        <p:nvPicPr>
          <p:cNvPr id="5" name="Picture 4">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174064" y="78167"/>
            <a:ext cx="899059" cy="1136720"/>
          </a:xfrm>
          <a:prstGeom prst="rect">
            <a:avLst/>
          </a:prstGeom>
          <a:noFill/>
          <a:ln>
            <a:noFill/>
          </a:ln>
          <a:extLst>
            <a:ext uri="{53640926-AAD7-44D8-BBD7-CCE9431645EC}">
              <a14:shadowObscured xmlns:a14="http://schemas.microsoft.com/office/drawing/2010/main"/>
            </a:ext>
          </a:extLst>
        </p:spPr>
      </p:pic>
      <p:pic>
        <p:nvPicPr>
          <p:cNvPr id="6" name="Picture 6" descr="Graphical user interface, text, application, email&#10;&#10;Description automatically generated">
            <a:extLst>
              <a:ext uri="{FF2B5EF4-FFF2-40B4-BE49-F238E27FC236}">
                <a16:creationId xmlns:a16="http://schemas.microsoft.com/office/drawing/2014/main" id="{B4CB83E9-CF95-46CA-90F8-696CBEF26636}"/>
              </a:ext>
            </a:extLst>
          </p:cNvPr>
          <p:cNvPicPr>
            <a:picLocks noChangeAspect="1"/>
          </p:cNvPicPr>
          <p:nvPr/>
        </p:nvPicPr>
        <p:blipFill>
          <a:blip r:embed="rId7"/>
          <a:stretch>
            <a:fillRect/>
          </a:stretch>
        </p:blipFill>
        <p:spPr>
          <a:xfrm>
            <a:off x="6694099" y="395578"/>
            <a:ext cx="3418935" cy="2860692"/>
          </a:xfrm>
          <a:prstGeom prst="rect">
            <a:avLst/>
          </a:prstGeom>
        </p:spPr>
      </p:pic>
      <p:pic>
        <p:nvPicPr>
          <p:cNvPr id="7" name="Picture 7" descr="Graphical user interface, application, website&#10;&#10;Description automatically generated">
            <a:extLst>
              <a:ext uri="{FF2B5EF4-FFF2-40B4-BE49-F238E27FC236}">
                <a16:creationId xmlns:a16="http://schemas.microsoft.com/office/drawing/2014/main" id="{9125F016-3E5E-4BDC-B1E3-8373810D237B}"/>
              </a:ext>
            </a:extLst>
          </p:cNvPr>
          <p:cNvPicPr>
            <a:picLocks noChangeAspect="1"/>
          </p:cNvPicPr>
          <p:nvPr/>
        </p:nvPicPr>
        <p:blipFill>
          <a:blip r:embed="rId8"/>
          <a:stretch>
            <a:fillRect/>
          </a:stretch>
        </p:blipFill>
        <p:spPr>
          <a:xfrm>
            <a:off x="7341080" y="3635539"/>
            <a:ext cx="4267200" cy="2361754"/>
          </a:xfrm>
          <a:prstGeom prst="rect">
            <a:avLst/>
          </a:prstGeom>
        </p:spPr>
      </p:pic>
      <p:pic>
        <p:nvPicPr>
          <p:cNvPr id="8" name="Picture 8" descr="Qr code&#10;&#10;Description automatically generated">
            <a:extLst>
              <a:ext uri="{FF2B5EF4-FFF2-40B4-BE49-F238E27FC236}">
                <a16:creationId xmlns:a16="http://schemas.microsoft.com/office/drawing/2014/main" id="{09DEC748-7418-432D-9D7C-F6071BB0663E}"/>
              </a:ext>
            </a:extLst>
          </p:cNvPr>
          <p:cNvPicPr>
            <a:picLocks noChangeAspect="1"/>
          </p:cNvPicPr>
          <p:nvPr/>
        </p:nvPicPr>
        <p:blipFill>
          <a:blip r:embed="rId9"/>
          <a:stretch>
            <a:fillRect/>
          </a:stretch>
        </p:blipFill>
        <p:spPr>
          <a:xfrm>
            <a:off x="10552442" y="226803"/>
            <a:ext cx="1352550" cy="1257300"/>
          </a:xfrm>
          <a:prstGeom prst="rect">
            <a:avLst/>
          </a:prstGeom>
        </p:spPr>
      </p:pic>
    </p:spTree>
    <p:extLst>
      <p:ext uri="{BB962C8B-B14F-4D97-AF65-F5344CB8AC3E}">
        <p14:creationId xmlns:p14="http://schemas.microsoft.com/office/powerpoint/2010/main" val="415511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9F27-D37E-473D-977D-7AB3DA2AE868}"/>
              </a:ext>
            </a:extLst>
          </p:cNvPr>
          <p:cNvSpPr txBox="1">
            <a:spLocks/>
          </p:cNvSpPr>
          <p:nvPr/>
        </p:nvSpPr>
        <p:spPr>
          <a:xfrm>
            <a:off x="2808287" y="363538"/>
            <a:ext cx="8229600" cy="77787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Activity 6 – What’s next?</a:t>
            </a:r>
          </a:p>
        </p:txBody>
      </p:sp>
      <p:graphicFrame>
        <p:nvGraphicFramePr>
          <p:cNvPr id="3" name="Table 2">
            <a:extLst>
              <a:ext uri="{FF2B5EF4-FFF2-40B4-BE49-F238E27FC236}">
                <a16:creationId xmlns:a16="http://schemas.microsoft.com/office/drawing/2014/main" id="{58000AA7-DDF8-4C99-90A2-9F76A104E853}"/>
              </a:ext>
            </a:extLst>
          </p:cNvPr>
          <p:cNvGraphicFramePr>
            <a:graphicFrameLocks noGrp="1"/>
          </p:cNvGraphicFramePr>
          <p:nvPr>
            <p:extLst>
              <p:ext uri="{D42A27DB-BD31-4B8C-83A1-F6EECF244321}">
                <p14:modId xmlns:p14="http://schemas.microsoft.com/office/powerpoint/2010/main" val="3064444938"/>
              </p:ext>
            </p:extLst>
          </p:nvPr>
        </p:nvGraphicFramePr>
        <p:xfrm>
          <a:off x="1236452" y="2631056"/>
          <a:ext cx="7024628" cy="2615512"/>
        </p:xfrm>
        <a:graphic>
          <a:graphicData uri="http://schemas.openxmlformats.org/drawingml/2006/table">
            <a:tbl>
              <a:tblPr firstRow="1" bandRow="1">
                <a:tableStyleId>{F5AB1C69-6EDB-4FF4-983F-18BD219EF322}</a:tableStyleId>
              </a:tblPr>
              <a:tblGrid>
                <a:gridCol w="7024628">
                  <a:extLst>
                    <a:ext uri="{9D8B030D-6E8A-4147-A177-3AD203B41FA5}">
                      <a16:colId xmlns:a16="http://schemas.microsoft.com/office/drawing/2014/main" val="20001"/>
                    </a:ext>
                  </a:extLst>
                </a:gridCol>
              </a:tblGrid>
              <a:tr h="639966">
                <a:tc>
                  <a:txBody>
                    <a:bodyPr/>
                    <a:lstStyle/>
                    <a:p>
                      <a:pPr algn="ctr"/>
                      <a:r>
                        <a:rPr lang="en-GB" sz="2800" b="1">
                          <a:solidFill>
                            <a:schemeClr val="tx1"/>
                          </a:solidFill>
                        </a:rPr>
                        <a:t>What could you do?</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75546">
                <a:tc>
                  <a:txBody>
                    <a:bodyPr/>
                    <a:lstStyle/>
                    <a:p>
                      <a:endParaRPr lang="en-GB" sz="2400"/>
                    </a:p>
                    <a:p>
                      <a:r>
                        <a:rPr lang="en-GB" sz="2400">
                          <a:latin typeface="Cavolini"/>
                        </a:rPr>
                        <a:t>Set time aside for myself to find out more about mindfulness</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6A9EAAA6-450A-465F-A851-21D4B4008669}"/>
              </a:ext>
            </a:extLst>
          </p:cNvPr>
          <p:cNvSpPr txBox="1"/>
          <p:nvPr/>
        </p:nvSpPr>
        <p:spPr>
          <a:xfrm>
            <a:off x="1214109" y="1139017"/>
            <a:ext cx="10235899" cy="1200150"/>
          </a:xfrm>
          <a:prstGeom prst="rect">
            <a:avLst/>
          </a:prstGeom>
          <a:solidFill>
            <a:srgbClr val="CCCCFF"/>
          </a:solidFill>
          <a:ln w="38100">
            <a:solidFill>
              <a:schemeClr val="tx1">
                <a:lumMod val="50000"/>
                <a:lumOff val="50000"/>
              </a:schemeClr>
            </a:solidFill>
          </a:ln>
        </p:spPr>
        <p:txBody>
          <a:bodyPr wrap="square" lIns="91440" tIns="45720" rIns="91440" bIns="45720" anchor="t">
            <a:spAutoFit/>
          </a:bodyPr>
          <a:lstStyle/>
          <a:p>
            <a:pPr>
              <a:defRPr/>
            </a:pPr>
            <a:r>
              <a:rPr lang="en-GB" sz="2400">
                <a:latin typeface="Cavolini"/>
                <a:cs typeface="Arial"/>
              </a:rPr>
              <a:t>Spend the next few minutes thinking about what you are going to take away from the course to promote your positive mental health and wellbeing. For example;</a:t>
            </a:r>
          </a:p>
        </p:txBody>
      </p:sp>
      <p:pic>
        <p:nvPicPr>
          <p:cNvPr id="5" name="Picture 7" descr="depositphotos_52451877-stock-photo-hands-holding-word-wellbeing.jpg">
            <a:extLst>
              <a:ext uri="{FF2B5EF4-FFF2-40B4-BE49-F238E27FC236}">
                <a16:creationId xmlns:a16="http://schemas.microsoft.com/office/drawing/2014/main" id="{A6816C7D-437E-4B89-A625-4209E05578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7849" y="4695818"/>
            <a:ext cx="3502252" cy="17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46F48FC-3ECB-4CAF-9D06-8D3CEF8EB59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FB74479C-5D03-451E-8BF7-5F006465A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9" name="Rectangle 8">
            <a:hlinkClick r:id="rId7"/>
          </p:cNvPr>
          <p:cNvSpPr/>
          <p:nvPr/>
        </p:nvSpPr>
        <p:spPr>
          <a:xfrm>
            <a:off x="8770723" y="2922436"/>
            <a:ext cx="3217035" cy="1200329"/>
          </a:xfrm>
          <a:prstGeom prst="rect">
            <a:avLst/>
          </a:prstGeom>
          <a:noFill/>
        </p:spPr>
        <p:txBody>
          <a:bodyPr wrap="none" lIns="91440" tIns="45720" rIns="91440" bIns="45720" anchor="t">
            <a:spAutoFit/>
          </a:bodyPr>
          <a:lstStyle/>
          <a:p>
            <a:pPr algn="ctr"/>
            <a:r>
              <a:rPr lang="en-US" sz="3600" b="1" cap="none" spc="0">
                <a:ln w="22225">
                  <a:solidFill>
                    <a:schemeClr val="accent2"/>
                  </a:solidFill>
                  <a:prstDash val="solid"/>
                </a:ln>
                <a:solidFill>
                  <a:schemeClr val="accent2">
                    <a:lumMod val="40000"/>
                    <a:lumOff val="60000"/>
                  </a:schemeClr>
                </a:solidFill>
                <a:effectLst/>
              </a:rPr>
              <a:t>EAC Parental </a:t>
            </a:r>
            <a:endParaRPr lang="en-US">
              <a:solidFill>
                <a:schemeClr val="accent2">
                  <a:lumMod val="40000"/>
                  <a:lumOff val="60000"/>
                </a:schemeClr>
              </a:solidFill>
            </a:endParaRPr>
          </a:p>
          <a:p>
            <a:pPr algn="ctr"/>
            <a:r>
              <a:rPr lang="en-US" sz="3600" b="1" cap="none" spc="0">
                <a:ln w="22225">
                  <a:solidFill>
                    <a:schemeClr val="accent2"/>
                  </a:solidFill>
                  <a:prstDash val="solid"/>
                </a:ln>
                <a:solidFill>
                  <a:schemeClr val="accent2">
                    <a:lumMod val="40000"/>
                    <a:lumOff val="60000"/>
                  </a:schemeClr>
                </a:solidFill>
                <a:effectLst/>
              </a:rPr>
              <a:t>Awareness Blog</a:t>
            </a:r>
            <a:endParaRPr lang="en-US">
              <a:solidFill>
                <a:schemeClr val="accent2">
                  <a:lumMod val="40000"/>
                  <a:lumOff val="60000"/>
                </a:schemeClr>
              </a:solidFill>
            </a:endParaRPr>
          </a:p>
        </p:txBody>
      </p:sp>
    </p:spTree>
    <p:extLst>
      <p:ext uri="{BB962C8B-B14F-4D97-AF65-F5344CB8AC3E}">
        <p14:creationId xmlns:p14="http://schemas.microsoft.com/office/powerpoint/2010/main" val="2134207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uc-powerpoint.officeapps.live.com/pods/GetClipboardImage.ashx?Id=41e3b6fc-5922-454c-9a78-509963e82bb9&amp;DC=GEU4&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 y="-1"/>
            <a:ext cx="1219200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26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3AF781F1-50B3-4FA6-984A-113C95899E8A}"/>
              </a:ext>
            </a:extLst>
          </p:cNvPr>
          <p:cNvPicPr>
            <a:picLocks noChangeAspect="1"/>
          </p:cNvPicPr>
          <p:nvPr/>
        </p:nvPicPr>
        <p:blipFill>
          <a:blip r:embed="rId3"/>
          <a:stretch>
            <a:fillRect/>
          </a:stretch>
        </p:blipFill>
        <p:spPr>
          <a:xfrm>
            <a:off x="2023694" y="-266"/>
            <a:ext cx="7583897" cy="382490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58EF378-8023-4E22-958D-45B62A22B3D7}"/>
              </a:ext>
            </a:extLst>
          </p:cNvPr>
          <p:cNvPicPr/>
          <p:nvPr/>
        </p:nvPicPr>
        <p:blipFill rotWithShape="1">
          <a:blip r:embed="rId4"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A6808CFD-4105-4494-8F4F-DF1704049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3">
            <a:extLst>
              <a:ext uri="{FF2B5EF4-FFF2-40B4-BE49-F238E27FC236}">
                <a16:creationId xmlns:a16="http://schemas.microsoft.com/office/drawing/2014/main" id="{C25CD5F9-7815-4001-B6B5-931F940A50A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9" descr="A picture containing text, tableware, dishware, plate&#10;&#10;Description automatically generated">
            <a:hlinkClick r:id="rId7"/>
            <a:extLst>
              <a:ext uri="{FF2B5EF4-FFF2-40B4-BE49-F238E27FC236}">
                <a16:creationId xmlns:a16="http://schemas.microsoft.com/office/drawing/2014/main" id="{DC4E5C76-704A-42A0-895A-DFC9693ACB6D}"/>
              </a:ext>
            </a:extLst>
          </p:cNvPr>
          <p:cNvPicPr>
            <a:picLocks noChangeAspect="1"/>
          </p:cNvPicPr>
          <p:nvPr/>
        </p:nvPicPr>
        <p:blipFill>
          <a:blip r:embed="rId8"/>
          <a:stretch>
            <a:fillRect/>
          </a:stretch>
        </p:blipFill>
        <p:spPr>
          <a:xfrm>
            <a:off x="1634898" y="4572266"/>
            <a:ext cx="2743200" cy="791936"/>
          </a:xfrm>
          <a:prstGeom prst="rect">
            <a:avLst/>
          </a:prstGeom>
        </p:spPr>
      </p:pic>
      <p:pic>
        <p:nvPicPr>
          <p:cNvPr id="5" name="Picture 6" descr="Qr code&#10;&#10;Description automatically generated">
            <a:extLst>
              <a:ext uri="{FF2B5EF4-FFF2-40B4-BE49-F238E27FC236}">
                <a16:creationId xmlns:a16="http://schemas.microsoft.com/office/drawing/2014/main" id="{F86ECEAA-BF5F-4A5E-96EC-8C478D14F1B3}"/>
              </a:ext>
            </a:extLst>
          </p:cNvPr>
          <p:cNvPicPr>
            <a:picLocks noChangeAspect="1"/>
          </p:cNvPicPr>
          <p:nvPr/>
        </p:nvPicPr>
        <p:blipFill>
          <a:blip r:embed="rId9"/>
          <a:stretch>
            <a:fillRect/>
          </a:stretch>
        </p:blipFill>
        <p:spPr>
          <a:xfrm>
            <a:off x="10102364" y="4634995"/>
            <a:ext cx="1905000" cy="1905000"/>
          </a:xfrm>
          <a:prstGeom prst="rect">
            <a:avLst/>
          </a:prstGeom>
        </p:spPr>
      </p:pic>
      <p:sp>
        <p:nvSpPr>
          <p:cNvPr id="7" name="TextBox 6">
            <a:extLst>
              <a:ext uri="{FF2B5EF4-FFF2-40B4-BE49-F238E27FC236}">
                <a16:creationId xmlns:a16="http://schemas.microsoft.com/office/drawing/2014/main" id="{ACAB7D53-2F05-4244-99D6-330F5E132E9A}"/>
              </a:ext>
            </a:extLst>
          </p:cNvPr>
          <p:cNvSpPr txBox="1"/>
          <p:nvPr/>
        </p:nvSpPr>
        <p:spPr>
          <a:xfrm>
            <a:off x="4817979" y="3663250"/>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0"/>
              </a:rPr>
              <a:t>https://forms.office.com/Pages/DesignPage.aspx?auth_pvr=OrgId&amp;auth_upn=EAcatrina.oneil%40glowmail.org.uk&amp;lang=en-GB&amp;origin=OfficeDotCom&amp;route=Start#FormId=oyzTzM4Wj0KVQTctawUZKZSt4Qcv03lAtN3TR371vfhUQ1I5Vkg5Qk9SUjY1MzlUQ04wQlg5VVBCRS4u</a:t>
            </a:r>
            <a:endParaRPr lang="en-US"/>
          </a:p>
          <a:p>
            <a:endParaRPr lang="en-US">
              <a:cs typeface="Calibri"/>
            </a:endParaRPr>
          </a:p>
        </p:txBody>
      </p:sp>
    </p:spTree>
    <p:extLst>
      <p:ext uri="{BB962C8B-B14F-4D97-AF65-F5344CB8AC3E}">
        <p14:creationId xmlns:p14="http://schemas.microsoft.com/office/powerpoint/2010/main" val="246536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D1FD2A-2BBA-4B7A-80E4-09314FE25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ext&#10;&#10;Description automatically generated">
            <a:extLst>
              <a:ext uri="{FF2B5EF4-FFF2-40B4-BE49-F238E27FC236}">
                <a16:creationId xmlns:a16="http://schemas.microsoft.com/office/drawing/2014/main" id="{D490E1B7-4C12-4F93-98B9-9D7E94025911}"/>
              </a:ext>
            </a:extLst>
          </p:cNvPr>
          <p:cNvPicPr>
            <a:picLocks noChangeAspect="1"/>
          </p:cNvPicPr>
          <p:nvPr/>
        </p:nvPicPr>
        <p:blipFill rotWithShape="1">
          <a:blip r:embed="rId3"/>
          <a:srcRect l="1152" r="7542" b="-1"/>
          <a:stretch/>
        </p:blipFill>
        <p:spPr>
          <a:xfrm>
            <a:off x="321731" y="557189"/>
            <a:ext cx="7086768" cy="5743618"/>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25551A27-575C-4EE3-91E4-0BF8280FB5FF}"/>
              </a:ext>
            </a:extLst>
          </p:cNvPr>
          <p:cNvPicPr/>
          <p:nvPr/>
        </p:nvPicPr>
        <p:blipFill rotWithShape="1">
          <a:blip r:embed="rId4" cstate="print">
            <a:extLst>
              <a:ext uri="{28A0092B-C50C-407E-A947-70E740481C1C}">
                <a14:useLocalDpi xmlns:a14="http://schemas.microsoft.com/office/drawing/2010/main" val="0"/>
              </a:ext>
            </a:extLst>
          </a:blip>
          <a:srcRect l="14099" r="11571" b="1"/>
          <a:stretch/>
        </p:blipFill>
        <p:spPr bwMode="auto">
          <a:xfrm>
            <a:off x="7601026" y="557189"/>
            <a:ext cx="4269242" cy="5743618"/>
          </a:xfrm>
          <a:prstGeom prst="rect">
            <a:avLst/>
          </a:prstGeom>
          <a:noFill/>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F3546FE3-E867-4436-B31F-3BD37CD57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649" y="5723421"/>
            <a:ext cx="1842184" cy="906315"/>
          </a:xfrm>
          <a:prstGeom prst="rect">
            <a:avLst/>
          </a:prstGeom>
        </p:spPr>
      </p:pic>
      <p:pic>
        <p:nvPicPr>
          <p:cNvPr id="8" name="Picture 3" descr="Text&#10;&#10;Description automatically generated">
            <a:extLst>
              <a:ext uri="{FF2B5EF4-FFF2-40B4-BE49-F238E27FC236}">
                <a16:creationId xmlns:a16="http://schemas.microsoft.com/office/drawing/2014/main" id="{157695EF-BF09-4D1D-B9E1-210C02297FD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322583"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6926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AE1070-C75A-4563-A71A-E565BD3B57D8}"/>
              </a:ext>
            </a:extLst>
          </p:cNvPr>
          <p:cNvSpPr txBox="1"/>
          <p:nvPr/>
        </p:nvSpPr>
        <p:spPr>
          <a:xfrm>
            <a:off x="497456" y="1417607"/>
            <a:ext cx="697014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555555"/>
                </a:solidFill>
                <a:latin typeface="Cavolini"/>
                <a:cs typeface="Cavolini"/>
              </a:rPr>
              <a:t>Feelings of stress are normally triggered by things happening in your life which involve:</a:t>
            </a:r>
          </a:p>
          <a:p>
            <a:endParaRPr lang="en-US" sz="2000">
              <a:solidFill>
                <a:srgbClr val="555555"/>
              </a:solidFill>
              <a:latin typeface="Cavolini"/>
              <a:cs typeface="Cavolini"/>
            </a:endParaRPr>
          </a:p>
          <a:p>
            <a:pPr marL="342900" indent="-342900">
              <a:buFont typeface="Arial"/>
              <a:buChar char="•"/>
            </a:pPr>
            <a:r>
              <a:rPr lang="en-US" sz="2000">
                <a:solidFill>
                  <a:srgbClr val="555555"/>
                </a:solidFill>
                <a:latin typeface="Cavolini"/>
                <a:cs typeface="Cavolini"/>
              </a:rPr>
              <a:t>being under lots of pressure</a:t>
            </a:r>
          </a:p>
          <a:p>
            <a:pPr marL="342900" indent="-342900">
              <a:buFont typeface="Arial"/>
              <a:buChar char="•"/>
            </a:pPr>
            <a:r>
              <a:rPr lang="en-US" sz="2000">
                <a:solidFill>
                  <a:srgbClr val="555555"/>
                </a:solidFill>
                <a:latin typeface="Cavolini"/>
                <a:cs typeface="Cavolini"/>
              </a:rPr>
              <a:t>facing big changes</a:t>
            </a:r>
          </a:p>
          <a:p>
            <a:pPr marL="342900" indent="-342900">
              <a:buFont typeface="Arial"/>
              <a:buChar char="•"/>
            </a:pPr>
            <a:r>
              <a:rPr lang="en-US" sz="2000">
                <a:solidFill>
                  <a:srgbClr val="555555"/>
                </a:solidFill>
                <a:latin typeface="Cavolini"/>
                <a:cs typeface="Cavolini"/>
              </a:rPr>
              <a:t>worrying about something</a:t>
            </a:r>
          </a:p>
          <a:p>
            <a:pPr marL="342900" indent="-342900">
              <a:buFont typeface="Arial"/>
              <a:buChar char="•"/>
            </a:pPr>
            <a:r>
              <a:rPr lang="en-US" sz="2000">
                <a:solidFill>
                  <a:srgbClr val="555555"/>
                </a:solidFill>
                <a:latin typeface="Cavolini"/>
                <a:cs typeface="Cavolini"/>
              </a:rPr>
              <a:t>not having much or any control over the outcome of a situation</a:t>
            </a:r>
          </a:p>
          <a:p>
            <a:pPr marL="342900" indent="-342900">
              <a:buFont typeface="Arial"/>
              <a:buChar char="•"/>
            </a:pPr>
            <a:r>
              <a:rPr lang="en-US" sz="2000">
                <a:solidFill>
                  <a:srgbClr val="555555"/>
                </a:solidFill>
                <a:latin typeface="Cavolini"/>
                <a:cs typeface="Cavolini"/>
              </a:rPr>
              <a:t>having responsibilities that you're finding overwhelming</a:t>
            </a:r>
          </a:p>
          <a:p>
            <a:pPr marL="342900" indent="-342900">
              <a:buFont typeface="Arial"/>
              <a:buChar char="•"/>
            </a:pPr>
            <a:r>
              <a:rPr lang="en-US" sz="2000">
                <a:solidFill>
                  <a:srgbClr val="555555"/>
                </a:solidFill>
                <a:latin typeface="Cavolini"/>
                <a:cs typeface="Cavolini"/>
              </a:rPr>
              <a:t>not having enough work, activities or change in your life</a:t>
            </a:r>
          </a:p>
          <a:p>
            <a:pPr marL="342900" indent="-342900">
              <a:buFont typeface="Arial"/>
              <a:buChar char="•"/>
            </a:pPr>
            <a:r>
              <a:rPr lang="en-US" sz="2000">
                <a:solidFill>
                  <a:srgbClr val="555555"/>
                </a:solidFill>
                <a:latin typeface="Cavolini"/>
                <a:cs typeface="Cavolini"/>
              </a:rPr>
              <a:t>times of uncertainty.</a:t>
            </a:r>
          </a:p>
        </p:txBody>
      </p:sp>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7030A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descr="Diagram&#10;&#10;Description automatically generated">
            <a:extLst>
              <a:ext uri="{FF2B5EF4-FFF2-40B4-BE49-F238E27FC236}">
                <a16:creationId xmlns:a16="http://schemas.microsoft.com/office/drawing/2014/main" id="{16AA5292-91C5-47D5-A9E5-6182C6B87B72}"/>
              </a:ext>
            </a:extLst>
          </p:cNvPr>
          <p:cNvPicPr>
            <a:picLocks noChangeAspect="1"/>
          </p:cNvPicPr>
          <p:nvPr/>
        </p:nvPicPr>
        <p:blipFill>
          <a:blip r:embed="rId6"/>
          <a:stretch>
            <a:fillRect/>
          </a:stretch>
        </p:blipFill>
        <p:spPr>
          <a:xfrm>
            <a:off x="7887420" y="1939540"/>
            <a:ext cx="3735237" cy="3467748"/>
          </a:xfrm>
          <a:prstGeom prst="rect">
            <a:avLst/>
          </a:prstGeom>
        </p:spPr>
      </p:pic>
    </p:spTree>
    <p:extLst>
      <p:ext uri="{BB962C8B-B14F-4D97-AF65-F5344CB8AC3E}">
        <p14:creationId xmlns:p14="http://schemas.microsoft.com/office/powerpoint/2010/main" val="3124656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A picture containing shape&#10;&#10;Description automatically generated">
            <a:extLst>
              <a:ext uri="{FF2B5EF4-FFF2-40B4-BE49-F238E27FC236}">
                <a16:creationId xmlns:a16="http://schemas.microsoft.com/office/drawing/2014/main" id="{A71C19ED-F825-4EE9-BD0F-3336AC69F7E3}"/>
              </a:ext>
            </a:extLst>
          </p:cNvPr>
          <p:cNvPicPr>
            <a:picLocks noChangeAspect="1"/>
          </p:cNvPicPr>
          <p:nvPr/>
        </p:nvPicPr>
        <p:blipFill>
          <a:blip r:embed="rId3"/>
          <a:stretch>
            <a:fillRect/>
          </a:stretch>
        </p:blipFill>
        <p:spPr>
          <a:xfrm>
            <a:off x="10874828" y="5350329"/>
            <a:ext cx="987879" cy="1396093"/>
          </a:xfrm>
          <a:prstGeom prst="rect">
            <a:avLst/>
          </a:prstGeom>
        </p:spPr>
      </p:pic>
      <p:sp>
        <p:nvSpPr>
          <p:cNvPr id="2" name="Title 1">
            <a:extLst>
              <a:ext uri="{FF2B5EF4-FFF2-40B4-BE49-F238E27FC236}">
                <a16:creationId xmlns:a16="http://schemas.microsoft.com/office/drawing/2014/main" id="{4E6C3083-D489-4C2B-9F58-DC7842268D19}"/>
              </a:ext>
            </a:extLst>
          </p:cNvPr>
          <p:cNvSpPr txBox="1">
            <a:spLocks/>
          </p:cNvSpPr>
          <p:nvPr/>
        </p:nvSpPr>
        <p:spPr>
          <a:xfrm>
            <a:off x="1591519" y="365365"/>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latin typeface="Cavolini"/>
                <a:cs typeface="Cavolini"/>
              </a:rPr>
              <a:t>The effects of Stress</a:t>
            </a:r>
          </a:p>
        </p:txBody>
      </p:sp>
      <p:pic>
        <p:nvPicPr>
          <p:cNvPr id="8" name="Picture 3">
            <a:extLst>
              <a:ext uri="{FF2B5EF4-FFF2-40B4-BE49-F238E27FC236}">
                <a16:creationId xmlns:a16="http://schemas.microsoft.com/office/drawing/2014/main" id="{4D4CD2BB-13D1-4610-BA71-D83E9CF7130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77327" y="181681"/>
            <a:ext cx="1286816" cy="428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AAFF7F2-A33A-4ADB-A105-6457DE9283E6}"/>
              </a:ext>
            </a:extLst>
          </p:cNvPr>
          <p:cNvSpPr txBox="1"/>
          <p:nvPr/>
        </p:nvSpPr>
        <p:spPr>
          <a:xfrm>
            <a:off x="5859441" y="5418878"/>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to your body?</a:t>
            </a:r>
          </a:p>
        </p:txBody>
      </p:sp>
      <p:sp>
        <p:nvSpPr>
          <p:cNvPr id="14" name="TextBox 13">
            <a:extLst>
              <a:ext uri="{FF2B5EF4-FFF2-40B4-BE49-F238E27FC236}">
                <a16:creationId xmlns:a16="http://schemas.microsoft.com/office/drawing/2014/main" id="{68B309C2-8774-4565-8929-0402FC77D4C1}"/>
              </a:ext>
            </a:extLst>
          </p:cNvPr>
          <p:cNvSpPr txBox="1"/>
          <p:nvPr/>
        </p:nvSpPr>
        <p:spPr>
          <a:xfrm>
            <a:off x="5845833" y="3064071"/>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what do you do?</a:t>
            </a:r>
          </a:p>
        </p:txBody>
      </p:sp>
      <p:sp>
        <p:nvSpPr>
          <p:cNvPr id="15" name="TextBox 14">
            <a:extLst>
              <a:ext uri="{FF2B5EF4-FFF2-40B4-BE49-F238E27FC236}">
                <a16:creationId xmlns:a16="http://schemas.microsoft.com/office/drawing/2014/main" id="{076F623E-5622-4161-B09F-5BE400AEADB6}"/>
              </a:ext>
            </a:extLst>
          </p:cNvPr>
          <p:cNvSpPr txBox="1"/>
          <p:nvPr/>
        </p:nvSpPr>
        <p:spPr>
          <a:xfrm>
            <a:off x="5859441" y="4249435"/>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16" name="TextBox 15">
            <a:extLst>
              <a:ext uri="{FF2B5EF4-FFF2-40B4-BE49-F238E27FC236}">
                <a16:creationId xmlns:a16="http://schemas.microsoft.com/office/drawing/2014/main" id="{A799AEDD-4AA8-48FC-9BAD-0A43E8D8722B}"/>
              </a:ext>
            </a:extLst>
          </p:cNvPr>
          <p:cNvSpPr txBox="1"/>
          <p:nvPr/>
        </p:nvSpPr>
        <p:spPr>
          <a:xfrm>
            <a:off x="5845833" y="2035833"/>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How do you feel?</a:t>
            </a:r>
          </a:p>
        </p:txBody>
      </p:sp>
      <p:sp>
        <p:nvSpPr>
          <p:cNvPr id="17" name="TextBox 16">
            <a:extLst>
              <a:ext uri="{FF2B5EF4-FFF2-40B4-BE49-F238E27FC236}">
                <a16:creationId xmlns:a16="http://schemas.microsoft.com/office/drawing/2014/main" id="{CF013326-158F-452F-AC9B-BB18D874DE30}"/>
              </a:ext>
            </a:extLst>
          </p:cNvPr>
          <p:cNvSpPr txBox="1"/>
          <p:nvPr/>
        </p:nvSpPr>
        <p:spPr>
          <a:xfrm>
            <a:off x="1431987" y="1043796"/>
            <a:ext cx="10650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7030A0"/>
                </a:solidFill>
                <a:latin typeface="Cavolini"/>
                <a:cs typeface="Cavolini"/>
              </a:rPr>
              <a:t>Signs or symptoms can fall under the following categories:</a:t>
            </a:r>
            <a:endParaRPr lang="en-GB" sz="2400" b="1">
              <a:solidFill>
                <a:srgbClr val="FFFFFF"/>
              </a:solidFill>
              <a:latin typeface="Cavolini"/>
              <a:cs typeface="Cavolini"/>
            </a:endParaRPr>
          </a:p>
        </p:txBody>
      </p:sp>
      <p:pic>
        <p:nvPicPr>
          <p:cNvPr id="20" name="Picture 20" descr="Diagram&#10;&#10;Description automatically generated">
            <a:extLst>
              <a:ext uri="{FF2B5EF4-FFF2-40B4-BE49-F238E27FC236}">
                <a16:creationId xmlns:a16="http://schemas.microsoft.com/office/drawing/2014/main" id="{F2541486-FE77-4ECD-AA19-7247FAC9CEC3}"/>
              </a:ext>
            </a:extLst>
          </p:cNvPr>
          <p:cNvPicPr>
            <a:picLocks noChangeAspect="1"/>
          </p:cNvPicPr>
          <p:nvPr/>
        </p:nvPicPr>
        <p:blipFill>
          <a:blip r:embed="rId6"/>
          <a:stretch>
            <a:fillRect/>
          </a:stretch>
        </p:blipFill>
        <p:spPr>
          <a:xfrm>
            <a:off x="329293" y="1578776"/>
            <a:ext cx="5233306" cy="5047555"/>
          </a:xfrm>
          <a:prstGeom prst="rect">
            <a:avLst/>
          </a:prstGeom>
        </p:spPr>
      </p:pic>
      <p:pic>
        <p:nvPicPr>
          <p:cNvPr id="12" name="Picture 12">
            <a:extLst>
              <a:ext uri="{FF2B5EF4-FFF2-40B4-BE49-F238E27FC236}">
                <a16:creationId xmlns:a16="http://schemas.microsoft.com/office/drawing/2014/main" id="{A13DFE0A-BBBC-4198-99BC-9A6AFCECA475}"/>
              </a:ext>
            </a:extLst>
          </p:cNvPr>
          <p:cNvPicPr>
            <a:picLocks noChangeAspect="1"/>
          </p:cNvPicPr>
          <p:nvPr/>
        </p:nvPicPr>
        <p:blipFill>
          <a:blip r:embed="rId7"/>
          <a:stretch>
            <a:fillRect/>
          </a:stretch>
        </p:blipFill>
        <p:spPr>
          <a:xfrm>
            <a:off x="8673158" y="187779"/>
            <a:ext cx="547076" cy="849087"/>
          </a:xfrm>
          <a:prstGeom prst="rect">
            <a:avLst/>
          </a:prstGeom>
        </p:spPr>
      </p:pic>
      <p:pic>
        <p:nvPicPr>
          <p:cNvPr id="13" name="Picture 17">
            <a:extLst>
              <a:ext uri="{FF2B5EF4-FFF2-40B4-BE49-F238E27FC236}">
                <a16:creationId xmlns:a16="http://schemas.microsoft.com/office/drawing/2014/main" id="{9AD17D1F-C45E-49BA-8E9C-F71E40A79C63}"/>
              </a:ext>
            </a:extLst>
          </p:cNvPr>
          <p:cNvPicPr>
            <a:picLocks noChangeAspect="1"/>
          </p:cNvPicPr>
          <p:nvPr/>
        </p:nvPicPr>
        <p:blipFill>
          <a:blip r:embed="rId8"/>
          <a:stretch>
            <a:fillRect/>
          </a:stretch>
        </p:blipFill>
        <p:spPr>
          <a:xfrm flipH="1">
            <a:off x="9822832" y="1616528"/>
            <a:ext cx="656193" cy="1311731"/>
          </a:xfrm>
          <a:prstGeom prst="rect">
            <a:avLst/>
          </a:prstGeom>
        </p:spPr>
      </p:pic>
      <p:pic>
        <p:nvPicPr>
          <p:cNvPr id="19" name="Picture 21">
            <a:extLst>
              <a:ext uri="{FF2B5EF4-FFF2-40B4-BE49-F238E27FC236}">
                <a16:creationId xmlns:a16="http://schemas.microsoft.com/office/drawing/2014/main" id="{ED27EC31-99AD-4658-9118-792839B4E1EF}"/>
              </a:ext>
            </a:extLst>
          </p:cNvPr>
          <p:cNvPicPr>
            <a:picLocks noChangeAspect="1"/>
          </p:cNvPicPr>
          <p:nvPr/>
        </p:nvPicPr>
        <p:blipFill>
          <a:blip r:embed="rId9"/>
          <a:stretch>
            <a:fillRect/>
          </a:stretch>
        </p:blipFill>
        <p:spPr>
          <a:xfrm>
            <a:off x="10537370" y="4106636"/>
            <a:ext cx="601438" cy="1243694"/>
          </a:xfrm>
          <a:prstGeom prst="rect">
            <a:avLst/>
          </a:prstGeom>
        </p:spPr>
      </p:pic>
      <p:pic>
        <p:nvPicPr>
          <p:cNvPr id="9" name="Picture 8">
            <a:extLst>
              <a:ext uri="{FF2B5EF4-FFF2-40B4-BE49-F238E27FC236}">
                <a16:creationId xmlns:a16="http://schemas.microsoft.com/office/drawing/2014/main" id="{1FDA66BF-CD45-460F-B2FB-1ECB580355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25" name="Picture 25">
            <a:extLst>
              <a:ext uri="{FF2B5EF4-FFF2-40B4-BE49-F238E27FC236}">
                <a16:creationId xmlns:a16="http://schemas.microsoft.com/office/drawing/2014/main" id="{A5AC3256-4AB6-4ED4-8972-74B18C98F5E1}"/>
              </a:ext>
            </a:extLst>
          </p:cNvPr>
          <p:cNvPicPr>
            <a:picLocks noChangeAspect="1"/>
          </p:cNvPicPr>
          <p:nvPr/>
        </p:nvPicPr>
        <p:blipFill>
          <a:blip r:embed="rId11"/>
          <a:stretch>
            <a:fillRect/>
          </a:stretch>
        </p:blipFill>
        <p:spPr>
          <a:xfrm flipH="1">
            <a:off x="10714264" y="2487385"/>
            <a:ext cx="710293" cy="1447800"/>
          </a:xfrm>
          <a:prstGeom prst="rect">
            <a:avLst/>
          </a:prstGeom>
        </p:spPr>
      </p:pic>
    </p:spTree>
    <p:extLst>
      <p:ext uri="{BB962C8B-B14F-4D97-AF65-F5344CB8AC3E}">
        <p14:creationId xmlns:p14="http://schemas.microsoft.com/office/powerpoint/2010/main" val="2859010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AA6BE9-2D78-4EB2-A16A-BEBE85B16FA1}"/>
              </a:ext>
            </a:extLst>
          </p:cNvPr>
          <p:cNvSpPr txBox="1"/>
          <p:nvPr/>
        </p:nvSpPr>
        <p:spPr>
          <a:xfrm>
            <a:off x="554966" y="411192"/>
            <a:ext cx="110820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avolini"/>
                <a:cs typeface="Calibri"/>
              </a:rPr>
              <a:t>What is self-care and why is it important?</a:t>
            </a:r>
            <a:endParaRPr lang="en-GB" sz="3200" dirty="0">
              <a:latin typeface="Cavolini"/>
              <a:cs typeface="Calibri"/>
            </a:endParaRPr>
          </a:p>
        </p:txBody>
      </p:sp>
      <p:pic>
        <p:nvPicPr>
          <p:cNvPr id="3" name="Picture 3">
            <a:hlinkClick r:id="" action="ppaction://media"/>
            <a:extLst>
              <a:ext uri="{FF2B5EF4-FFF2-40B4-BE49-F238E27FC236}">
                <a16:creationId xmlns:a16="http://schemas.microsoft.com/office/drawing/2014/main" id="{A8F4189B-A211-41DF-88E2-DDB157A04FF9}"/>
              </a:ext>
            </a:extLst>
          </p:cNvPr>
          <p:cNvPicPr>
            <a:picLocks noRot="1" noChangeAspect="1"/>
          </p:cNvPicPr>
          <p:nvPr>
            <a:videoFile r:link="rId1"/>
          </p:nvPr>
        </p:nvPicPr>
        <p:blipFill>
          <a:blip r:embed="rId4"/>
          <a:stretch>
            <a:fillRect/>
          </a:stretch>
        </p:blipFill>
        <p:spPr>
          <a:xfrm>
            <a:off x="2688566" y="1337993"/>
            <a:ext cx="7246188" cy="4412051"/>
          </a:xfrm>
          <a:prstGeom prst="rect">
            <a:avLst/>
          </a:prstGeom>
        </p:spPr>
      </p:pic>
    </p:spTree>
    <p:extLst>
      <p:ext uri="{BB962C8B-B14F-4D97-AF65-F5344CB8AC3E}">
        <p14:creationId xmlns:p14="http://schemas.microsoft.com/office/powerpoint/2010/main" val="223505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04A9-F2AF-4A61-9355-0616967FBE16}"/>
              </a:ext>
            </a:extLst>
          </p:cNvPr>
          <p:cNvSpPr txBox="1">
            <a:spLocks/>
          </p:cNvSpPr>
          <p:nvPr/>
        </p:nvSpPr>
        <p:spPr>
          <a:xfrm>
            <a:off x="1704682" y="195058"/>
            <a:ext cx="10272562"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600">
                <a:latin typeface="Cavolini"/>
                <a:cs typeface="Cavolini"/>
              </a:rPr>
              <a:t>     Create a ‘Personal Wellbeing Action Plan’</a:t>
            </a:r>
            <a:endParaRPr lang="en-GB" sz="2600">
              <a:latin typeface="Calibri Light"/>
              <a:cs typeface="Calibri Light"/>
            </a:endParaRPr>
          </a:p>
        </p:txBody>
      </p:sp>
      <p:sp>
        <p:nvSpPr>
          <p:cNvPr id="3" name="Content Placeholder 3">
            <a:extLst>
              <a:ext uri="{FF2B5EF4-FFF2-40B4-BE49-F238E27FC236}">
                <a16:creationId xmlns:a16="http://schemas.microsoft.com/office/drawing/2014/main" id="{AE561EED-A812-4F21-96A1-3A036F5782F0}"/>
              </a:ext>
            </a:extLst>
          </p:cNvPr>
          <p:cNvSpPr txBox="1">
            <a:spLocks/>
          </p:cNvSpPr>
          <p:nvPr/>
        </p:nvSpPr>
        <p:spPr>
          <a:xfrm>
            <a:off x="2220523" y="751068"/>
            <a:ext cx="9461859" cy="1097929"/>
          </a:xfrm>
          <a:prstGeom prst="rect">
            <a:avLst/>
          </a:prstGeom>
          <a:solidFill>
            <a:srgbClr val="CCCCFF"/>
          </a:solidFill>
          <a:ln w="38100" cap="flat" cmpd="sng" algn="ctr">
            <a:solidFill>
              <a:srgbClr val="CCCCFF"/>
            </a:solidFill>
            <a:prstDash val="solid"/>
            <a:miter lim="800000"/>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defRPr/>
            </a:pPr>
            <a:r>
              <a:rPr lang="en-GB" sz="1800"/>
              <a:t>I</a:t>
            </a:r>
            <a:r>
              <a:rPr lang="en-GB" sz="1800">
                <a:latin typeface="Cavolini"/>
                <a:cs typeface="Cavolini"/>
              </a:rPr>
              <a:t>dentify the top two areas you think you could work on. </a:t>
            </a:r>
          </a:p>
          <a:p>
            <a:pPr marL="0" indent="0">
              <a:buFont typeface="Arial" charset="0"/>
              <a:buNone/>
              <a:defRPr/>
            </a:pPr>
            <a:r>
              <a:rPr lang="en-GB" sz="1800">
                <a:latin typeface="Cavolini"/>
                <a:cs typeface="Cavolini"/>
              </a:rPr>
              <a:t>You are working towards building </a:t>
            </a:r>
            <a:r>
              <a:rPr lang="en-GB" sz="1800" b="1">
                <a:latin typeface="Cavolini"/>
                <a:cs typeface="Cavolini"/>
              </a:rPr>
              <a:t>RESILIENCE</a:t>
            </a:r>
            <a:r>
              <a:rPr lang="en-GB" sz="1800">
                <a:latin typeface="Cavolini"/>
                <a:cs typeface="Cavolini"/>
              </a:rPr>
              <a:t>.</a:t>
            </a:r>
          </a:p>
          <a:p>
            <a:pPr marL="0" indent="0">
              <a:buNone/>
              <a:defRPr/>
            </a:pPr>
            <a:r>
              <a:rPr lang="en-GB" sz="1800" i="1">
                <a:latin typeface="Cavolini"/>
                <a:cs typeface="Arial"/>
              </a:rPr>
              <a:t>      …..take the time to regularly revisit your action plan in the future.</a:t>
            </a:r>
          </a:p>
        </p:txBody>
      </p:sp>
      <p:pic>
        <p:nvPicPr>
          <p:cNvPr id="5" name="Picture 3">
            <a:extLst>
              <a:ext uri="{FF2B5EF4-FFF2-40B4-BE49-F238E27FC236}">
                <a16:creationId xmlns:a16="http://schemas.microsoft.com/office/drawing/2014/main" id="{673F0E91-FAE6-42A9-9453-74A71B99FC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258971" y="6248926"/>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447367A9-7CA0-4FF6-8F8E-751DE1E1B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96" y="6255383"/>
            <a:ext cx="893279" cy="460618"/>
          </a:xfrm>
          <a:prstGeom prst="rect">
            <a:avLst/>
          </a:prstGeom>
        </p:spPr>
      </p:pic>
      <p:pic>
        <p:nvPicPr>
          <p:cNvPr id="7" name="Picture 6">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01E326B-1BC3-400E-9EDD-2866C7757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832" t="16046" r="35860" b="6386"/>
          <a:stretch>
            <a:fillRect/>
          </a:stretch>
        </p:blipFill>
        <p:spPr bwMode="auto">
          <a:xfrm>
            <a:off x="327408" y="2021944"/>
            <a:ext cx="2934689" cy="42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Table&#10;&#10;Description automatically generated">
            <a:extLst>
              <a:ext uri="{FF2B5EF4-FFF2-40B4-BE49-F238E27FC236}">
                <a16:creationId xmlns:a16="http://schemas.microsoft.com/office/drawing/2014/main" id="{E864C707-AD13-4DCB-9D51-3E84AD72C7CA}"/>
              </a:ext>
            </a:extLst>
          </p:cNvPr>
          <p:cNvPicPr>
            <a:picLocks noChangeAspect="1"/>
          </p:cNvPicPr>
          <p:nvPr/>
        </p:nvPicPr>
        <p:blipFill>
          <a:blip r:embed="rId7"/>
          <a:stretch>
            <a:fillRect/>
          </a:stretch>
        </p:blipFill>
        <p:spPr>
          <a:xfrm>
            <a:off x="3703608" y="2099433"/>
            <a:ext cx="7689010" cy="4154379"/>
          </a:xfrm>
          <a:prstGeom prst="rect">
            <a:avLst/>
          </a:prstGeom>
        </p:spPr>
      </p:pic>
    </p:spTree>
    <p:extLst>
      <p:ext uri="{BB962C8B-B14F-4D97-AF65-F5344CB8AC3E}">
        <p14:creationId xmlns:p14="http://schemas.microsoft.com/office/powerpoint/2010/main" val="96207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9363-011C-4321-A97D-8AB081C743F7}"/>
              </a:ext>
            </a:extLst>
          </p:cNvPr>
          <p:cNvSpPr txBox="1">
            <a:spLocks/>
          </p:cNvSpPr>
          <p:nvPr/>
        </p:nvSpPr>
        <p:spPr>
          <a:xfrm>
            <a:off x="5730815" y="2604383"/>
            <a:ext cx="6259903" cy="113847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b="1"/>
              <a:t/>
            </a:r>
            <a:br>
              <a:rPr lang="en-GB" altLang="en-US" sz="3600" b="1"/>
            </a:br>
            <a:r>
              <a:rPr lang="en-GB" altLang="en-US" sz="2800" b="1">
                <a:solidFill>
                  <a:srgbClr val="0000CC"/>
                </a:solidFill>
              </a:rPr>
              <a:t>www.nhsaaa.net/better-health/</a:t>
            </a:r>
          </a:p>
        </p:txBody>
      </p:sp>
      <p:pic>
        <p:nvPicPr>
          <p:cNvPr id="4" name="Picture 5">
            <a:extLst>
              <a:ext uri="{FF2B5EF4-FFF2-40B4-BE49-F238E27FC236}">
                <a16:creationId xmlns:a16="http://schemas.microsoft.com/office/drawing/2014/main" id="{D18BB713-9A9B-4140-80AB-9E673D1FC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50" t="19337" r="24625" b="48029"/>
          <a:stretch>
            <a:fillRect/>
          </a:stretch>
        </p:blipFill>
        <p:spPr>
          <a:xfrm>
            <a:off x="5125199" y="3742696"/>
            <a:ext cx="6726896" cy="2318977"/>
          </a:xfrm>
          <a:prstGeom prst="rect">
            <a:avLst/>
          </a:prstGeom>
          <a:noFill/>
        </p:spPr>
      </p:pic>
      <p:pic>
        <p:nvPicPr>
          <p:cNvPr id="5" name="Picture 6">
            <a:extLst>
              <a:ext uri="{FF2B5EF4-FFF2-40B4-BE49-F238E27FC236}">
                <a16:creationId xmlns:a16="http://schemas.microsoft.com/office/drawing/2014/main" id="{6E1A0B2D-AE39-4D7C-990D-F082566C98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26" t="37140" r="22301" b="49405"/>
          <a:stretch/>
        </p:blipFill>
        <p:spPr bwMode="auto">
          <a:xfrm>
            <a:off x="337539" y="1386005"/>
            <a:ext cx="5763440" cy="64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67AAF74-A4F9-47F2-9AD6-A2B9AB70DD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26BDF923-3FBE-4A2F-B76E-0D59C8E16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1178" y="6169120"/>
            <a:ext cx="1195203" cy="59001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9" name="Picture 9" descr="A picture containing text&#10;&#10;Description automatically generated">
            <a:extLst>
              <a:ext uri="{FF2B5EF4-FFF2-40B4-BE49-F238E27FC236}">
                <a16:creationId xmlns:a16="http://schemas.microsoft.com/office/drawing/2014/main" id="{5AA1765E-91B6-405A-A31A-98B48D2F2C9F}"/>
              </a:ext>
            </a:extLst>
          </p:cNvPr>
          <p:cNvPicPr>
            <a:picLocks noChangeAspect="1"/>
          </p:cNvPicPr>
          <p:nvPr/>
        </p:nvPicPr>
        <p:blipFill>
          <a:blip r:embed="rId8"/>
          <a:stretch>
            <a:fillRect/>
          </a:stretch>
        </p:blipFill>
        <p:spPr>
          <a:xfrm>
            <a:off x="1334669" y="2045359"/>
            <a:ext cx="3139115" cy="4794489"/>
          </a:xfrm>
          <a:prstGeom prst="rect">
            <a:avLst/>
          </a:prstGeom>
        </p:spPr>
      </p:pic>
      <p:sp>
        <p:nvSpPr>
          <p:cNvPr id="11" name="TextBox 10">
            <a:extLst>
              <a:ext uri="{FF2B5EF4-FFF2-40B4-BE49-F238E27FC236}">
                <a16:creationId xmlns:a16="http://schemas.microsoft.com/office/drawing/2014/main" id="{93506DE2-2880-430C-B35B-95F1CEDF5067}"/>
              </a:ext>
            </a:extLst>
          </p:cNvPr>
          <p:cNvSpPr txBox="1"/>
          <p:nvPr/>
        </p:nvSpPr>
        <p:spPr>
          <a:xfrm>
            <a:off x="4983192" y="39681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a:latin typeface="Cavolini"/>
                <a:cs typeface="Cavolini"/>
              </a:rPr>
              <a:t>Support</a:t>
            </a:r>
            <a:endParaRPr lang="en-GB" sz="3200" u="sng">
              <a:latin typeface="Cavolini"/>
              <a:cs typeface="Cavolini"/>
            </a:endParaRPr>
          </a:p>
        </p:txBody>
      </p:sp>
    </p:spTree>
    <p:extLst>
      <p:ext uri="{BB962C8B-B14F-4D97-AF65-F5344CB8AC3E}">
        <p14:creationId xmlns:p14="http://schemas.microsoft.com/office/powerpoint/2010/main" val="163641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0CF43-265D-401E-A98E-E32E2700D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3" name="Picture 3">
            <a:extLst>
              <a:ext uri="{FF2B5EF4-FFF2-40B4-BE49-F238E27FC236}">
                <a16:creationId xmlns:a16="http://schemas.microsoft.com/office/drawing/2014/main" id="{204E6D57-DCDD-47A5-B13B-FE461078641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22696"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2E26EA8B-E3BF-4260-86C3-4BB331A0DA58}"/>
              </a:ext>
            </a:extLst>
          </p:cNvPr>
          <p:cNvSpPr txBox="1"/>
          <p:nvPr/>
        </p:nvSpPr>
        <p:spPr>
          <a:xfrm>
            <a:off x="2782957" y="371925"/>
            <a:ext cx="6096000" cy="461665"/>
          </a:xfrm>
          <a:prstGeom prst="rect">
            <a:avLst/>
          </a:prstGeom>
          <a:noFill/>
        </p:spPr>
        <p:txBody>
          <a:bodyPr wrap="square">
            <a:spAutoFit/>
          </a:bodyPr>
          <a:lstStyle/>
          <a:p>
            <a:pPr algn="ctr"/>
            <a:r>
              <a:rPr lang="en-GB" altLang="en-US" sz="2400">
                <a:latin typeface="Cavolini" panose="03000502040302020204" pitchFamily="66" charset="0"/>
                <a:cs typeface="Cavolini" panose="03000502040302020204" pitchFamily="66" charset="0"/>
              </a:rPr>
              <a:t>Mental Health Defined</a:t>
            </a:r>
            <a:endParaRPr lang="en-GB" sz="240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CCAB6228-5123-40E4-8A37-0E5B5F60D22F}"/>
              </a:ext>
            </a:extLst>
          </p:cNvPr>
          <p:cNvSpPr txBox="1"/>
          <p:nvPr/>
        </p:nvSpPr>
        <p:spPr>
          <a:xfrm>
            <a:off x="1669774" y="1342793"/>
            <a:ext cx="9130748" cy="1077218"/>
          </a:xfrm>
          <a:prstGeom prst="rect">
            <a:avLst/>
          </a:prstGeom>
          <a:noFill/>
        </p:spPr>
        <p:txBody>
          <a:bodyPr wrap="square">
            <a:spAutoFit/>
          </a:bodyPr>
          <a:lstStyle/>
          <a:p>
            <a:pPr algn="ctr">
              <a:spcBef>
                <a:spcPct val="0"/>
              </a:spcBef>
              <a:buFontTx/>
              <a:buNone/>
            </a:pPr>
            <a:r>
              <a:rPr lang="en-GB" altLang="en-US" sz="3200">
                <a:latin typeface="Cavolini" panose="03000502040302020204" pitchFamily="66" charset="0"/>
                <a:cs typeface="Cavolini" panose="03000502040302020204" pitchFamily="66" charset="0"/>
              </a:rPr>
              <a:t>Activity 1 – What is mental health?</a:t>
            </a:r>
          </a:p>
          <a:p>
            <a:pPr algn="ctr">
              <a:spcBef>
                <a:spcPct val="0"/>
              </a:spcBef>
              <a:buFontTx/>
              <a:buNone/>
            </a:pPr>
            <a:r>
              <a:rPr lang="en-GB" altLang="en-US" sz="1800">
                <a:latin typeface="Arial" panose="020B0604020202020204" pitchFamily="34" charset="0"/>
              </a:rPr>
              <a:t>What words come to mind when you think about the term “Mental Health”?</a:t>
            </a:r>
            <a:r>
              <a:rPr lang="en-GB" altLang="en-US" sz="3200">
                <a:latin typeface="Arial" panose="020B0604020202020204" pitchFamily="34" charset="0"/>
              </a:rPr>
              <a:t> </a:t>
            </a:r>
          </a:p>
        </p:txBody>
      </p:sp>
      <p:sp>
        <p:nvSpPr>
          <p:cNvPr id="10" name="TextBox 9">
            <a:extLst>
              <a:ext uri="{FF2B5EF4-FFF2-40B4-BE49-F238E27FC236}">
                <a16:creationId xmlns:a16="http://schemas.microsoft.com/office/drawing/2014/main" id="{5AFE357F-3906-407F-A49B-C601E30F68FC}"/>
              </a:ext>
            </a:extLst>
          </p:cNvPr>
          <p:cNvSpPr txBox="1"/>
          <p:nvPr/>
        </p:nvSpPr>
        <p:spPr>
          <a:xfrm>
            <a:off x="2383079" y="2769316"/>
            <a:ext cx="7704138" cy="2862262"/>
          </a:xfrm>
          <a:prstGeom prst="rect">
            <a:avLst/>
          </a:prstGeom>
          <a:solidFill>
            <a:srgbClr val="CCCCFF"/>
          </a:solidFill>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a:spAutoFit/>
          </a:bodyPr>
          <a:lstStyle/>
          <a:p>
            <a:pPr eaLnBrk="1" hangingPunct="1">
              <a:defRPr/>
            </a:pPr>
            <a:r>
              <a:rPr lang="en-GB" altLang="en-US">
                <a:cs typeface="Calibri" pitchFamily="34" charset="0"/>
              </a:rPr>
              <a:t> </a:t>
            </a:r>
          </a:p>
          <a:p>
            <a:pPr eaLnBrk="1" hangingPunct="1">
              <a:defRPr/>
            </a:pPr>
            <a:r>
              <a:rPr lang="en-GB" altLang="en-US" sz="2400">
                <a:cs typeface="Calibri" pitchFamily="34" charset="0"/>
              </a:rPr>
              <a:t>“Mental health influences how we think and feel about ourselves and others and how we interpret events. It affects our capacity to learn, to communicate and to form, sustain and end relationships. It also influences our ability to cope with change, transition and life events: having a baby, moving house, experiencing bereavement” 	(</a:t>
            </a:r>
            <a:r>
              <a:rPr lang="en-GB" altLang="en-US" sz="2400" err="1">
                <a:cs typeface="Calibri" pitchFamily="34" charset="0"/>
              </a:rPr>
              <a:t>Friedli</a:t>
            </a:r>
            <a:r>
              <a:rPr lang="en-GB" altLang="en-US" sz="2400">
                <a:cs typeface="Calibri" pitchFamily="34" charset="0"/>
              </a:rPr>
              <a:t> 2004)</a:t>
            </a:r>
          </a:p>
          <a:p>
            <a:pPr eaLnBrk="1" hangingPunct="1">
              <a:defRPr/>
            </a:pPr>
            <a:endParaRPr lang="en-GB" altLang="en-US">
              <a:cs typeface="Calibri" pitchFamily="34" charset="0"/>
            </a:endParaRPr>
          </a:p>
        </p:txBody>
      </p:sp>
      <p:pic>
        <p:nvPicPr>
          <p:cNvPr id="7" name="Picture 6">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5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5084CD-4410-457B-AB35-C448F7EB1F86}"/>
              </a:ext>
            </a:extLst>
          </p:cNvPr>
          <p:cNvGrpSpPr/>
          <p:nvPr/>
        </p:nvGrpSpPr>
        <p:grpSpPr>
          <a:xfrm>
            <a:off x="322574" y="909605"/>
            <a:ext cx="8964613" cy="5424488"/>
            <a:chOff x="0" y="1196975"/>
            <a:chExt cx="8964613" cy="5424488"/>
          </a:xfrm>
        </p:grpSpPr>
        <p:sp>
          <p:nvSpPr>
            <p:cNvPr id="2" name="Freeform 6">
              <a:extLst>
                <a:ext uri="{FF2B5EF4-FFF2-40B4-BE49-F238E27FC236}">
                  <a16:creationId xmlns:a16="http://schemas.microsoft.com/office/drawing/2014/main" id="{4A52C593-81EA-4541-B910-8741BEF83AF4}"/>
                </a:ext>
              </a:extLst>
            </p:cNvPr>
            <p:cNvSpPr/>
            <p:nvPr/>
          </p:nvSpPr>
          <p:spPr>
            <a:xfrm>
              <a:off x="250825" y="1773238"/>
              <a:ext cx="6842125" cy="4848225"/>
            </a:xfrm>
            <a:custGeom>
              <a:avLst/>
              <a:gdLst>
                <a:gd name="connsiteX0" fmla="*/ 0 w 8231529"/>
                <a:gd name="connsiteY0" fmla="*/ 1826871 h 4847863"/>
                <a:gd name="connsiteX1" fmla="*/ 625033 w 8231529"/>
                <a:gd name="connsiteY1" fmla="*/ 4732116 h 4847863"/>
                <a:gd name="connsiteX2" fmla="*/ 1111170 w 8231529"/>
                <a:gd name="connsiteY2" fmla="*/ 2521352 h 4847863"/>
                <a:gd name="connsiteX3" fmla="*/ 2500132 w 8231529"/>
                <a:gd name="connsiteY3" fmla="*/ 217990 h 4847863"/>
                <a:gd name="connsiteX4" fmla="*/ 3298785 w 8231529"/>
                <a:gd name="connsiteY4" fmla="*/ 1213413 h 4847863"/>
                <a:gd name="connsiteX5" fmla="*/ 4328932 w 8231529"/>
                <a:gd name="connsiteY5" fmla="*/ 680977 h 4847863"/>
                <a:gd name="connsiteX6" fmla="*/ 5440101 w 8231529"/>
                <a:gd name="connsiteY6" fmla="*/ 2857018 h 4847863"/>
                <a:gd name="connsiteX7" fmla="*/ 6400800 w 8231529"/>
                <a:gd name="connsiteY7" fmla="*/ 275863 h 4847863"/>
                <a:gd name="connsiteX8" fmla="*/ 7998106 w 8231529"/>
                <a:gd name="connsiteY8" fmla="*/ 2961190 h 4847863"/>
                <a:gd name="connsiteX9" fmla="*/ 7801337 w 8231529"/>
                <a:gd name="connsiteY9" fmla="*/ 2590800 h 48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1529" h="4847863">
                  <a:moveTo>
                    <a:pt x="0" y="1826871"/>
                  </a:moveTo>
                  <a:cubicBezTo>
                    <a:pt x="219919" y="3221620"/>
                    <a:pt x="439838" y="4616369"/>
                    <a:pt x="625033" y="4732116"/>
                  </a:cubicBezTo>
                  <a:cubicBezTo>
                    <a:pt x="810228" y="4847863"/>
                    <a:pt x="798654" y="3273706"/>
                    <a:pt x="1111170" y="2521352"/>
                  </a:cubicBezTo>
                  <a:cubicBezTo>
                    <a:pt x="1423686" y="1768998"/>
                    <a:pt x="2135530" y="435980"/>
                    <a:pt x="2500132" y="217990"/>
                  </a:cubicBezTo>
                  <a:cubicBezTo>
                    <a:pt x="2864734" y="0"/>
                    <a:pt x="2993985" y="1136249"/>
                    <a:pt x="3298785" y="1213413"/>
                  </a:cubicBezTo>
                  <a:cubicBezTo>
                    <a:pt x="3603585" y="1290578"/>
                    <a:pt x="3972046" y="407043"/>
                    <a:pt x="4328932" y="680977"/>
                  </a:cubicBezTo>
                  <a:cubicBezTo>
                    <a:pt x="4685818" y="954911"/>
                    <a:pt x="5094790" y="2924537"/>
                    <a:pt x="5440101" y="2857018"/>
                  </a:cubicBezTo>
                  <a:cubicBezTo>
                    <a:pt x="5785412" y="2789499"/>
                    <a:pt x="5974466" y="258501"/>
                    <a:pt x="6400800" y="275863"/>
                  </a:cubicBezTo>
                  <a:cubicBezTo>
                    <a:pt x="6827134" y="293225"/>
                    <a:pt x="7764683" y="2575367"/>
                    <a:pt x="7998106" y="2961190"/>
                  </a:cubicBezTo>
                  <a:cubicBezTo>
                    <a:pt x="8231529" y="3347013"/>
                    <a:pt x="8016433" y="2968906"/>
                    <a:pt x="7801337" y="25908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 name="TextBox 7">
              <a:extLst>
                <a:ext uri="{FF2B5EF4-FFF2-40B4-BE49-F238E27FC236}">
                  <a16:creationId xmlns:a16="http://schemas.microsoft.com/office/drawing/2014/main" id="{B59F72AC-CBDA-40E8-A36A-6AD608E30D7E}"/>
                </a:ext>
              </a:extLst>
            </p:cNvPr>
            <p:cNvSpPr txBox="1">
              <a:spLocks noChangeArrowheads="1"/>
            </p:cNvSpPr>
            <p:nvPr/>
          </p:nvSpPr>
          <p:spPr bwMode="auto">
            <a:xfrm>
              <a:off x="0" y="2852738"/>
              <a:ext cx="142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Woke up in an OK mood</a:t>
              </a:r>
            </a:p>
          </p:txBody>
        </p:sp>
        <p:sp>
          <p:nvSpPr>
            <p:cNvPr id="4" name="TextBox 8">
              <a:extLst>
                <a:ext uri="{FF2B5EF4-FFF2-40B4-BE49-F238E27FC236}">
                  <a16:creationId xmlns:a16="http://schemas.microsoft.com/office/drawing/2014/main" id="{E8B4F679-B4AA-4965-9615-129CB43FF1F9}"/>
                </a:ext>
              </a:extLst>
            </p:cNvPr>
            <p:cNvSpPr txBox="1">
              <a:spLocks noChangeArrowheads="1"/>
            </p:cNvSpPr>
            <p:nvPr/>
          </p:nvSpPr>
          <p:spPr bwMode="auto">
            <a:xfrm>
              <a:off x="971550" y="5876925"/>
              <a:ext cx="178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Argument with family member</a:t>
              </a:r>
            </a:p>
          </p:txBody>
        </p:sp>
        <p:sp>
          <p:nvSpPr>
            <p:cNvPr id="5" name="TextBox 9">
              <a:extLst>
                <a:ext uri="{FF2B5EF4-FFF2-40B4-BE49-F238E27FC236}">
                  <a16:creationId xmlns:a16="http://schemas.microsoft.com/office/drawing/2014/main" id="{D52DE408-044D-46E8-A786-CAF7E24A0AA2}"/>
                </a:ext>
              </a:extLst>
            </p:cNvPr>
            <p:cNvSpPr txBox="1">
              <a:spLocks noChangeArrowheads="1"/>
            </p:cNvSpPr>
            <p:nvPr/>
          </p:nvSpPr>
          <p:spPr bwMode="auto">
            <a:xfrm>
              <a:off x="1979613" y="1196975"/>
              <a:ext cx="1141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Took the </a:t>
              </a:r>
            </a:p>
            <a:p>
              <a:pPr eaLnBrk="1" hangingPunct="1">
                <a:spcBef>
                  <a:spcPct val="0"/>
                </a:spcBef>
                <a:buFontTx/>
                <a:buNone/>
              </a:pPr>
              <a:r>
                <a:rPr lang="en-GB" altLang="en-US" sz="1600">
                  <a:latin typeface="Arial" panose="020B0604020202020204" pitchFamily="34" charset="0"/>
                </a:rPr>
                <a:t>dog a walk</a:t>
              </a:r>
            </a:p>
          </p:txBody>
        </p:sp>
        <p:sp>
          <p:nvSpPr>
            <p:cNvPr id="6" name="TextBox 10">
              <a:extLst>
                <a:ext uri="{FF2B5EF4-FFF2-40B4-BE49-F238E27FC236}">
                  <a16:creationId xmlns:a16="http://schemas.microsoft.com/office/drawing/2014/main" id="{0F4E4F45-BAA0-4DC7-A440-7FF17F45C09D}"/>
                </a:ext>
              </a:extLst>
            </p:cNvPr>
            <p:cNvSpPr txBox="1">
              <a:spLocks noChangeArrowheads="1"/>
            </p:cNvSpPr>
            <p:nvPr/>
          </p:nvSpPr>
          <p:spPr bwMode="auto">
            <a:xfrm>
              <a:off x="3059113" y="1268413"/>
              <a:ext cx="1657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Got loads done this morning and enjoyed a sunny lunchtime</a:t>
              </a:r>
            </a:p>
          </p:txBody>
        </p:sp>
        <p:sp>
          <p:nvSpPr>
            <p:cNvPr id="7" name="TextBox 11">
              <a:extLst>
                <a:ext uri="{FF2B5EF4-FFF2-40B4-BE49-F238E27FC236}">
                  <a16:creationId xmlns:a16="http://schemas.microsoft.com/office/drawing/2014/main" id="{12D85E5F-B0EA-4951-8D87-B05182588CF5}"/>
                </a:ext>
              </a:extLst>
            </p:cNvPr>
            <p:cNvSpPr txBox="1">
              <a:spLocks noChangeArrowheads="1"/>
            </p:cNvSpPr>
            <p:nvPr/>
          </p:nvSpPr>
          <p:spPr bwMode="auto">
            <a:xfrm>
              <a:off x="4427538" y="472440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Time to </a:t>
              </a:r>
            </a:p>
            <a:p>
              <a:pPr eaLnBrk="1" hangingPunct="1">
                <a:spcBef>
                  <a:spcPct val="0"/>
                </a:spcBef>
                <a:buFontTx/>
                <a:buNone/>
              </a:pPr>
              <a:r>
                <a:rPr lang="en-GB" altLang="en-US" sz="1600">
                  <a:latin typeface="Arial" panose="020B0604020202020204" pitchFamily="34" charset="0"/>
                </a:rPr>
                <a:t>sort argument</a:t>
              </a:r>
            </a:p>
          </p:txBody>
        </p:sp>
        <p:sp>
          <p:nvSpPr>
            <p:cNvPr id="8" name="TextBox 12">
              <a:extLst>
                <a:ext uri="{FF2B5EF4-FFF2-40B4-BE49-F238E27FC236}">
                  <a16:creationId xmlns:a16="http://schemas.microsoft.com/office/drawing/2014/main" id="{4498BC19-4B2D-446C-BD6F-BBC2FA77874B}"/>
                </a:ext>
              </a:extLst>
            </p:cNvPr>
            <p:cNvSpPr txBox="1">
              <a:spLocks noChangeArrowheads="1"/>
            </p:cNvSpPr>
            <p:nvPr/>
          </p:nvSpPr>
          <p:spPr bwMode="auto">
            <a:xfrm>
              <a:off x="4859338" y="1196975"/>
              <a:ext cx="1428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Family time catching up on the day</a:t>
              </a:r>
            </a:p>
          </p:txBody>
        </p:sp>
        <p:sp>
          <p:nvSpPr>
            <p:cNvPr id="9" name="TextBox 13">
              <a:extLst>
                <a:ext uri="{FF2B5EF4-FFF2-40B4-BE49-F238E27FC236}">
                  <a16:creationId xmlns:a16="http://schemas.microsoft.com/office/drawing/2014/main" id="{82025D0C-AF0A-4F15-B4BC-7C4F996820E4}"/>
                </a:ext>
              </a:extLst>
            </p:cNvPr>
            <p:cNvSpPr txBox="1">
              <a:spLocks noChangeArrowheads="1"/>
            </p:cNvSpPr>
            <p:nvPr/>
          </p:nvSpPr>
          <p:spPr bwMode="auto">
            <a:xfrm>
              <a:off x="6372225" y="494188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Off to bed reflecting on the day</a:t>
              </a:r>
            </a:p>
          </p:txBody>
        </p:sp>
        <p:cxnSp>
          <p:nvCxnSpPr>
            <p:cNvPr id="10" name="Straight Connector 9">
              <a:extLst>
                <a:ext uri="{FF2B5EF4-FFF2-40B4-BE49-F238E27FC236}">
                  <a16:creationId xmlns:a16="http://schemas.microsoft.com/office/drawing/2014/main" id="{6B057CE9-A6E2-4345-B9B6-C9D49D66C71C}"/>
                </a:ext>
              </a:extLst>
            </p:cNvPr>
            <p:cNvCxnSpPr/>
            <p:nvPr/>
          </p:nvCxnSpPr>
          <p:spPr>
            <a:xfrm>
              <a:off x="179388" y="3789363"/>
              <a:ext cx="87852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41748904-F80A-42B3-A43A-C87A2A12C5B7}"/>
                </a:ext>
              </a:extLst>
            </p:cNvPr>
            <p:cNvSpPr txBox="1">
              <a:spLocks noChangeArrowheads="1"/>
            </p:cNvSpPr>
            <p:nvPr/>
          </p:nvSpPr>
          <p:spPr bwMode="auto">
            <a:xfrm>
              <a:off x="7812088" y="2708275"/>
              <a:ext cx="1081087" cy="923925"/>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Positive mental health </a:t>
              </a:r>
            </a:p>
          </p:txBody>
        </p:sp>
        <p:sp>
          <p:nvSpPr>
            <p:cNvPr id="12" name="TextBox 16">
              <a:extLst>
                <a:ext uri="{FF2B5EF4-FFF2-40B4-BE49-F238E27FC236}">
                  <a16:creationId xmlns:a16="http://schemas.microsoft.com/office/drawing/2014/main" id="{B9826E26-B981-4DBE-9CF4-975893EA7294}"/>
                </a:ext>
              </a:extLst>
            </p:cNvPr>
            <p:cNvSpPr txBox="1">
              <a:spLocks noChangeArrowheads="1"/>
            </p:cNvSpPr>
            <p:nvPr/>
          </p:nvSpPr>
          <p:spPr bwMode="auto">
            <a:xfrm>
              <a:off x="7812088" y="3933825"/>
              <a:ext cx="1081087" cy="92233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Poor</a:t>
              </a:r>
            </a:p>
            <a:p>
              <a:pPr>
                <a:spcBef>
                  <a:spcPct val="0"/>
                </a:spcBef>
                <a:buFontTx/>
                <a:buNone/>
              </a:pPr>
              <a:r>
                <a:rPr lang="en-GB" altLang="en-US" sz="1800">
                  <a:latin typeface="Arial" panose="020B0604020202020204" pitchFamily="34" charset="0"/>
                </a:rPr>
                <a:t>mental health </a:t>
              </a:r>
            </a:p>
          </p:txBody>
        </p:sp>
      </p:grpSp>
      <p:sp>
        <p:nvSpPr>
          <p:cNvPr id="15" name="TextBox 14">
            <a:extLst>
              <a:ext uri="{FF2B5EF4-FFF2-40B4-BE49-F238E27FC236}">
                <a16:creationId xmlns:a16="http://schemas.microsoft.com/office/drawing/2014/main" id="{951C4385-6AE7-4893-82B8-C4FDCFD6D14B}"/>
              </a:ext>
            </a:extLst>
          </p:cNvPr>
          <p:cNvSpPr txBox="1"/>
          <p:nvPr/>
        </p:nvSpPr>
        <p:spPr>
          <a:xfrm>
            <a:off x="1816764" y="348286"/>
            <a:ext cx="7524750" cy="523220"/>
          </a:xfrm>
          <a:prstGeom prst="rect">
            <a:avLst/>
          </a:prstGeom>
          <a:noFill/>
        </p:spPr>
        <p:txBody>
          <a:bodyPr wrap="square">
            <a:spAutoFit/>
          </a:bodyPr>
          <a:lstStyle/>
          <a:p>
            <a:pPr algn="ctr"/>
            <a:r>
              <a:rPr lang="en-GB" altLang="en-US" sz="2800">
                <a:latin typeface="Cavolini" panose="03000502040302020204" pitchFamily="66" charset="0"/>
                <a:cs typeface="Cavolini" panose="03000502040302020204" pitchFamily="66" charset="0"/>
              </a:rPr>
              <a:t>Activity 2 - A Day In Your Life</a:t>
            </a:r>
            <a:endParaRPr lang="en-GB" sz="2800">
              <a:latin typeface="Cavolini" panose="03000502040302020204" pitchFamily="66" charset="0"/>
              <a:cs typeface="Cavolini" panose="03000502040302020204" pitchFamily="66" charset="0"/>
            </a:endParaRPr>
          </a:p>
        </p:txBody>
      </p:sp>
      <p:pic>
        <p:nvPicPr>
          <p:cNvPr id="16" name="Picture 3">
            <a:extLst>
              <a:ext uri="{FF2B5EF4-FFF2-40B4-BE49-F238E27FC236}">
                <a16:creationId xmlns:a16="http://schemas.microsoft.com/office/drawing/2014/main" id="{EF29C7D6-CD5D-45D5-AF16-D475A9955A4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49693" y="339678"/>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16">
            <a:extLst>
              <a:ext uri="{FF2B5EF4-FFF2-40B4-BE49-F238E27FC236}">
                <a16:creationId xmlns:a16="http://schemas.microsoft.com/office/drawing/2014/main" id="{74AFCB2D-3140-4199-A17F-F5E847AB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574" y="5720597"/>
            <a:ext cx="1842184" cy="906315"/>
          </a:xfrm>
          <a:prstGeom prst="rect">
            <a:avLst/>
          </a:prstGeom>
        </p:spPr>
      </p:pic>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12602" y="4787868"/>
            <a:ext cx="3679398" cy="207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121920" y="148910"/>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3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EBD5E-635A-40BB-80D7-8C5E96EBA473}"/>
              </a:ext>
            </a:extLst>
          </p:cNvPr>
          <p:cNvSpPr txBox="1"/>
          <p:nvPr/>
        </p:nvSpPr>
        <p:spPr>
          <a:xfrm>
            <a:off x="3684104" y="318916"/>
            <a:ext cx="6096000"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Learning points</a:t>
            </a:r>
            <a:endParaRPr lang="en-GB" sz="3200">
              <a:latin typeface="Cavolini" panose="03000502040302020204" pitchFamily="66" charset="0"/>
              <a:cs typeface="Cavolini" panose="03000502040302020204" pitchFamily="66" charset="0"/>
            </a:endParaRPr>
          </a:p>
        </p:txBody>
      </p:sp>
      <p:sp>
        <p:nvSpPr>
          <p:cNvPr id="9" name="Freeform: Shape 8">
            <a:extLst>
              <a:ext uri="{FF2B5EF4-FFF2-40B4-BE49-F238E27FC236}">
                <a16:creationId xmlns:a16="http://schemas.microsoft.com/office/drawing/2014/main" id="{D91938FB-7423-4636-B436-32D2F632EE78}"/>
              </a:ext>
            </a:extLst>
          </p:cNvPr>
          <p:cNvSpPr/>
          <p:nvPr/>
        </p:nvSpPr>
        <p:spPr>
          <a:xfrm>
            <a:off x="1647173" y="1144735"/>
            <a:ext cx="8342334" cy="1286448"/>
          </a:xfrm>
          <a:custGeom>
            <a:avLst/>
            <a:gdLst>
              <a:gd name="connsiteX0" fmla="*/ 0 w 5755094"/>
              <a:gd name="connsiteY0" fmla="*/ 214412 h 1286448"/>
              <a:gd name="connsiteX1" fmla="*/ 214412 w 5755094"/>
              <a:gd name="connsiteY1" fmla="*/ 0 h 1286448"/>
              <a:gd name="connsiteX2" fmla="*/ 5540682 w 5755094"/>
              <a:gd name="connsiteY2" fmla="*/ 0 h 1286448"/>
              <a:gd name="connsiteX3" fmla="*/ 5755094 w 5755094"/>
              <a:gd name="connsiteY3" fmla="*/ 214412 h 1286448"/>
              <a:gd name="connsiteX4" fmla="*/ 5755094 w 5755094"/>
              <a:gd name="connsiteY4" fmla="*/ 1072036 h 1286448"/>
              <a:gd name="connsiteX5" fmla="*/ 5540682 w 5755094"/>
              <a:gd name="connsiteY5" fmla="*/ 1286448 h 1286448"/>
              <a:gd name="connsiteX6" fmla="*/ 214412 w 5755094"/>
              <a:gd name="connsiteY6" fmla="*/ 1286448 h 1286448"/>
              <a:gd name="connsiteX7" fmla="*/ 0 w 5755094"/>
              <a:gd name="connsiteY7" fmla="*/ 1072036 h 1286448"/>
              <a:gd name="connsiteX8" fmla="*/ 0 w 5755094"/>
              <a:gd name="connsiteY8" fmla="*/ 214412 h 12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6448">
                <a:moveTo>
                  <a:pt x="0" y="214412"/>
                </a:moveTo>
                <a:cubicBezTo>
                  <a:pt x="0" y="95996"/>
                  <a:pt x="95996" y="0"/>
                  <a:pt x="214412" y="0"/>
                </a:cubicBezTo>
                <a:lnTo>
                  <a:pt x="5540682" y="0"/>
                </a:lnTo>
                <a:cubicBezTo>
                  <a:pt x="5659098" y="0"/>
                  <a:pt x="5755094" y="95996"/>
                  <a:pt x="5755094" y="214412"/>
                </a:cubicBezTo>
                <a:lnTo>
                  <a:pt x="5755094" y="1072036"/>
                </a:lnTo>
                <a:cubicBezTo>
                  <a:pt x="5755094" y="1190452"/>
                  <a:pt x="5659098" y="1286448"/>
                  <a:pt x="5540682" y="1286448"/>
                </a:cubicBezTo>
                <a:lnTo>
                  <a:pt x="214412" y="1286448"/>
                </a:lnTo>
                <a:cubicBezTo>
                  <a:pt x="95996" y="1286448"/>
                  <a:pt x="0" y="1190452"/>
                  <a:pt x="0" y="1072036"/>
                </a:cubicBezTo>
                <a:lnTo>
                  <a:pt x="0" y="214412"/>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541" tIns="62799" rIns="280541" bIns="62799"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Mental health and wellbeing is not static, moods can fluctuate over a year, a month or even a day!  Mental health and wellbeing also fluctuates throughout the life cycle. </a:t>
            </a:r>
          </a:p>
        </p:txBody>
      </p:sp>
      <p:sp>
        <p:nvSpPr>
          <p:cNvPr id="11" name="Freeform: Shape 10">
            <a:extLst>
              <a:ext uri="{FF2B5EF4-FFF2-40B4-BE49-F238E27FC236}">
                <a16:creationId xmlns:a16="http://schemas.microsoft.com/office/drawing/2014/main" id="{F0A74AB0-4E59-40F3-A556-A9AE15E42098}"/>
              </a:ext>
            </a:extLst>
          </p:cNvPr>
          <p:cNvSpPr/>
          <p:nvPr/>
        </p:nvSpPr>
        <p:spPr>
          <a:xfrm>
            <a:off x="1590806" y="2763558"/>
            <a:ext cx="8430016" cy="1306555"/>
          </a:xfrm>
          <a:custGeom>
            <a:avLst/>
            <a:gdLst>
              <a:gd name="connsiteX0" fmla="*/ 0 w 5755094"/>
              <a:gd name="connsiteY0" fmla="*/ 217764 h 1306555"/>
              <a:gd name="connsiteX1" fmla="*/ 217764 w 5755094"/>
              <a:gd name="connsiteY1" fmla="*/ 0 h 1306555"/>
              <a:gd name="connsiteX2" fmla="*/ 5537330 w 5755094"/>
              <a:gd name="connsiteY2" fmla="*/ 0 h 1306555"/>
              <a:gd name="connsiteX3" fmla="*/ 5755094 w 5755094"/>
              <a:gd name="connsiteY3" fmla="*/ 217764 h 1306555"/>
              <a:gd name="connsiteX4" fmla="*/ 5755094 w 5755094"/>
              <a:gd name="connsiteY4" fmla="*/ 1088791 h 1306555"/>
              <a:gd name="connsiteX5" fmla="*/ 5537330 w 5755094"/>
              <a:gd name="connsiteY5" fmla="*/ 1306555 h 1306555"/>
              <a:gd name="connsiteX6" fmla="*/ 217764 w 5755094"/>
              <a:gd name="connsiteY6" fmla="*/ 1306555 h 1306555"/>
              <a:gd name="connsiteX7" fmla="*/ 0 w 5755094"/>
              <a:gd name="connsiteY7" fmla="*/ 1088791 h 1306555"/>
              <a:gd name="connsiteX8" fmla="*/ 0 w 5755094"/>
              <a:gd name="connsiteY8" fmla="*/ 217764 h 13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306555">
                <a:moveTo>
                  <a:pt x="0" y="217764"/>
                </a:moveTo>
                <a:cubicBezTo>
                  <a:pt x="0" y="97496"/>
                  <a:pt x="97496" y="0"/>
                  <a:pt x="217764" y="0"/>
                </a:cubicBezTo>
                <a:lnTo>
                  <a:pt x="5537330" y="0"/>
                </a:lnTo>
                <a:cubicBezTo>
                  <a:pt x="5657598" y="0"/>
                  <a:pt x="5755094" y="97496"/>
                  <a:pt x="5755094" y="217764"/>
                </a:cubicBezTo>
                <a:lnTo>
                  <a:pt x="5755094" y="1088791"/>
                </a:lnTo>
                <a:cubicBezTo>
                  <a:pt x="5755094" y="1209059"/>
                  <a:pt x="5657598" y="1306555"/>
                  <a:pt x="5537330" y="1306555"/>
                </a:cubicBezTo>
                <a:lnTo>
                  <a:pt x="217764" y="1306555"/>
                </a:lnTo>
                <a:cubicBezTo>
                  <a:pt x="97496" y="1306555"/>
                  <a:pt x="0" y="1209059"/>
                  <a:pt x="0" y="1088791"/>
                </a:cubicBezTo>
                <a:lnTo>
                  <a:pt x="0" y="217764"/>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1523" tIns="63781" rIns="281523" bIns="63781"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Day to day events can have an affect on our mental health and wellbeing, from small things like a puncture to life changing events like bereavement.</a:t>
            </a:r>
          </a:p>
        </p:txBody>
      </p:sp>
      <p:sp>
        <p:nvSpPr>
          <p:cNvPr id="13" name="Freeform: Shape 12">
            <a:extLst>
              <a:ext uri="{FF2B5EF4-FFF2-40B4-BE49-F238E27FC236}">
                <a16:creationId xmlns:a16="http://schemas.microsoft.com/office/drawing/2014/main" id="{EE99DCF2-341F-4DDD-85C7-1ABA7C68BAFD}"/>
              </a:ext>
            </a:extLst>
          </p:cNvPr>
          <p:cNvSpPr/>
          <p:nvPr/>
        </p:nvSpPr>
        <p:spPr>
          <a:xfrm>
            <a:off x="1691014" y="4479320"/>
            <a:ext cx="8342334" cy="1469843"/>
          </a:xfrm>
          <a:custGeom>
            <a:avLst/>
            <a:gdLst>
              <a:gd name="connsiteX0" fmla="*/ 0 w 5755094"/>
              <a:gd name="connsiteY0" fmla="*/ 244979 h 1469843"/>
              <a:gd name="connsiteX1" fmla="*/ 244979 w 5755094"/>
              <a:gd name="connsiteY1" fmla="*/ 0 h 1469843"/>
              <a:gd name="connsiteX2" fmla="*/ 5510115 w 5755094"/>
              <a:gd name="connsiteY2" fmla="*/ 0 h 1469843"/>
              <a:gd name="connsiteX3" fmla="*/ 5755094 w 5755094"/>
              <a:gd name="connsiteY3" fmla="*/ 244979 h 1469843"/>
              <a:gd name="connsiteX4" fmla="*/ 5755094 w 5755094"/>
              <a:gd name="connsiteY4" fmla="*/ 1224864 h 1469843"/>
              <a:gd name="connsiteX5" fmla="*/ 5510115 w 5755094"/>
              <a:gd name="connsiteY5" fmla="*/ 1469843 h 1469843"/>
              <a:gd name="connsiteX6" fmla="*/ 244979 w 5755094"/>
              <a:gd name="connsiteY6" fmla="*/ 1469843 h 1469843"/>
              <a:gd name="connsiteX7" fmla="*/ 0 w 5755094"/>
              <a:gd name="connsiteY7" fmla="*/ 1224864 h 1469843"/>
              <a:gd name="connsiteX8" fmla="*/ 0 w 5755094"/>
              <a:gd name="connsiteY8" fmla="*/ 244979 h 146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469843">
                <a:moveTo>
                  <a:pt x="0" y="244979"/>
                </a:moveTo>
                <a:cubicBezTo>
                  <a:pt x="0" y="109681"/>
                  <a:pt x="109681" y="0"/>
                  <a:pt x="244979" y="0"/>
                </a:cubicBezTo>
                <a:lnTo>
                  <a:pt x="5510115" y="0"/>
                </a:lnTo>
                <a:cubicBezTo>
                  <a:pt x="5645413" y="0"/>
                  <a:pt x="5755094" y="109681"/>
                  <a:pt x="5755094" y="244979"/>
                </a:cubicBezTo>
                <a:lnTo>
                  <a:pt x="5755094" y="1224864"/>
                </a:lnTo>
                <a:cubicBezTo>
                  <a:pt x="5755094" y="1360162"/>
                  <a:pt x="5645413" y="1469843"/>
                  <a:pt x="5510115" y="1469843"/>
                </a:cubicBezTo>
                <a:lnTo>
                  <a:pt x="244979" y="1469843"/>
                </a:lnTo>
                <a:cubicBezTo>
                  <a:pt x="109681" y="1469843"/>
                  <a:pt x="0" y="1360162"/>
                  <a:pt x="0" y="1224864"/>
                </a:cubicBezTo>
                <a:lnTo>
                  <a:pt x="0" y="24497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9494" tIns="71752" rIns="289494" bIns="71752"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Each person has their own tolerance level, what affects one person may have no effect on another.  Some people need more support than others.</a:t>
            </a:r>
          </a:p>
        </p:txBody>
      </p:sp>
      <p:pic>
        <p:nvPicPr>
          <p:cNvPr id="5" name="Picture 3">
            <a:extLst>
              <a:ext uri="{FF2B5EF4-FFF2-40B4-BE49-F238E27FC236}">
                <a16:creationId xmlns:a16="http://schemas.microsoft.com/office/drawing/2014/main" id="{9016A473-E6A1-4A8A-96CB-82AF68BE12A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AFBDEE6A-766F-44AC-8039-05E1DA520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57" y="5896806"/>
            <a:ext cx="1568857" cy="77184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573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E49DA-3125-4374-9E1D-C60E8805C5DB}"/>
              </a:ext>
            </a:extLst>
          </p:cNvPr>
          <p:cNvSpPr txBox="1"/>
          <p:nvPr/>
        </p:nvSpPr>
        <p:spPr>
          <a:xfrm>
            <a:off x="3401684" y="497456"/>
            <a:ext cx="69270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70C0"/>
                </a:solidFill>
                <a:latin typeface="Cavolini"/>
                <a:cs typeface="Calibri"/>
              </a:rPr>
              <a:t>Stress is our mind and body's reaction to a situation that is overwhelming.</a:t>
            </a:r>
          </a:p>
        </p:txBody>
      </p:sp>
      <p:pic>
        <p:nvPicPr>
          <p:cNvPr id="5" name="Picture 4" descr="A picture containing food&#10;&#10;Description automatically generated">
            <a:extLst>
              <a:ext uri="{FF2B5EF4-FFF2-40B4-BE49-F238E27FC236}">
                <a16:creationId xmlns:a16="http://schemas.microsoft.com/office/drawing/2014/main" id="{5A7B3ABB-5977-4D46-AFBC-F2B9F136BD97}"/>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169706" y="124171"/>
            <a:ext cx="726531" cy="748532"/>
          </a:xfrm>
          <a:prstGeom prst="rect">
            <a:avLst/>
          </a:prstGeom>
          <a:noFill/>
          <a:ln>
            <a:noFill/>
          </a:ln>
          <a:extLst>
            <a:ext uri="{53640926-AAD7-44D8-BBD7-CCE9431645EC}">
              <a14:shadowObscured xmlns:a14="http://schemas.microsoft.com/office/drawing/2010/main"/>
            </a:ext>
          </a:extLst>
        </p:spPr>
      </p:pic>
      <p:pic>
        <p:nvPicPr>
          <p:cNvPr id="7" name="Picture 3" descr="A picture containing text&#10;&#10;Description automatically generated">
            <a:extLst>
              <a:ext uri="{FF2B5EF4-FFF2-40B4-BE49-F238E27FC236}">
                <a16:creationId xmlns:a16="http://schemas.microsoft.com/office/drawing/2014/main" id="{62A4DCD1-DCC1-4772-BCFA-A6AA18401DA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87084" y="181681"/>
            <a:ext cx="1677059" cy="5395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1" descr="A picture containing text&#10;&#10;Description automatically generated">
            <a:extLst>
              <a:ext uri="{FF2B5EF4-FFF2-40B4-BE49-F238E27FC236}">
                <a16:creationId xmlns:a16="http://schemas.microsoft.com/office/drawing/2014/main" id="{AFAF4C3B-BBBB-4AE7-91C1-BAACA5EFDBB3}"/>
              </a:ext>
            </a:extLst>
          </p:cNvPr>
          <p:cNvPicPr>
            <a:picLocks noChangeAspect="1"/>
          </p:cNvPicPr>
          <p:nvPr/>
        </p:nvPicPr>
        <p:blipFill>
          <a:blip r:embed="rId5"/>
          <a:stretch>
            <a:fillRect/>
          </a:stretch>
        </p:blipFill>
        <p:spPr>
          <a:xfrm>
            <a:off x="1193733" y="449905"/>
            <a:ext cx="1923693" cy="1203908"/>
          </a:xfrm>
          <a:prstGeom prst="rect">
            <a:avLst/>
          </a:prstGeom>
        </p:spPr>
      </p:pic>
      <p:sp>
        <p:nvSpPr>
          <p:cNvPr id="12" name="TextBox 11">
            <a:extLst>
              <a:ext uri="{FF2B5EF4-FFF2-40B4-BE49-F238E27FC236}">
                <a16:creationId xmlns:a16="http://schemas.microsoft.com/office/drawing/2014/main" id="{9343D005-88E5-4F26-8BC1-FB726D573122}"/>
              </a:ext>
            </a:extLst>
          </p:cNvPr>
          <p:cNvSpPr txBox="1"/>
          <p:nvPr/>
        </p:nvSpPr>
        <p:spPr>
          <a:xfrm>
            <a:off x="94891" y="1719532"/>
            <a:ext cx="540301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Cavolini"/>
                <a:cs typeface="Calibri"/>
              </a:rPr>
              <a:t>When we are stressed, our body thinks it is under attack and it goes into defence mode.</a:t>
            </a:r>
            <a:endParaRPr lang="en-US" dirty="0">
              <a:latin typeface="Cavolini"/>
              <a:cs typeface="Calibri"/>
            </a:endParaRP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This is helpful when we are in situations where we need to act quickly.</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Prolonged periods of stress are detrimental to our health</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We can never completely remove stress from our lives but we can learn to manage our stress better by:</a:t>
            </a:r>
          </a:p>
          <a:p>
            <a:r>
              <a:rPr lang="en-GB" dirty="0">
                <a:latin typeface="Cavolini"/>
                <a:cs typeface="Calibri"/>
              </a:rPr>
              <a:t>     * managing external pressures</a:t>
            </a:r>
            <a:endParaRPr lang="en-GB" dirty="0">
              <a:latin typeface="Cavolini"/>
              <a:cs typeface="Cavolini"/>
            </a:endParaRPr>
          </a:p>
          <a:p>
            <a:r>
              <a:rPr lang="en-GB" dirty="0">
                <a:latin typeface="Cavolini"/>
                <a:cs typeface="Calibri"/>
              </a:rPr>
              <a:t>     * developing our emotional resilience</a:t>
            </a:r>
            <a:endParaRPr lang="en-GB" dirty="0">
              <a:latin typeface="Cavolini"/>
              <a:cs typeface="Cavolini"/>
            </a:endParaRPr>
          </a:p>
          <a:p>
            <a:pPr marL="285750" indent="-285750">
              <a:buFont typeface="Arial"/>
              <a:buChar char="•"/>
            </a:pPr>
            <a:endParaRPr lang="en-GB" sz="2000" dirty="0">
              <a:latin typeface="Cavolini"/>
              <a:cs typeface="Calibri"/>
            </a:endParaRPr>
          </a:p>
        </p:txBody>
      </p:sp>
      <p:pic>
        <p:nvPicPr>
          <p:cNvPr id="4" name="Picture 5" descr="A picture containing chart&#10;&#10;Description automatically generated">
            <a:extLst>
              <a:ext uri="{FF2B5EF4-FFF2-40B4-BE49-F238E27FC236}">
                <a16:creationId xmlns:a16="http://schemas.microsoft.com/office/drawing/2014/main" id="{AC29AF55-431E-4A53-9E6A-44BF7377D14F}"/>
              </a:ext>
            </a:extLst>
          </p:cNvPr>
          <p:cNvPicPr>
            <a:picLocks noChangeAspect="1"/>
          </p:cNvPicPr>
          <p:nvPr/>
        </p:nvPicPr>
        <p:blipFill rotWithShape="1">
          <a:blip r:embed="rId6"/>
          <a:srcRect l="4760" t="4454" r="3513" b="4336"/>
          <a:stretch/>
        </p:blipFill>
        <p:spPr>
          <a:xfrm>
            <a:off x="5677973" y="1376635"/>
            <a:ext cx="6189369" cy="5303831"/>
          </a:xfrm>
          <a:prstGeom prst="rect">
            <a:avLst/>
          </a:prstGeom>
        </p:spPr>
      </p:pic>
      <p:pic>
        <p:nvPicPr>
          <p:cNvPr id="9" name="Picture 8" descr="Logo, company name&#10;&#10;Description automatically generated">
            <a:extLst>
              <a:ext uri="{FF2B5EF4-FFF2-40B4-BE49-F238E27FC236}">
                <a16:creationId xmlns:a16="http://schemas.microsoft.com/office/drawing/2014/main" id="{F2DAC5E5-BA1F-40B3-A920-9D602A575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8269" y="6069335"/>
            <a:ext cx="1209424" cy="613694"/>
          </a:xfrm>
          <a:prstGeom prst="rect">
            <a:avLst/>
          </a:prstGeom>
        </p:spPr>
      </p:pic>
    </p:spTree>
    <p:extLst>
      <p:ext uri="{BB962C8B-B14F-4D97-AF65-F5344CB8AC3E}">
        <p14:creationId xmlns:p14="http://schemas.microsoft.com/office/powerpoint/2010/main" val="320070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0070C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1">
            <a:extLst>
              <a:ext uri="{FF2B5EF4-FFF2-40B4-BE49-F238E27FC236}">
                <a16:creationId xmlns:a16="http://schemas.microsoft.com/office/drawing/2014/main" id="{A69F38C7-2C9C-405A-B50F-2B5DBDF5CA85}"/>
              </a:ext>
            </a:extLst>
          </p:cNvPr>
          <p:cNvSpPr txBox="1"/>
          <p:nvPr/>
        </p:nvSpPr>
        <p:spPr>
          <a:xfrm>
            <a:off x="10015267" y="1719532"/>
            <a:ext cx="2110597" cy="19061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solidFill>
                  <a:srgbClr val="0070C0"/>
                </a:solidFill>
                <a:latin typeface="Cavolini"/>
                <a:cs typeface="Cavolini"/>
              </a:rPr>
              <a:t>Money</a:t>
            </a:r>
          </a:p>
          <a:p>
            <a:endParaRPr lang="en-US">
              <a:solidFill>
                <a:srgbClr val="7030A0"/>
              </a:solidFill>
              <a:latin typeface="Cavolini"/>
              <a:cs typeface="Cavolini"/>
            </a:endParaRPr>
          </a:p>
          <a:p>
            <a:pPr marL="285750" indent="-285750">
              <a:buFont typeface="Arial"/>
              <a:buChar char="•"/>
            </a:pPr>
            <a:r>
              <a:rPr lang="en-US" sz="1600">
                <a:solidFill>
                  <a:srgbClr val="7030A0"/>
                </a:solidFill>
                <a:latin typeface="Cavolini"/>
                <a:cs typeface="Cavolini"/>
              </a:rPr>
              <a:t>worries about money or benefits</a:t>
            </a:r>
          </a:p>
          <a:p>
            <a:pPr marL="285750" indent="-285750">
              <a:buFont typeface="Arial"/>
              <a:buChar char="•"/>
            </a:pPr>
            <a:r>
              <a:rPr lang="en-US" sz="1600">
                <a:solidFill>
                  <a:srgbClr val="7030A0"/>
                </a:solidFill>
                <a:latin typeface="Cavolini"/>
                <a:cs typeface="Cavolini"/>
              </a:rPr>
              <a:t>poverty</a:t>
            </a:r>
          </a:p>
          <a:p>
            <a:pPr marL="285750" indent="-285750">
              <a:buFont typeface="Arial"/>
              <a:buChar char="•"/>
            </a:pPr>
            <a:r>
              <a:rPr lang="en-US" sz="1600">
                <a:solidFill>
                  <a:srgbClr val="7030A0"/>
                </a:solidFill>
                <a:latin typeface="Cavolini"/>
                <a:cs typeface="Cavolini"/>
              </a:rPr>
              <a:t>debt.</a:t>
            </a:r>
          </a:p>
        </p:txBody>
      </p:sp>
      <p:sp>
        <p:nvSpPr>
          <p:cNvPr id="2" name="TextBox 1">
            <a:extLst>
              <a:ext uri="{FF2B5EF4-FFF2-40B4-BE49-F238E27FC236}">
                <a16:creationId xmlns:a16="http://schemas.microsoft.com/office/drawing/2014/main" id="{C42E6DFF-0B3D-4F66-B8C0-86844BFF09E8}"/>
              </a:ext>
            </a:extLst>
          </p:cNvPr>
          <p:cNvSpPr txBox="1"/>
          <p:nvPr/>
        </p:nvSpPr>
        <p:spPr>
          <a:xfrm>
            <a:off x="1288212" y="856891"/>
            <a:ext cx="10765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030A0"/>
                </a:solidFill>
                <a:latin typeface="Cavolini"/>
                <a:cs typeface="Cavolini"/>
              </a:rPr>
              <a:t>Stress can be caused by a variety of different common life events, many of which are difficult to avoid. For example:</a:t>
            </a:r>
            <a:endParaRPr lang="en-GB">
              <a:solidFill>
                <a:srgbClr val="7030A0"/>
              </a:solidFill>
              <a:latin typeface="Cavolini"/>
              <a:cs typeface="Cavolini"/>
            </a:endParaRPr>
          </a:p>
        </p:txBody>
      </p:sp>
      <p:sp>
        <p:nvSpPr>
          <p:cNvPr id="4" name="TextBox 3">
            <a:extLst>
              <a:ext uri="{FF2B5EF4-FFF2-40B4-BE49-F238E27FC236}">
                <a16:creationId xmlns:a16="http://schemas.microsoft.com/office/drawing/2014/main" id="{688B485D-C8E5-4C51-BC1D-328053DCA409}"/>
              </a:ext>
            </a:extLst>
          </p:cNvPr>
          <p:cNvSpPr txBox="1"/>
          <p:nvPr/>
        </p:nvSpPr>
        <p:spPr>
          <a:xfrm>
            <a:off x="80513" y="1719532"/>
            <a:ext cx="2297502"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StreetCornerBold"/>
                <a:cs typeface="Segoe UI"/>
              </a:rPr>
              <a:t>P</a:t>
            </a:r>
            <a:r>
              <a:rPr lang="en-US" u="sng" dirty="0">
                <a:solidFill>
                  <a:srgbClr val="0070C0"/>
                </a:solidFill>
                <a:latin typeface="Cavolini"/>
                <a:cs typeface="Segoe UI"/>
              </a:rPr>
              <a:t>ersonal​</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illness or injury​</a:t>
            </a:r>
          </a:p>
          <a:p>
            <a:pPr marL="285750" indent="-285750">
              <a:buFont typeface="Arial"/>
              <a:buChar char="•"/>
            </a:pPr>
            <a:r>
              <a:rPr lang="en-US" sz="1600" dirty="0">
                <a:solidFill>
                  <a:srgbClr val="7030A0"/>
                </a:solidFill>
                <a:latin typeface="Cavolini"/>
                <a:cs typeface="Arial"/>
              </a:rPr>
              <a:t>pregnancy and becoming a parent​</a:t>
            </a:r>
          </a:p>
          <a:p>
            <a:pPr marL="285750" indent="-285750">
              <a:buFont typeface="Arial"/>
              <a:buChar char="•"/>
            </a:pPr>
            <a:r>
              <a:rPr lang="en-US" sz="1600" dirty="0">
                <a:solidFill>
                  <a:srgbClr val="7030A0"/>
                </a:solidFill>
                <a:latin typeface="Cavolini"/>
                <a:cs typeface="Arial"/>
              </a:rPr>
              <a:t>bereavement​</a:t>
            </a:r>
          </a:p>
          <a:p>
            <a:pPr marL="285750" indent="-285750">
              <a:buFont typeface="Arial"/>
              <a:buChar char="•"/>
            </a:pPr>
            <a:r>
              <a:rPr lang="en-US" sz="1600" dirty="0">
                <a:solidFill>
                  <a:srgbClr val="7030A0"/>
                </a:solidFill>
                <a:latin typeface="Cavolini"/>
                <a:cs typeface="Arial"/>
              </a:rPr>
              <a:t>long-term health problems​</a:t>
            </a:r>
          </a:p>
          <a:p>
            <a:pPr marL="285750" indent="-285750">
              <a:buFont typeface="Arial"/>
              <a:buChar char="•"/>
            </a:pPr>
            <a:r>
              <a:rPr lang="en-US" sz="1600" dirty="0">
                <a:solidFill>
                  <a:srgbClr val="7030A0"/>
                </a:solidFill>
                <a:latin typeface="Cavolini"/>
                <a:cs typeface="Arial"/>
              </a:rPr>
              <a:t>organising a complicated event, like a group holiday​</a:t>
            </a:r>
          </a:p>
          <a:p>
            <a:pPr marL="285750" indent="-285750">
              <a:buFont typeface="Arial"/>
              <a:buChar char="•"/>
            </a:pPr>
            <a:r>
              <a:rPr lang="en-US" sz="1600" dirty="0">
                <a:solidFill>
                  <a:srgbClr val="7030A0"/>
                </a:solidFill>
                <a:latin typeface="Cavolini"/>
                <a:cs typeface="Arial"/>
              </a:rPr>
              <a:t>everyday tasks such as travel or household chores.</a:t>
            </a:r>
          </a:p>
        </p:txBody>
      </p:sp>
      <p:sp>
        <p:nvSpPr>
          <p:cNvPr id="5" name="TextBox 4">
            <a:extLst>
              <a:ext uri="{FF2B5EF4-FFF2-40B4-BE49-F238E27FC236}">
                <a16:creationId xmlns:a16="http://schemas.microsoft.com/office/drawing/2014/main" id="{713217DF-3319-4F1D-9A50-00429107F452}"/>
              </a:ext>
            </a:extLst>
          </p:cNvPr>
          <p:cNvSpPr txBox="1"/>
          <p:nvPr/>
        </p:nvSpPr>
        <p:spPr>
          <a:xfrm>
            <a:off x="2409645" y="1719533"/>
            <a:ext cx="2700068"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Friends and family​</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getting married or civil partnered​</a:t>
            </a:r>
          </a:p>
          <a:p>
            <a:pPr marL="285750" indent="-285750">
              <a:buFont typeface="Arial"/>
              <a:buChar char="•"/>
            </a:pPr>
            <a:r>
              <a:rPr lang="en-US" sz="1600" dirty="0">
                <a:solidFill>
                  <a:srgbClr val="7030A0"/>
                </a:solidFill>
                <a:latin typeface="Cavolini"/>
                <a:cs typeface="Arial"/>
              </a:rPr>
              <a:t>going through a break-up or getting divorced​</a:t>
            </a:r>
          </a:p>
          <a:p>
            <a:pPr marL="285750" indent="-285750">
              <a:buFont typeface="Arial"/>
              <a:buChar char="•"/>
            </a:pPr>
            <a:r>
              <a:rPr lang="en-US" sz="1600" dirty="0">
                <a:solidFill>
                  <a:srgbClr val="7030A0"/>
                </a:solidFill>
                <a:latin typeface="Cavolini"/>
                <a:cs typeface="Arial"/>
              </a:rPr>
              <a:t>difficult relationships with parents, siblings, friends or children​</a:t>
            </a:r>
          </a:p>
          <a:p>
            <a:pPr marL="285750" indent="-285750">
              <a:buFont typeface="Arial"/>
              <a:buChar char="•"/>
            </a:pPr>
            <a:r>
              <a:rPr lang="en-US" sz="1600" dirty="0">
                <a:solidFill>
                  <a:srgbClr val="7030A0"/>
                </a:solidFill>
                <a:latin typeface="Cavolini"/>
                <a:cs typeface="Arial"/>
              </a:rPr>
              <a:t>being a carer for a friend or relative who needs lots of support.</a:t>
            </a:r>
          </a:p>
        </p:txBody>
      </p:sp>
      <p:sp>
        <p:nvSpPr>
          <p:cNvPr id="7" name="TextBox 6">
            <a:extLst>
              <a:ext uri="{FF2B5EF4-FFF2-40B4-BE49-F238E27FC236}">
                <a16:creationId xmlns:a16="http://schemas.microsoft.com/office/drawing/2014/main" id="{42649EAD-BE1F-4B0A-B5CE-B9C7F435B518}"/>
              </a:ext>
            </a:extLst>
          </p:cNvPr>
          <p:cNvSpPr txBox="1"/>
          <p:nvPr/>
        </p:nvSpPr>
        <p:spPr>
          <a:xfrm>
            <a:off x="5155722" y="1719532"/>
            <a:ext cx="2340633"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070C0"/>
                </a:solidFill>
                <a:latin typeface="Cavolini"/>
                <a:cs typeface="Segoe UI"/>
              </a:rPr>
              <a:t>Employment and study​</a:t>
            </a:r>
          </a:p>
          <a:p>
            <a:endParaRPr lang="en-US">
              <a:solidFill>
                <a:srgbClr val="7030A0"/>
              </a:solidFill>
              <a:latin typeface="Cavolini"/>
              <a:cs typeface="Segoe UI"/>
            </a:endParaRPr>
          </a:p>
          <a:p>
            <a:pPr marL="285750" indent="-285750">
              <a:buFont typeface="Arial"/>
              <a:buChar char="•"/>
            </a:pPr>
            <a:r>
              <a:rPr lang="en-US" sz="1600">
                <a:solidFill>
                  <a:srgbClr val="7030A0"/>
                </a:solidFill>
                <a:latin typeface="Cavolini"/>
                <a:cs typeface="Arial"/>
              </a:rPr>
              <a:t>losing your job​</a:t>
            </a:r>
          </a:p>
          <a:p>
            <a:pPr marL="285750" indent="-285750">
              <a:buFont typeface="Arial"/>
              <a:buChar char="•"/>
            </a:pPr>
            <a:r>
              <a:rPr lang="en-US" sz="1600">
                <a:solidFill>
                  <a:srgbClr val="7030A0"/>
                </a:solidFill>
                <a:latin typeface="Cavolini"/>
                <a:cs typeface="Arial"/>
              </a:rPr>
              <a:t>long-term unemployment​</a:t>
            </a:r>
          </a:p>
          <a:p>
            <a:pPr marL="285750" indent="-285750">
              <a:buFont typeface="Arial"/>
              <a:buChar char="•"/>
            </a:pPr>
            <a:r>
              <a:rPr lang="en-US" sz="1600">
                <a:solidFill>
                  <a:srgbClr val="7030A0"/>
                </a:solidFill>
                <a:latin typeface="Cavolini"/>
                <a:cs typeface="Arial"/>
              </a:rPr>
              <a:t>retiring​</a:t>
            </a:r>
          </a:p>
          <a:p>
            <a:pPr marL="285750" indent="-285750">
              <a:buFont typeface="Arial"/>
              <a:buChar char="•"/>
            </a:pPr>
            <a:r>
              <a:rPr lang="en-US" sz="1600">
                <a:solidFill>
                  <a:srgbClr val="7030A0"/>
                </a:solidFill>
                <a:latin typeface="Cavolini"/>
                <a:cs typeface="Arial"/>
              </a:rPr>
              <a:t>exams and deadlines​</a:t>
            </a:r>
          </a:p>
          <a:p>
            <a:pPr marL="285750" indent="-285750">
              <a:buFont typeface="Arial"/>
              <a:buChar char="•"/>
            </a:pPr>
            <a:r>
              <a:rPr lang="en-US" sz="1600">
                <a:solidFill>
                  <a:srgbClr val="7030A0"/>
                </a:solidFill>
                <a:latin typeface="Cavolini"/>
                <a:cs typeface="Arial"/>
              </a:rPr>
              <a:t>difficult issues at work​</a:t>
            </a:r>
          </a:p>
          <a:p>
            <a:pPr marL="285750" indent="-285750">
              <a:buFont typeface="Arial"/>
              <a:buChar char="•"/>
            </a:pPr>
            <a:r>
              <a:rPr lang="en-US" sz="1600">
                <a:solidFill>
                  <a:srgbClr val="7030A0"/>
                </a:solidFill>
                <a:latin typeface="Cavolini"/>
                <a:cs typeface="Arial"/>
              </a:rPr>
              <a:t>starting a new job.</a:t>
            </a:r>
          </a:p>
        </p:txBody>
      </p:sp>
      <p:sp>
        <p:nvSpPr>
          <p:cNvPr id="12" name="TextBox 11">
            <a:extLst>
              <a:ext uri="{FF2B5EF4-FFF2-40B4-BE49-F238E27FC236}">
                <a16:creationId xmlns:a16="http://schemas.microsoft.com/office/drawing/2014/main" id="{F50432FF-A0EA-4781-B2D9-9DE912C48A3D}"/>
              </a:ext>
            </a:extLst>
          </p:cNvPr>
          <p:cNvSpPr txBox="1"/>
          <p:nvPr/>
        </p:nvSpPr>
        <p:spPr>
          <a:xfrm>
            <a:off x="7643004" y="1719532"/>
            <a:ext cx="234063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Housing​</a:t>
            </a:r>
          </a:p>
          <a:p>
            <a:endParaRPr lang="en-US">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housing problems such as poor living conditions, lack of security or homelessness​</a:t>
            </a:r>
          </a:p>
          <a:p>
            <a:pPr marL="285750" indent="-285750">
              <a:buFont typeface="Arial"/>
              <a:buChar char="•"/>
            </a:pPr>
            <a:r>
              <a:rPr lang="en-US" sz="1600" dirty="0">
                <a:solidFill>
                  <a:srgbClr val="7030A0"/>
                </a:solidFill>
                <a:latin typeface="Cavolini"/>
                <a:cs typeface="Arial"/>
              </a:rPr>
              <a:t>moving house​</a:t>
            </a:r>
          </a:p>
          <a:p>
            <a:pPr marL="285750" indent="-285750">
              <a:buFont typeface="Arial"/>
              <a:buChar char="•"/>
            </a:pPr>
            <a:r>
              <a:rPr lang="en-US" sz="1600" dirty="0">
                <a:solidFill>
                  <a:srgbClr val="7030A0"/>
                </a:solidFill>
                <a:latin typeface="Cavolini"/>
                <a:cs typeface="Arial"/>
              </a:rPr>
              <a:t>problems with neighbours</a:t>
            </a:r>
          </a:p>
        </p:txBody>
      </p:sp>
      <p:pic>
        <p:nvPicPr>
          <p:cNvPr id="3" name="Picture 8" descr="Logo, company name&#10;&#10;Description automatically generated">
            <a:extLst>
              <a:ext uri="{FF2B5EF4-FFF2-40B4-BE49-F238E27FC236}">
                <a16:creationId xmlns:a16="http://schemas.microsoft.com/office/drawing/2014/main" id="{7AC231EE-F16E-4A66-972E-3C6F6C1D7CF9}"/>
              </a:ext>
            </a:extLst>
          </p:cNvPr>
          <p:cNvPicPr>
            <a:picLocks noChangeAspect="1"/>
          </p:cNvPicPr>
          <p:nvPr/>
        </p:nvPicPr>
        <p:blipFill>
          <a:blip r:embed="rId6"/>
          <a:stretch>
            <a:fillRect/>
          </a:stretch>
        </p:blipFill>
        <p:spPr>
          <a:xfrm>
            <a:off x="1604513" y="6219774"/>
            <a:ext cx="2743200" cy="543208"/>
          </a:xfrm>
          <a:prstGeom prst="rect">
            <a:avLst/>
          </a:prstGeom>
        </p:spPr>
      </p:pic>
    </p:spTree>
    <p:extLst>
      <p:ext uri="{BB962C8B-B14F-4D97-AF65-F5344CB8AC3E}">
        <p14:creationId xmlns:p14="http://schemas.microsoft.com/office/powerpoint/2010/main" val="134379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6FBE0954-0CB4-4DDB-A60A-FA515FE03B7B}"/>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1</a:t>
            </a:r>
            <a:endParaRPr lang="en-GB" sz="2800"/>
          </a:p>
        </p:txBody>
      </p:sp>
    </p:spTree>
    <p:extLst>
      <p:ext uri="{BB962C8B-B14F-4D97-AF65-F5344CB8AC3E}">
        <p14:creationId xmlns:p14="http://schemas.microsoft.com/office/powerpoint/2010/main" val="420656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Shape&#10;&#10;Description automatically generated">
            <a:extLst>
              <a:ext uri="{FF2B5EF4-FFF2-40B4-BE49-F238E27FC236}">
                <a16:creationId xmlns:a16="http://schemas.microsoft.com/office/drawing/2014/main" id="{028C6FAE-2C83-4747-BB98-0F1DACB59F6C}"/>
              </a:ext>
            </a:extLst>
          </p:cNvPr>
          <p:cNvPicPr>
            <a:picLocks noChangeAspect="1"/>
          </p:cNvPicPr>
          <p:nvPr/>
        </p:nvPicPr>
        <p:blipFill>
          <a:blip r:embed="rId3"/>
          <a:stretch>
            <a:fillRect/>
          </a:stretch>
        </p:blipFill>
        <p:spPr>
          <a:xfrm>
            <a:off x="2166256" y="1061356"/>
            <a:ext cx="715737" cy="993322"/>
          </a:xfrm>
          <a:prstGeom prst="rect">
            <a:avLst/>
          </a:prstGeom>
        </p:spPr>
      </p:pic>
      <p:pic>
        <p:nvPicPr>
          <p:cNvPr id="19" name="Picture 22" descr="A picture containing shape&#10;&#10;Description automatically generated">
            <a:extLst>
              <a:ext uri="{FF2B5EF4-FFF2-40B4-BE49-F238E27FC236}">
                <a16:creationId xmlns:a16="http://schemas.microsoft.com/office/drawing/2014/main" id="{C58D72F5-A91F-4292-8321-433FB5FA3D21}"/>
              </a:ext>
            </a:extLst>
          </p:cNvPr>
          <p:cNvPicPr>
            <a:picLocks noChangeAspect="1"/>
          </p:cNvPicPr>
          <p:nvPr/>
        </p:nvPicPr>
        <p:blipFill>
          <a:blip r:embed="rId4"/>
          <a:stretch>
            <a:fillRect/>
          </a:stretch>
        </p:blipFill>
        <p:spPr>
          <a:xfrm flipH="1">
            <a:off x="11269434" y="4152900"/>
            <a:ext cx="742952" cy="1042308"/>
          </a:xfrm>
          <a:prstGeom prst="rect">
            <a:avLst/>
          </a:prstGeom>
        </p:spPr>
      </p:pic>
      <p:sp>
        <p:nvSpPr>
          <p:cNvPr id="2" name="TextBox 1">
            <a:extLst>
              <a:ext uri="{FF2B5EF4-FFF2-40B4-BE49-F238E27FC236}">
                <a16:creationId xmlns:a16="http://schemas.microsoft.com/office/drawing/2014/main" id="{14BA1715-C77E-445E-B6CA-C6F9AB0EB4E4}"/>
              </a:ext>
            </a:extLst>
          </p:cNvPr>
          <p:cNvSpPr txBox="1"/>
          <p:nvPr/>
        </p:nvSpPr>
        <p:spPr>
          <a:xfrm>
            <a:off x="237894" y="1057660"/>
            <a:ext cx="27432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Irritable</a:t>
            </a:r>
            <a:endParaRPr lang="en-US">
              <a:cs typeface="Calibri" panose="020F0502020204030204"/>
            </a:endParaRPr>
          </a:p>
          <a:p>
            <a:pPr marL="285750" indent="-285750">
              <a:buFont typeface="Arial"/>
              <a:buChar char="•"/>
            </a:pPr>
            <a:r>
              <a:rPr lang="en-US" sz="1600">
                <a:latin typeface="Cavolini"/>
                <a:cs typeface="Cavolini"/>
              </a:rPr>
              <a:t>Aggressive</a:t>
            </a:r>
            <a:endParaRPr lang="en-US">
              <a:latin typeface="Calibri" panose="020F0502020204030204"/>
              <a:cs typeface="Calibri" panose="020F0502020204030204"/>
            </a:endParaRPr>
          </a:p>
          <a:p>
            <a:pPr marL="285750" indent="-285750">
              <a:buFont typeface="Arial"/>
              <a:buChar char="•"/>
            </a:pPr>
            <a:r>
              <a:rPr lang="en-US" sz="1600">
                <a:latin typeface="Cavolini"/>
                <a:cs typeface="Cavolini"/>
              </a:rPr>
              <a:t>impatient </a:t>
            </a:r>
            <a:endParaRPr lang="en-US">
              <a:cs typeface="Calibri"/>
            </a:endParaRPr>
          </a:p>
          <a:p>
            <a:pPr marL="285750" indent="-285750">
              <a:buFont typeface="Arial"/>
              <a:buChar char="•"/>
            </a:pPr>
            <a:r>
              <a:rPr lang="en-US" sz="1600">
                <a:latin typeface="Cavolini"/>
                <a:cs typeface="Cavolini"/>
              </a:rPr>
              <a:t>over-burdened </a:t>
            </a:r>
          </a:p>
          <a:p>
            <a:pPr marL="285750" indent="-285750">
              <a:buFont typeface="Arial"/>
              <a:buChar char="•"/>
            </a:pPr>
            <a:r>
              <a:rPr lang="en-US" sz="1600">
                <a:latin typeface="Cavolini"/>
                <a:cs typeface="Cavolini"/>
              </a:rPr>
              <a:t>anxious, nervous or afraid </a:t>
            </a:r>
          </a:p>
          <a:p>
            <a:pPr marL="285750" indent="-285750">
              <a:buFont typeface="Arial"/>
              <a:buChar char="•"/>
            </a:pPr>
            <a:r>
              <a:rPr lang="en-US" sz="1600">
                <a:latin typeface="Cavolini"/>
                <a:cs typeface="Cavolini"/>
              </a:rPr>
              <a:t>like your thoughts are racing and you can't switch off </a:t>
            </a:r>
          </a:p>
          <a:p>
            <a:pPr marL="285750" indent="-285750">
              <a:buFont typeface="Arial"/>
              <a:buChar char="•"/>
            </a:pPr>
            <a:r>
              <a:rPr lang="en-US" sz="1600">
                <a:latin typeface="Cavolini"/>
                <a:cs typeface="Cavolini"/>
              </a:rPr>
              <a:t>unable to enjoy yourself </a:t>
            </a:r>
          </a:p>
          <a:p>
            <a:pPr marL="285750" indent="-285750">
              <a:buFont typeface="Arial"/>
              <a:buChar char="•"/>
            </a:pPr>
            <a:r>
              <a:rPr lang="en-US" sz="1600">
                <a:latin typeface="Cavolini"/>
                <a:cs typeface="Cavolini"/>
              </a:rPr>
              <a:t>depressed </a:t>
            </a:r>
            <a:endParaRPr lang="en-US">
              <a:cs typeface="Calibri" panose="020F0502020204030204"/>
            </a:endParaRPr>
          </a:p>
          <a:p>
            <a:pPr marL="285750" indent="-285750">
              <a:buFont typeface="Arial"/>
              <a:buChar char="•"/>
            </a:pPr>
            <a:r>
              <a:rPr lang="en-US" sz="1600">
                <a:latin typeface="Cavolini"/>
                <a:cs typeface="Cavolini"/>
              </a:rPr>
              <a:t>uninterested in life </a:t>
            </a:r>
          </a:p>
          <a:p>
            <a:pPr marL="285750" indent="-285750">
              <a:buFont typeface="Arial"/>
              <a:buChar char="•"/>
            </a:pPr>
            <a:r>
              <a:rPr lang="en-US" sz="1600">
                <a:latin typeface="Cavolini"/>
                <a:cs typeface="Cavolini"/>
              </a:rPr>
              <a:t>like you've lost your sense of humour </a:t>
            </a:r>
          </a:p>
          <a:p>
            <a:pPr marL="285750" indent="-285750">
              <a:buFont typeface="Arial"/>
              <a:buChar char="•"/>
            </a:pPr>
            <a:r>
              <a:rPr lang="en-US" sz="1600">
                <a:latin typeface="Cavolini"/>
                <a:cs typeface="Cavolini"/>
              </a:rPr>
              <a:t>a sense of dread </a:t>
            </a:r>
          </a:p>
          <a:p>
            <a:pPr marL="285750" indent="-285750">
              <a:buFont typeface="Arial"/>
              <a:buChar char="•"/>
            </a:pPr>
            <a:r>
              <a:rPr lang="en-US" sz="1600">
                <a:latin typeface="Cavolini"/>
                <a:cs typeface="Cavolini"/>
              </a:rPr>
              <a:t>worried about your health </a:t>
            </a:r>
          </a:p>
          <a:p>
            <a:pPr marL="285750" indent="-285750">
              <a:buFont typeface="Arial"/>
              <a:buChar char="•"/>
            </a:pPr>
            <a:r>
              <a:rPr lang="en-US" sz="1600">
                <a:latin typeface="Cavolini"/>
                <a:cs typeface="Cavolini"/>
              </a:rPr>
              <a:t>neglected </a:t>
            </a:r>
          </a:p>
          <a:p>
            <a:pPr marL="285750" indent="-285750">
              <a:buFont typeface="Arial"/>
              <a:buChar char="•"/>
            </a:pPr>
            <a:r>
              <a:rPr lang="en-US" sz="1600">
                <a:latin typeface="Cavolini"/>
                <a:cs typeface="Cavolini"/>
              </a:rPr>
              <a:t>lonely.</a:t>
            </a:r>
            <a:endParaRPr lang="en-US">
              <a:cs typeface="Calibri" panose="020F0502020204030204"/>
            </a:endParaRPr>
          </a:p>
        </p:txBody>
      </p:sp>
      <p:sp>
        <p:nvSpPr>
          <p:cNvPr id="3" name="TextBox 2">
            <a:extLst>
              <a:ext uri="{FF2B5EF4-FFF2-40B4-BE49-F238E27FC236}">
                <a16:creationId xmlns:a16="http://schemas.microsoft.com/office/drawing/2014/main" id="{0742A51F-C696-471D-9DE5-17FE449D3DAB}"/>
              </a:ext>
            </a:extLst>
          </p:cNvPr>
          <p:cNvSpPr txBox="1"/>
          <p:nvPr/>
        </p:nvSpPr>
        <p:spPr>
          <a:xfrm>
            <a:off x="2909772" y="1053039"/>
            <a:ext cx="274320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 it hard to make decisions </a:t>
            </a:r>
            <a:endParaRPr lang="en-US"/>
          </a:p>
          <a:p>
            <a:pPr marL="285750" indent="-285750">
              <a:buFont typeface="Arial"/>
              <a:buChar char="•"/>
            </a:pPr>
            <a:r>
              <a:rPr lang="en-US" sz="1600">
                <a:latin typeface="Cavolini"/>
                <a:cs typeface="Cavolini"/>
              </a:rPr>
              <a:t>constant worrying </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snapping at people </a:t>
            </a:r>
          </a:p>
          <a:p>
            <a:pPr marL="285750" indent="-285750">
              <a:buFont typeface="Arial"/>
              <a:buChar char="•"/>
            </a:pPr>
            <a:r>
              <a:rPr lang="en-US" sz="1600">
                <a:latin typeface="Cavolini"/>
                <a:cs typeface="Cavolini"/>
              </a:rPr>
              <a:t>biting your nails </a:t>
            </a:r>
          </a:p>
          <a:p>
            <a:pPr marL="285750" indent="-285750">
              <a:buFont typeface="Arial"/>
              <a:buChar char="•"/>
            </a:pPr>
            <a:r>
              <a:rPr lang="en-US" sz="1600">
                <a:latin typeface="Cavolini"/>
                <a:cs typeface="Cavolini"/>
              </a:rPr>
              <a:t>picking at your skin </a:t>
            </a:r>
          </a:p>
          <a:p>
            <a:pPr marL="285750" indent="-285750">
              <a:buFont typeface="Arial"/>
              <a:buChar char="•"/>
            </a:pPr>
            <a:r>
              <a:rPr lang="en-US" sz="1600">
                <a:latin typeface="Cavolini"/>
                <a:cs typeface="Cavolini"/>
              </a:rPr>
              <a:t>unable to concentrate </a:t>
            </a:r>
          </a:p>
          <a:p>
            <a:pPr marL="285750" indent="-285750">
              <a:buFont typeface="Arial"/>
              <a:buChar char="•"/>
            </a:pPr>
            <a:r>
              <a:rPr lang="en-US" sz="1600">
                <a:latin typeface="Cavolini"/>
                <a:cs typeface="Cavolini"/>
              </a:rPr>
              <a:t>eating too much or too little </a:t>
            </a:r>
          </a:p>
          <a:p>
            <a:pPr marL="285750" indent="-285750">
              <a:buFont typeface="Arial"/>
              <a:buChar char="•"/>
            </a:pPr>
            <a:r>
              <a:rPr lang="en-US" sz="1600">
                <a:latin typeface="Cavolini"/>
                <a:cs typeface="Cavolini"/>
              </a:rPr>
              <a:t>smoking or drinking alcohol more than usual </a:t>
            </a:r>
          </a:p>
          <a:p>
            <a:pPr marL="285750" indent="-285750">
              <a:buFont typeface="Arial"/>
              <a:buChar char="•"/>
            </a:pPr>
            <a:r>
              <a:rPr lang="en-US" sz="1600">
                <a:latin typeface="Cavolini"/>
                <a:cs typeface="Cavolini"/>
              </a:rPr>
              <a:t>restless, like you can't sit still </a:t>
            </a:r>
          </a:p>
          <a:p>
            <a:pPr marL="285750" indent="-285750">
              <a:buFont typeface="Arial"/>
              <a:buChar char="•"/>
            </a:pPr>
            <a:r>
              <a:rPr lang="en-US" sz="1600">
                <a:latin typeface="Cavolini"/>
                <a:cs typeface="Cavolini"/>
              </a:rPr>
              <a:t>being tearful or crying</a:t>
            </a:r>
          </a:p>
          <a:p>
            <a:pPr marL="285750" indent="-285750">
              <a:buFont typeface="Arial"/>
              <a:buChar char="•"/>
            </a:pPr>
            <a:r>
              <a:rPr lang="en-US" sz="1600">
                <a:latin typeface="Cavolini"/>
                <a:ea typeface="+mn-lt"/>
                <a:cs typeface="+mn-lt"/>
              </a:rPr>
              <a:t>Poor judgements/ risky behaviours</a:t>
            </a:r>
            <a:endParaRPr lang="en-US" sz="1600">
              <a:latin typeface="Cavolini"/>
              <a:cs typeface="Cavolini"/>
            </a:endParaRPr>
          </a:p>
        </p:txBody>
      </p:sp>
      <p:sp>
        <p:nvSpPr>
          <p:cNvPr id="4" name="TextBox 3">
            <a:extLst>
              <a:ext uri="{FF2B5EF4-FFF2-40B4-BE49-F238E27FC236}">
                <a16:creationId xmlns:a16="http://schemas.microsoft.com/office/drawing/2014/main" id="{5CE12EED-FA0F-4357-B081-B990DF40711C}"/>
              </a:ext>
            </a:extLst>
          </p:cNvPr>
          <p:cNvSpPr txBox="1"/>
          <p:nvPr/>
        </p:nvSpPr>
        <p:spPr>
          <a:xfrm>
            <a:off x="8536968" y="1006826"/>
            <a:ext cx="3233057"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shallow breathing or hyperventilating </a:t>
            </a:r>
            <a:endParaRPr lang="en-US">
              <a:latin typeface="Calibri" panose="020F0502020204030204"/>
              <a:cs typeface="Calibri"/>
            </a:endParaRPr>
          </a:p>
          <a:p>
            <a:pPr marL="285750" indent="-285750">
              <a:buFont typeface="Arial"/>
              <a:buChar char="•"/>
            </a:pPr>
            <a:r>
              <a:rPr lang="en-US" sz="1600">
                <a:latin typeface="Cavolini"/>
                <a:cs typeface="Cavolini"/>
              </a:rPr>
              <a:t>panic attacks </a:t>
            </a:r>
          </a:p>
          <a:p>
            <a:pPr marL="285750" indent="-285750">
              <a:buFont typeface="Arial"/>
              <a:buChar char="•"/>
            </a:pPr>
            <a:r>
              <a:rPr lang="en-US" sz="1600">
                <a:latin typeface="Cavolini"/>
                <a:cs typeface="Cavolini"/>
              </a:rPr>
              <a:t>muscle tension </a:t>
            </a:r>
            <a:endParaRPr lang="en-US">
              <a:cs typeface="Calibri" panose="020F0502020204030204"/>
            </a:endParaRPr>
          </a:p>
          <a:p>
            <a:pPr marL="285750" indent="-285750">
              <a:buFont typeface="Arial"/>
              <a:buChar char="•"/>
            </a:pPr>
            <a:r>
              <a:rPr lang="en-US" sz="1600">
                <a:latin typeface="Cavolini"/>
                <a:cs typeface="Cavolini"/>
              </a:rPr>
              <a:t>blurred eyesight/sore eyes </a:t>
            </a:r>
          </a:p>
          <a:p>
            <a:pPr marL="285750" indent="-285750">
              <a:buFont typeface="Arial"/>
              <a:buChar char="•"/>
            </a:pPr>
            <a:r>
              <a:rPr lang="en-US" sz="1600">
                <a:latin typeface="Cavolini"/>
                <a:cs typeface="Cavolini"/>
              </a:rPr>
              <a:t>problems getting to sleep, staying asleep or having nightmares </a:t>
            </a:r>
          </a:p>
          <a:p>
            <a:pPr marL="285750" indent="-285750">
              <a:buFont typeface="Arial"/>
              <a:buChar char="•"/>
            </a:pPr>
            <a:r>
              <a:rPr lang="en-US" sz="1600">
                <a:latin typeface="Cavolini"/>
                <a:cs typeface="Cavolini"/>
              </a:rPr>
              <a:t>sexual problems, such as losing interest in sex or being unable to enjoy sex </a:t>
            </a:r>
          </a:p>
          <a:p>
            <a:pPr marL="285750" indent="-285750">
              <a:buFont typeface="Arial"/>
              <a:buChar char="•"/>
            </a:pPr>
            <a:r>
              <a:rPr lang="en-US" sz="1600">
                <a:latin typeface="Cavolini"/>
                <a:cs typeface="Cavolini"/>
              </a:rPr>
              <a:t>tired all the time </a:t>
            </a:r>
          </a:p>
          <a:p>
            <a:pPr marL="285750" indent="-285750">
              <a:buFont typeface="Arial"/>
              <a:buChar char="•"/>
            </a:pPr>
            <a:r>
              <a:rPr lang="en-US" sz="1600">
                <a:latin typeface="Cavolini"/>
                <a:cs typeface="Cavolini"/>
              </a:rPr>
              <a:t>grinding your teeth or clenching your jaw </a:t>
            </a:r>
          </a:p>
          <a:p>
            <a:pPr marL="285750" indent="-285750">
              <a:buFont typeface="Arial"/>
              <a:buChar char="•"/>
            </a:pPr>
            <a:r>
              <a:rPr lang="en-US" sz="1600">
                <a:latin typeface="Cavolini"/>
                <a:cs typeface="Cavolini"/>
              </a:rPr>
              <a:t>headaches </a:t>
            </a:r>
          </a:p>
          <a:p>
            <a:pPr marL="285750" indent="-285750">
              <a:buFont typeface="Arial"/>
              <a:buChar char="•"/>
            </a:pPr>
            <a:r>
              <a:rPr lang="en-US" sz="1600">
                <a:latin typeface="Cavolini"/>
                <a:cs typeface="Cavolini"/>
              </a:rPr>
              <a:t>chest pains </a:t>
            </a:r>
          </a:p>
          <a:p>
            <a:pPr marL="285750" indent="-285750">
              <a:buFont typeface="Arial"/>
              <a:buChar char="•"/>
            </a:pPr>
            <a:r>
              <a:rPr lang="en-US" sz="1600">
                <a:latin typeface="Cavolini"/>
                <a:cs typeface="Cavolini"/>
              </a:rPr>
              <a:t>high blood pressure </a:t>
            </a:r>
          </a:p>
          <a:p>
            <a:pPr marL="285750" indent="-285750">
              <a:buFont typeface="Arial"/>
              <a:buChar char="•"/>
            </a:pPr>
            <a:r>
              <a:rPr lang="en-US" sz="1600">
                <a:latin typeface="Cavolini"/>
                <a:cs typeface="Cavolini"/>
              </a:rPr>
              <a:t>indigestion/ heartburn </a:t>
            </a:r>
          </a:p>
          <a:p>
            <a:pPr marL="285750" indent="-285750">
              <a:buFont typeface="Arial"/>
              <a:buChar char="•"/>
            </a:pPr>
            <a:r>
              <a:rPr lang="en-US" sz="1600">
                <a:latin typeface="Cavolini"/>
                <a:cs typeface="Cavolini"/>
              </a:rPr>
              <a:t>constipation/ diarrhoea </a:t>
            </a:r>
          </a:p>
          <a:p>
            <a:pPr marL="285750" indent="-285750">
              <a:buFont typeface="Arial"/>
              <a:buChar char="•"/>
            </a:pPr>
            <a:r>
              <a:rPr lang="en-US" sz="1600">
                <a:latin typeface="Cavolini"/>
                <a:cs typeface="Cavolini"/>
              </a:rPr>
              <a:t>feeling sick, dizzy or fainting.</a:t>
            </a:r>
          </a:p>
        </p:txBody>
      </p:sp>
      <p:sp>
        <p:nvSpPr>
          <p:cNvPr id="6" name="TextBox 5">
            <a:extLst>
              <a:ext uri="{FF2B5EF4-FFF2-40B4-BE49-F238E27FC236}">
                <a16:creationId xmlns:a16="http://schemas.microsoft.com/office/drawing/2014/main" id="{16539019-632F-4FBD-A6B2-E7EA90596952}"/>
              </a:ext>
            </a:extLst>
          </p:cNvPr>
          <p:cNvSpPr txBox="1"/>
          <p:nvPr/>
        </p:nvSpPr>
        <p:spPr>
          <a:xfrm>
            <a:off x="239690" y="321333"/>
            <a:ext cx="24153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a:t>
            </a:r>
            <a:endParaRPr lang="en-US"/>
          </a:p>
          <a:p>
            <a:r>
              <a:rPr lang="en-GB">
                <a:solidFill>
                  <a:srgbClr val="7030A0"/>
                </a:solidFill>
                <a:latin typeface="Cavolini"/>
                <a:cs typeface="Cavolini"/>
              </a:rPr>
              <a:t>How do you feel?</a:t>
            </a:r>
            <a:endParaRPr lang="en-GB"/>
          </a:p>
        </p:txBody>
      </p:sp>
      <p:sp>
        <p:nvSpPr>
          <p:cNvPr id="8" name="TextBox 7">
            <a:extLst>
              <a:ext uri="{FF2B5EF4-FFF2-40B4-BE49-F238E27FC236}">
                <a16:creationId xmlns:a16="http://schemas.microsoft.com/office/drawing/2014/main" id="{AE3BF35B-E805-4DC8-B1FF-BE9EFF3204B3}"/>
              </a:ext>
            </a:extLst>
          </p:cNvPr>
          <p:cNvSpPr txBox="1"/>
          <p:nvPr/>
        </p:nvSpPr>
        <p:spPr>
          <a:xfrm>
            <a:off x="5641727" y="357791"/>
            <a:ext cx="2741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9" name="TextBox 8">
            <a:extLst>
              <a:ext uri="{FF2B5EF4-FFF2-40B4-BE49-F238E27FC236}">
                <a16:creationId xmlns:a16="http://schemas.microsoft.com/office/drawing/2014/main" id="{7FF503F0-1EC1-481E-B52B-8CF6FD9DEDC6}"/>
              </a:ext>
            </a:extLst>
          </p:cNvPr>
          <p:cNvSpPr txBox="1"/>
          <p:nvPr/>
        </p:nvSpPr>
        <p:spPr>
          <a:xfrm>
            <a:off x="5644807" y="1053038"/>
            <a:ext cx="2743200"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finding it hard to make decisions</a:t>
            </a:r>
          </a:p>
          <a:p>
            <a:pPr marL="285750" indent="-285750">
              <a:buFont typeface="Arial"/>
              <a:buChar char="•"/>
            </a:pPr>
            <a:r>
              <a:rPr lang="en-US" sz="1600">
                <a:latin typeface="Cavolini"/>
                <a:cs typeface="Calibri"/>
              </a:rPr>
              <a:t>poor judgement</a:t>
            </a:r>
          </a:p>
          <a:p>
            <a:pPr marL="285750" indent="-285750">
              <a:buFont typeface="Arial"/>
              <a:buChar char="•"/>
            </a:pPr>
            <a:r>
              <a:rPr lang="en-US" sz="1600">
                <a:latin typeface="Cavolini"/>
                <a:cs typeface="Cavolini"/>
              </a:rPr>
              <a:t>constantly worrying </a:t>
            </a:r>
          </a:p>
          <a:p>
            <a:pPr marL="285750" indent="-285750">
              <a:buFont typeface="Arial"/>
              <a:buChar char="•"/>
            </a:pPr>
            <a:r>
              <a:rPr lang="en-US" sz="1600">
                <a:latin typeface="Cavolini"/>
                <a:cs typeface="Calibri" panose="020F0502020204030204"/>
              </a:rPr>
              <a:t>forgetful and disorganised</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anxiety</a:t>
            </a:r>
          </a:p>
          <a:p>
            <a:pPr marL="285750" indent="-285750">
              <a:buFont typeface="Arial"/>
              <a:buChar char="•"/>
            </a:pPr>
            <a:r>
              <a:rPr lang="en-US" sz="1600">
                <a:latin typeface="Cavolini"/>
                <a:cs typeface="Calibri" panose="020F0502020204030204"/>
              </a:rPr>
              <a:t>catastrophising</a:t>
            </a:r>
          </a:p>
          <a:p>
            <a:pPr marL="285750" indent="-285750">
              <a:buFont typeface="Arial"/>
              <a:buChar char="•"/>
            </a:pPr>
            <a:r>
              <a:rPr lang="en-US" sz="1600">
                <a:latin typeface="Cavolini"/>
                <a:cs typeface="Cavolini"/>
              </a:rPr>
              <a:t>being pessimistic or focusing on the negative</a:t>
            </a:r>
          </a:p>
          <a:p>
            <a:pPr marL="285750" indent="-285750">
              <a:buFont typeface="Arial"/>
              <a:buChar char="•"/>
            </a:pPr>
            <a:r>
              <a:rPr lang="en-US" sz="1600">
                <a:latin typeface="Cavolini"/>
                <a:cs typeface="Cavolini"/>
              </a:rPr>
              <a:t>unable to concentrate/ focus</a:t>
            </a:r>
          </a:p>
          <a:p>
            <a:pPr marL="285750" indent="-285750">
              <a:buFont typeface="Arial"/>
              <a:buChar char="•"/>
            </a:pPr>
            <a:r>
              <a:rPr lang="en-US" sz="1600">
                <a:latin typeface="Cavolini"/>
                <a:cs typeface="Cavolini"/>
              </a:rPr>
              <a:t>racing mind, unsettled, can't switch off</a:t>
            </a:r>
          </a:p>
          <a:p>
            <a:endParaRPr lang="en-US">
              <a:cs typeface="Calibri"/>
            </a:endParaRPr>
          </a:p>
        </p:txBody>
      </p:sp>
      <p:sp>
        <p:nvSpPr>
          <p:cNvPr id="5" name="TextBox 4">
            <a:extLst>
              <a:ext uri="{FF2B5EF4-FFF2-40B4-BE49-F238E27FC236}">
                <a16:creationId xmlns:a16="http://schemas.microsoft.com/office/drawing/2014/main" id="{1F4E3CD6-A980-474F-8CB0-568A58B7ADD4}"/>
              </a:ext>
            </a:extLst>
          </p:cNvPr>
          <p:cNvSpPr txBox="1"/>
          <p:nvPr/>
        </p:nvSpPr>
        <p:spPr>
          <a:xfrm>
            <a:off x="3056369" y="315428"/>
            <a:ext cx="24561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a:t>
            </a:r>
            <a:endParaRPr lang="en-US"/>
          </a:p>
          <a:p>
            <a:r>
              <a:rPr lang="en-GB">
                <a:solidFill>
                  <a:srgbClr val="7030A0"/>
                </a:solidFill>
                <a:latin typeface="Cavolini"/>
                <a:cs typeface="Cavolini"/>
              </a:rPr>
              <a:t>what do you do?</a:t>
            </a:r>
            <a:endParaRPr lang="en-GB"/>
          </a:p>
        </p:txBody>
      </p:sp>
      <p:sp>
        <p:nvSpPr>
          <p:cNvPr id="7" name="TextBox 6">
            <a:extLst>
              <a:ext uri="{FF2B5EF4-FFF2-40B4-BE49-F238E27FC236}">
                <a16:creationId xmlns:a16="http://schemas.microsoft.com/office/drawing/2014/main" id="{4CBC9711-434B-414B-99CA-5B8FEEB836D4}"/>
              </a:ext>
            </a:extLst>
          </p:cNvPr>
          <p:cNvSpPr txBox="1"/>
          <p:nvPr/>
        </p:nvSpPr>
        <p:spPr>
          <a:xfrm>
            <a:off x="8540048" y="357021"/>
            <a:ext cx="60212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a:t>
            </a:r>
            <a:endParaRPr lang="en-US"/>
          </a:p>
          <a:p>
            <a:r>
              <a:rPr lang="en-GB">
                <a:solidFill>
                  <a:srgbClr val="7030A0"/>
                </a:solidFill>
                <a:latin typeface="Cavolini"/>
                <a:cs typeface="Cavolini"/>
              </a:rPr>
              <a:t>to your body?</a:t>
            </a:r>
            <a:endParaRPr lang="en-GB"/>
          </a:p>
        </p:txBody>
      </p:sp>
      <p:pic>
        <p:nvPicPr>
          <p:cNvPr id="13" name="Picture 17">
            <a:extLst>
              <a:ext uri="{FF2B5EF4-FFF2-40B4-BE49-F238E27FC236}">
                <a16:creationId xmlns:a16="http://schemas.microsoft.com/office/drawing/2014/main" id="{91004C96-7D56-4307-B7F0-A027C585FCC5}"/>
              </a:ext>
            </a:extLst>
          </p:cNvPr>
          <p:cNvPicPr>
            <a:picLocks noChangeAspect="1"/>
          </p:cNvPicPr>
          <p:nvPr/>
        </p:nvPicPr>
        <p:blipFill>
          <a:blip r:embed="rId5"/>
          <a:stretch>
            <a:fillRect/>
          </a:stretch>
        </p:blipFill>
        <p:spPr>
          <a:xfrm flipH="1">
            <a:off x="1998725" y="5576206"/>
            <a:ext cx="533729" cy="1094017"/>
          </a:xfrm>
          <a:prstGeom prst="rect">
            <a:avLst/>
          </a:prstGeom>
        </p:spPr>
      </p:pic>
      <p:pic>
        <p:nvPicPr>
          <p:cNvPr id="15" name="Picture 25">
            <a:extLst>
              <a:ext uri="{FF2B5EF4-FFF2-40B4-BE49-F238E27FC236}">
                <a16:creationId xmlns:a16="http://schemas.microsoft.com/office/drawing/2014/main" id="{A21C730D-7738-48D9-AC25-8EE974BEE2DC}"/>
              </a:ext>
            </a:extLst>
          </p:cNvPr>
          <p:cNvPicPr>
            <a:picLocks noChangeAspect="1"/>
          </p:cNvPicPr>
          <p:nvPr/>
        </p:nvPicPr>
        <p:blipFill>
          <a:blip r:embed="rId6"/>
          <a:stretch>
            <a:fillRect/>
          </a:stretch>
        </p:blipFill>
        <p:spPr>
          <a:xfrm flipH="1">
            <a:off x="5080906" y="5004706"/>
            <a:ext cx="547008" cy="1134836"/>
          </a:xfrm>
          <a:prstGeom prst="rect">
            <a:avLst/>
          </a:prstGeom>
        </p:spPr>
      </p:pic>
      <p:pic>
        <p:nvPicPr>
          <p:cNvPr id="17" name="Picture 21">
            <a:extLst>
              <a:ext uri="{FF2B5EF4-FFF2-40B4-BE49-F238E27FC236}">
                <a16:creationId xmlns:a16="http://schemas.microsoft.com/office/drawing/2014/main" id="{7776B481-C62D-4775-B533-5228ED9B2D34}"/>
              </a:ext>
            </a:extLst>
          </p:cNvPr>
          <p:cNvPicPr>
            <a:picLocks noChangeAspect="1"/>
          </p:cNvPicPr>
          <p:nvPr/>
        </p:nvPicPr>
        <p:blipFill>
          <a:blip r:embed="rId7"/>
          <a:stretch>
            <a:fillRect/>
          </a:stretch>
        </p:blipFill>
        <p:spPr>
          <a:xfrm>
            <a:off x="7870370" y="1494065"/>
            <a:ext cx="601438" cy="1243694"/>
          </a:xfrm>
          <a:prstGeom prst="rect">
            <a:avLst/>
          </a:prstGeom>
        </p:spPr>
      </p:pic>
      <p:pic>
        <p:nvPicPr>
          <p:cNvPr id="21" name="Picture 12">
            <a:extLst>
              <a:ext uri="{FF2B5EF4-FFF2-40B4-BE49-F238E27FC236}">
                <a16:creationId xmlns:a16="http://schemas.microsoft.com/office/drawing/2014/main" id="{3127A0F4-E348-4D3B-BA2B-EC3E49FAAC7A}"/>
              </a:ext>
            </a:extLst>
          </p:cNvPr>
          <p:cNvPicPr>
            <a:picLocks noChangeAspect="1"/>
          </p:cNvPicPr>
          <p:nvPr/>
        </p:nvPicPr>
        <p:blipFill>
          <a:blip r:embed="rId8"/>
          <a:stretch>
            <a:fillRect/>
          </a:stretch>
        </p:blipFill>
        <p:spPr>
          <a:xfrm>
            <a:off x="7734265" y="5753100"/>
            <a:ext cx="547076" cy="849087"/>
          </a:xfrm>
          <a:prstGeom prst="rect">
            <a:avLst/>
          </a:prstGeom>
        </p:spPr>
      </p:pic>
    </p:spTree>
    <p:extLst>
      <p:ext uri="{BB962C8B-B14F-4D97-AF65-F5344CB8AC3E}">
        <p14:creationId xmlns:p14="http://schemas.microsoft.com/office/powerpoint/2010/main" val="1568846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C05E1D4CE6C941B1C2F7D984707702" ma:contentTypeVersion="7" ma:contentTypeDescription="Create a new document." ma:contentTypeScope="" ma:versionID="51ef0b33f19d447ee8d2b61cd9074587">
  <xsd:schema xmlns:xsd="http://www.w3.org/2001/XMLSchema" xmlns:xs="http://www.w3.org/2001/XMLSchema" xmlns:p="http://schemas.microsoft.com/office/2006/metadata/properties" xmlns:ns2="00662ea7-59da-492d-bb7b-6b52b43ff7f8" xmlns:ns3="d0cee8e0-5d0c-4d8a-9975-1466d938a0f9" targetNamespace="http://schemas.microsoft.com/office/2006/metadata/properties" ma:root="true" ma:fieldsID="b98b023226ca7d913954a92e98ceb8b9" ns2:_="" ns3:_="">
    <xsd:import namespace="00662ea7-59da-492d-bb7b-6b52b43ff7f8"/>
    <xsd:import namespace="d0cee8e0-5d0c-4d8a-9975-1466d938a0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62ea7-59da-492d-bb7b-6b52b43ff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cee8e0-5d0c-4d8a-9975-1466d938a0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2FDF35-64EB-456D-B874-1E04815593A0}">
  <ds:schemaRefs>
    <ds:schemaRef ds:uri="http://schemas.openxmlformats.org/package/2006/metadata/core-properties"/>
    <ds:schemaRef ds:uri="http://schemas.microsoft.com/office/2006/documentManagement/types"/>
    <ds:schemaRef ds:uri="http://schemas.microsoft.com/office/infopath/2007/PartnerControls"/>
    <ds:schemaRef ds:uri="d0cee8e0-5d0c-4d8a-9975-1466d938a0f9"/>
    <ds:schemaRef ds:uri="http://purl.org/dc/elements/1.1/"/>
    <ds:schemaRef ds:uri="http://schemas.microsoft.com/office/2006/metadata/properties"/>
    <ds:schemaRef ds:uri="00662ea7-59da-492d-bb7b-6b52b43ff7f8"/>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F2B6F629-7D12-4FD8-891C-668667F09743}">
  <ds:schemaRefs>
    <ds:schemaRef ds:uri="http://schemas.microsoft.com/sharepoint/v3/contenttype/forms"/>
  </ds:schemaRefs>
</ds:datastoreItem>
</file>

<file path=customXml/itemProps3.xml><?xml version="1.0" encoding="utf-8"?>
<ds:datastoreItem xmlns:ds="http://schemas.openxmlformats.org/officeDocument/2006/customXml" ds:itemID="{0CAF6837-4C45-405D-A950-594B75653215}">
  <ds:schemaRefs>
    <ds:schemaRef ds:uri="00662ea7-59da-492d-bb7b-6b52b43ff7f8"/>
    <ds:schemaRef ds:uri="d0cee8e0-5d0c-4d8a-9975-1466d938a0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1135</TotalTime>
  <Words>1408</Words>
  <Application>Microsoft Office PowerPoint</Application>
  <PresentationFormat>Widescreen</PresentationFormat>
  <Paragraphs>234</Paragraphs>
  <Slides>29</Slides>
  <Notes>29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Cavolini</vt:lpstr>
      <vt:lpstr>Segoe UI</vt:lpstr>
      <vt:lpstr>StreetCornerBold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dc:creator>
  <cp:lastModifiedBy>O'Neil, Catrina</cp:lastModifiedBy>
  <cp:revision>141</cp:revision>
  <cp:lastPrinted>2021-03-09T16:08:32Z</cp:lastPrinted>
  <dcterms:created xsi:type="dcterms:W3CDTF">2021-02-02T16:10:09Z</dcterms:created>
  <dcterms:modified xsi:type="dcterms:W3CDTF">2021-04-08T09:33:24Z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0x010100ACC05E1D4CE6C941B1C2F7D984707702</vt:lpwstr>
  </property>
</Properties>
</file>