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0"/>
  </p:notesMasterIdLst>
  <p:sldIdLst>
    <p:sldId id="256" r:id="rId2"/>
    <p:sldId id="264" r:id="rId3"/>
    <p:sldId id="257" r:id="rId4"/>
    <p:sldId id="258" r:id="rId5"/>
    <p:sldId id="259" r:id="rId6"/>
    <p:sldId id="260" r:id="rId7"/>
    <p:sldId id="261" r:id="rId8"/>
    <p:sldId id="262" r:id="rId9"/>
    <p:sldId id="263" r:id="rId10"/>
    <p:sldId id="266" r:id="rId11"/>
    <p:sldId id="267" r:id="rId12"/>
    <p:sldId id="270" r:id="rId13"/>
    <p:sldId id="268" r:id="rId14"/>
    <p:sldId id="269" r:id="rId15"/>
    <p:sldId id="273" r:id="rId16"/>
    <p:sldId id="272" r:id="rId17"/>
    <p:sldId id="265"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C95584-D741-498A-BF19-723F22A33E5F}">
          <p14:sldIdLst>
            <p14:sldId id="256"/>
          </p14:sldIdLst>
        </p14:section>
        <p14:section name="Untitled Section" id="{0465FEB7-2F4A-4E72-B204-A83E7C05F650}">
          <p14:sldIdLst>
            <p14:sldId id="264"/>
            <p14:sldId id="257"/>
            <p14:sldId id="258"/>
            <p14:sldId id="259"/>
            <p14:sldId id="260"/>
            <p14:sldId id="261"/>
            <p14:sldId id="262"/>
            <p14:sldId id="263"/>
            <p14:sldId id="266"/>
            <p14:sldId id="267"/>
            <p14:sldId id="270"/>
            <p14:sldId id="268"/>
            <p14:sldId id="269"/>
            <p14:sldId id="273"/>
            <p14:sldId id="272"/>
            <p14:sldId id="265"/>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319" autoAdjust="0"/>
  </p:normalViewPr>
  <p:slideViewPr>
    <p:cSldViewPr snapToGrid="0">
      <p:cViewPr varScale="1">
        <p:scale>
          <a:sx n="54" d="100"/>
          <a:sy n="54" d="100"/>
        </p:scale>
        <p:origin x="11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CE616-11B9-4F42-B966-78743BCFAF03}"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en-US"/>
        </a:p>
      </dgm:t>
    </dgm:pt>
    <dgm:pt modelId="{2B1EF1C9-49BD-49A2-BA0E-2A17D67EF173}">
      <dgm:prSet phldrT="[Text]" custT="1"/>
      <dgm:spPr>
        <a:noFill/>
      </dgm:spPr>
      <dgm:t>
        <a:bodyPr/>
        <a:lstStyle/>
        <a:p>
          <a:r>
            <a:rPr lang="en-US" sz="2800" dirty="0" smtClean="0">
              <a:solidFill>
                <a:schemeClr val="tx1"/>
              </a:solidFill>
            </a:rPr>
            <a:t>Have you ever set goals for yourself but for some reason they end up falling by the way side?</a:t>
          </a:r>
          <a:endParaRPr lang="en-US" sz="2800" dirty="0">
            <a:solidFill>
              <a:schemeClr val="tx1"/>
            </a:solidFill>
          </a:endParaRPr>
        </a:p>
      </dgm:t>
    </dgm:pt>
    <dgm:pt modelId="{4076D65D-90C0-45D0-8116-D323C7540EE2}" type="parTrans" cxnId="{F077AFB3-9224-4223-816A-60D4044278CB}">
      <dgm:prSet/>
      <dgm:spPr/>
      <dgm:t>
        <a:bodyPr/>
        <a:lstStyle/>
        <a:p>
          <a:endParaRPr lang="en-US"/>
        </a:p>
      </dgm:t>
    </dgm:pt>
    <dgm:pt modelId="{A4D6C0E0-7A6C-4460-8967-2CD42B59933D}" type="sibTrans" cxnId="{F077AFB3-9224-4223-816A-60D4044278CB}">
      <dgm:prSet/>
      <dgm:spPr/>
      <dgm:t>
        <a:bodyPr/>
        <a:lstStyle/>
        <a:p>
          <a:endParaRPr lang="en-US"/>
        </a:p>
      </dgm:t>
    </dgm:pt>
    <dgm:pt modelId="{CF5E57A1-D0D8-4405-8B27-02B5E637E68B}">
      <dgm:prSet phldrT="[Text]" custT="1"/>
      <dgm:spPr>
        <a:noFill/>
      </dgm:spPr>
      <dgm:t>
        <a:bodyPr/>
        <a:lstStyle/>
        <a:p>
          <a:endParaRPr lang="en-US" sz="2400" dirty="0" smtClean="0">
            <a:solidFill>
              <a:schemeClr val="tx1"/>
            </a:solidFill>
          </a:endParaRPr>
        </a:p>
        <a:p>
          <a:r>
            <a:rPr lang="en-US" sz="2400" dirty="0" smtClean="0">
              <a:solidFill>
                <a:schemeClr val="tx1"/>
              </a:solidFill>
            </a:rPr>
            <a:t>Do you initially start motivated with great intentions but the goal becomes less important and you become distracted and less focused?</a:t>
          </a:r>
          <a:endParaRPr lang="en-US" sz="2400" dirty="0">
            <a:solidFill>
              <a:schemeClr val="tx1"/>
            </a:solidFill>
          </a:endParaRPr>
        </a:p>
      </dgm:t>
    </dgm:pt>
    <dgm:pt modelId="{91D9D6D7-0C0B-4761-8E12-F60B1D073C5B}" type="parTrans" cxnId="{53968B83-62DD-4C53-A855-CCAFBF8C7225}">
      <dgm:prSet/>
      <dgm:spPr/>
      <dgm:t>
        <a:bodyPr/>
        <a:lstStyle/>
        <a:p>
          <a:endParaRPr lang="en-US"/>
        </a:p>
      </dgm:t>
    </dgm:pt>
    <dgm:pt modelId="{7BD64CA4-EB24-4762-916B-3F032BBA5EC6}" type="sibTrans" cxnId="{53968B83-62DD-4C53-A855-CCAFBF8C7225}">
      <dgm:prSet/>
      <dgm:spPr/>
      <dgm:t>
        <a:bodyPr/>
        <a:lstStyle/>
        <a:p>
          <a:endParaRPr lang="en-US"/>
        </a:p>
      </dgm:t>
    </dgm:pt>
    <dgm:pt modelId="{AE7B4D82-6DE7-4C6C-9E5D-FB4B61061101}">
      <dgm:prSet phldrT="[Text]" custT="1"/>
      <dgm:spPr>
        <a:noFill/>
      </dgm:spPr>
      <dgm:t>
        <a:bodyPr/>
        <a:lstStyle/>
        <a:p>
          <a:endParaRPr lang="en-US" sz="2400" dirty="0" smtClean="0">
            <a:solidFill>
              <a:schemeClr val="tx1"/>
            </a:solidFill>
          </a:endParaRPr>
        </a:p>
        <a:p>
          <a:endParaRPr lang="en-US" sz="2400" dirty="0" smtClean="0">
            <a:solidFill>
              <a:schemeClr val="tx1"/>
            </a:solidFill>
          </a:endParaRPr>
        </a:p>
        <a:p>
          <a:r>
            <a:rPr lang="en-US" sz="2400" dirty="0" smtClean="0">
              <a:solidFill>
                <a:schemeClr val="tx1"/>
              </a:solidFill>
            </a:rPr>
            <a:t>Was the goal too big to begin with that you just had no idea what to do or where to start?</a:t>
          </a:r>
          <a:endParaRPr lang="en-US" sz="2400" dirty="0">
            <a:solidFill>
              <a:schemeClr val="tx1"/>
            </a:solidFill>
          </a:endParaRPr>
        </a:p>
      </dgm:t>
    </dgm:pt>
    <dgm:pt modelId="{DDAECF1D-9FE4-45D7-BEAF-7AAF26C38E93}" type="parTrans" cxnId="{C4C2E8DD-CDEE-415A-98FC-3C67F2510F48}">
      <dgm:prSet/>
      <dgm:spPr/>
      <dgm:t>
        <a:bodyPr/>
        <a:lstStyle/>
        <a:p>
          <a:endParaRPr lang="en-US"/>
        </a:p>
      </dgm:t>
    </dgm:pt>
    <dgm:pt modelId="{54129B49-BF86-409B-871D-300F92938065}" type="sibTrans" cxnId="{C4C2E8DD-CDEE-415A-98FC-3C67F2510F48}">
      <dgm:prSet/>
      <dgm:spPr/>
      <dgm:t>
        <a:bodyPr/>
        <a:lstStyle/>
        <a:p>
          <a:endParaRPr lang="en-US"/>
        </a:p>
      </dgm:t>
    </dgm:pt>
    <dgm:pt modelId="{CD821276-1F02-4BCE-9C5D-889BB61201FD}" type="pres">
      <dgm:prSet presAssocID="{7FCCE616-11B9-4F42-B966-78743BCFAF03}" presName="Name0" presStyleCnt="0">
        <dgm:presLayoutVars>
          <dgm:dir/>
          <dgm:animLvl val="lvl"/>
          <dgm:resizeHandles val="exact"/>
        </dgm:presLayoutVars>
      </dgm:prSet>
      <dgm:spPr/>
      <dgm:t>
        <a:bodyPr/>
        <a:lstStyle/>
        <a:p>
          <a:endParaRPr lang="en-US"/>
        </a:p>
      </dgm:t>
    </dgm:pt>
    <dgm:pt modelId="{5105C32E-75C1-40B6-819A-A245376B4434}" type="pres">
      <dgm:prSet presAssocID="{AE7B4D82-6DE7-4C6C-9E5D-FB4B61061101}" presName="boxAndChildren" presStyleCnt="0"/>
      <dgm:spPr/>
    </dgm:pt>
    <dgm:pt modelId="{BD7A0561-FF67-493B-9B27-FBE2B2860291}" type="pres">
      <dgm:prSet presAssocID="{AE7B4D82-6DE7-4C6C-9E5D-FB4B61061101}" presName="parentTextBox" presStyleLbl="node1" presStyleIdx="0" presStyleCnt="3"/>
      <dgm:spPr/>
      <dgm:t>
        <a:bodyPr/>
        <a:lstStyle/>
        <a:p>
          <a:endParaRPr lang="en-US"/>
        </a:p>
      </dgm:t>
    </dgm:pt>
    <dgm:pt modelId="{4C8C6577-E7C0-4A93-85EE-BDCF87E7EB4C}" type="pres">
      <dgm:prSet presAssocID="{7BD64CA4-EB24-4762-916B-3F032BBA5EC6}" presName="sp" presStyleCnt="0"/>
      <dgm:spPr/>
    </dgm:pt>
    <dgm:pt modelId="{6B212CEF-4B4A-440F-9DB8-5AC6423D7276}" type="pres">
      <dgm:prSet presAssocID="{CF5E57A1-D0D8-4405-8B27-02B5E637E68B}" presName="arrowAndChildren" presStyleCnt="0"/>
      <dgm:spPr/>
    </dgm:pt>
    <dgm:pt modelId="{BA166375-3EC7-4D75-A8FE-7C54D92643D2}" type="pres">
      <dgm:prSet presAssocID="{CF5E57A1-D0D8-4405-8B27-02B5E637E68B}" presName="parentTextArrow" presStyleLbl="node1" presStyleIdx="1" presStyleCnt="3" custScaleY="103123" custLinFactNeighborX="775" custLinFactNeighborY="-29098"/>
      <dgm:spPr/>
      <dgm:t>
        <a:bodyPr/>
        <a:lstStyle/>
        <a:p>
          <a:endParaRPr lang="en-US"/>
        </a:p>
      </dgm:t>
    </dgm:pt>
    <dgm:pt modelId="{64E3C2C6-86D4-4D39-A14B-E59301F1D07F}" type="pres">
      <dgm:prSet presAssocID="{A4D6C0E0-7A6C-4460-8967-2CD42B59933D}" presName="sp" presStyleCnt="0"/>
      <dgm:spPr/>
    </dgm:pt>
    <dgm:pt modelId="{53712D5B-2592-448D-950B-073E0A0E6C9D}" type="pres">
      <dgm:prSet presAssocID="{2B1EF1C9-49BD-49A2-BA0E-2A17D67EF173}" presName="arrowAndChildren" presStyleCnt="0"/>
      <dgm:spPr/>
    </dgm:pt>
    <dgm:pt modelId="{B52D4775-EA9A-47D9-A9AC-AEEB0BD76EE3}" type="pres">
      <dgm:prSet presAssocID="{2B1EF1C9-49BD-49A2-BA0E-2A17D67EF173}" presName="parentTextArrow" presStyleLbl="node1" presStyleIdx="2" presStyleCnt="3"/>
      <dgm:spPr/>
      <dgm:t>
        <a:bodyPr/>
        <a:lstStyle/>
        <a:p>
          <a:endParaRPr lang="en-US"/>
        </a:p>
      </dgm:t>
    </dgm:pt>
  </dgm:ptLst>
  <dgm:cxnLst>
    <dgm:cxn modelId="{59B5EEC1-620B-445D-A52F-47AD493AC532}" type="presOf" srcId="{2B1EF1C9-49BD-49A2-BA0E-2A17D67EF173}" destId="{B52D4775-EA9A-47D9-A9AC-AEEB0BD76EE3}" srcOrd="0" destOrd="0" presId="urn:microsoft.com/office/officeart/2005/8/layout/process4"/>
    <dgm:cxn modelId="{C4C2E8DD-CDEE-415A-98FC-3C67F2510F48}" srcId="{7FCCE616-11B9-4F42-B966-78743BCFAF03}" destId="{AE7B4D82-6DE7-4C6C-9E5D-FB4B61061101}" srcOrd="2" destOrd="0" parTransId="{DDAECF1D-9FE4-45D7-BEAF-7AAF26C38E93}" sibTransId="{54129B49-BF86-409B-871D-300F92938065}"/>
    <dgm:cxn modelId="{53968B83-62DD-4C53-A855-CCAFBF8C7225}" srcId="{7FCCE616-11B9-4F42-B966-78743BCFAF03}" destId="{CF5E57A1-D0D8-4405-8B27-02B5E637E68B}" srcOrd="1" destOrd="0" parTransId="{91D9D6D7-0C0B-4761-8E12-F60B1D073C5B}" sibTransId="{7BD64CA4-EB24-4762-916B-3F032BBA5EC6}"/>
    <dgm:cxn modelId="{F077AFB3-9224-4223-816A-60D4044278CB}" srcId="{7FCCE616-11B9-4F42-B966-78743BCFAF03}" destId="{2B1EF1C9-49BD-49A2-BA0E-2A17D67EF173}" srcOrd="0" destOrd="0" parTransId="{4076D65D-90C0-45D0-8116-D323C7540EE2}" sibTransId="{A4D6C0E0-7A6C-4460-8967-2CD42B59933D}"/>
    <dgm:cxn modelId="{3396FD7D-3D7D-4F80-8379-3DA363286E77}" type="presOf" srcId="{AE7B4D82-6DE7-4C6C-9E5D-FB4B61061101}" destId="{BD7A0561-FF67-493B-9B27-FBE2B2860291}" srcOrd="0" destOrd="0" presId="urn:microsoft.com/office/officeart/2005/8/layout/process4"/>
    <dgm:cxn modelId="{8750DF8A-EEB7-4E88-B3C1-09F6C41F8F7F}" type="presOf" srcId="{7FCCE616-11B9-4F42-B966-78743BCFAF03}" destId="{CD821276-1F02-4BCE-9C5D-889BB61201FD}" srcOrd="0" destOrd="0" presId="urn:microsoft.com/office/officeart/2005/8/layout/process4"/>
    <dgm:cxn modelId="{0998EE08-8194-41C9-948B-EBBE1474C5FF}" type="presOf" srcId="{CF5E57A1-D0D8-4405-8B27-02B5E637E68B}" destId="{BA166375-3EC7-4D75-A8FE-7C54D92643D2}" srcOrd="0" destOrd="0" presId="urn:microsoft.com/office/officeart/2005/8/layout/process4"/>
    <dgm:cxn modelId="{2F7BA5B6-E858-4E69-BAF5-CF28166E717E}" type="presParOf" srcId="{CD821276-1F02-4BCE-9C5D-889BB61201FD}" destId="{5105C32E-75C1-40B6-819A-A245376B4434}" srcOrd="0" destOrd="0" presId="urn:microsoft.com/office/officeart/2005/8/layout/process4"/>
    <dgm:cxn modelId="{F378174E-942F-4121-AC4C-EEF95BC11634}" type="presParOf" srcId="{5105C32E-75C1-40B6-819A-A245376B4434}" destId="{BD7A0561-FF67-493B-9B27-FBE2B2860291}" srcOrd="0" destOrd="0" presId="urn:microsoft.com/office/officeart/2005/8/layout/process4"/>
    <dgm:cxn modelId="{6C561D21-71EA-446E-8052-D5AC7740C6E6}" type="presParOf" srcId="{CD821276-1F02-4BCE-9C5D-889BB61201FD}" destId="{4C8C6577-E7C0-4A93-85EE-BDCF87E7EB4C}" srcOrd="1" destOrd="0" presId="urn:microsoft.com/office/officeart/2005/8/layout/process4"/>
    <dgm:cxn modelId="{2398B01F-F794-4617-9840-20081921AFF8}" type="presParOf" srcId="{CD821276-1F02-4BCE-9C5D-889BB61201FD}" destId="{6B212CEF-4B4A-440F-9DB8-5AC6423D7276}" srcOrd="2" destOrd="0" presId="urn:microsoft.com/office/officeart/2005/8/layout/process4"/>
    <dgm:cxn modelId="{17410F7F-5BEF-480B-8A42-05825A54A3EE}" type="presParOf" srcId="{6B212CEF-4B4A-440F-9DB8-5AC6423D7276}" destId="{BA166375-3EC7-4D75-A8FE-7C54D92643D2}" srcOrd="0" destOrd="0" presId="urn:microsoft.com/office/officeart/2005/8/layout/process4"/>
    <dgm:cxn modelId="{AB217959-3E42-4B04-9454-190818E7C384}" type="presParOf" srcId="{CD821276-1F02-4BCE-9C5D-889BB61201FD}" destId="{64E3C2C6-86D4-4D39-A14B-E59301F1D07F}" srcOrd="3" destOrd="0" presId="urn:microsoft.com/office/officeart/2005/8/layout/process4"/>
    <dgm:cxn modelId="{E83F3535-571C-4EEC-A463-CFB6E98C55EF}" type="presParOf" srcId="{CD821276-1F02-4BCE-9C5D-889BB61201FD}" destId="{53712D5B-2592-448D-950B-073E0A0E6C9D}" srcOrd="4" destOrd="0" presId="urn:microsoft.com/office/officeart/2005/8/layout/process4"/>
    <dgm:cxn modelId="{474DCF9B-81D6-44CD-9FA2-8A5D7A6881AB}" type="presParOf" srcId="{53712D5B-2592-448D-950B-073E0A0E6C9D}" destId="{B52D4775-EA9A-47D9-A9AC-AEEB0BD76EE3}" srcOrd="0" destOrd="0" presId="urn:microsoft.com/office/officeart/2005/8/layout/process4"/>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A0561-FF67-493B-9B27-FBE2B2860291}">
      <dsp:nvSpPr>
        <dsp:cNvPr id="0" name=""/>
        <dsp:cNvSpPr/>
      </dsp:nvSpPr>
      <dsp:spPr>
        <a:xfrm>
          <a:off x="0" y="3636186"/>
          <a:ext cx="11617351" cy="1174852"/>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kern="1200" dirty="0" smtClean="0">
            <a:solidFill>
              <a:schemeClr val="tx1"/>
            </a:solidFill>
          </a:endParaRPr>
        </a:p>
        <a:p>
          <a:pPr lvl="0" algn="ctr" defTabSz="1066800">
            <a:lnSpc>
              <a:spcPct val="90000"/>
            </a:lnSpc>
            <a:spcBef>
              <a:spcPct val="0"/>
            </a:spcBef>
            <a:spcAft>
              <a:spcPct val="35000"/>
            </a:spcAft>
          </a:pPr>
          <a:endParaRPr lang="en-US" sz="2400" kern="1200" dirty="0" smtClean="0">
            <a:solidFill>
              <a:schemeClr val="tx1"/>
            </a:solidFill>
          </a:endParaRPr>
        </a:p>
        <a:p>
          <a:pPr lvl="0" algn="ctr" defTabSz="1066800">
            <a:lnSpc>
              <a:spcPct val="90000"/>
            </a:lnSpc>
            <a:spcBef>
              <a:spcPct val="0"/>
            </a:spcBef>
            <a:spcAft>
              <a:spcPct val="35000"/>
            </a:spcAft>
          </a:pPr>
          <a:r>
            <a:rPr lang="en-US" sz="2400" kern="1200" dirty="0" smtClean="0">
              <a:solidFill>
                <a:schemeClr val="tx1"/>
              </a:solidFill>
            </a:rPr>
            <a:t>Was the goal too big to begin with that you just had no idea what to do or where to start?</a:t>
          </a:r>
          <a:endParaRPr lang="en-US" sz="2400" kern="1200" dirty="0">
            <a:solidFill>
              <a:schemeClr val="tx1"/>
            </a:solidFill>
          </a:endParaRPr>
        </a:p>
      </dsp:txBody>
      <dsp:txXfrm>
        <a:off x="0" y="3636186"/>
        <a:ext cx="11617351" cy="1174852"/>
      </dsp:txXfrm>
    </dsp:sp>
    <dsp:sp modelId="{BA166375-3EC7-4D75-A8FE-7C54D92643D2}">
      <dsp:nvSpPr>
        <dsp:cNvPr id="0" name=""/>
        <dsp:cNvSpPr/>
      </dsp:nvSpPr>
      <dsp:spPr>
        <a:xfrm rot="10800000">
          <a:off x="0" y="1264677"/>
          <a:ext cx="11617351" cy="1863353"/>
        </a:xfrm>
        <a:prstGeom prst="upArrowCallou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kern="1200" dirty="0" smtClean="0">
            <a:solidFill>
              <a:schemeClr val="tx1"/>
            </a:solidFill>
          </a:endParaRPr>
        </a:p>
        <a:p>
          <a:pPr lvl="0" algn="ctr" defTabSz="1066800">
            <a:lnSpc>
              <a:spcPct val="90000"/>
            </a:lnSpc>
            <a:spcBef>
              <a:spcPct val="0"/>
            </a:spcBef>
            <a:spcAft>
              <a:spcPct val="35000"/>
            </a:spcAft>
          </a:pPr>
          <a:r>
            <a:rPr lang="en-US" sz="2400" kern="1200" dirty="0" smtClean="0">
              <a:solidFill>
                <a:schemeClr val="tx1"/>
              </a:solidFill>
            </a:rPr>
            <a:t>Do you initially start motivated with great intentions but the goal becomes less important and you become distracted and less focused?</a:t>
          </a:r>
          <a:endParaRPr lang="en-US" sz="2400" kern="1200" dirty="0">
            <a:solidFill>
              <a:schemeClr val="tx1"/>
            </a:solidFill>
          </a:endParaRPr>
        </a:p>
      </dsp:txBody>
      <dsp:txXfrm rot="10800000">
        <a:off x="0" y="1264677"/>
        <a:ext cx="11617351" cy="1210751"/>
      </dsp:txXfrm>
    </dsp:sp>
    <dsp:sp modelId="{B52D4775-EA9A-47D9-A9AC-AEEB0BD76EE3}">
      <dsp:nvSpPr>
        <dsp:cNvPr id="0" name=""/>
        <dsp:cNvSpPr/>
      </dsp:nvSpPr>
      <dsp:spPr>
        <a:xfrm rot="10800000">
          <a:off x="0" y="1156"/>
          <a:ext cx="11617351" cy="1806922"/>
        </a:xfrm>
        <a:prstGeom prst="upArrowCallou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Have you ever set goals for yourself but for some reason they end up falling by the way side?</a:t>
          </a:r>
          <a:endParaRPr lang="en-US" sz="2800" kern="1200" dirty="0">
            <a:solidFill>
              <a:schemeClr val="tx1"/>
            </a:solidFill>
          </a:endParaRPr>
        </a:p>
      </dsp:txBody>
      <dsp:txXfrm rot="10800000">
        <a:off x="0" y="1156"/>
        <a:ext cx="11617351" cy="11740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87AC9-DBF5-427C-911F-8A8ABB7B25B2}" type="datetimeFigureOut">
              <a:rPr lang="en-GB" smtClean="0"/>
              <a:t>18/03/2021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DDC31-7E68-4306-B684-19D00086C2A3}" type="slidenum">
              <a:rPr lang="en-GB" smtClean="0"/>
              <a:t>‹#›</a:t>
            </a:fld>
            <a:endParaRPr lang="en-GB"/>
          </a:p>
        </p:txBody>
      </p:sp>
    </p:spTree>
    <p:extLst>
      <p:ext uri="{BB962C8B-B14F-4D97-AF65-F5344CB8AC3E}">
        <p14:creationId xmlns:p14="http://schemas.microsoft.com/office/powerpoint/2010/main" val="2692181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 everyone and thank you for joining us.  Today we are going to be talking about setting SMART Goals.</a:t>
            </a:r>
          </a:p>
          <a:p>
            <a:endParaRPr lang="en-GB" dirty="0" smtClean="0"/>
          </a:p>
          <a:p>
            <a:r>
              <a:rPr lang="en-GB" baseline="0" dirty="0" smtClean="0"/>
              <a:t>But b</a:t>
            </a:r>
            <a:r>
              <a:rPr lang="en-GB" dirty="0" smtClean="0"/>
              <a:t>efore we begin,</a:t>
            </a:r>
            <a:r>
              <a:rPr lang="en-GB" baseline="0" dirty="0" smtClean="0"/>
              <a:t> I would just like you to think about the following questions.  Have you ever travelled on a plane, train or bus without knowing where it is heading or where your final destination will be? Or have you ever forgotten to put the address on a parcel or a letter and posted it anyway?  Well, if you have answered NO to these questions, I am sure you will agree, that it is common sense if you are travelling by bus, train or plane you need to know where you are going and where your final destination will be and if you are sending a letter or a parcel, it needs to be addressed properly or it won’t arrive at the intended destination.</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Now you are probably wondering why I am asking these questions but with SMART goals it is exactly the same. In life, you need to know where you are going, if not, you could be on that bus or plane or train at any stop and not really knowing where your destination will be.  Therefore, any goals we do set have to be SMART.</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a:t>
            </a:fld>
            <a:endParaRPr lang="en-GB"/>
          </a:p>
        </p:txBody>
      </p:sp>
    </p:spTree>
    <p:extLst>
      <p:ext uri="{BB962C8B-B14F-4D97-AF65-F5344CB8AC3E}">
        <p14:creationId xmlns:p14="http://schemas.microsoft.com/office/powerpoint/2010/main" val="1176336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it’s time for an activity.  </a:t>
            </a:r>
            <a:r>
              <a:rPr lang="en-GB" baseline="0" dirty="0" smtClean="0"/>
              <a:t> L</a:t>
            </a:r>
            <a:r>
              <a:rPr lang="en-GB" dirty="0" smtClean="0"/>
              <a:t>et’s pause and take the next 10 minutes to think of different goals that you think you could use with the SMART goal concept.</a:t>
            </a:r>
          </a:p>
          <a:p>
            <a:r>
              <a:rPr lang="en-GB" dirty="0" smtClean="0"/>
              <a:t>Take some time to jot</a:t>
            </a:r>
            <a:r>
              <a:rPr lang="en-GB" baseline="0" dirty="0" smtClean="0"/>
              <a:t> them down on a piece of paper and you can do this in pairs or groups if you like so that you can share all your ideas.</a:t>
            </a:r>
          </a:p>
          <a:p>
            <a:endParaRPr lang="en-GB" baseline="0" dirty="0" smtClean="0"/>
          </a:p>
          <a:p>
            <a:r>
              <a:rPr lang="en-GB" baseline="0" dirty="0" smtClean="0"/>
              <a:t>What did you come up with?       (Feedback from Audience).</a:t>
            </a:r>
          </a:p>
          <a:p>
            <a:endParaRPr lang="en-GB" baseline="0" dirty="0" smtClean="0"/>
          </a:p>
          <a:p>
            <a:r>
              <a:rPr lang="en-GB" baseline="0" dirty="0" smtClean="0"/>
              <a:t>Here are some examples </a:t>
            </a:r>
          </a:p>
          <a:p>
            <a:r>
              <a:rPr lang="en-GB" baseline="0" dirty="0" smtClean="0"/>
              <a:t>Losing weight	-	Becoming more active	Improving Relationships	Living within a Budget 	Having savings</a:t>
            </a:r>
          </a:p>
          <a:p>
            <a:r>
              <a:rPr lang="en-GB" baseline="0" dirty="0" smtClean="0"/>
              <a:t>and Improving leisure time.</a:t>
            </a:r>
          </a:p>
          <a:p>
            <a:endParaRPr lang="en-GB" baseline="0" dirty="0" smtClean="0"/>
          </a:p>
          <a:p>
            <a:r>
              <a:rPr lang="en-GB" baseline="0" dirty="0" smtClean="0"/>
              <a:t>But do remember, this list is not exhaustive and you can literally use SMART goals in any area of your life.</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10</a:t>
            </a:fld>
            <a:endParaRPr lang="en-GB"/>
          </a:p>
        </p:txBody>
      </p:sp>
    </p:spTree>
    <p:extLst>
      <p:ext uri="{BB962C8B-B14F-4D97-AF65-F5344CB8AC3E}">
        <p14:creationId xmlns:p14="http://schemas.microsoft.com/office/powerpoint/2010/main" val="2460423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recap your goal </a:t>
            </a:r>
            <a:r>
              <a:rPr lang="en-GB" baseline="0" dirty="0" smtClean="0"/>
              <a:t>has to incorporate all aspects of the SMART goal concept and it has to be clear and concise.</a:t>
            </a:r>
          </a:p>
          <a:p>
            <a:endParaRPr lang="en-GB" baseline="0" dirty="0" smtClean="0"/>
          </a:p>
          <a:p>
            <a:r>
              <a:rPr lang="en-GB" baseline="0" dirty="0" smtClean="0"/>
              <a:t>Looking at the screen you will notice the vague statement at the beginning “I want to lose weight this year” and as you are all already aware this is not a SMART goal.  </a:t>
            </a:r>
          </a:p>
          <a:p>
            <a:endParaRPr lang="en-GB" baseline="0" dirty="0" smtClean="0"/>
          </a:p>
          <a:p>
            <a:r>
              <a:rPr lang="en-GB" baseline="0" dirty="0" smtClean="0"/>
              <a:t>As soon as we incorporate the SMART goal concept you will immediately notice the difference.</a:t>
            </a:r>
          </a:p>
          <a:p>
            <a:r>
              <a:rPr lang="en-GB" baseline="0" dirty="0" smtClean="0"/>
              <a:t>Let’s take a look    -      </a:t>
            </a:r>
          </a:p>
          <a:p>
            <a:r>
              <a:rPr lang="en-GB" baseline="0" dirty="0" smtClean="0"/>
              <a:t>First of all - Read slide.</a:t>
            </a:r>
          </a:p>
          <a:p>
            <a:r>
              <a:rPr lang="en-GB" baseline="0" dirty="0" smtClean="0"/>
              <a:t>As you will notice by expanding the above statement of “I want to lose weight this year” into a few sentences, it allows it to be clear and concise and therefore more achievable.</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11</a:t>
            </a:fld>
            <a:endParaRPr lang="en-GB"/>
          </a:p>
        </p:txBody>
      </p:sp>
    </p:spTree>
    <p:extLst>
      <p:ext uri="{BB962C8B-B14F-4D97-AF65-F5344CB8AC3E}">
        <p14:creationId xmlns:p14="http://schemas.microsoft.com/office/powerpoint/2010/main" val="421943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now going to take some time to discuss</a:t>
            </a:r>
            <a:r>
              <a:rPr lang="en-GB" baseline="0" dirty="0" smtClean="0"/>
              <a:t> the SMART goal template.  (Please note the one on the screen is not set in stone and there are many different layouts available online)</a:t>
            </a:r>
          </a:p>
          <a:p>
            <a:endParaRPr lang="en-GB" baseline="0" dirty="0" smtClean="0"/>
          </a:p>
          <a:p>
            <a:r>
              <a:rPr lang="en-GB" baseline="0" dirty="0" smtClean="0"/>
              <a:t>Looking at the example you can see the template has the SMART acronym down the left hand side and we will just go through each section individually.</a:t>
            </a:r>
          </a:p>
          <a:p>
            <a:endParaRPr lang="en-GB" baseline="0" dirty="0" smtClean="0"/>
          </a:p>
          <a:p>
            <a:r>
              <a:rPr lang="en-GB" baseline="0" dirty="0" smtClean="0"/>
              <a:t>First of all we have to decide on the goal and as you can see the goal is “Spending more quality time with family”.  To expand the goal using the SMART concept we have to complete the following:</a:t>
            </a:r>
          </a:p>
          <a:p>
            <a:endParaRPr lang="en-GB" baseline="0" dirty="0" smtClean="0"/>
          </a:p>
          <a:p>
            <a:r>
              <a:rPr lang="en-GB" baseline="0" dirty="0" smtClean="0"/>
              <a:t>Specific – Read from slide     - This is clear and concise</a:t>
            </a:r>
          </a:p>
          <a:p>
            <a:r>
              <a:rPr lang="en-GB" baseline="0" dirty="0" smtClean="0"/>
              <a:t>Measurable – Read from slide – This involves all family members and ensures no interruptions.</a:t>
            </a:r>
          </a:p>
          <a:p>
            <a:r>
              <a:rPr lang="en-GB" baseline="0" dirty="0" smtClean="0"/>
              <a:t>Achievable – Read from slide – The time indicated is a reasonable amount for family members to commit to</a:t>
            </a:r>
          </a:p>
          <a:p>
            <a:r>
              <a:rPr lang="en-GB" baseline="0" dirty="0" smtClean="0"/>
              <a:t>Relevant – Read from slide – As you can see the goal matters and it will create a better bond with the family.</a:t>
            </a:r>
          </a:p>
          <a:p>
            <a:r>
              <a:rPr lang="en-GB" baseline="0" dirty="0" smtClean="0"/>
              <a:t>Time-bound – Read from slide – A deadline has been included to review the goal.</a:t>
            </a:r>
          </a:p>
          <a:p>
            <a:endParaRPr lang="en-GB" baseline="0" dirty="0" smtClean="0"/>
          </a:p>
          <a:p>
            <a:r>
              <a:rPr lang="en-GB" baseline="0" dirty="0" smtClean="0"/>
              <a:t>What’s your thoughts on this template?</a:t>
            </a:r>
          </a:p>
          <a:p>
            <a:endParaRPr lang="en-GB" baseline="0" dirty="0" smtClean="0"/>
          </a:p>
          <a:p>
            <a:r>
              <a:rPr lang="en-GB" baseline="0" dirty="0" smtClean="0"/>
              <a:t>Was it helpful to see the goal explained in this way?</a:t>
            </a:r>
          </a:p>
          <a:p>
            <a:endParaRPr lang="en-GB" baseline="0" dirty="0" smtClean="0"/>
          </a:p>
          <a:p>
            <a:r>
              <a:rPr lang="en-GB" baseline="0" dirty="0" smtClean="0"/>
              <a:t>Now it is time for you to have a go creating your own SMART goal.</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12</a:t>
            </a:fld>
            <a:endParaRPr lang="en-GB"/>
          </a:p>
        </p:txBody>
      </p:sp>
    </p:spTree>
    <p:extLst>
      <p:ext uri="{BB962C8B-B14F-4D97-AF65-F5344CB8AC3E}">
        <p14:creationId xmlns:p14="http://schemas.microsoft.com/office/powerpoint/2010/main" val="3542611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slide</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13</a:t>
            </a:fld>
            <a:endParaRPr lang="en-GB"/>
          </a:p>
        </p:txBody>
      </p:sp>
    </p:spTree>
    <p:extLst>
      <p:ext uri="{BB962C8B-B14F-4D97-AF65-F5344CB8AC3E}">
        <p14:creationId xmlns:p14="http://schemas.microsoft.com/office/powerpoint/2010/main" val="27245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take the next </a:t>
            </a:r>
            <a:r>
              <a:rPr lang="en-GB" baseline="0" dirty="0" smtClean="0"/>
              <a:t>20 minutes to create your SMART goal.  Don’t worry if you don’t get it completed this is your first time.  Good luck!!</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14</a:t>
            </a:fld>
            <a:endParaRPr lang="en-GB"/>
          </a:p>
        </p:txBody>
      </p:sp>
    </p:spTree>
    <p:extLst>
      <p:ext uri="{BB962C8B-B14F-4D97-AF65-F5344CB8AC3E}">
        <p14:creationId xmlns:p14="http://schemas.microsoft.com/office/powerpoint/2010/main" val="269020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take some time to reflect on that activity.</a:t>
            </a:r>
          </a:p>
          <a:p>
            <a:r>
              <a:rPr lang="en-GB" dirty="0" smtClean="0"/>
              <a:t>Think about the following questions</a:t>
            </a:r>
            <a:r>
              <a:rPr lang="en-GB" baseline="0" dirty="0" smtClean="0"/>
              <a:t> and right down your thoughts?</a:t>
            </a:r>
            <a:endParaRPr lang="en-GB" dirty="0" smtClean="0"/>
          </a:p>
          <a:p>
            <a:endParaRPr lang="en-GB" dirty="0" smtClean="0"/>
          </a:p>
          <a:p>
            <a:r>
              <a:rPr lang="en-GB" dirty="0" smtClean="0"/>
              <a:t>. How did you find creating your goal?</a:t>
            </a:r>
          </a:p>
          <a:p>
            <a:r>
              <a:rPr lang="en-GB" dirty="0" smtClean="0"/>
              <a:t>. Did you feel more confident and focused making</a:t>
            </a:r>
            <a:r>
              <a:rPr lang="en-GB" baseline="0" dirty="0" smtClean="0"/>
              <a:t> your goal SMART?</a:t>
            </a:r>
          </a:p>
          <a:p>
            <a:r>
              <a:rPr lang="en-GB" baseline="0" dirty="0" smtClean="0"/>
              <a:t>. Were you able to think of other goals that you could make SMART?</a:t>
            </a:r>
          </a:p>
          <a:p>
            <a:r>
              <a:rPr lang="en-GB" baseline="0" dirty="0" smtClean="0"/>
              <a:t>. Could you see yourself incorporating SMART goals in your everyday life?</a:t>
            </a:r>
          </a:p>
          <a:p>
            <a:r>
              <a:rPr lang="en-GB" baseline="0" dirty="0" smtClean="0"/>
              <a:t>. Don’t worry if you felt uncertain or unsure.  Remember this is your first introduction to the SMART concept.  As you begin applying the SMART concept to your goals you will start to feel more confident, see a difference and have a better chance of achieving.</a:t>
            </a:r>
          </a:p>
          <a:p>
            <a:endParaRPr lang="en-GB" dirty="0" smtClean="0"/>
          </a:p>
          <a:p>
            <a:r>
              <a:rPr lang="en-GB" dirty="0" smtClean="0"/>
              <a:t>Please feel free to share any of your thoughts?</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15</a:t>
            </a:fld>
            <a:endParaRPr lang="en-GB"/>
          </a:p>
        </p:txBody>
      </p:sp>
    </p:spTree>
    <p:extLst>
      <p:ext uri="{BB962C8B-B14F-4D97-AF65-F5344CB8AC3E}">
        <p14:creationId xmlns:p14="http://schemas.microsoft.com/office/powerpoint/2010/main" val="395276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Throughout this session,</a:t>
            </a:r>
            <a:r>
              <a:rPr lang="en-GB" baseline="0" dirty="0" smtClean="0"/>
              <a:t> we have been focusing on SMART goals for YOU but they can also be adapted for your children.  </a:t>
            </a:r>
          </a:p>
          <a:p>
            <a:endParaRPr lang="en-GB" baseline="0" dirty="0" smtClean="0"/>
          </a:p>
          <a:p>
            <a:r>
              <a:rPr lang="en-GB" baseline="0" dirty="0" smtClean="0"/>
              <a:t>Think of areas that your child may need help with or need to improve.  </a:t>
            </a:r>
          </a:p>
          <a:p>
            <a:r>
              <a:rPr lang="en-GB" baseline="0" dirty="0" smtClean="0"/>
              <a:t>For example -  being on time for school, improve studying, regular bedtime, and possibly improved friendships.</a:t>
            </a:r>
          </a:p>
          <a:p>
            <a:endParaRPr lang="en-GB" baseline="0" dirty="0" smtClean="0"/>
          </a:p>
          <a:p>
            <a:r>
              <a:rPr lang="en-GB" baseline="0" dirty="0" smtClean="0"/>
              <a:t>These are only a few suggestions and I am sure as a Parent you can think of many more.</a:t>
            </a:r>
          </a:p>
          <a:p>
            <a:endParaRPr lang="en-GB" baseline="0" dirty="0" smtClean="0"/>
          </a:p>
          <a:p>
            <a:r>
              <a:rPr lang="en-GB" baseline="0" dirty="0" smtClean="0"/>
              <a:t>If we look at the screen you can see that we have a blank template and a completed template with an example. and I am sure you will all agree, you would all love your child to have that SMART goal.  You will notice though, it is less detailed than the adult SMART goal but it is still smart nonetheless.  The goal is precise, achievable and it has a deadline.</a:t>
            </a:r>
          </a:p>
          <a:p>
            <a:endParaRPr lang="en-GB" baseline="0" dirty="0" smtClean="0"/>
          </a:p>
          <a:p>
            <a:r>
              <a:rPr lang="en-GB" baseline="0" dirty="0" smtClean="0"/>
              <a:t>With this in mind, over the next few weeks, you may want to spend some time with your child or children and create some SMART goals relevant to them.</a:t>
            </a:r>
          </a:p>
          <a:p>
            <a:r>
              <a:rPr lang="en-GB" baseline="0" dirty="0" smtClean="0"/>
              <a:t>Starting SMART goals at an early age can only contribute to achieving goals in the future.</a:t>
            </a:r>
          </a:p>
          <a:p>
            <a:endParaRPr lang="en-GB" baseline="0" dirty="0" smtClean="0"/>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580DDC31-7E68-4306-B684-19D00086C2A3}" type="slidenum">
              <a:rPr lang="en-GB" smtClean="0"/>
              <a:t>16</a:t>
            </a:fld>
            <a:endParaRPr lang="en-GB"/>
          </a:p>
        </p:txBody>
      </p:sp>
    </p:spTree>
    <p:extLst>
      <p:ext uri="{BB962C8B-B14F-4D97-AF65-F5344CB8AC3E}">
        <p14:creationId xmlns:p14="http://schemas.microsoft.com/office/powerpoint/2010/main" val="124387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Summarise</a:t>
            </a:r>
          </a:p>
          <a:p>
            <a:endParaRPr lang="en-GB" dirty="0" smtClean="0"/>
          </a:p>
          <a:p>
            <a:r>
              <a:rPr lang="en-GB" dirty="0" smtClean="0"/>
              <a:t>Read</a:t>
            </a:r>
            <a:r>
              <a:rPr lang="en-GB" baseline="0" dirty="0" smtClean="0"/>
              <a:t> off slide </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17</a:t>
            </a:fld>
            <a:endParaRPr lang="en-GB"/>
          </a:p>
        </p:txBody>
      </p:sp>
    </p:spTree>
    <p:extLst>
      <p:ext uri="{BB962C8B-B14F-4D97-AF65-F5344CB8AC3E}">
        <p14:creationId xmlns:p14="http://schemas.microsoft.com/office/powerpoint/2010/main" val="3465176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session is now coming to an end.</a:t>
            </a:r>
          </a:p>
          <a:p>
            <a:endParaRPr lang="en-GB" dirty="0" smtClean="0"/>
          </a:p>
          <a:p>
            <a:r>
              <a:rPr lang="en-GB" dirty="0" smtClean="0"/>
              <a:t>To help you on your journey, here are some useful links to SMART goal templates,</a:t>
            </a:r>
            <a:r>
              <a:rPr lang="en-GB" baseline="0" dirty="0" smtClean="0"/>
              <a:t> </a:t>
            </a:r>
            <a:r>
              <a:rPr lang="en-GB" dirty="0" smtClean="0"/>
              <a:t>further</a:t>
            </a:r>
            <a:r>
              <a:rPr lang="en-GB" baseline="0" dirty="0" smtClean="0"/>
              <a:t> reading and some examples of  SMART Goals.</a:t>
            </a:r>
          </a:p>
          <a:p>
            <a:endParaRPr lang="en-GB" baseline="0" dirty="0" smtClean="0"/>
          </a:p>
          <a:p>
            <a:r>
              <a:rPr lang="en-GB" baseline="0" dirty="0" smtClean="0"/>
              <a:t>Just before we finish up the session, could I please ask you all to take some time to complete the evaluation.  We really do value your feedback and it should only take a few minutes.</a:t>
            </a:r>
          </a:p>
          <a:p>
            <a:endParaRPr lang="en-GB" baseline="0" dirty="0" smtClean="0"/>
          </a:p>
          <a:p>
            <a:r>
              <a:rPr lang="en-GB" dirty="0" smtClean="0"/>
              <a:t>Thank you again</a:t>
            </a:r>
            <a:r>
              <a:rPr lang="en-GB" baseline="0" dirty="0" smtClean="0"/>
              <a:t> for taking part and I hope you have enjoyed it. </a:t>
            </a:r>
          </a:p>
          <a:p>
            <a:endParaRPr lang="en-GB" baseline="0" dirty="0" smtClean="0"/>
          </a:p>
          <a:p>
            <a:r>
              <a:rPr lang="en-GB" baseline="0" dirty="0" smtClean="0"/>
              <a:t>Have a fabulous day and happy Goal Setting!!!!!!!!!</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18</a:t>
            </a:fld>
            <a:endParaRPr lang="en-GB"/>
          </a:p>
        </p:txBody>
      </p:sp>
    </p:spTree>
    <p:extLst>
      <p:ext uri="{BB962C8B-B14F-4D97-AF65-F5344CB8AC3E}">
        <p14:creationId xmlns:p14="http://schemas.microsoft.com/office/powerpoint/2010/main" val="169855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is the aim and objectives which we will be covering together throughout this short presentation.</a:t>
            </a:r>
          </a:p>
          <a:p>
            <a:endParaRPr lang="en-GB" baseline="0" dirty="0" smtClean="0"/>
          </a:p>
          <a:p>
            <a:r>
              <a:rPr lang="en-GB" baseline="0" dirty="0" smtClean="0"/>
              <a:t>By the end of the session - You will be aware of SMART goal setting and what the acronym SMART stands for.  </a:t>
            </a:r>
          </a:p>
          <a:p>
            <a:endParaRPr lang="en-GB" baseline="0" dirty="0" smtClean="0"/>
          </a:p>
          <a:p>
            <a:r>
              <a:rPr lang="en-GB" baseline="0" dirty="0" smtClean="0"/>
              <a:t>You will also have learned some tips to help you achieve SMART goals and you will have some resources and information to assist you in achieving your goals.</a:t>
            </a:r>
          </a:p>
          <a:p>
            <a:endParaRPr lang="en-GB" baseline="0" dirty="0" smtClean="0"/>
          </a:p>
          <a:p>
            <a:r>
              <a:rPr lang="en-GB" baseline="0" dirty="0" smtClean="0"/>
              <a:t>Now let’s get started.</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2</a:t>
            </a:fld>
            <a:endParaRPr lang="en-GB"/>
          </a:p>
        </p:txBody>
      </p:sp>
    </p:spTree>
    <p:extLst>
      <p:ext uri="{BB962C8B-B14F-4D97-AF65-F5344CB8AC3E}">
        <p14:creationId xmlns:p14="http://schemas.microsoft.com/office/powerpoint/2010/main" val="366537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panose="020F0502020204030204" pitchFamily="34" charset="0"/>
                <a:ea typeface="Calibri" panose="020F0502020204030204" pitchFamily="34" charset="0"/>
                <a:cs typeface="Times New Roman" panose="02020603050405020304" pitchFamily="18" charset="0"/>
              </a:rPr>
              <a:t>Just thinking for a few minutes.  Have you ever set a goal that for some reason it falls by the way side. You start off really motivated with great intentions to achieve your goal</a:t>
            </a:r>
            <a:r>
              <a:rPr lang="en-GB" baseline="0" dirty="0" smtClean="0">
                <a:latin typeface="Calibri" panose="020F0502020204030204" pitchFamily="34" charset="0"/>
                <a:ea typeface="Calibri" panose="020F0502020204030204" pitchFamily="34" charset="0"/>
                <a:cs typeface="Times New Roman" panose="02020603050405020304" pitchFamily="18" charset="0"/>
              </a:rPr>
              <a:t> but things happen in life and obstacles get in your way. Before you know it you have become distracted and your goal is completely forgotten.  Or just simply, was your goal so big and out of reach that you had no idea where to begin.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panose="020F0502020204030204" pitchFamily="34" charset="0"/>
                <a:ea typeface="Calibri" panose="020F0502020204030204" pitchFamily="34" charset="0"/>
                <a:cs typeface="Times New Roman" panose="02020603050405020304" pitchFamily="18" charset="0"/>
              </a:rPr>
              <a:t>Well, don’t worry, we all experience this throughout life. For example, New Years resolutions. How many of us start off with good intentions</a:t>
            </a:r>
            <a:r>
              <a:rPr lang="en-GB" baseline="0" dirty="0" smtClean="0">
                <a:latin typeface="Calibri" panose="020F0502020204030204" pitchFamily="34" charset="0"/>
                <a:ea typeface="Calibri" panose="020F0502020204030204" pitchFamily="34" charset="0"/>
                <a:cs typeface="Times New Roman" panose="02020603050405020304" pitchFamily="18" charset="0"/>
              </a:rPr>
              <a:t> </a:t>
            </a:r>
            <a:r>
              <a:rPr lang="en-GB" dirty="0" smtClean="0">
                <a:latin typeface="Calibri" panose="020F0502020204030204" pitchFamily="34" charset="0"/>
                <a:ea typeface="Calibri" panose="020F0502020204030204" pitchFamily="34" charset="0"/>
                <a:cs typeface="Times New Roman" panose="02020603050405020304" pitchFamily="18" charset="0"/>
              </a:rPr>
              <a:t>to lose weight</a:t>
            </a:r>
            <a:r>
              <a:rPr lang="en-GB" baseline="0" dirty="0" smtClean="0">
                <a:latin typeface="Calibri" panose="020F0502020204030204" pitchFamily="34" charset="0"/>
                <a:ea typeface="Calibri" panose="020F0502020204030204" pitchFamily="34" charset="0"/>
                <a:cs typeface="Times New Roman" panose="02020603050405020304" pitchFamily="18" charset="0"/>
              </a:rPr>
              <a:t>, get fitter, save money and so on.  It starts off really well, then before you know it, it’s the middle of </a:t>
            </a:r>
            <a:r>
              <a:rPr lang="en-GB" dirty="0" smtClean="0">
                <a:latin typeface="Calibri" panose="020F0502020204030204" pitchFamily="34" charset="0"/>
                <a:ea typeface="Calibri" panose="020F0502020204030204" pitchFamily="34" charset="0"/>
                <a:cs typeface="Times New Roman" panose="02020603050405020304" pitchFamily="18" charset="0"/>
              </a:rPr>
              <a:t>February and those goals are now non existent.  I, for one can certainly relate</a:t>
            </a:r>
            <a:r>
              <a:rPr lang="en-GB" baseline="0" dirty="0" smtClean="0">
                <a:latin typeface="Calibri" panose="020F0502020204030204" pitchFamily="34" charset="0"/>
                <a:ea typeface="Calibri" panose="020F0502020204030204" pitchFamily="34" charset="0"/>
                <a:cs typeface="Times New Roman" panose="02020603050405020304" pitchFamily="18" charset="0"/>
              </a:rPr>
              <a:t> to that.</a:t>
            </a:r>
            <a:endParaRPr lang="en-GB" dirty="0" smtClean="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panose="020F0502020204030204" pitchFamily="34" charset="0"/>
                <a:ea typeface="Calibri" panose="020F0502020204030204" pitchFamily="34" charset="0"/>
                <a:cs typeface="Times New Roman" panose="02020603050405020304" pitchFamily="18" charset="0"/>
              </a:rPr>
              <a:t>But if you are serious in achieving your goals, no matter what they may be. You can increase the chance of achieving them by making them </a:t>
            </a:r>
            <a:r>
              <a:rPr lang="en-GB" sz="1400" b="1" dirty="0" smtClean="0">
                <a:effectLst/>
                <a:latin typeface="Calibri" panose="020F0502020204030204" pitchFamily="34" charset="0"/>
                <a:ea typeface="Calibri" panose="020F0502020204030204" pitchFamily="34" charset="0"/>
                <a:cs typeface="Times New Roman" panose="02020603050405020304" pitchFamily="18" charset="0"/>
              </a:rPr>
              <a:t>SMART</a:t>
            </a:r>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GB" sz="2800" dirty="0" smtClean="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3</a:t>
            </a:fld>
            <a:endParaRPr lang="en-GB"/>
          </a:p>
        </p:txBody>
      </p:sp>
    </p:spTree>
    <p:extLst>
      <p:ext uri="{BB962C8B-B14F-4D97-AF65-F5344CB8AC3E}">
        <p14:creationId xmlns:p14="http://schemas.microsoft.com/office/powerpoint/2010/main" val="1276760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SMART is an acronym and for you to achieve your goals they have to be:</a:t>
            </a:r>
          </a:p>
          <a:p>
            <a:endParaRPr lang="en-GB" dirty="0" smtClean="0"/>
          </a:p>
          <a:p>
            <a:r>
              <a:rPr lang="en-GB" dirty="0" smtClean="0"/>
              <a:t>Specific	</a:t>
            </a:r>
          </a:p>
          <a:p>
            <a:r>
              <a:rPr lang="en-GB" dirty="0" smtClean="0"/>
              <a:t>Measurable	</a:t>
            </a:r>
          </a:p>
          <a:p>
            <a:r>
              <a:rPr lang="en-GB" dirty="0" smtClean="0"/>
              <a:t>Achievable	</a:t>
            </a:r>
          </a:p>
          <a:p>
            <a:r>
              <a:rPr lang="en-GB" dirty="0" smtClean="0"/>
              <a:t>Relevant 	</a:t>
            </a:r>
          </a:p>
          <a:p>
            <a:r>
              <a:rPr lang="en-GB" dirty="0" smtClean="0"/>
              <a:t>and 	</a:t>
            </a:r>
          </a:p>
          <a:p>
            <a:r>
              <a:rPr lang="en-GB" dirty="0" smtClean="0"/>
              <a:t>Time-bound</a:t>
            </a:r>
          </a:p>
          <a:p>
            <a:endParaRPr lang="en-GB" dirty="0" smtClean="0"/>
          </a:p>
          <a:p>
            <a:r>
              <a:rPr lang="en-GB" dirty="0" smtClean="0"/>
              <a:t>And</a:t>
            </a:r>
            <a:r>
              <a:rPr lang="en-GB" baseline="0" dirty="0" smtClean="0"/>
              <a:t> we will now take a few minutes to discuss each of them individually.</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4</a:t>
            </a:fld>
            <a:endParaRPr lang="en-GB"/>
          </a:p>
        </p:txBody>
      </p:sp>
    </p:spTree>
    <p:extLst>
      <p:ext uri="{BB962C8B-B14F-4D97-AF65-F5344CB8AC3E}">
        <p14:creationId xmlns:p14="http://schemas.microsoft.com/office/powerpoint/2010/main" val="2589870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of all your goal has to be Specific.</a:t>
            </a:r>
            <a:r>
              <a:rPr lang="en-GB" baseline="0" dirty="0" smtClean="0"/>
              <a:t>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Read out first paragraph.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For example - I want to be rich.  Is that a Smart Goal? Not really.  For it to become a SMART goal it has to be specific, measurable, achievable, etc.  So if we change that example to….. I want to be rich and have £40,000 by the end of 2031.  Immediately you have made it SMART. I want to be rich by a certain amount is specific, £40,000 means it is measurable and you have a realistic timescale of achieving it by 2031. 10 years away.</a:t>
            </a:r>
          </a:p>
          <a:p>
            <a:endParaRPr lang="en-GB" baseline="0" dirty="0" smtClean="0"/>
          </a:p>
          <a:p>
            <a:r>
              <a:rPr lang="en-GB" baseline="0" dirty="0" smtClean="0"/>
              <a:t>Think about what exactly do you want to achieve and focus on the 6 W’s    </a:t>
            </a:r>
          </a:p>
          <a:p>
            <a:r>
              <a:rPr lang="en-GB" baseline="0" dirty="0" smtClean="0"/>
              <a:t>What do I want to achieve?   Why am I doing this?  Who will be involved?  Where will it take place?</a:t>
            </a:r>
          </a:p>
          <a:p>
            <a:r>
              <a:rPr lang="en-GB" baseline="0" dirty="0" smtClean="0"/>
              <a:t>What resources will I need?  What, if any will be the restrictions? </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5</a:t>
            </a:fld>
            <a:endParaRPr lang="en-GB"/>
          </a:p>
        </p:txBody>
      </p:sp>
    </p:spTree>
    <p:extLst>
      <p:ext uri="{BB962C8B-B14F-4D97-AF65-F5344CB8AC3E}">
        <p14:creationId xmlns:p14="http://schemas.microsoft.com/office/powerpoint/2010/main" val="678511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Next your goal needs to be measurable.</a:t>
            </a:r>
          </a:p>
          <a:p>
            <a:endParaRPr lang="en-GB" dirty="0" smtClean="0"/>
          </a:p>
          <a:p>
            <a:r>
              <a:rPr lang="en-GB" dirty="0" smtClean="0"/>
              <a:t>Read</a:t>
            </a:r>
            <a:r>
              <a:rPr lang="en-GB" baseline="0" dirty="0" smtClean="0"/>
              <a:t> out first statement.</a:t>
            </a:r>
          </a:p>
          <a:p>
            <a:endParaRPr lang="en-GB" baseline="0" dirty="0" smtClean="0"/>
          </a:p>
          <a:p>
            <a:r>
              <a:rPr lang="en-GB" baseline="0" dirty="0" smtClean="0"/>
              <a:t>Read out second statement and add in ------- For instance, if your goal is to lose 10lbs, break it down to smaller steps such as losing 2lbs per week which will then be measurable.</a:t>
            </a:r>
          </a:p>
          <a:p>
            <a:endParaRPr lang="en-GB" baseline="0" dirty="0" smtClean="0"/>
          </a:p>
          <a:p>
            <a:r>
              <a:rPr lang="en-GB" baseline="0" dirty="0" smtClean="0"/>
              <a:t>Remember - Read out third statement.</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6</a:t>
            </a:fld>
            <a:endParaRPr lang="en-GB"/>
          </a:p>
        </p:txBody>
      </p:sp>
    </p:spTree>
    <p:extLst>
      <p:ext uri="{BB962C8B-B14F-4D97-AF65-F5344CB8AC3E}">
        <p14:creationId xmlns:p14="http://schemas.microsoft.com/office/powerpoint/2010/main" val="388181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Thirdly</a:t>
            </a:r>
          </a:p>
          <a:p>
            <a:endParaRPr lang="en-GB" dirty="0" smtClean="0"/>
          </a:p>
          <a:p>
            <a:r>
              <a:rPr lang="en-GB" dirty="0" smtClean="0"/>
              <a:t>Your</a:t>
            </a:r>
            <a:r>
              <a:rPr lang="en-GB" baseline="0" dirty="0" smtClean="0"/>
              <a:t> goal should be achievable.   </a:t>
            </a:r>
          </a:p>
          <a:p>
            <a:r>
              <a:rPr lang="en-GB" baseline="0" dirty="0" smtClean="0"/>
              <a:t>Read off slide -1</a:t>
            </a:r>
            <a:r>
              <a:rPr lang="en-GB" baseline="30000" dirty="0" smtClean="0"/>
              <a:t>st</a:t>
            </a:r>
            <a:r>
              <a:rPr lang="en-GB" baseline="0" dirty="0" smtClean="0"/>
              <a:t> point</a:t>
            </a:r>
          </a:p>
          <a:p>
            <a:r>
              <a:rPr lang="en-GB" baseline="0" dirty="0" smtClean="0"/>
              <a:t>Ask yourself? –  read out 2</a:t>
            </a:r>
            <a:r>
              <a:rPr lang="en-GB" baseline="30000" dirty="0" smtClean="0"/>
              <a:t>nd</a:t>
            </a:r>
            <a:r>
              <a:rPr lang="en-GB" baseline="0" dirty="0" smtClean="0"/>
              <a:t> and 3</a:t>
            </a:r>
            <a:r>
              <a:rPr lang="en-GB" baseline="30000" dirty="0" smtClean="0"/>
              <a:t>rd</a:t>
            </a:r>
            <a:r>
              <a:rPr lang="en-GB" baseline="0" dirty="0" smtClean="0"/>
              <a:t> point</a:t>
            </a:r>
          </a:p>
          <a:p>
            <a:r>
              <a:rPr lang="en-GB" baseline="0" dirty="0" smtClean="0"/>
              <a:t>For example. You set a goal of running a marathon within a week when perhaps you have not even walked a mile before.  (Ask audience) What’s your thoughts? Achievable or not achievable? I am sure you will agree this goal will not be achievable or in fact be realistic.</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7</a:t>
            </a:fld>
            <a:endParaRPr lang="en-GB"/>
          </a:p>
        </p:txBody>
      </p:sp>
    </p:spTree>
    <p:extLst>
      <p:ext uri="{BB962C8B-B14F-4D97-AF65-F5344CB8AC3E}">
        <p14:creationId xmlns:p14="http://schemas.microsoft.com/office/powerpoint/2010/main" val="316314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Make</a:t>
            </a:r>
            <a:r>
              <a:rPr lang="en-GB" baseline="0" dirty="0" smtClean="0"/>
              <a:t> sure your goal is relevant and it matters to you.</a:t>
            </a:r>
          </a:p>
          <a:p>
            <a:endParaRPr lang="en-GB" baseline="0" dirty="0" smtClean="0"/>
          </a:p>
          <a:p>
            <a:r>
              <a:rPr lang="en-GB" baseline="0" dirty="0" smtClean="0"/>
              <a:t>Think to yourself is the goal worthwhile and also is this the right time for you to pursue the goal</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8</a:t>
            </a:fld>
            <a:endParaRPr lang="en-GB"/>
          </a:p>
        </p:txBody>
      </p:sp>
    </p:spTree>
    <p:extLst>
      <p:ext uri="{BB962C8B-B14F-4D97-AF65-F5344CB8AC3E}">
        <p14:creationId xmlns:p14="http://schemas.microsoft.com/office/powerpoint/2010/main" val="3398603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Lastly</a:t>
            </a:r>
          </a:p>
          <a:p>
            <a:r>
              <a:rPr lang="en-GB" dirty="0" smtClean="0"/>
              <a:t>Make your goal time-bound</a:t>
            </a:r>
          </a:p>
          <a:p>
            <a:endParaRPr lang="en-GB" dirty="0" smtClean="0"/>
          </a:p>
          <a:p>
            <a:r>
              <a:rPr lang="en-GB" dirty="0" smtClean="0"/>
              <a:t>Set</a:t>
            </a:r>
            <a:r>
              <a:rPr lang="en-GB" baseline="0" dirty="0" smtClean="0"/>
              <a:t> a reasonable target date to achieve your goal.</a:t>
            </a:r>
          </a:p>
          <a:p>
            <a:endParaRPr lang="en-GB" baseline="0" dirty="0" smtClean="0"/>
          </a:p>
          <a:p>
            <a:r>
              <a:rPr lang="en-GB" baseline="0" dirty="0" smtClean="0"/>
              <a:t>Having a deadline helps you keep focused.</a:t>
            </a:r>
          </a:p>
          <a:p>
            <a:endParaRPr lang="en-GB" baseline="0" dirty="0" smtClean="0"/>
          </a:p>
          <a:p>
            <a:r>
              <a:rPr lang="en-GB" baseline="0" dirty="0" smtClean="0"/>
              <a:t>Think back to when you were at school and you had an assessment to complete.  Having that deadline motivates you to have it finished and handed in on time.</a:t>
            </a:r>
          </a:p>
          <a:p>
            <a:endParaRPr lang="en-GB" baseline="0" dirty="0" smtClean="0"/>
          </a:p>
          <a:p>
            <a:r>
              <a:rPr lang="en-GB" baseline="0" dirty="0" smtClean="0"/>
              <a:t>Now that we have covered SMART goals we will now move on to an Activity and you will require a pen and paper.</a:t>
            </a:r>
            <a:endParaRPr lang="en-GB" dirty="0"/>
          </a:p>
        </p:txBody>
      </p:sp>
      <p:sp>
        <p:nvSpPr>
          <p:cNvPr id="4" name="Slide Number Placeholder 3"/>
          <p:cNvSpPr>
            <a:spLocks noGrp="1"/>
          </p:cNvSpPr>
          <p:nvPr>
            <p:ph type="sldNum" sz="quarter" idx="10"/>
          </p:nvPr>
        </p:nvSpPr>
        <p:spPr/>
        <p:txBody>
          <a:bodyPr/>
          <a:lstStyle/>
          <a:p>
            <a:fld id="{580DDC31-7E68-4306-B684-19D00086C2A3}" type="slidenum">
              <a:rPr lang="en-GB" smtClean="0"/>
              <a:t>9</a:t>
            </a:fld>
            <a:endParaRPr lang="en-GB"/>
          </a:p>
        </p:txBody>
      </p:sp>
    </p:spTree>
    <p:extLst>
      <p:ext uri="{BB962C8B-B14F-4D97-AF65-F5344CB8AC3E}">
        <p14:creationId xmlns:p14="http://schemas.microsoft.com/office/powerpoint/2010/main" val="103127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GB"/>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445B8758-1A63-47AF-9A57-61AD41D55DCE}" type="slidenum">
              <a:rPr lang="en-GB" smtClean="0"/>
              <a:t>‹#›</a:t>
            </a:fld>
            <a:endParaRPr lang="en-GB"/>
          </a:p>
        </p:txBody>
      </p:sp>
    </p:spTree>
    <p:extLst>
      <p:ext uri="{BB962C8B-B14F-4D97-AF65-F5344CB8AC3E}">
        <p14:creationId xmlns:p14="http://schemas.microsoft.com/office/powerpoint/2010/main" val="221087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8E8AD8-4931-41FD-B125-1E904475D9FF}" type="datetimeFigureOut">
              <a:rPr lang="en-GB" smtClean="0"/>
              <a:t>18/03/2021</a:t>
            </a:fld>
            <a:endParaRPr lang="en-GB"/>
          </a:p>
        </p:txBody>
      </p:sp>
      <p:sp>
        <p:nvSpPr>
          <p:cNvPr id="6" name="Footer Placeholder 5"/>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311604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2657583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396078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4246206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F8E8AD8-4931-41FD-B125-1E904475D9FF}" type="datetimeFigureOut">
              <a:rPr lang="en-GB" smtClean="0"/>
              <a:t>18/03/2021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100917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F8E8AD8-4931-41FD-B125-1E904475D9FF}" type="datetimeFigureOut">
              <a:rPr lang="en-GB" smtClean="0"/>
              <a:t>18/03/2021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1855999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32389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237350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106708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8E8AD8-4931-41FD-B125-1E904475D9FF}" type="datetimeFigureOut">
              <a:rPr lang="en-GB" smtClean="0"/>
              <a:t>18/03/2021</a:t>
            </a:fld>
            <a:endParaRPr lang="en-GB"/>
          </a:p>
        </p:txBody>
      </p:sp>
      <p:sp>
        <p:nvSpPr>
          <p:cNvPr id="5" name="Footer Placeholder 4"/>
          <p:cNvSpPr>
            <a:spLocks noGrp="1"/>
          </p:cNvSpPr>
          <p:nvPr>
            <p:ph type="ftr" sz="quarter" idx="11"/>
          </p:nvPr>
        </p:nvSpPr>
        <p:spPr/>
        <p:txBody>
          <a:bodyPr/>
          <a:lstStyle/>
          <a:p>
            <a:endParaRPr lang="en-GB"/>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220606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8E8AD8-4931-41FD-B125-1E904475D9FF}" type="datetimeFigureOut">
              <a:rPr lang="en-GB" smtClean="0"/>
              <a:t>18/03/2021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205101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8E8AD8-4931-41FD-B125-1E904475D9FF}" type="datetimeFigureOut">
              <a:rPr lang="en-GB" smtClean="0"/>
              <a:t>18/03/2021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1605656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8E8AD8-4931-41FD-B125-1E904475D9FF}" type="datetimeFigureOut">
              <a:rPr lang="en-GB" smtClean="0"/>
              <a:t>18/03/2021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291081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E8AD8-4931-41FD-B125-1E904475D9FF}" type="datetimeFigureOut">
              <a:rPr lang="en-GB" smtClean="0"/>
              <a:t>18/03/2021</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107045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8E8AD8-4931-41FD-B125-1E904475D9FF}" type="datetimeFigureOut">
              <a:rPr lang="en-GB" smtClean="0"/>
              <a:t>18/03/2021</a:t>
            </a:fld>
            <a:endParaRPr lang="en-GB"/>
          </a:p>
        </p:txBody>
      </p:sp>
      <p:sp>
        <p:nvSpPr>
          <p:cNvPr id="6" name="Footer Placeholder 5"/>
          <p:cNvSpPr>
            <a:spLocks noGrp="1"/>
          </p:cNvSpPr>
          <p:nvPr>
            <p:ph type="ftr" sz="quarter" idx="11"/>
          </p:nvPr>
        </p:nvSpPr>
        <p:spPr/>
        <p:txBody>
          <a:bodyPr/>
          <a:lstStyle/>
          <a:p>
            <a:endParaRPr lang="en-GB"/>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293219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8E8AD8-4931-41FD-B125-1E904475D9FF}" type="datetimeFigureOut">
              <a:rPr lang="en-GB" smtClean="0"/>
              <a:t>18/03/2021</a:t>
            </a:fld>
            <a:endParaRPr lang="en-GB"/>
          </a:p>
        </p:txBody>
      </p:sp>
      <p:sp>
        <p:nvSpPr>
          <p:cNvPr id="6" name="Footer Placeholder 5"/>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45B8758-1A63-47AF-9A57-61AD41D55DCE}" type="slidenum">
              <a:rPr lang="en-GB" smtClean="0"/>
              <a:t>‹#›</a:t>
            </a:fld>
            <a:endParaRPr lang="en-GB"/>
          </a:p>
        </p:txBody>
      </p:sp>
    </p:spTree>
    <p:extLst>
      <p:ext uri="{BB962C8B-B14F-4D97-AF65-F5344CB8AC3E}">
        <p14:creationId xmlns:p14="http://schemas.microsoft.com/office/powerpoint/2010/main" val="315813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F8E8AD8-4931-41FD-B125-1E904475D9FF}" type="datetimeFigureOut">
              <a:rPr lang="en-GB" smtClean="0"/>
              <a:t>18/03/2021</a:t>
            </a:fld>
            <a:endParaRPr lang="en-GB"/>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GB"/>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445B8758-1A63-47AF-9A57-61AD41D55DCE}" type="slidenum">
              <a:rPr lang="en-GB" smtClean="0"/>
              <a:t>‹#›</a:t>
            </a:fld>
            <a:endParaRPr lang="en-GB"/>
          </a:p>
        </p:txBody>
      </p:sp>
    </p:spTree>
    <p:extLst>
      <p:ext uri="{BB962C8B-B14F-4D97-AF65-F5344CB8AC3E}">
        <p14:creationId xmlns:p14="http://schemas.microsoft.com/office/powerpoint/2010/main" val="26853853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Wp2BW9aSH8" TargetMode="External"/><Relationship Id="rId3" Type="http://schemas.openxmlformats.org/officeDocument/2006/relationships/slideLayout" Target="../slideLayouts/slideLayout4.xml"/><Relationship Id="rId7" Type="http://schemas.openxmlformats.org/officeDocument/2006/relationships/hyperlink" Target="https://www.socialemotionalworkshop.com/wp-content/uploads/slider2/SMARTGoalsREVISION006.jpe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theexceptionalskills.com/smart-goals-examples/#:~:text=SMART%20Goals%20examples%20for%20your%20health%201%20Walk,minutes%20earlier%20every%20day%20to%20stretch%2Fwhatever%20this%20month" TargetMode="External"/><Relationship Id="rId5" Type="http://schemas.openxmlformats.org/officeDocument/2006/relationships/image" Target="../media/image23.jp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hyperlink" Target="https://www.youtube.com/watch?v=VZXcKyevXK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0.jp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1.jp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idx="4294967295"/>
          </p:nvPr>
        </p:nvSpPr>
        <p:spPr>
          <a:xfrm>
            <a:off x="2080260" y="2200275"/>
            <a:ext cx="8824913" cy="2676525"/>
          </a:xfrm>
        </p:spPr>
        <p:txBody>
          <a:bodyPr/>
          <a:lstStyle/>
          <a:p>
            <a:pPr algn="r"/>
            <a:r>
              <a:rPr lang="en-GB" dirty="0" smtClean="0"/>
              <a:t>SMART GOALS</a:t>
            </a:r>
            <a:endParaRPr lang="en-GB" dirty="0"/>
          </a:p>
        </p:txBody>
      </p:sp>
      <p:sp>
        <p:nvSpPr>
          <p:cNvPr id="3" name="Subtitle 2"/>
          <p:cNvSpPr>
            <a:spLocks noGrp="1"/>
          </p:cNvSpPr>
          <p:nvPr>
            <p:ph type="subTitle" idx="4294967295"/>
          </p:nvPr>
        </p:nvSpPr>
        <p:spPr>
          <a:xfrm>
            <a:off x="1624013" y="3848100"/>
            <a:ext cx="9144000" cy="544513"/>
          </a:xfrm>
        </p:spPr>
        <p:txBody>
          <a:bodyPr/>
          <a:lstStyle/>
          <a:p>
            <a:pPr marL="0" indent="0" algn="r">
              <a:buNone/>
            </a:pPr>
            <a:r>
              <a:rPr lang="en-GB" dirty="0" smtClean="0"/>
              <a:t>Together we will achieve</a:t>
            </a:r>
          </a:p>
          <a:p>
            <a:pPr algn="r"/>
            <a:endParaRPr lang="en-GB" dirty="0"/>
          </a:p>
        </p:txBody>
      </p:sp>
      <p:pic>
        <p:nvPicPr>
          <p:cNvPr id="58" name="Audio 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8" name="Picture 7"/>
          <p:cNvPicPr/>
          <p:nvPr/>
        </p:nvPicPr>
        <p:blipFill>
          <a:blip r:embed="rId7"/>
          <a:stretch>
            <a:fillRect/>
          </a:stretch>
        </p:blipFill>
        <p:spPr>
          <a:xfrm>
            <a:off x="249645" y="6040883"/>
            <a:ext cx="1139768" cy="573021"/>
          </a:xfrm>
          <a:prstGeom prst="rect">
            <a:avLst/>
          </a:prstGeom>
        </p:spPr>
      </p:pic>
      <p:pic>
        <p:nvPicPr>
          <p:cNvPr id="7" name="Picture 6"/>
          <p:cNvPicPr/>
          <p:nvPr/>
        </p:nvPicPr>
        <p:blipFill>
          <a:blip r:embed="rId8"/>
          <a:stretch>
            <a:fillRect/>
          </a:stretch>
        </p:blipFill>
        <p:spPr>
          <a:xfrm>
            <a:off x="2799667" y="6040438"/>
            <a:ext cx="1068779" cy="573466"/>
          </a:xfrm>
          <a:prstGeom prst="rect">
            <a:avLst/>
          </a:prstGeom>
          <a:noFill/>
          <a:ln>
            <a:noFill/>
          </a:ln>
        </p:spPr>
      </p:pic>
      <p:pic>
        <p:nvPicPr>
          <p:cNvPr id="9" name="Picture 8"/>
          <p:cNvPicPr/>
          <p:nvPr/>
        </p:nvPicPr>
        <p:blipFill>
          <a:blip r:embed="rId9" cstate="print">
            <a:extLst>
              <a:ext uri="{28A0092B-C50C-407E-A947-70E740481C1C}">
                <a14:useLocalDpi xmlns:a14="http://schemas.microsoft.com/office/drawing/2010/main" val="0"/>
              </a:ext>
            </a:extLst>
          </a:blip>
          <a:stretch>
            <a:fillRect/>
          </a:stretch>
        </p:blipFill>
        <p:spPr>
          <a:xfrm>
            <a:off x="7815194" y="5944509"/>
            <a:ext cx="1291261" cy="751939"/>
          </a:xfrm>
          <a:prstGeom prst="rect">
            <a:avLst/>
          </a:prstGeom>
        </p:spPr>
      </p:pic>
      <p:pic>
        <p:nvPicPr>
          <p:cNvPr id="10" name="Picture 9"/>
          <p:cNvPicPr/>
          <p:nvPr/>
        </p:nvPicPr>
        <p:blipFill>
          <a:blip r:embed="rId10"/>
          <a:stretch>
            <a:fillRect/>
          </a:stretch>
        </p:blipFill>
        <p:spPr>
          <a:xfrm>
            <a:off x="5504335" y="5774951"/>
            <a:ext cx="827356" cy="921497"/>
          </a:xfrm>
          <a:prstGeom prst="rect">
            <a:avLst/>
          </a:prstGeom>
        </p:spPr>
      </p:pic>
      <p:pic>
        <p:nvPicPr>
          <p:cNvPr id="11" name="Picture 10"/>
          <p:cNvPicPr/>
          <p:nvPr/>
        </p:nvPicPr>
        <p:blipFill>
          <a:blip r:embed="rId11"/>
          <a:stretch>
            <a:fillRect/>
          </a:stretch>
        </p:blipFill>
        <p:spPr>
          <a:xfrm>
            <a:off x="10219092" y="6010287"/>
            <a:ext cx="1166661" cy="686161"/>
          </a:xfrm>
          <a:prstGeom prst="rect">
            <a:avLst/>
          </a:prstGeom>
        </p:spPr>
      </p:pic>
    </p:spTree>
    <p:extLst>
      <p:ext uri="{BB962C8B-B14F-4D97-AF65-F5344CB8AC3E}">
        <p14:creationId xmlns:p14="http://schemas.microsoft.com/office/powerpoint/2010/main" val="625014235"/>
      </p:ext>
    </p:extLst>
  </p:cSld>
  <p:clrMapOvr>
    <a:masterClrMapping/>
  </p:clrMapOvr>
  <mc:AlternateContent xmlns:mc="http://schemas.openxmlformats.org/markup-compatibility/2006" xmlns:p14="http://schemas.microsoft.com/office/powerpoint/2010/main">
    <mc:Choice Requires="p14">
      <p:transition spd="slow" p14:dur="2000" advClick="0" advTm="80528"/>
    </mc:Choice>
    <mc:Fallback xmlns="">
      <p:transition spd="slow" advClick="0" advTm="8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par>
                                <p:cTn id="7" presetID="42" presetClass="entr" presetSubtype="0" fill="hold" grpId="0" nodeType="withEffect">
                                  <p:stCondLst>
                                    <p:cond delay="6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7000"/>
                            </p:stCondLst>
                            <p:childTnLst>
                              <p:par>
                                <p:cTn id="13" presetID="42" presetClass="entr" presetSubtype="0" fill="hold" grpId="0" nodeType="afterEffect">
                                  <p:stCondLst>
                                    <p:cond delay="2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5102" showWhenStopped="0">
                <p:cTn id="18" fill="hold" display="0">
                  <p:stCondLst>
                    <p:cond delay="indefinite"/>
                  </p:stCondLst>
                  <p:endCondLst>
                    <p:cond evt="onStopAudio" delay="0">
                      <p:tgtEl>
                        <p:sldTgt/>
                      </p:tgtEl>
                    </p:cond>
                  </p:endCondLst>
                </p:cTn>
                <p:tgtEl>
                  <p:spTgt spid="58"/>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28208"/>
            <a:ext cx="12192000" cy="4177697"/>
          </a:xfrm>
          <a:prstGeom prst="rect">
            <a:avLst/>
          </a:prstGeom>
        </p:spPr>
      </p:pic>
      <p:sp>
        <p:nvSpPr>
          <p:cNvPr id="5" name="Content Placeholder 4"/>
          <p:cNvSpPr>
            <a:spLocks noGrp="1"/>
          </p:cNvSpPr>
          <p:nvPr>
            <p:ph idx="1"/>
          </p:nvPr>
        </p:nvSpPr>
        <p:spPr>
          <a:xfrm>
            <a:off x="1428087" y="2375065"/>
            <a:ext cx="9867541" cy="4267035"/>
          </a:xfrm>
        </p:spPr>
        <p:txBody>
          <a:bodyPr>
            <a:normAutofit fontScale="40000" lnSpcReduction="20000"/>
          </a:bodyPr>
          <a:lstStyle/>
          <a:p>
            <a:r>
              <a:rPr lang="en-GB" sz="4500" dirty="0" smtClean="0">
                <a:solidFill>
                  <a:schemeClr val="tx2">
                    <a:lumMod val="60000"/>
                    <a:lumOff val="40000"/>
                  </a:schemeClr>
                </a:solidFill>
              </a:rPr>
              <a:t>Let’s PAUSE and take 10 minutes to think of different goals that you think you could use with the SMART Goal concept.  Jot them down on a piece of paper. (Pairs or Groups)</a:t>
            </a:r>
          </a:p>
          <a:p>
            <a:endParaRPr lang="en-GB" sz="4500" dirty="0"/>
          </a:p>
          <a:p>
            <a:r>
              <a:rPr lang="en-GB" sz="4500" dirty="0" smtClean="0">
                <a:solidFill>
                  <a:schemeClr val="tx2">
                    <a:lumMod val="60000"/>
                    <a:lumOff val="40000"/>
                  </a:schemeClr>
                </a:solidFill>
              </a:rPr>
              <a:t>What did you come up with? </a:t>
            </a:r>
            <a:r>
              <a:rPr lang="en-GB" sz="4500" dirty="0">
                <a:solidFill>
                  <a:schemeClr val="tx2">
                    <a:lumMod val="60000"/>
                    <a:lumOff val="40000"/>
                  </a:schemeClr>
                </a:solidFill>
              </a:rPr>
              <a:t> </a:t>
            </a:r>
            <a:r>
              <a:rPr lang="en-GB" sz="4500" dirty="0" smtClean="0">
                <a:solidFill>
                  <a:schemeClr val="tx2">
                    <a:lumMod val="60000"/>
                    <a:lumOff val="40000"/>
                  </a:schemeClr>
                </a:solidFill>
              </a:rPr>
              <a:t> </a:t>
            </a:r>
          </a:p>
          <a:p>
            <a:endParaRPr lang="en-GB" sz="4500" dirty="0">
              <a:solidFill>
                <a:schemeClr val="tx2">
                  <a:lumMod val="60000"/>
                  <a:lumOff val="40000"/>
                </a:schemeClr>
              </a:solidFill>
            </a:endParaRPr>
          </a:p>
          <a:p>
            <a:pPr marL="0" indent="0">
              <a:buNone/>
            </a:pPr>
            <a:r>
              <a:rPr lang="en-GB" sz="4500" dirty="0" smtClean="0">
                <a:solidFill>
                  <a:schemeClr val="tx2">
                    <a:lumMod val="60000"/>
                    <a:lumOff val="40000"/>
                  </a:schemeClr>
                </a:solidFill>
              </a:rPr>
              <a:t>Here are some examples</a:t>
            </a:r>
          </a:p>
          <a:p>
            <a:r>
              <a:rPr lang="en-GB" sz="4500" dirty="0" smtClean="0">
                <a:solidFill>
                  <a:schemeClr val="tx2">
                    <a:lumMod val="60000"/>
                    <a:lumOff val="40000"/>
                  </a:schemeClr>
                </a:solidFill>
              </a:rPr>
              <a:t>Losing weight</a:t>
            </a:r>
          </a:p>
          <a:p>
            <a:r>
              <a:rPr lang="en-GB" sz="4500" dirty="0" smtClean="0">
                <a:solidFill>
                  <a:schemeClr val="tx2">
                    <a:lumMod val="60000"/>
                    <a:lumOff val="40000"/>
                  </a:schemeClr>
                </a:solidFill>
              </a:rPr>
              <a:t>Becoming more active</a:t>
            </a:r>
          </a:p>
          <a:p>
            <a:r>
              <a:rPr lang="en-GB" sz="4500" dirty="0" smtClean="0">
                <a:solidFill>
                  <a:schemeClr val="tx2">
                    <a:lumMod val="60000"/>
                    <a:lumOff val="40000"/>
                  </a:schemeClr>
                </a:solidFill>
              </a:rPr>
              <a:t>Improving Relationships</a:t>
            </a:r>
          </a:p>
          <a:p>
            <a:r>
              <a:rPr lang="en-GB" sz="4500" dirty="0" smtClean="0">
                <a:solidFill>
                  <a:schemeClr val="tx2">
                    <a:lumMod val="60000"/>
                    <a:lumOff val="40000"/>
                  </a:schemeClr>
                </a:solidFill>
              </a:rPr>
              <a:t>Living within a Budget</a:t>
            </a:r>
          </a:p>
          <a:p>
            <a:r>
              <a:rPr lang="en-GB" sz="4500" dirty="0" smtClean="0">
                <a:solidFill>
                  <a:schemeClr val="tx2">
                    <a:lumMod val="60000"/>
                    <a:lumOff val="40000"/>
                  </a:schemeClr>
                </a:solidFill>
              </a:rPr>
              <a:t>Having Savings</a:t>
            </a:r>
          </a:p>
          <a:p>
            <a:r>
              <a:rPr lang="en-GB" sz="4500" dirty="0" smtClean="0">
                <a:solidFill>
                  <a:schemeClr val="tx2">
                    <a:lumMod val="60000"/>
                    <a:lumOff val="40000"/>
                  </a:schemeClr>
                </a:solidFill>
              </a:rPr>
              <a:t>Improving Leisure time</a:t>
            </a:r>
          </a:p>
          <a:p>
            <a:endParaRPr lang="en-GB" dirty="0" smtClean="0"/>
          </a:p>
          <a:p>
            <a:pPr marL="0" indent="0">
              <a:buNone/>
            </a:pPr>
            <a:endParaRPr lang="en-GB" dirty="0" smtClean="0"/>
          </a:p>
          <a:p>
            <a:endParaRPr lang="en-GB" dirty="0" smtClean="0"/>
          </a:p>
          <a:p>
            <a:endParaRPr lang="en-GB" dirty="0"/>
          </a:p>
        </p:txBody>
      </p:sp>
      <p:sp>
        <p:nvSpPr>
          <p:cNvPr id="4" name="Title 3"/>
          <p:cNvSpPr>
            <a:spLocks noGrp="1"/>
          </p:cNvSpPr>
          <p:nvPr>
            <p:ph type="title"/>
          </p:nvPr>
        </p:nvSpPr>
        <p:spPr/>
        <p:txBody>
          <a:bodyPr/>
          <a:lstStyle/>
          <a:p>
            <a:pPr algn="ctr"/>
            <a:r>
              <a:rPr lang="en-GB" dirty="0" smtClean="0"/>
              <a:t>ACTIVITY</a:t>
            </a:r>
            <a:endParaRPr lang="en-GB"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3489270"/>
      </p:ext>
    </p:extLst>
  </p:cSld>
  <p:clrMapOvr>
    <a:masterClrMapping/>
  </p:clrMapOvr>
  <p:transition spd="med" advTm="5376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1"/>
                            </p:stCondLst>
                            <p:childTnLst>
                              <p:par>
                                <p:cTn id="8" presetID="42" presetClass="entr" presetSubtype="0" fill="hold" nodeType="afterEffect">
                                  <p:stCondLst>
                                    <p:cond delay="2300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1000"/>
                                        <p:tgtEl>
                                          <p:spTgt spid="5">
                                            <p:txEl>
                                              <p:pRg st="4" end="4"/>
                                            </p:txEl>
                                          </p:spTgt>
                                        </p:tgtEl>
                                      </p:cBhvr>
                                    </p:animEffect>
                                    <p:anim calcmode="lin" valueType="num">
                                      <p:cBhvr>
                                        <p:cTn id="1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13" fill="hold">
                            <p:stCondLst>
                              <p:cond delay="24001"/>
                            </p:stCondLst>
                            <p:childTnLst>
                              <p:par>
                                <p:cTn id="14" presetID="42" presetClass="entr" presetSubtype="0" fill="hold" nodeType="afterEffect">
                                  <p:stCondLst>
                                    <p:cond delay="200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1000"/>
                                        <p:tgtEl>
                                          <p:spTgt spid="5">
                                            <p:txEl>
                                              <p:pRg st="5" end="5"/>
                                            </p:txEl>
                                          </p:spTgt>
                                        </p:tgtEl>
                                      </p:cBhvr>
                                    </p:animEffect>
                                    <p:anim calcmode="lin" valueType="num">
                                      <p:cBhvr>
                                        <p:cTn id="1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19" fill="hold">
                            <p:stCondLst>
                              <p:cond delay="27001"/>
                            </p:stCondLst>
                            <p:childTnLst>
                              <p:par>
                                <p:cTn id="20" presetID="42" presetClass="entr" presetSubtype="0" fill="hold" nodeType="afterEffect">
                                  <p:stCondLst>
                                    <p:cond delay="200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1"/>
                            </p:stCondLst>
                            <p:childTnLst>
                              <p:par>
                                <p:cTn id="26" presetID="42" presetClass="entr" presetSubtype="0" fill="hold" nodeType="afterEffect">
                                  <p:stCondLst>
                                    <p:cond delay="200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1000"/>
                                        <p:tgtEl>
                                          <p:spTgt spid="5">
                                            <p:txEl>
                                              <p:pRg st="7" end="7"/>
                                            </p:txEl>
                                          </p:spTgt>
                                        </p:tgtEl>
                                      </p:cBhvr>
                                    </p:animEffect>
                                    <p:anim calcmode="lin" valueType="num">
                                      <p:cBhvr>
                                        <p:cTn id="2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par>
                          <p:cTn id="31" fill="hold">
                            <p:stCondLst>
                              <p:cond delay="33001"/>
                            </p:stCondLst>
                            <p:childTnLst>
                              <p:par>
                                <p:cTn id="32" presetID="42" presetClass="entr" presetSubtype="0" fill="hold" nodeType="afterEffect">
                                  <p:stCondLst>
                                    <p:cond delay="200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1000"/>
                                        <p:tgtEl>
                                          <p:spTgt spid="5">
                                            <p:txEl>
                                              <p:pRg st="8" end="8"/>
                                            </p:txEl>
                                          </p:spTgt>
                                        </p:tgtEl>
                                      </p:cBhvr>
                                    </p:animEffect>
                                    <p:anim calcmode="lin" valueType="num">
                                      <p:cBhvr>
                                        <p:cTn id="3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par>
                          <p:cTn id="37" fill="hold">
                            <p:stCondLst>
                              <p:cond delay="36001"/>
                            </p:stCondLst>
                            <p:childTnLst>
                              <p:par>
                                <p:cTn id="38" presetID="42" presetClass="entr" presetSubtype="0" fill="hold" nodeType="afterEffect">
                                  <p:stCondLst>
                                    <p:cond delay="200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1000"/>
                                        <p:tgtEl>
                                          <p:spTgt spid="5">
                                            <p:txEl>
                                              <p:pRg st="9" end="9"/>
                                            </p:txEl>
                                          </p:spTgt>
                                        </p:tgtEl>
                                      </p:cBhvr>
                                    </p:animEffect>
                                    <p:anim calcmode="lin" valueType="num">
                                      <p:cBhvr>
                                        <p:cTn id="4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par>
                          <p:cTn id="43" fill="hold">
                            <p:stCondLst>
                              <p:cond delay="39001"/>
                            </p:stCondLst>
                            <p:childTnLst>
                              <p:par>
                                <p:cTn id="44" presetID="42" presetClass="entr" presetSubtype="0" fill="hold" nodeType="afterEffect">
                                  <p:stCondLst>
                                    <p:cond delay="200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1000"/>
                                        <p:tgtEl>
                                          <p:spTgt spid="5">
                                            <p:txEl>
                                              <p:pRg st="10" end="10"/>
                                            </p:txEl>
                                          </p:spTgt>
                                        </p:tgtEl>
                                      </p:cBhvr>
                                    </p:animEffect>
                                    <p:anim calcmode="lin" valueType="num">
                                      <p:cBhvr>
                                        <p:cTn id="47"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2041" showWhenStopped="0">
                <p:cTn id="49"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03"/>
            <a:ext cx="12192000" cy="6858000"/>
          </a:xfrm>
          <a:prstGeom prst="rect">
            <a:avLst/>
          </a:prstGeom>
        </p:spPr>
      </p:pic>
      <p:sp>
        <p:nvSpPr>
          <p:cNvPr id="2" name="Title 1"/>
          <p:cNvSpPr>
            <a:spLocks noGrp="1"/>
          </p:cNvSpPr>
          <p:nvPr>
            <p:ph type="title"/>
          </p:nvPr>
        </p:nvSpPr>
        <p:spPr>
          <a:xfrm>
            <a:off x="1499337" y="549839"/>
            <a:ext cx="8761413" cy="706964"/>
          </a:xfrm>
        </p:spPr>
        <p:txBody>
          <a:bodyPr/>
          <a:lstStyle/>
          <a:p>
            <a:pPr algn="ctr"/>
            <a:r>
              <a:rPr lang="en-GB" dirty="0" smtClean="0">
                <a:solidFill>
                  <a:schemeClr val="bg1"/>
                </a:solidFill>
              </a:rPr>
              <a:t>EXAMPLE OF A SMART GOAL</a:t>
            </a:r>
            <a:endParaRPr lang="en-GB" dirty="0">
              <a:solidFill>
                <a:schemeClr val="bg1"/>
              </a:solidFill>
            </a:endParaRPr>
          </a:p>
        </p:txBody>
      </p:sp>
      <p:sp>
        <p:nvSpPr>
          <p:cNvPr id="3" name="Content Placeholder 2"/>
          <p:cNvSpPr>
            <a:spLocks noGrp="1"/>
          </p:cNvSpPr>
          <p:nvPr>
            <p:ph idx="1"/>
          </p:nvPr>
        </p:nvSpPr>
        <p:spPr>
          <a:xfrm>
            <a:off x="958477" y="1522845"/>
            <a:ext cx="10275046" cy="5119255"/>
          </a:xfrm>
        </p:spPr>
        <p:txBody>
          <a:bodyPr>
            <a:normAutofit fontScale="77500" lnSpcReduction="20000"/>
          </a:bodyPr>
          <a:lstStyle/>
          <a:p>
            <a:r>
              <a:rPr lang="en-GB" sz="2100" b="1" dirty="0" smtClean="0">
                <a:solidFill>
                  <a:schemeClr val="tx2">
                    <a:lumMod val="75000"/>
                  </a:schemeClr>
                </a:solidFill>
              </a:rPr>
              <a:t>Remember your goal has to be clear and concise.  Simply saying – “I want to lose weight this year” does not define a clear path to achieve your goal</a:t>
            </a:r>
            <a:r>
              <a:rPr lang="en-GB" b="1" dirty="0" smtClean="0">
                <a:solidFill>
                  <a:schemeClr val="tx2">
                    <a:lumMod val="75000"/>
                  </a:schemeClr>
                </a:solidFill>
              </a:rPr>
              <a:t>.</a:t>
            </a:r>
            <a:endParaRPr lang="en-GB" b="1" dirty="0">
              <a:solidFill>
                <a:schemeClr val="tx2">
                  <a:lumMod val="75000"/>
                </a:schemeClr>
              </a:solidFill>
            </a:endParaRPr>
          </a:p>
          <a:p>
            <a:r>
              <a:rPr lang="en-GB" sz="1900" b="1" dirty="0" smtClean="0">
                <a:solidFill>
                  <a:schemeClr val="tx2">
                    <a:lumMod val="75000"/>
                  </a:schemeClr>
                </a:solidFill>
              </a:rPr>
              <a:t>If we incorporate the SMART goal concept in this statement, you can immediately notice the difference.</a:t>
            </a:r>
            <a:endParaRPr lang="en-GB" sz="1900" b="1" dirty="0">
              <a:solidFill>
                <a:schemeClr val="tx2">
                  <a:lumMod val="75000"/>
                </a:schemeClr>
              </a:solidFill>
            </a:endParaRPr>
          </a:p>
          <a:p>
            <a:pPr marL="0" indent="0" algn="ctr">
              <a:buNone/>
            </a:pPr>
            <a:endParaRPr lang="en-GB" b="1" dirty="0" smtClean="0">
              <a:solidFill>
                <a:schemeClr val="tx2">
                  <a:lumMod val="75000"/>
                </a:schemeClr>
              </a:solidFill>
            </a:endParaRPr>
          </a:p>
          <a:p>
            <a:pPr marL="0" indent="0" algn="ctr">
              <a:buNone/>
            </a:pPr>
            <a:r>
              <a:rPr lang="en-GB" b="1" dirty="0" smtClean="0">
                <a:solidFill>
                  <a:schemeClr val="tx2">
                    <a:lumMod val="75000"/>
                  </a:schemeClr>
                </a:solidFill>
              </a:rPr>
              <a:t>Let’s take a look</a:t>
            </a:r>
          </a:p>
          <a:p>
            <a:r>
              <a:rPr lang="en-GB" b="1" dirty="0" smtClean="0">
                <a:solidFill>
                  <a:schemeClr val="tx2">
                    <a:lumMod val="75000"/>
                  </a:schemeClr>
                </a:solidFill>
              </a:rPr>
              <a:t>  </a:t>
            </a:r>
            <a:r>
              <a:rPr lang="en-GB" sz="2100" b="1" dirty="0" smtClean="0">
                <a:solidFill>
                  <a:schemeClr val="tx2">
                    <a:lumMod val="75000"/>
                  </a:schemeClr>
                </a:solidFill>
              </a:rPr>
              <a:t>I will increase my daily activity by walking for 20-30 minutes at least 3 times a week. (SPECIFIC &amp; ACHIEVABLE) </a:t>
            </a:r>
          </a:p>
          <a:p>
            <a:endParaRPr lang="en-GB" sz="2100" b="1" dirty="0" smtClean="0">
              <a:solidFill>
                <a:schemeClr val="tx2">
                  <a:lumMod val="75000"/>
                </a:schemeClr>
              </a:solidFill>
            </a:endParaRPr>
          </a:p>
          <a:p>
            <a:r>
              <a:rPr lang="en-GB" sz="2100" b="1" dirty="0" smtClean="0">
                <a:solidFill>
                  <a:schemeClr val="tx2">
                    <a:lumMod val="75000"/>
                  </a:schemeClr>
                </a:solidFill>
              </a:rPr>
              <a:t> I will track my progress by using my </a:t>
            </a:r>
            <a:r>
              <a:rPr lang="en-GB" sz="2100" b="1" dirty="0" err="1" smtClean="0">
                <a:solidFill>
                  <a:schemeClr val="tx2">
                    <a:lumMod val="75000"/>
                  </a:schemeClr>
                </a:solidFill>
              </a:rPr>
              <a:t>fitbit</a:t>
            </a:r>
            <a:r>
              <a:rPr lang="en-GB" sz="2100" b="1" dirty="0" smtClean="0">
                <a:solidFill>
                  <a:schemeClr val="tx2">
                    <a:lumMod val="75000"/>
                  </a:schemeClr>
                </a:solidFill>
              </a:rPr>
              <a:t>  tracker to monitor my steps, input food intake daily and weigh myself weekly. (MEASURABLE) </a:t>
            </a:r>
          </a:p>
          <a:p>
            <a:endParaRPr lang="en-GB" sz="2100" b="1" dirty="0" smtClean="0">
              <a:solidFill>
                <a:schemeClr val="tx2">
                  <a:lumMod val="75000"/>
                </a:schemeClr>
              </a:solidFill>
            </a:endParaRPr>
          </a:p>
          <a:p>
            <a:r>
              <a:rPr lang="en-GB" sz="2100" b="1" dirty="0" smtClean="0">
                <a:solidFill>
                  <a:schemeClr val="tx2">
                    <a:lumMod val="75000"/>
                  </a:schemeClr>
                </a:solidFill>
              </a:rPr>
              <a:t>By increasing my daily activity this will help me lose weight, feel more comfortable in my clothes and help me be more active outdoors with family. (RELEVANT). </a:t>
            </a:r>
          </a:p>
          <a:p>
            <a:endParaRPr lang="en-GB" sz="2100" b="1" dirty="0" smtClean="0">
              <a:solidFill>
                <a:schemeClr val="tx2">
                  <a:lumMod val="75000"/>
                </a:schemeClr>
              </a:solidFill>
            </a:endParaRPr>
          </a:p>
          <a:p>
            <a:r>
              <a:rPr lang="en-GB" sz="2100" b="1" dirty="0" smtClean="0">
                <a:solidFill>
                  <a:schemeClr val="tx2">
                    <a:lumMod val="75000"/>
                  </a:schemeClr>
                </a:solidFill>
              </a:rPr>
              <a:t>I will review my progress in 12 weeks and if required  increase my walking time or make amendments to ensure my physical activity becomes embedded in my lifestyle. (TIMEBOUND</a:t>
            </a:r>
            <a:r>
              <a:rPr lang="en-GB" sz="2100" b="1" dirty="0" smtClean="0">
                <a:solidFill>
                  <a:schemeClr val="bg1"/>
                </a:solidFill>
              </a:rPr>
              <a:t>)</a:t>
            </a:r>
            <a:endParaRPr lang="en-GB" sz="2100" b="1" dirty="0">
              <a:solidFill>
                <a:schemeClr val="bg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2423304"/>
      </p:ext>
    </p:extLst>
  </p:cSld>
  <p:clrMapOvr>
    <a:masterClrMapping/>
  </p:clrMapOvr>
  <p:transition spd="med" advTm="8277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2" presetClass="entr" presetSubtype="0" fill="hold" nodeType="withEffect">
                                  <p:stCondLst>
                                    <p:cond delay="25000"/>
                                  </p:stCondLst>
                                  <p:childTnLst>
                                    <p:set>
                                      <p:cBhvr>
                                        <p:cTn id="8" dur="1" fill="hold">
                                          <p:stCondLst>
                                            <p:cond delay="0"/>
                                          </p:stCondLst>
                                        </p:cTn>
                                        <p:tgtEl>
                                          <p:spTgt spid="3">
                                            <p:txEl>
                                              <p:pRg st="4" end="4"/>
                                            </p:txEl>
                                          </p:spTgt>
                                        </p:tgtEl>
                                        <p:attrNameLst>
                                          <p:attrName>style.visibility</p:attrName>
                                        </p:attrNameLst>
                                      </p:cBhvr>
                                      <p:to>
                                        <p:strVal val="visible"/>
                                      </p:to>
                                    </p:set>
                                    <p:animEffect transition="in" filter="fade">
                                      <p:cBhvr>
                                        <p:cTn id="9" dur="1000"/>
                                        <p:tgtEl>
                                          <p:spTgt spid="3">
                                            <p:txEl>
                                              <p:pRg st="4" end="4"/>
                                            </p:txEl>
                                          </p:spTgt>
                                        </p:tgtEl>
                                      </p:cBhvr>
                                    </p:animEffect>
                                    <p:anim calcmode="lin" valueType="num">
                                      <p:cBhvr>
                                        <p:cTn id="1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2" fill="hold">
                            <p:stCondLst>
                              <p:cond delay="26000"/>
                            </p:stCondLst>
                            <p:childTnLst>
                              <p:par>
                                <p:cTn id="13" presetID="42" presetClass="entr" presetSubtype="0" fill="hold" nodeType="afterEffect">
                                  <p:stCondLst>
                                    <p:cond delay="800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2000"/>
                                        <p:tgtEl>
                                          <p:spTgt spid="3">
                                            <p:txEl>
                                              <p:pRg st="6" end="6"/>
                                            </p:txEl>
                                          </p:spTgt>
                                        </p:tgtEl>
                                      </p:cBhvr>
                                    </p:animEffect>
                                    <p:anim calcmode="lin" valueType="num">
                                      <p:cBhvr>
                                        <p:cTn id="16"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7"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18" fill="hold">
                            <p:stCondLst>
                              <p:cond delay="36000"/>
                            </p:stCondLst>
                            <p:childTnLst>
                              <p:par>
                                <p:cTn id="19" presetID="42" presetClass="entr" presetSubtype="0" fill="hold" nodeType="afterEffect">
                                  <p:stCondLst>
                                    <p:cond delay="800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2000"/>
                                        <p:tgtEl>
                                          <p:spTgt spid="3">
                                            <p:txEl>
                                              <p:pRg st="8" end="8"/>
                                            </p:txEl>
                                          </p:spTgt>
                                        </p:tgtEl>
                                      </p:cBhvr>
                                    </p:animEffect>
                                    <p:anim calcmode="lin" valueType="num">
                                      <p:cBhvr>
                                        <p:cTn id="22"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24" fill="hold">
                            <p:stCondLst>
                              <p:cond delay="46000"/>
                            </p:stCondLst>
                            <p:childTnLst>
                              <p:par>
                                <p:cTn id="25" presetID="42" presetClass="entr" presetSubtype="0" fill="hold" nodeType="afterEffect">
                                  <p:stCondLst>
                                    <p:cond delay="800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2000"/>
                                        <p:tgtEl>
                                          <p:spTgt spid="3">
                                            <p:txEl>
                                              <p:pRg st="10" end="10"/>
                                            </p:txEl>
                                          </p:spTgt>
                                        </p:tgtEl>
                                      </p:cBhvr>
                                    </p:animEffect>
                                    <p:anim calcmode="lin" valueType="num">
                                      <p:cBhvr>
                                        <p:cTn id="28" dur="2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9" dur="2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020" showWhenStopped="0">
                <p:cTn id="30"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EXAMPLE OF  A SMART GOAL TEMPLATE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7090649"/>
              </p:ext>
            </p:extLst>
          </p:nvPr>
        </p:nvGraphicFramePr>
        <p:xfrm>
          <a:off x="487017" y="2494721"/>
          <a:ext cx="11160036" cy="3840480"/>
        </p:xfrm>
        <a:graphic>
          <a:graphicData uri="http://schemas.openxmlformats.org/drawingml/2006/table">
            <a:tbl>
              <a:tblPr firstCol="1">
                <a:tableStyleId>{5C22544A-7EE6-4342-B048-85BDC9FD1C3A}</a:tableStyleId>
              </a:tblPr>
              <a:tblGrid>
                <a:gridCol w="2756971">
                  <a:extLst>
                    <a:ext uri="{9D8B030D-6E8A-4147-A177-3AD203B41FA5}">
                      <a16:colId xmlns:a16="http://schemas.microsoft.com/office/drawing/2014/main" val="176939531"/>
                    </a:ext>
                  </a:extLst>
                </a:gridCol>
                <a:gridCol w="8403065">
                  <a:extLst>
                    <a:ext uri="{9D8B030D-6E8A-4147-A177-3AD203B41FA5}">
                      <a16:colId xmlns:a16="http://schemas.microsoft.com/office/drawing/2014/main" val="2579372793"/>
                    </a:ext>
                  </a:extLst>
                </a:gridCol>
              </a:tblGrid>
              <a:tr h="876766">
                <a:tc gridSpan="2">
                  <a:txBody>
                    <a:bodyPr/>
                    <a:lstStyle/>
                    <a:p>
                      <a:r>
                        <a:rPr lang="en-GB" dirty="0" smtClean="0"/>
                        <a:t>What’s the initial goal you have in</a:t>
                      </a:r>
                      <a:r>
                        <a:rPr lang="en-GB" baseline="0" dirty="0" smtClean="0"/>
                        <a:t> </a:t>
                      </a:r>
                      <a:r>
                        <a:rPr lang="en-GB" dirty="0" smtClean="0"/>
                        <a:t>mind?      Spend more</a:t>
                      </a:r>
                      <a:r>
                        <a:rPr lang="en-GB" baseline="0" dirty="0" smtClean="0"/>
                        <a:t> quality time with family</a:t>
                      </a:r>
                      <a:endParaRPr lang="en-GB" dirty="0" smtClean="0"/>
                    </a:p>
                    <a:p>
                      <a:endParaRPr lang="en-GB" dirty="0" smtClean="0"/>
                    </a:p>
                    <a:p>
                      <a:r>
                        <a:rPr lang="en-GB" dirty="0" smtClean="0"/>
                        <a:t>Expand on the goal using the SMART</a:t>
                      </a:r>
                      <a:r>
                        <a:rPr lang="en-GB" baseline="0" dirty="0" smtClean="0"/>
                        <a:t> Concept</a:t>
                      </a:r>
                      <a:endParaRPr lang="en-GB" dirty="0"/>
                    </a:p>
                  </a:txBody>
                  <a:tcPr/>
                </a:tc>
                <a:tc hMerge="1">
                  <a:txBody>
                    <a:bodyPr/>
                    <a:lstStyle/>
                    <a:p>
                      <a:endParaRPr lang="en-GB" dirty="0"/>
                    </a:p>
                  </a:txBody>
                  <a:tcPr/>
                </a:tc>
                <a:extLst>
                  <a:ext uri="{0D108BD9-81ED-4DB2-BD59-A6C34878D82A}">
                    <a16:rowId xmlns:a16="http://schemas.microsoft.com/office/drawing/2014/main" val="3707509858"/>
                  </a:ext>
                </a:extLst>
              </a:tr>
              <a:tr h="148733">
                <a:tc>
                  <a:txBody>
                    <a:bodyPr/>
                    <a:lstStyle/>
                    <a:p>
                      <a:r>
                        <a:rPr lang="en-GB" dirty="0" smtClean="0"/>
                        <a:t>SPECIFIC</a:t>
                      </a:r>
                    </a:p>
                    <a:p>
                      <a:endParaRPr lang="en-GB" dirty="0" smtClean="0"/>
                    </a:p>
                  </a:txBody>
                  <a:tcPr/>
                </a:tc>
                <a:tc>
                  <a:txBody>
                    <a:bodyPr/>
                    <a:lstStyle/>
                    <a:p>
                      <a:r>
                        <a:rPr lang="en-GB" dirty="0" smtClean="0"/>
                        <a:t>I</a:t>
                      </a:r>
                      <a:r>
                        <a:rPr lang="en-GB" baseline="0" dirty="0" smtClean="0"/>
                        <a:t> want to make an agreed day and a set amount of time for all family members to spend quality time together weekly.</a:t>
                      </a:r>
                      <a:endParaRPr lang="en-GB" dirty="0"/>
                    </a:p>
                  </a:txBody>
                  <a:tcPr/>
                </a:tc>
                <a:extLst>
                  <a:ext uri="{0D108BD9-81ED-4DB2-BD59-A6C34878D82A}">
                    <a16:rowId xmlns:a16="http://schemas.microsoft.com/office/drawing/2014/main" val="3803644336"/>
                  </a:ext>
                </a:extLst>
              </a:tr>
              <a:tr h="148733">
                <a:tc>
                  <a:txBody>
                    <a:bodyPr/>
                    <a:lstStyle/>
                    <a:p>
                      <a:r>
                        <a:rPr lang="en-GB" dirty="0" smtClean="0"/>
                        <a:t>MEASURABLE</a:t>
                      </a:r>
                    </a:p>
                    <a:p>
                      <a:endParaRPr lang="en-GB" dirty="0" smtClean="0"/>
                    </a:p>
                  </a:txBody>
                  <a:tcPr/>
                </a:tc>
                <a:tc>
                  <a:txBody>
                    <a:bodyPr/>
                    <a:lstStyle/>
                    <a:p>
                      <a:r>
                        <a:rPr lang="en-GB" dirty="0" smtClean="0"/>
                        <a:t>Each week everyone will get a turn to choose an activity or a movie</a:t>
                      </a:r>
                      <a:r>
                        <a:rPr lang="en-GB" baseline="0" dirty="0" smtClean="0"/>
                        <a:t> to watch.  All mobiles and devices will be switched off.</a:t>
                      </a:r>
                      <a:endParaRPr lang="en-GB" dirty="0"/>
                    </a:p>
                  </a:txBody>
                  <a:tcPr/>
                </a:tc>
                <a:extLst>
                  <a:ext uri="{0D108BD9-81ED-4DB2-BD59-A6C34878D82A}">
                    <a16:rowId xmlns:a16="http://schemas.microsoft.com/office/drawing/2014/main" val="3341522625"/>
                  </a:ext>
                </a:extLst>
              </a:tr>
              <a:tr h="0">
                <a:tc>
                  <a:txBody>
                    <a:bodyPr/>
                    <a:lstStyle/>
                    <a:p>
                      <a:r>
                        <a:rPr lang="en-GB" dirty="0" smtClean="0"/>
                        <a:t>ACHIEVABLE</a:t>
                      </a:r>
                    </a:p>
                  </a:txBody>
                  <a:tcPr/>
                </a:tc>
                <a:tc>
                  <a:txBody>
                    <a:bodyPr/>
                    <a:lstStyle/>
                    <a:p>
                      <a:r>
                        <a:rPr lang="en-GB" dirty="0" smtClean="0"/>
                        <a:t>We will</a:t>
                      </a:r>
                      <a:r>
                        <a:rPr lang="en-GB" baseline="0" dirty="0" smtClean="0"/>
                        <a:t> agree to 1 evening per week for 2 hours</a:t>
                      </a:r>
                      <a:endParaRPr lang="en-GB" dirty="0"/>
                    </a:p>
                  </a:txBody>
                  <a:tcPr/>
                </a:tc>
                <a:extLst>
                  <a:ext uri="{0D108BD9-81ED-4DB2-BD59-A6C34878D82A}">
                    <a16:rowId xmlns:a16="http://schemas.microsoft.com/office/drawing/2014/main" val="534288549"/>
                  </a:ext>
                </a:extLst>
              </a:tr>
              <a:tr h="148733">
                <a:tc>
                  <a:txBody>
                    <a:bodyPr/>
                    <a:lstStyle/>
                    <a:p>
                      <a:r>
                        <a:rPr lang="en-GB" dirty="0" smtClean="0"/>
                        <a:t>RELEVANT</a:t>
                      </a:r>
                    </a:p>
                    <a:p>
                      <a:endParaRPr lang="en-GB" dirty="0" smtClean="0"/>
                    </a:p>
                  </a:txBody>
                  <a:tcPr/>
                </a:tc>
                <a:tc>
                  <a:txBody>
                    <a:bodyPr/>
                    <a:lstStyle/>
                    <a:p>
                      <a:r>
                        <a:rPr lang="en-GB" dirty="0" smtClean="0"/>
                        <a:t>Important</a:t>
                      </a:r>
                      <a:r>
                        <a:rPr lang="en-GB" baseline="0" dirty="0" smtClean="0"/>
                        <a:t> family time.  Chatting and spending time together. Improved communication with each other.  No distractions.</a:t>
                      </a:r>
                      <a:endParaRPr lang="en-GB" dirty="0"/>
                    </a:p>
                  </a:txBody>
                  <a:tcPr/>
                </a:tc>
                <a:extLst>
                  <a:ext uri="{0D108BD9-81ED-4DB2-BD59-A6C34878D82A}">
                    <a16:rowId xmlns:a16="http://schemas.microsoft.com/office/drawing/2014/main" val="111356251"/>
                  </a:ext>
                </a:extLst>
              </a:tr>
              <a:tr h="148733">
                <a:tc>
                  <a:txBody>
                    <a:bodyPr/>
                    <a:lstStyle/>
                    <a:p>
                      <a:r>
                        <a:rPr lang="en-GB" dirty="0" smtClean="0"/>
                        <a:t>TIMEBOUND</a:t>
                      </a:r>
                    </a:p>
                    <a:p>
                      <a:endParaRPr lang="en-GB" dirty="0" smtClean="0"/>
                    </a:p>
                  </a:txBody>
                  <a:tcPr/>
                </a:tc>
                <a:tc>
                  <a:txBody>
                    <a:bodyPr/>
                    <a:lstStyle/>
                    <a:p>
                      <a:r>
                        <a:rPr lang="en-GB" dirty="0" smtClean="0"/>
                        <a:t>6</a:t>
                      </a:r>
                      <a:r>
                        <a:rPr lang="en-GB" baseline="0" dirty="0" smtClean="0"/>
                        <a:t> </a:t>
                      </a:r>
                      <a:r>
                        <a:rPr lang="en-GB" dirty="0" smtClean="0"/>
                        <a:t>weeks and if going well include</a:t>
                      </a:r>
                      <a:r>
                        <a:rPr lang="en-GB" baseline="0" dirty="0" smtClean="0"/>
                        <a:t> it into our family life continuously.</a:t>
                      </a:r>
                      <a:endParaRPr lang="en-GB" dirty="0"/>
                    </a:p>
                  </a:txBody>
                  <a:tcPr/>
                </a:tc>
                <a:extLst>
                  <a:ext uri="{0D108BD9-81ED-4DB2-BD59-A6C34878D82A}">
                    <a16:rowId xmlns:a16="http://schemas.microsoft.com/office/drawing/2014/main" val="278913909"/>
                  </a:ext>
                </a:extLst>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4559953"/>
      </p:ext>
    </p:extLst>
  </p:cSld>
  <p:clrMapOvr>
    <a:masterClrMapping/>
  </p:clrMapOvr>
  <mc:AlternateContent xmlns:mc="http://schemas.openxmlformats.org/markup-compatibility/2006" xmlns:p14="http://schemas.microsoft.com/office/powerpoint/2010/main">
    <mc:Choice Requires="p14">
      <p:transition spd="slow" p14:dur="3000" advTm="122059"/>
    </mc:Choice>
    <mc:Fallback xmlns="">
      <p:transition spd="slow" advTm="122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2" presetClass="entr" presetSubtype="0" fill="hold" nodeType="afterEffect">
                                  <p:stCondLst>
                                    <p:cond delay="3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8" y="8412"/>
            <a:ext cx="12298878" cy="6849588"/>
          </a:xfrm>
          <a:prstGeom prst="rect">
            <a:avLst/>
          </a:prstGeom>
        </p:spPr>
      </p:pic>
      <p:sp>
        <p:nvSpPr>
          <p:cNvPr id="2" name="Title 1"/>
          <p:cNvSpPr>
            <a:spLocks noGrp="1"/>
          </p:cNvSpPr>
          <p:nvPr>
            <p:ph type="title"/>
          </p:nvPr>
        </p:nvSpPr>
        <p:spPr>
          <a:xfrm>
            <a:off x="1487462" y="491040"/>
            <a:ext cx="8761413" cy="706964"/>
          </a:xfrm>
        </p:spPr>
        <p:txBody>
          <a:bodyPr/>
          <a:lstStyle/>
          <a:p>
            <a:pPr algn="ctr"/>
            <a:r>
              <a:rPr lang="en-GB" dirty="0" smtClean="0">
                <a:solidFill>
                  <a:schemeClr val="bg1"/>
                </a:solidFill>
              </a:rPr>
              <a:t>YOUR SMART GOAL</a:t>
            </a:r>
            <a:endParaRPr lang="en-GB" dirty="0">
              <a:solidFill>
                <a:schemeClr val="bg1"/>
              </a:solidFill>
            </a:endParaRPr>
          </a:p>
        </p:txBody>
      </p:sp>
      <p:sp>
        <p:nvSpPr>
          <p:cNvPr id="3" name="Content Placeholder 2"/>
          <p:cNvSpPr>
            <a:spLocks noGrp="1"/>
          </p:cNvSpPr>
          <p:nvPr>
            <p:ph idx="1"/>
          </p:nvPr>
        </p:nvSpPr>
        <p:spPr>
          <a:xfrm>
            <a:off x="1273709" y="1680631"/>
            <a:ext cx="9904488" cy="4423285"/>
          </a:xfrm>
        </p:spPr>
        <p:txBody>
          <a:bodyPr>
            <a:normAutofit/>
          </a:bodyPr>
          <a:lstStyle/>
          <a:p>
            <a:r>
              <a:rPr lang="en-GB" b="1" dirty="0" smtClean="0">
                <a:solidFill>
                  <a:schemeClr val="tx2">
                    <a:lumMod val="75000"/>
                  </a:schemeClr>
                </a:solidFill>
              </a:rPr>
              <a:t>Using the layout on the next slide and the previous example of a SMART Goal, let’s get setting your own goal.   </a:t>
            </a:r>
          </a:p>
          <a:p>
            <a:pPr marL="0" indent="0">
              <a:buNone/>
            </a:pPr>
            <a:endParaRPr lang="en-GB" b="1" dirty="0">
              <a:solidFill>
                <a:schemeClr val="tx2">
                  <a:lumMod val="75000"/>
                </a:schemeClr>
              </a:solidFill>
            </a:endParaRPr>
          </a:p>
          <a:p>
            <a:pPr marL="0" indent="0">
              <a:buNone/>
            </a:pPr>
            <a:r>
              <a:rPr lang="en-GB" b="1" dirty="0" smtClean="0">
                <a:solidFill>
                  <a:schemeClr val="tx2">
                    <a:lumMod val="75000"/>
                  </a:schemeClr>
                </a:solidFill>
              </a:rPr>
              <a:t>Keep these points in mind:</a:t>
            </a:r>
          </a:p>
          <a:p>
            <a:r>
              <a:rPr lang="en-GB" b="1" dirty="0">
                <a:solidFill>
                  <a:schemeClr val="tx2">
                    <a:lumMod val="75000"/>
                  </a:schemeClr>
                </a:solidFill>
              </a:rPr>
              <a:t>B</a:t>
            </a:r>
            <a:r>
              <a:rPr lang="en-GB" b="1" dirty="0" smtClean="0">
                <a:solidFill>
                  <a:schemeClr val="tx2">
                    <a:lumMod val="75000"/>
                  </a:schemeClr>
                </a:solidFill>
              </a:rPr>
              <a:t>e precise - break it down and make it achievable to YOU. </a:t>
            </a:r>
          </a:p>
          <a:p>
            <a:r>
              <a:rPr lang="en-GB" b="1" dirty="0">
                <a:solidFill>
                  <a:schemeClr val="tx2">
                    <a:lumMod val="75000"/>
                  </a:schemeClr>
                </a:solidFill>
              </a:rPr>
              <a:t>If you describe your goal in detail, breaking it down into </a:t>
            </a:r>
            <a:r>
              <a:rPr lang="en-GB" b="1" dirty="0" smtClean="0">
                <a:solidFill>
                  <a:schemeClr val="tx2">
                    <a:lumMod val="75000"/>
                  </a:schemeClr>
                </a:solidFill>
              </a:rPr>
              <a:t>smaller </a:t>
            </a:r>
            <a:r>
              <a:rPr lang="en-GB" b="1" dirty="0">
                <a:solidFill>
                  <a:schemeClr val="tx2">
                    <a:lumMod val="75000"/>
                  </a:schemeClr>
                </a:solidFill>
              </a:rPr>
              <a:t>steps it will become achievable.</a:t>
            </a:r>
          </a:p>
          <a:p>
            <a:pPr marL="0" indent="0">
              <a:buNone/>
            </a:pPr>
            <a:endParaRPr lang="en-GB" dirty="0"/>
          </a:p>
          <a:p>
            <a:r>
              <a:rPr lang="en-GB" dirty="0" smtClean="0"/>
              <a:t> </a:t>
            </a:r>
            <a:r>
              <a:rPr lang="en-GB" b="1" dirty="0" smtClean="0">
                <a:solidFill>
                  <a:schemeClr val="tx2">
                    <a:lumMod val="75000"/>
                  </a:schemeClr>
                </a:solidFill>
              </a:rPr>
              <a:t>If you are too vague or cloudy with your goal it becomes only a WISH.  </a:t>
            </a:r>
          </a:p>
          <a:p>
            <a:pPr marL="0" indent="0" algn="ctr">
              <a:buNone/>
            </a:pPr>
            <a:r>
              <a:rPr lang="en-GB" dirty="0">
                <a:solidFill>
                  <a:schemeClr val="tx2">
                    <a:lumMod val="75000"/>
                  </a:schemeClr>
                </a:solidFill>
              </a:rPr>
              <a:t>	</a:t>
            </a:r>
            <a:endParaRPr lang="en-GB" dirty="0" smtClean="0">
              <a:solidFill>
                <a:schemeClr val="tx2">
                  <a:lumMod val="75000"/>
                </a:schemeClr>
              </a:solidFill>
            </a:endParaRPr>
          </a:p>
          <a:p>
            <a:endParaRPr lang="en-GB" dirty="0"/>
          </a:p>
          <a:p>
            <a:endParaRPr lang="en-GB" dirty="0"/>
          </a:p>
          <a:p>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7057731"/>
      </p:ext>
    </p:extLst>
  </p:cSld>
  <p:clrMapOvr>
    <a:masterClrMapping/>
  </p:clrMapOvr>
  <p:transition spd="med" advClick="0" advTm="2894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306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9420282" cy="706964"/>
          </a:xfrm>
        </p:spPr>
        <p:txBody>
          <a:bodyPr/>
          <a:lstStyle/>
          <a:p>
            <a:pPr algn="ctr"/>
            <a:r>
              <a:rPr lang="en-GB" dirty="0" smtClean="0"/>
              <a:t/>
            </a:r>
            <a:br>
              <a:rPr lang="en-GB" dirty="0" smtClean="0"/>
            </a:br>
            <a:r>
              <a:rPr lang="en-GB" dirty="0" smtClean="0"/>
              <a:t>SMART GOAL</a:t>
            </a:r>
            <a:r>
              <a:rPr lang="en-GB" dirty="0"/>
              <a:t/>
            </a:r>
            <a:br>
              <a:rPr lang="en-GB" dirty="0"/>
            </a:br>
            <a:r>
              <a:rPr lang="en-GB" sz="2400" b="1" u="sng" dirty="0"/>
              <a:t>Please PAUSE the video and restart once you have created your goal</a:t>
            </a:r>
            <a:r>
              <a:rPr lang="en-GB" dirty="0"/>
              <a:t>.</a:t>
            </a:r>
            <a:br>
              <a:rPr lang="en-GB" dirty="0"/>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1774457"/>
              </p:ext>
            </p:extLst>
          </p:nvPr>
        </p:nvGraphicFramePr>
        <p:xfrm>
          <a:off x="487017" y="2457088"/>
          <a:ext cx="11160036" cy="4276258"/>
        </p:xfrm>
        <a:graphic>
          <a:graphicData uri="http://schemas.openxmlformats.org/drawingml/2006/table">
            <a:tbl>
              <a:tblPr firstCol="1">
                <a:tableStyleId>{5C22544A-7EE6-4342-B048-85BDC9FD1C3A}</a:tableStyleId>
              </a:tblPr>
              <a:tblGrid>
                <a:gridCol w="2756971">
                  <a:extLst>
                    <a:ext uri="{9D8B030D-6E8A-4147-A177-3AD203B41FA5}">
                      <a16:colId xmlns:a16="http://schemas.microsoft.com/office/drawing/2014/main" val="176939531"/>
                    </a:ext>
                  </a:extLst>
                </a:gridCol>
                <a:gridCol w="8403065">
                  <a:extLst>
                    <a:ext uri="{9D8B030D-6E8A-4147-A177-3AD203B41FA5}">
                      <a16:colId xmlns:a16="http://schemas.microsoft.com/office/drawing/2014/main" val="2579372793"/>
                    </a:ext>
                  </a:extLst>
                </a:gridCol>
              </a:tblGrid>
              <a:tr h="892648">
                <a:tc gridSpan="2">
                  <a:txBody>
                    <a:bodyPr/>
                    <a:lstStyle/>
                    <a:p>
                      <a:r>
                        <a:rPr lang="en-GB" dirty="0" smtClean="0"/>
                        <a:t>What’s the initial goal you have in mind? </a:t>
                      </a:r>
                    </a:p>
                    <a:p>
                      <a:endParaRPr lang="en-GB" dirty="0" smtClean="0"/>
                    </a:p>
                    <a:p>
                      <a:r>
                        <a:rPr lang="en-GB" dirty="0" smtClean="0"/>
                        <a:t>Expand on the goal using the SMART</a:t>
                      </a:r>
                      <a:r>
                        <a:rPr lang="en-GB" baseline="0" dirty="0" smtClean="0"/>
                        <a:t> Concept</a:t>
                      </a:r>
                      <a:endParaRPr lang="en-GB" dirty="0"/>
                    </a:p>
                  </a:txBody>
                  <a:tcPr/>
                </a:tc>
                <a:tc hMerge="1">
                  <a:txBody>
                    <a:bodyPr/>
                    <a:lstStyle/>
                    <a:p>
                      <a:endParaRPr lang="en-GB" dirty="0"/>
                    </a:p>
                  </a:txBody>
                  <a:tcPr/>
                </a:tc>
                <a:extLst>
                  <a:ext uri="{0D108BD9-81ED-4DB2-BD59-A6C34878D82A}">
                    <a16:rowId xmlns:a16="http://schemas.microsoft.com/office/drawing/2014/main" val="3707509858"/>
                  </a:ext>
                </a:extLst>
              </a:tr>
              <a:tr h="624854">
                <a:tc>
                  <a:txBody>
                    <a:bodyPr/>
                    <a:lstStyle/>
                    <a:p>
                      <a:r>
                        <a:rPr lang="en-GB" dirty="0" smtClean="0"/>
                        <a:t>SPECIFIC</a:t>
                      </a:r>
                    </a:p>
                    <a:p>
                      <a:endParaRPr lang="en-GB" dirty="0" smtClean="0"/>
                    </a:p>
                  </a:txBody>
                  <a:tcPr/>
                </a:tc>
                <a:tc>
                  <a:txBody>
                    <a:bodyPr/>
                    <a:lstStyle/>
                    <a:p>
                      <a:endParaRPr lang="en-GB" dirty="0"/>
                    </a:p>
                  </a:txBody>
                  <a:tcPr/>
                </a:tc>
                <a:extLst>
                  <a:ext uri="{0D108BD9-81ED-4DB2-BD59-A6C34878D82A}">
                    <a16:rowId xmlns:a16="http://schemas.microsoft.com/office/drawing/2014/main" val="3803644336"/>
                  </a:ext>
                </a:extLst>
              </a:tr>
              <a:tr h="624854">
                <a:tc>
                  <a:txBody>
                    <a:bodyPr/>
                    <a:lstStyle/>
                    <a:p>
                      <a:r>
                        <a:rPr lang="en-GB" dirty="0" smtClean="0"/>
                        <a:t>MEASURABLE</a:t>
                      </a:r>
                    </a:p>
                    <a:p>
                      <a:endParaRPr lang="en-GB" dirty="0" smtClean="0"/>
                    </a:p>
                  </a:txBody>
                  <a:tcPr/>
                </a:tc>
                <a:tc>
                  <a:txBody>
                    <a:bodyPr/>
                    <a:lstStyle/>
                    <a:p>
                      <a:endParaRPr lang="en-GB" dirty="0"/>
                    </a:p>
                  </a:txBody>
                  <a:tcPr/>
                </a:tc>
                <a:extLst>
                  <a:ext uri="{0D108BD9-81ED-4DB2-BD59-A6C34878D82A}">
                    <a16:rowId xmlns:a16="http://schemas.microsoft.com/office/drawing/2014/main" val="3341522625"/>
                  </a:ext>
                </a:extLst>
              </a:tr>
              <a:tr h="640247">
                <a:tc>
                  <a:txBody>
                    <a:bodyPr/>
                    <a:lstStyle/>
                    <a:p>
                      <a:r>
                        <a:rPr lang="en-GB" dirty="0" smtClean="0"/>
                        <a:t>ACHIEVABLE</a:t>
                      </a:r>
                    </a:p>
                  </a:txBody>
                  <a:tcPr/>
                </a:tc>
                <a:tc>
                  <a:txBody>
                    <a:bodyPr/>
                    <a:lstStyle/>
                    <a:p>
                      <a:endParaRPr lang="en-GB" dirty="0"/>
                    </a:p>
                  </a:txBody>
                  <a:tcPr/>
                </a:tc>
                <a:extLst>
                  <a:ext uri="{0D108BD9-81ED-4DB2-BD59-A6C34878D82A}">
                    <a16:rowId xmlns:a16="http://schemas.microsoft.com/office/drawing/2014/main" val="534288549"/>
                  </a:ext>
                </a:extLst>
              </a:tr>
              <a:tr h="628096">
                <a:tc>
                  <a:txBody>
                    <a:bodyPr/>
                    <a:lstStyle/>
                    <a:p>
                      <a:r>
                        <a:rPr lang="en-GB" dirty="0" smtClean="0"/>
                        <a:t>RELEVANT</a:t>
                      </a:r>
                    </a:p>
                    <a:p>
                      <a:endParaRPr lang="en-GB" dirty="0" smtClean="0"/>
                    </a:p>
                  </a:txBody>
                  <a:tcPr/>
                </a:tc>
                <a:tc>
                  <a:txBody>
                    <a:bodyPr/>
                    <a:lstStyle/>
                    <a:p>
                      <a:endParaRPr lang="en-GB" dirty="0"/>
                    </a:p>
                  </a:txBody>
                  <a:tcPr/>
                </a:tc>
                <a:extLst>
                  <a:ext uri="{0D108BD9-81ED-4DB2-BD59-A6C34878D82A}">
                    <a16:rowId xmlns:a16="http://schemas.microsoft.com/office/drawing/2014/main" val="111356251"/>
                  </a:ext>
                </a:extLst>
              </a:tr>
              <a:tr h="801371">
                <a:tc>
                  <a:txBody>
                    <a:bodyPr/>
                    <a:lstStyle/>
                    <a:p>
                      <a:r>
                        <a:rPr lang="en-GB" dirty="0" smtClean="0"/>
                        <a:t>TIMEBOUND</a:t>
                      </a:r>
                    </a:p>
                    <a:p>
                      <a:endParaRPr lang="en-GB" dirty="0" smtClean="0"/>
                    </a:p>
                  </a:txBody>
                  <a:tcPr/>
                </a:tc>
                <a:tc>
                  <a:txBody>
                    <a:bodyPr/>
                    <a:lstStyle/>
                    <a:p>
                      <a:endParaRPr lang="en-GB" dirty="0"/>
                    </a:p>
                  </a:txBody>
                  <a:tcPr/>
                </a:tc>
                <a:extLst>
                  <a:ext uri="{0D108BD9-81ED-4DB2-BD59-A6C34878D82A}">
                    <a16:rowId xmlns:a16="http://schemas.microsoft.com/office/drawing/2014/main" val="278913909"/>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8260718"/>
      </p:ext>
    </p:extLst>
  </p:cSld>
  <p:clrMapOvr>
    <a:masterClrMapping/>
  </p:clrMapOvr>
  <mc:AlternateContent xmlns:mc="http://schemas.openxmlformats.org/markup-compatibility/2006" xmlns:p14="http://schemas.microsoft.com/office/powerpoint/2010/main">
    <mc:Choice Requires="p14">
      <p:transition spd="slow" p14:dur="3000" advTm="12682"/>
    </mc:Choice>
    <mc:Fallback xmlns="">
      <p:transition spd="slow" advTm="1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7143"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5"/>
          <p:cNvSpPr>
            <a:spLocks noGrp="1"/>
          </p:cNvSpPr>
          <p:nvPr>
            <p:ph idx="4294967295"/>
          </p:nvPr>
        </p:nvSpPr>
        <p:spPr>
          <a:xfrm>
            <a:off x="839787" y="1475581"/>
            <a:ext cx="10512425" cy="3906837"/>
          </a:xfrm>
        </p:spPr>
        <p:txBody>
          <a:bodyPr>
            <a:noAutofit/>
          </a:bodyPr>
          <a:lstStyle/>
          <a:p>
            <a:r>
              <a:rPr lang="en-GB" b="1" dirty="0" smtClean="0">
                <a:solidFill>
                  <a:schemeClr val="tx1"/>
                </a:solidFill>
              </a:rPr>
              <a:t>HOW DID YOU FIND CREATING YOUR GOAL?</a:t>
            </a:r>
          </a:p>
          <a:p>
            <a:endParaRPr lang="en-GB" b="1" dirty="0">
              <a:solidFill>
                <a:schemeClr val="tx1"/>
              </a:solidFill>
            </a:endParaRPr>
          </a:p>
          <a:p>
            <a:r>
              <a:rPr lang="en-GB" b="1" dirty="0" smtClean="0">
                <a:solidFill>
                  <a:schemeClr val="tx1"/>
                </a:solidFill>
              </a:rPr>
              <a:t>DID YOU FEEL MORE CONFIDENT AND FOCUSED MAKING YOUR GOAL SMART?</a:t>
            </a:r>
          </a:p>
          <a:p>
            <a:endParaRPr lang="en-GB" b="1" dirty="0">
              <a:solidFill>
                <a:schemeClr val="tx1"/>
              </a:solidFill>
            </a:endParaRPr>
          </a:p>
          <a:p>
            <a:r>
              <a:rPr lang="en-GB" b="1" dirty="0" smtClean="0">
                <a:solidFill>
                  <a:schemeClr val="tx1"/>
                </a:solidFill>
              </a:rPr>
              <a:t>WERE YOU ABLE TO THINK OF OTHER GOALS THAT YOU COULD MAKE SMART?</a:t>
            </a:r>
          </a:p>
          <a:p>
            <a:endParaRPr lang="en-GB" b="1" dirty="0">
              <a:solidFill>
                <a:schemeClr val="tx1"/>
              </a:solidFill>
            </a:endParaRPr>
          </a:p>
          <a:p>
            <a:r>
              <a:rPr lang="en-GB" b="1" dirty="0" smtClean="0">
                <a:solidFill>
                  <a:schemeClr val="tx1"/>
                </a:solidFill>
              </a:rPr>
              <a:t>COULD YOU SEE YOURSELF INCORPORATING SMART GOALS IN YOUR EVERYDAY LIFE?</a:t>
            </a:r>
          </a:p>
          <a:p>
            <a:pPr marL="0" indent="0">
              <a:buNone/>
            </a:pPr>
            <a:endParaRPr lang="en-GB" b="1" dirty="0" smtClean="0">
              <a:solidFill>
                <a:schemeClr val="tx1"/>
              </a:solidFill>
            </a:endParaRPr>
          </a:p>
          <a:p>
            <a:pPr marL="0" indent="0">
              <a:buNone/>
            </a:pPr>
            <a:endParaRPr lang="en-GB" b="1" dirty="0">
              <a:solidFill>
                <a:schemeClr val="tx1"/>
              </a:solidFill>
            </a:endParaRPr>
          </a:p>
          <a:p>
            <a:r>
              <a:rPr lang="en-GB" b="1" dirty="0" smtClean="0">
                <a:solidFill>
                  <a:schemeClr val="tx1"/>
                </a:solidFill>
              </a:rPr>
              <a:t>DON’T WORRY IF YOU FELT UNCERTAIN OR UNSURE. REMEMBER THIS IS YOUR FIRST INTRODUCTION TO THE SMART CONCEPT.  AS YOU BEGIN APPLYING THE SMART CONCEPT TO YOUR GOALS YOU WILL START TO FEEL MORE CONFIDENT, SEE A DIFFERENCE AND HAVE A BETTER CHANCE OF ACHIEVING.</a:t>
            </a:r>
          </a:p>
        </p:txBody>
      </p:sp>
      <p:sp>
        <p:nvSpPr>
          <p:cNvPr id="4" name="Title 3"/>
          <p:cNvSpPr>
            <a:spLocks noGrp="1"/>
          </p:cNvSpPr>
          <p:nvPr>
            <p:ph type="title" idx="4294967295"/>
          </p:nvPr>
        </p:nvSpPr>
        <p:spPr>
          <a:xfrm>
            <a:off x="1520190" y="454819"/>
            <a:ext cx="8761413" cy="708025"/>
          </a:xfrm>
        </p:spPr>
        <p:txBody>
          <a:bodyPr/>
          <a:lstStyle/>
          <a:p>
            <a:pPr algn="ctr"/>
            <a:r>
              <a:rPr lang="en-GB" dirty="0" smtClean="0">
                <a:solidFill>
                  <a:schemeClr val="tx1"/>
                </a:solidFill>
              </a:rPr>
              <a:t>REFLECTION</a:t>
            </a:r>
            <a:endParaRPr lang="en-GB"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0398705"/>
      </p:ext>
    </p:extLst>
  </p:cSld>
  <p:clrMapOvr>
    <a:masterClrMapping/>
  </p:clrMapOvr>
  <mc:AlternateContent xmlns:mc="http://schemas.openxmlformats.org/markup-compatibility/2006" xmlns:p14="http://schemas.microsoft.com/office/powerpoint/2010/main">
    <mc:Choice Requires="p14">
      <p:transition spd="slow" p14:dur="2000" advTm="49524"/>
    </mc:Choice>
    <mc:Fallback xmlns="">
      <p:transition spd="slow" advTm="49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7000"/>
                                  </p:stCondLst>
                                  <p:childTnLst>
                                    <p:set>
                                      <p:cBhvr>
                                        <p:cTn id="8" dur="1" fill="hold">
                                          <p:stCondLst>
                                            <p:cond delay="0"/>
                                          </p:stCondLst>
                                        </p:cTn>
                                        <p:tgtEl>
                                          <p:spTgt spid="6">
                                            <p:txEl>
                                              <p:pRg st="0" end="0"/>
                                            </p:txEl>
                                          </p:spTgt>
                                        </p:tgtEl>
                                        <p:attrNameLst>
                                          <p:attrName>style.visibility</p:attrName>
                                        </p:attrNameLst>
                                      </p:cBhvr>
                                      <p:to>
                                        <p:strVal val="visible"/>
                                      </p:to>
                                    </p:set>
                                    <p:anim calcmode="lin" valueType="num">
                                      <p:cBhvr additive="base">
                                        <p:cTn id="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0"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1" fill="hold">
                            <p:stCondLst>
                              <p:cond delay="8000"/>
                            </p:stCondLst>
                            <p:childTnLst>
                              <p:par>
                                <p:cTn id="12" presetID="2" presetClass="entr" presetSubtype="4" fill="hold" nodeType="afterEffect">
                                  <p:stCondLst>
                                    <p:cond delay="275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additive="base">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6" fill="hold">
                            <p:stCondLst>
                              <p:cond delay="11750"/>
                            </p:stCondLst>
                            <p:childTnLst>
                              <p:par>
                                <p:cTn id="17" presetID="2" presetClass="entr" presetSubtype="4" fill="hold" nodeType="afterEffect">
                                  <p:stCondLst>
                                    <p:cond delay="400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6750"/>
                            </p:stCondLst>
                            <p:childTnLst>
                              <p:par>
                                <p:cTn id="22" presetID="2" presetClass="entr" presetSubtype="4" fill="hold" nodeType="afterEffect">
                                  <p:stCondLst>
                                    <p:cond delay="4000"/>
                                  </p:stCondLst>
                                  <p:childTnLst>
                                    <p:set>
                                      <p:cBhvr>
                                        <p:cTn id="23" dur="1" fill="hold">
                                          <p:stCondLst>
                                            <p:cond delay="0"/>
                                          </p:stCondLst>
                                        </p:cTn>
                                        <p:tgtEl>
                                          <p:spTgt spid="6">
                                            <p:txEl>
                                              <p:pRg st="6" end="6"/>
                                            </p:txEl>
                                          </p:spTgt>
                                        </p:tgtEl>
                                        <p:attrNameLst>
                                          <p:attrName>style.visibility</p:attrName>
                                        </p:attrNameLst>
                                      </p:cBhvr>
                                      <p:to>
                                        <p:strVal val="visible"/>
                                      </p:to>
                                    </p:set>
                                    <p:anim calcmode="lin" valueType="num">
                                      <p:cBhvr additive="base">
                                        <p:cTn id="2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1750"/>
                            </p:stCondLst>
                            <p:childTnLst>
                              <p:par>
                                <p:cTn id="27" presetID="2" presetClass="entr" presetSubtype="4" fill="hold" nodeType="afterEffect">
                                  <p:stCondLst>
                                    <p:cond delay="400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additive="base">
                                        <p:cTn id="29"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02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idx="4294967295"/>
          </p:nvPr>
        </p:nvSpPr>
        <p:spPr>
          <a:xfrm>
            <a:off x="937260" y="956763"/>
            <a:ext cx="8824913" cy="902091"/>
          </a:xfrm>
        </p:spPr>
        <p:txBody>
          <a:bodyPr/>
          <a:lstStyle/>
          <a:p>
            <a:pPr algn="r"/>
            <a:r>
              <a:rPr lang="en-GB" dirty="0" smtClean="0">
                <a:solidFill>
                  <a:schemeClr val="accent1">
                    <a:lumMod val="75000"/>
                  </a:schemeClr>
                </a:solidFill>
              </a:rPr>
              <a:t>SMART TEMPLATE FOR CHILDREN</a:t>
            </a:r>
            <a:endParaRPr lang="en-GB" dirty="0">
              <a:solidFill>
                <a:schemeClr val="accent1">
                  <a:lumMod val="75000"/>
                </a:schemeClr>
              </a:solidFill>
            </a:endParaRPr>
          </a:p>
        </p:txBody>
      </p:sp>
      <p:sp>
        <p:nvSpPr>
          <p:cNvPr id="3" name="Rounded Rectangle 2"/>
          <p:cNvSpPr/>
          <p:nvPr/>
        </p:nvSpPr>
        <p:spPr>
          <a:xfrm>
            <a:off x="614409" y="3548270"/>
            <a:ext cx="5190043" cy="2782956"/>
          </a:xfrm>
          <a:prstGeom prst="roundRect">
            <a:avLst/>
          </a:prstGeom>
          <a:noFill/>
          <a:ln w="76200" cap="flat" cmpd="sng" algn="ctr">
            <a:solidFill>
              <a:srgbClr val="5B9BD5">
                <a:shade val="50000"/>
              </a:srgbClr>
            </a:solidFill>
            <a:prstDash val="sys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smtClean="0">
                <a:effectLst>
                  <a:outerShdw blurRad="12700" dist="38100" dir="2700000" algn="tl">
                    <a:schemeClr val="accent5">
                      <a:lumMod val="60000"/>
                      <a:lumOff val="40000"/>
                    </a:schemeClr>
                  </a:outerShdw>
                </a:effectLst>
              </a:rPr>
              <a:t>My </a:t>
            </a:r>
            <a:r>
              <a:rPr lang="en-GB" b="1" dirty="0">
                <a:effectLst>
                  <a:outerShdw blurRad="12700" dist="38100" dir="2700000" algn="tl">
                    <a:schemeClr val="accent5">
                      <a:lumMod val="60000"/>
                      <a:lumOff val="40000"/>
                    </a:schemeClr>
                  </a:outerShdw>
                </a:effectLst>
              </a:rPr>
              <a:t>SMART Goal</a:t>
            </a:r>
            <a:endParaRPr lang="en-GB" dirty="0"/>
          </a:p>
          <a:p>
            <a:r>
              <a:rPr lang="en-GB" dirty="0"/>
              <a:t> </a:t>
            </a:r>
          </a:p>
          <a:p>
            <a:pPr algn="ctr"/>
            <a:r>
              <a:rPr lang="en-GB" dirty="0"/>
              <a:t>I will </a:t>
            </a:r>
            <a:r>
              <a:rPr lang="en-GB" dirty="0" smtClean="0"/>
              <a:t>­­­­­­­­­­­­­_________________________________</a:t>
            </a:r>
            <a:endParaRPr lang="en-GB" dirty="0"/>
          </a:p>
          <a:p>
            <a:pPr algn="ctr"/>
            <a:endParaRPr lang="en-GB" dirty="0"/>
          </a:p>
          <a:p>
            <a:pPr algn="ctr"/>
            <a:r>
              <a:rPr lang="en-GB" dirty="0"/>
              <a:t> </a:t>
            </a:r>
            <a:r>
              <a:rPr lang="en-GB" dirty="0" smtClean="0"/>
              <a:t>by ____________________________.     I </a:t>
            </a:r>
            <a:r>
              <a:rPr lang="en-GB" dirty="0"/>
              <a:t>will </a:t>
            </a:r>
            <a:endParaRPr lang="en-GB" dirty="0" smtClean="0"/>
          </a:p>
          <a:p>
            <a:pPr algn="ctr"/>
            <a:endParaRPr lang="en-GB" dirty="0"/>
          </a:p>
          <a:p>
            <a:pPr algn="ctr"/>
            <a:r>
              <a:rPr lang="en-GB" dirty="0"/>
              <a:t> </a:t>
            </a:r>
            <a:r>
              <a:rPr lang="en-GB" dirty="0" smtClean="0"/>
              <a:t>______________________________________</a:t>
            </a:r>
          </a:p>
          <a:p>
            <a:pPr algn="ctr"/>
            <a:endParaRPr lang="en-GB" dirty="0" smtClean="0"/>
          </a:p>
          <a:p>
            <a:pPr algn="ctr"/>
            <a:r>
              <a:rPr lang="en-GB" dirty="0" smtClean="0"/>
              <a:t>to </a:t>
            </a:r>
            <a:r>
              <a:rPr lang="en-GB" dirty="0"/>
              <a:t>reach my goal</a:t>
            </a:r>
          </a:p>
          <a:p>
            <a:r>
              <a:rPr lang="en-GB" dirty="0"/>
              <a:t> </a:t>
            </a:r>
          </a:p>
        </p:txBody>
      </p:sp>
      <p:sp>
        <p:nvSpPr>
          <p:cNvPr id="10" name="Rounded Rectangle 9"/>
          <p:cNvSpPr/>
          <p:nvPr/>
        </p:nvSpPr>
        <p:spPr>
          <a:xfrm>
            <a:off x="6299591" y="3548269"/>
            <a:ext cx="5337314" cy="2782957"/>
          </a:xfrm>
          <a:prstGeom prst="roundRect">
            <a:avLst/>
          </a:prstGeom>
          <a:noFill/>
          <a:ln w="76200" cap="flat" cmpd="sng" algn="ctr">
            <a:solidFill>
              <a:srgbClr val="5B9BD5">
                <a:shade val="50000"/>
              </a:srgbClr>
            </a:solidFill>
            <a:prstDash val="sys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b="1" dirty="0" smtClean="0">
              <a:effectLst>
                <a:outerShdw blurRad="12700" dist="38100" dir="2700000" algn="tl">
                  <a:schemeClr val="accent5">
                    <a:lumMod val="60000"/>
                    <a:lumOff val="40000"/>
                  </a:schemeClr>
                </a:outerShdw>
              </a:effectLst>
            </a:endParaRPr>
          </a:p>
          <a:p>
            <a:pPr algn="ctr"/>
            <a:r>
              <a:rPr lang="en-GB" b="1" dirty="0" smtClean="0">
                <a:effectLst>
                  <a:outerShdw blurRad="12700" dist="38100" dir="2700000" algn="tl">
                    <a:schemeClr val="accent5">
                      <a:lumMod val="60000"/>
                      <a:lumOff val="40000"/>
                    </a:schemeClr>
                  </a:outerShdw>
                </a:effectLst>
              </a:rPr>
              <a:t>My </a:t>
            </a:r>
            <a:r>
              <a:rPr lang="en-GB" b="1" dirty="0">
                <a:effectLst>
                  <a:outerShdw blurRad="12700" dist="38100" dir="2700000" algn="tl">
                    <a:schemeClr val="accent5">
                      <a:lumMod val="60000"/>
                      <a:lumOff val="40000"/>
                    </a:schemeClr>
                  </a:outerShdw>
                </a:effectLst>
              </a:rPr>
              <a:t>SMART Goal</a:t>
            </a:r>
            <a:endParaRPr lang="en-GB" dirty="0"/>
          </a:p>
          <a:p>
            <a:r>
              <a:rPr lang="en-GB" dirty="0"/>
              <a:t> </a:t>
            </a:r>
            <a:endParaRPr lang="en-GB" dirty="0" smtClean="0"/>
          </a:p>
          <a:p>
            <a:pPr algn="ctr"/>
            <a:r>
              <a:rPr lang="en-GB" dirty="0" smtClean="0"/>
              <a:t>I </a:t>
            </a:r>
            <a:r>
              <a:rPr lang="en-GB" dirty="0"/>
              <a:t>will </a:t>
            </a:r>
            <a:r>
              <a:rPr lang="en-GB" dirty="0" smtClean="0"/>
              <a:t>­­­­­­­­­­­­stop using too much screen time</a:t>
            </a:r>
            <a:endParaRPr lang="en-GB" dirty="0"/>
          </a:p>
          <a:p>
            <a:pPr algn="ctr"/>
            <a:r>
              <a:rPr lang="en-GB" dirty="0"/>
              <a:t> </a:t>
            </a:r>
          </a:p>
          <a:p>
            <a:pPr algn="ctr"/>
            <a:r>
              <a:rPr lang="en-GB" dirty="0" smtClean="0"/>
              <a:t>by 13</a:t>
            </a:r>
            <a:r>
              <a:rPr lang="en-GB" baseline="30000" dirty="0" smtClean="0"/>
              <a:t>th</a:t>
            </a:r>
            <a:r>
              <a:rPr lang="en-GB" dirty="0" smtClean="0"/>
              <a:t> May 2021.    I </a:t>
            </a:r>
            <a:r>
              <a:rPr lang="en-GB" dirty="0"/>
              <a:t>will d</a:t>
            </a:r>
            <a:r>
              <a:rPr lang="en-GB" dirty="0" smtClean="0"/>
              <a:t>o other </a:t>
            </a:r>
          </a:p>
          <a:p>
            <a:pPr algn="ctr"/>
            <a:endParaRPr lang="en-GB" dirty="0"/>
          </a:p>
          <a:p>
            <a:pPr algn="ctr"/>
            <a:r>
              <a:rPr lang="en-GB" dirty="0" smtClean="0"/>
              <a:t>activities and hobbies to reduce the </a:t>
            </a:r>
          </a:p>
          <a:p>
            <a:pPr algn="ctr"/>
            <a:endParaRPr lang="en-GB" dirty="0"/>
          </a:p>
          <a:p>
            <a:pPr algn="ctr"/>
            <a:r>
              <a:rPr lang="en-GB" dirty="0" smtClean="0"/>
              <a:t>time I am on my </a:t>
            </a:r>
            <a:r>
              <a:rPr lang="en-GB" dirty="0" err="1" smtClean="0"/>
              <a:t>ipad</a:t>
            </a:r>
            <a:r>
              <a:rPr lang="en-GB" dirty="0" smtClean="0"/>
              <a:t>/laptop to</a:t>
            </a:r>
          </a:p>
          <a:p>
            <a:pPr algn="ctr"/>
            <a:r>
              <a:rPr lang="en-GB" dirty="0" smtClean="0"/>
              <a:t> reach my goal</a:t>
            </a:r>
            <a:endParaRPr lang="en-GB" dirty="0"/>
          </a:p>
          <a:p>
            <a:r>
              <a:rPr lang="en-GB" dirty="0"/>
              <a:t> </a:t>
            </a:r>
          </a:p>
        </p:txBody>
      </p:sp>
      <p:sp>
        <p:nvSpPr>
          <p:cNvPr id="21" name="TextBox 20"/>
          <p:cNvSpPr txBox="1"/>
          <p:nvPr/>
        </p:nvSpPr>
        <p:spPr>
          <a:xfrm>
            <a:off x="646711" y="1913956"/>
            <a:ext cx="11370365" cy="1446550"/>
          </a:xfrm>
          <a:prstGeom prst="rect">
            <a:avLst/>
          </a:prstGeom>
          <a:noFill/>
        </p:spPr>
        <p:txBody>
          <a:bodyPr wrap="square" rtlCol="0">
            <a:spAutoFit/>
          </a:bodyPr>
          <a:lstStyle/>
          <a:p>
            <a:pPr marL="285750" indent="-285750" algn="ctr">
              <a:buFont typeface="Arial" panose="020B0604020202020204" pitchFamily="34" charset="0"/>
              <a:buChar char="•"/>
            </a:pPr>
            <a:r>
              <a:rPr lang="en-GB" sz="2000" dirty="0" smtClean="0">
                <a:solidFill>
                  <a:schemeClr val="accent1">
                    <a:lumMod val="75000"/>
                  </a:schemeClr>
                </a:solidFill>
              </a:rPr>
              <a:t>SMART Goals are also great for children.  </a:t>
            </a:r>
          </a:p>
          <a:p>
            <a:pPr marL="285750" indent="-285750" algn="ctr">
              <a:buFont typeface="Arial" panose="020B0604020202020204" pitchFamily="34" charset="0"/>
              <a:buChar char="•"/>
            </a:pPr>
            <a:r>
              <a:rPr lang="en-GB" sz="2000" dirty="0" smtClean="0">
                <a:solidFill>
                  <a:schemeClr val="accent1">
                    <a:lumMod val="75000"/>
                  </a:schemeClr>
                </a:solidFill>
              </a:rPr>
              <a:t>Think of areas that your child may need help with or need to improve. </a:t>
            </a:r>
          </a:p>
          <a:p>
            <a:pPr algn="ctr"/>
            <a:r>
              <a:rPr lang="en-GB" sz="2000" dirty="0" smtClean="0">
                <a:solidFill>
                  <a:schemeClr val="accent1">
                    <a:lumMod val="75000"/>
                  </a:schemeClr>
                </a:solidFill>
              </a:rPr>
              <a:t>e.g. Being on time for school, improve studying, having a regular bedtime. </a:t>
            </a:r>
          </a:p>
          <a:p>
            <a:pPr marL="285750" indent="-285750" algn="ctr">
              <a:buFont typeface="Arial" panose="020B0604020202020204" pitchFamily="34" charset="0"/>
              <a:buChar char="•"/>
            </a:pPr>
            <a:endParaRPr lang="en-GB" sz="800" dirty="0">
              <a:solidFill>
                <a:schemeClr val="accent1">
                  <a:lumMod val="75000"/>
                </a:schemeClr>
              </a:solidFill>
            </a:endParaRPr>
          </a:p>
          <a:p>
            <a:pPr marL="285750" indent="-285750" algn="ctr">
              <a:buFont typeface="Arial" panose="020B0604020202020204" pitchFamily="34" charset="0"/>
              <a:buChar char="•"/>
            </a:pPr>
            <a:r>
              <a:rPr lang="en-GB" sz="2000" dirty="0" smtClean="0">
                <a:solidFill>
                  <a:schemeClr val="accent1">
                    <a:lumMod val="75000"/>
                  </a:schemeClr>
                </a:solidFill>
              </a:rPr>
              <a:t>THESE ARE JUST SOME EXAMPLES AND I AM CERTAIN YOU CAN THINK OF MANY MORE.</a:t>
            </a:r>
            <a:endParaRPr lang="en-GB" sz="2000" dirty="0">
              <a:solidFill>
                <a:schemeClr val="accent1">
                  <a:lumMod val="75000"/>
                </a:schemeClr>
              </a:solidFill>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75074672"/>
      </p:ext>
    </p:extLst>
  </p:cSld>
  <p:clrMapOvr>
    <a:masterClrMapping/>
  </p:clrMapOvr>
  <mc:AlternateContent xmlns:mc="http://schemas.openxmlformats.org/markup-compatibility/2006" xmlns:p14="http://schemas.microsoft.com/office/powerpoint/2010/main">
    <mc:Choice Requires="p14">
      <p:transition spd="slow" p14:dur="2000" advTm="75024"/>
    </mc:Choice>
    <mc:Fallback xmlns="">
      <p:transition spd="slow" advTm="7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grpId="0" nodeType="withEffect">
                                  <p:stCondLst>
                                    <p:cond delay="400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1000" fill="hold"/>
                                        <p:tgtEl>
                                          <p:spTgt spid="21"/>
                                        </p:tgtEl>
                                        <p:attrNameLst>
                                          <p:attrName>ppt_x</p:attrName>
                                        </p:attrNameLst>
                                      </p:cBhvr>
                                      <p:tavLst>
                                        <p:tav tm="0">
                                          <p:val>
                                            <p:strVal val="#ppt_x"/>
                                          </p:val>
                                        </p:tav>
                                        <p:tav tm="100000">
                                          <p:val>
                                            <p:strVal val="#ppt_x"/>
                                          </p:val>
                                        </p:tav>
                                      </p:tavLst>
                                    </p:anim>
                                    <p:anim calcmode="lin" valueType="num">
                                      <p:cBhvr additive="base">
                                        <p:cTn id="10" dur="1000" fill="hold"/>
                                        <p:tgtEl>
                                          <p:spTgt spid="21"/>
                                        </p:tgtEl>
                                        <p:attrNameLst>
                                          <p:attrName>ppt_y</p:attrName>
                                        </p:attrNameLst>
                                      </p:cBhvr>
                                      <p:tavLst>
                                        <p:tav tm="0">
                                          <p:val>
                                            <p:strVal val="1+#ppt_h/2"/>
                                          </p:val>
                                        </p:tav>
                                        <p:tav tm="100000">
                                          <p:val>
                                            <p:strVal val="#ppt_y"/>
                                          </p:val>
                                        </p:tav>
                                      </p:tavLst>
                                    </p:anim>
                                  </p:childTnLst>
                                </p:cTn>
                              </p:par>
                            </p:childTnLst>
                          </p:cTn>
                        </p:par>
                        <p:par>
                          <p:cTn id="11" fill="hold">
                            <p:stCondLst>
                              <p:cond delay="5000"/>
                            </p:stCondLst>
                            <p:childTnLst>
                              <p:par>
                                <p:cTn id="12" presetID="42" presetClass="entr" presetSubtype="0" fill="hold" grpId="0" nodeType="afterEffect">
                                  <p:stCondLst>
                                    <p:cond delay="23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9000"/>
                            </p:stCondLst>
                            <p:childTnLst>
                              <p:par>
                                <p:cTn id="18" presetID="42" presetClass="entr" presetSubtype="0" fill="hold" grpId="0" nodeType="afterEffect">
                                  <p:stCondLst>
                                    <p:cond delay="2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3061" showWhenStopped="0">
                <p:cTn id="23" fill="hold" display="0">
                  <p:stCondLst>
                    <p:cond delay="indefinite"/>
                  </p:stCondLst>
                  <p:endCondLst>
                    <p:cond evt="onStopAudio" delay="0">
                      <p:tgtEl>
                        <p:sldTgt/>
                      </p:tgtEl>
                    </p:cond>
                  </p:endCondLst>
                </p:cTn>
                <p:tgtEl>
                  <p:spTgt spid="13"/>
                </p:tgtEl>
              </p:cMediaNode>
            </p:audio>
          </p:childTnLst>
        </p:cTn>
      </p:par>
    </p:tnLst>
    <p:bldLst>
      <p:bldP spid="3" grpId="0" animBg="1"/>
      <p:bldP spid="1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86350">
            <a:off x="6861882" y="1679358"/>
            <a:ext cx="5235234" cy="5093386"/>
          </a:xfrm>
          <a:prstGeom prst="rect">
            <a:avLst/>
          </a:prstGeom>
        </p:spPr>
      </p:pic>
      <p:sp>
        <p:nvSpPr>
          <p:cNvPr id="2" name="Title 1"/>
          <p:cNvSpPr>
            <a:spLocks noGrp="1"/>
          </p:cNvSpPr>
          <p:nvPr>
            <p:ph type="title"/>
          </p:nvPr>
        </p:nvSpPr>
        <p:spPr/>
        <p:txBody>
          <a:bodyPr/>
          <a:lstStyle/>
          <a:p>
            <a:pPr algn="ctr"/>
            <a:r>
              <a:rPr lang="en-GB" dirty="0" smtClean="0"/>
              <a:t>SUMMARY</a:t>
            </a:r>
            <a:endParaRPr lang="en-GB" dirty="0"/>
          </a:p>
        </p:txBody>
      </p:sp>
      <p:sp>
        <p:nvSpPr>
          <p:cNvPr id="3" name="Text Placeholder 2"/>
          <p:cNvSpPr>
            <a:spLocks noGrp="1"/>
          </p:cNvSpPr>
          <p:nvPr>
            <p:ph idx="1"/>
          </p:nvPr>
        </p:nvSpPr>
        <p:spPr>
          <a:xfrm>
            <a:off x="469155" y="2409190"/>
            <a:ext cx="6777465" cy="3416300"/>
          </a:xfrm>
        </p:spPr>
        <p:txBody>
          <a:bodyPr>
            <a:noAutofit/>
          </a:bodyPr>
          <a:lstStyle/>
          <a:p>
            <a:r>
              <a:rPr lang="en-GB" sz="1800" b="1" dirty="0" smtClean="0">
                <a:solidFill>
                  <a:schemeClr val="accent1">
                    <a:lumMod val="75000"/>
                  </a:schemeClr>
                </a:solidFill>
              </a:rPr>
              <a:t>When you break down and structure your aims and objectives as smart goals you remove the cloudy thinking and replace with focus, clarity and motivation.</a:t>
            </a:r>
          </a:p>
          <a:p>
            <a:pPr marL="0" indent="0">
              <a:buNone/>
            </a:pPr>
            <a:endParaRPr lang="en-GB" sz="1800" b="1" dirty="0">
              <a:solidFill>
                <a:schemeClr val="accent1">
                  <a:lumMod val="75000"/>
                </a:schemeClr>
              </a:solidFill>
            </a:endParaRPr>
          </a:p>
          <a:p>
            <a:r>
              <a:rPr lang="en-GB" sz="1800" b="1" dirty="0" smtClean="0">
                <a:solidFill>
                  <a:schemeClr val="accent1">
                    <a:lumMod val="75000"/>
                  </a:schemeClr>
                </a:solidFill>
              </a:rPr>
              <a:t>Using smart goals will make it easier to achieve the things that are in your grasp and matter most to you.</a:t>
            </a:r>
          </a:p>
          <a:p>
            <a:pPr marL="0" indent="0">
              <a:buNone/>
            </a:pPr>
            <a:endParaRPr lang="en-GB" sz="1800" b="1" dirty="0" smtClean="0">
              <a:solidFill>
                <a:schemeClr val="accent1">
                  <a:lumMod val="75000"/>
                </a:schemeClr>
              </a:solidFill>
            </a:endParaRPr>
          </a:p>
          <a:p>
            <a:r>
              <a:rPr lang="en-GB" b="1" dirty="0" smtClean="0">
                <a:solidFill>
                  <a:schemeClr val="accent1">
                    <a:lumMod val="75000"/>
                  </a:schemeClr>
                </a:solidFill>
              </a:rPr>
              <a:t>SMART goals are not just one offs.  It is an ongoing process and your plans will need reviewed and evaluated continuously. </a:t>
            </a:r>
            <a:endParaRPr lang="en-GB" sz="1800" b="1" dirty="0">
              <a:solidFill>
                <a:schemeClr val="accent1">
                  <a:lumMod val="75000"/>
                </a:schemeClr>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2589365"/>
      </p:ext>
    </p:extLst>
  </p:cSld>
  <p:clrMapOvr>
    <a:masterClrMapping/>
  </p:clrMapOvr>
  <p:transition spd="med" advTm="3079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42" presetClass="entr" presetSubtype="0" fill="hold" grpId="0" nodeType="withEffect">
                                  <p:stCondLst>
                                    <p:cond delay="3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2" fill="hold">
                            <p:stCondLst>
                              <p:cond delay="4000"/>
                            </p:stCondLst>
                            <p:childTnLst>
                              <p:par>
                                <p:cTn id="13" presetID="42" presetClass="entr" presetSubtype="0" fill="hold" grpId="0" nodeType="afterEffect">
                                  <p:stCondLst>
                                    <p:cond delay="8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13000"/>
                            </p:stCondLst>
                            <p:childTnLst>
                              <p:par>
                                <p:cTn id="19" presetID="42" presetClass="entr" presetSubtype="0" fill="hold" grpId="0" nodeType="afterEffect">
                                  <p:stCondLst>
                                    <p:cond delay="7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47959" showWhenStopped="0">
                <p:cTn id="24"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1863613" y="656381"/>
            <a:ext cx="8761413" cy="706964"/>
          </a:xfrm>
        </p:spPr>
        <p:txBody>
          <a:bodyPr/>
          <a:lstStyle/>
          <a:p>
            <a:pPr algn="ctr"/>
            <a:r>
              <a:rPr lang="en-GB" b="1" dirty="0" smtClean="0">
                <a:solidFill>
                  <a:schemeClr val="accent1">
                    <a:lumMod val="75000"/>
                  </a:schemeClr>
                </a:solidFill>
              </a:rPr>
              <a:t>THANKS FOR WATCHING</a:t>
            </a:r>
            <a:endParaRPr lang="en-GB" b="1" dirty="0">
              <a:solidFill>
                <a:schemeClr val="accent1">
                  <a:lumMod val="75000"/>
                </a:schemeClr>
              </a:solidFill>
            </a:endParaRPr>
          </a:p>
        </p:txBody>
      </p:sp>
      <p:sp>
        <p:nvSpPr>
          <p:cNvPr id="4" name="Content Placeholder 3"/>
          <p:cNvSpPr>
            <a:spLocks noGrp="1"/>
          </p:cNvSpPr>
          <p:nvPr>
            <p:ph sz="half" idx="1"/>
          </p:nvPr>
        </p:nvSpPr>
        <p:spPr>
          <a:xfrm>
            <a:off x="7150942" y="1625599"/>
            <a:ext cx="4825158" cy="4394201"/>
          </a:xfrm>
        </p:spPr>
        <p:txBody>
          <a:bodyPr>
            <a:normAutofit lnSpcReduction="10000"/>
          </a:bodyPr>
          <a:lstStyle/>
          <a:p>
            <a:r>
              <a:rPr lang="en-GB" b="1" dirty="0" smtClean="0"/>
              <a:t>Useful Links</a:t>
            </a:r>
          </a:p>
          <a:p>
            <a:pPr marL="0" indent="0">
              <a:buNone/>
            </a:pPr>
            <a:r>
              <a:rPr lang="en-GB" b="1" u="sng" dirty="0">
                <a:hlinkClick r:id="rId6"/>
              </a:rPr>
              <a:t>https://www.theexceptionalskills.com/smart-goals-examples/#:~:</a:t>
            </a:r>
            <a:r>
              <a:rPr lang="en-GB" b="1" u="sng" dirty="0" smtClean="0">
                <a:hlinkClick r:id="rId6"/>
              </a:rPr>
              <a:t>text=SMART%20Goals%20examples%20for%20your%20health%201%20Walk,minutes%20earlier%20every%20day%20to%20stretch%2Fwhatever%20this%20month</a:t>
            </a:r>
            <a:endParaRPr lang="en-GB" b="1" u="sng" dirty="0" smtClean="0"/>
          </a:p>
          <a:p>
            <a:pPr marL="0" indent="0">
              <a:buNone/>
            </a:pPr>
            <a:endParaRPr lang="en-GB" b="1" dirty="0" smtClean="0"/>
          </a:p>
          <a:p>
            <a:pPr marL="0" indent="0">
              <a:buNone/>
            </a:pPr>
            <a:endParaRPr lang="en-GB" b="1" dirty="0"/>
          </a:p>
          <a:p>
            <a:pPr marL="0" indent="0">
              <a:buNone/>
            </a:pPr>
            <a:r>
              <a:rPr lang="en-GB" b="1" dirty="0">
                <a:hlinkClick r:id="rId7"/>
              </a:rPr>
              <a:t>https://</a:t>
            </a:r>
            <a:r>
              <a:rPr lang="en-GB" b="1" dirty="0" smtClean="0">
                <a:hlinkClick r:id="rId7"/>
              </a:rPr>
              <a:t>www.socialemotionalworkshop.com/wp-content/uploads/slider2/SMARTGoalsREVISION006.jpeg</a:t>
            </a:r>
            <a:endParaRPr lang="en-GB" b="1" dirty="0" smtClean="0"/>
          </a:p>
          <a:p>
            <a:pPr marL="0" indent="0">
              <a:buNone/>
            </a:pPr>
            <a:endParaRPr lang="en-GB" b="1" dirty="0" smtClean="0"/>
          </a:p>
          <a:p>
            <a:pPr marL="0" indent="0">
              <a:buNone/>
            </a:pPr>
            <a:endParaRPr lang="en-GB" b="1" dirty="0"/>
          </a:p>
          <a:p>
            <a:pPr marL="0" indent="0">
              <a:buNone/>
            </a:pPr>
            <a:endParaRPr lang="en-GB" b="1" dirty="0"/>
          </a:p>
        </p:txBody>
      </p:sp>
      <p:sp>
        <p:nvSpPr>
          <p:cNvPr id="3" name="Content Placeholder 2"/>
          <p:cNvSpPr>
            <a:spLocks noGrp="1"/>
          </p:cNvSpPr>
          <p:nvPr>
            <p:ph sz="half" idx="2"/>
          </p:nvPr>
        </p:nvSpPr>
        <p:spPr>
          <a:xfrm>
            <a:off x="699452" y="1720850"/>
            <a:ext cx="4825159" cy="3416300"/>
          </a:xfrm>
        </p:spPr>
        <p:txBody>
          <a:bodyPr>
            <a:normAutofit lnSpcReduction="10000"/>
          </a:bodyPr>
          <a:lstStyle/>
          <a:p>
            <a:r>
              <a:rPr lang="en-GB" b="1" dirty="0" smtClean="0"/>
              <a:t>Further viewing</a:t>
            </a:r>
            <a:endParaRPr lang="en-GB" b="1" dirty="0"/>
          </a:p>
          <a:p>
            <a:pPr marL="0" indent="0">
              <a:buNone/>
            </a:pPr>
            <a:r>
              <a:rPr lang="en-GB" b="1" dirty="0">
                <a:hlinkClick r:id="rId8"/>
              </a:rPr>
              <a:t>https://www.youtube.com/watch?v=-</a:t>
            </a:r>
            <a:r>
              <a:rPr lang="en-GB" b="1" dirty="0" smtClean="0">
                <a:hlinkClick r:id="rId8"/>
              </a:rPr>
              <a:t>Wp2BW9aSH8</a:t>
            </a:r>
            <a:endParaRPr lang="en-GB" b="1" dirty="0" smtClean="0"/>
          </a:p>
          <a:p>
            <a:pPr marL="0" indent="0">
              <a:buNone/>
            </a:pPr>
            <a:endParaRPr lang="en-GB" b="1" dirty="0" smtClean="0"/>
          </a:p>
          <a:p>
            <a:pPr marL="0" indent="0">
              <a:buNone/>
            </a:pPr>
            <a:r>
              <a:rPr lang="en-GB" b="1" dirty="0">
                <a:hlinkClick r:id="rId9"/>
              </a:rPr>
              <a:t>https://</a:t>
            </a:r>
            <a:r>
              <a:rPr lang="en-GB" b="1" dirty="0" smtClean="0">
                <a:hlinkClick r:id="rId9"/>
              </a:rPr>
              <a:t>www.youtube.com/watch?v=VZXcKyevXKM</a:t>
            </a:r>
            <a:endParaRPr lang="en-GB" b="1" dirty="0" smtClean="0"/>
          </a:p>
          <a:p>
            <a:pPr marL="0" indent="0">
              <a:buNone/>
            </a:pPr>
            <a:endParaRPr lang="en-GB"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20043087"/>
      </p:ext>
    </p:extLst>
  </p:cSld>
  <p:clrMapOvr>
    <a:masterClrMapping/>
  </p:clrMapOvr>
  <mc:AlternateContent xmlns:mc="http://schemas.openxmlformats.org/markup-compatibility/2006" xmlns:p14="http://schemas.microsoft.com/office/powerpoint/2010/main">
    <mc:Choice Requires="p14">
      <p:transition spd="slow" p14:dur="2000" advTm="36686"/>
    </mc:Choice>
    <mc:Fallback xmlns="">
      <p:transition spd="slow" advTm="36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795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p:ph type="title" idx="4294967295"/>
          </p:nvPr>
        </p:nvSpPr>
        <p:spPr>
          <a:xfrm>
            <a:off x="1715292" y="913433"/>
            <a:ext cx="8761413" cy="708025"/>
          </a:xfrm>
        </p:spPr>
        <p:txBody>
          <a:bodyPr/>
          <a:lstStyle/>
          <a:p>
            <a:pPr algn="ctr"/>
            <a:r>
              <a:rPr lang="en-GB" b="1" dirty="0" smtClean="0">
                <a:solidFill>
                  <a:schemeClr val="tx2">
                    <a:lumMod val="75000"/>
                  </a:schemeClr>
                </a:solidFill>
              </a:rPr>
              <a:t>AIM AND OBJECTIVES</a:t>
            </a:r>
            <a:endParaRPr lang="en-GB" b="1" dirty="0">
              <a:solidFill>
                <a:schemeClr val="tx2">
                  <a:lumMod val="75000"/>
                </a:schemeClr>
              </a:solidFill>
            </a:endParaRPr>
          </a:p>
        </p:txBody>
      </p:sp>
      <p:sp>
        <p:nvSpPr>
          <p:cNvPr id="5" name="Content Placeholder 4"/>
          <p:cNvSpPr>
            <a:spLocks noGrp="1"/>
          </p:cNvSpPr>
          <p:nvPr>
            <p:ph idx="4294967295"/>
          </p:nvPr>
        </p:nvSpPr>
        <p:spPr>
          <a:xfrm>
            <a:off x="1154953" y="2269777"/>
            <a:ext cx="8761413" cy="1044575"/>
          </a:xfrm>
          <a:noFill/>
        </p:spPr>
        <p:txBody>
          <a:bodyPr>
            <a:normAutofit/>
          </a:bodyPr>
          <a:lstStyle/>
          <a:p>
            <a:pPr marL="0" indent="0">
              <a:buNone/>
            </a:pPr>
            <a:r>
              <a:rPr lang="en-GB" dirty="0" smtClean="0">
                <a:solidFill>
                  <a:schemeClr val="tx2">
                    <a:lumMod val="75000"/>
                  </a:schemeClr>
                </a:solidFill>
              </a:rPr>
              <a:t>AIM: To raise awareness of the effectiveness of SMART Goals within everyday life and to provide participants with the knowledge, skills and tools to use effectively.</a:t>
            </a:r>
          </a:p>
          <a:p>
            <a:endParaRPr lang="en-GB" dirty="0">
              <a:solidFill>
                <a:schemeClr val="tx2">
                  <a:lumMod val="75000"/>
                </a:schemeClr>
              </a:solidFill>
            </a:endParaRPr>
          </a:p>
        </p:txBody>
      </p:sp>
      <p:sp>
        <p:nvSpPr>
          <p:cNvPr id="10" name="TextBox 9"/>
          <p:cNvSpPr txBox="1"/>
          <p:nvPr/>
        </p:nvSpPr>
        <p:spPr>
          <a:xfrm>
            <a:off x="1074943" y="3576578"/>
            <a:ext cx="8691011" cy="2862322"/>
          </a:xfrm>
          <a:prstGeom prst="rect">
            <a:avLst/>
          </a:prstGeom>
          <a:noFill/>
        </p:spPr>
        <p:txBody>
          <a:bodyPr wrap="square" rtlCol="0">
            <a:spAutoFit/>
          </a:bodyPr>
          <a:lstStyle/>
          <a:p>
            <a:r>
              <a:rPr lang="en-GB" b="1" dirty="0" smtClean="0">
                <a:solidFill>
                  <a:schemeClr val="tx2">
                    <a:lumMod val="75000"/>
                  </a:schemeClr>
                </a:solidFill>
              </a:rPr>
              <a:t>OBJECTIVES;</a:t>
            </a:r>
          </a:p>
          <a:p>
            <a:endParaRPr lang="en-GB" b="1" dirty="0">
              <a:solidFill>
                <a:schemeClr val="tx2">
                  <a:lumMod val="75000"/>
                </a:schemeClr>
              </a:solidFill>
            </a:endParaRPr>
          </a:p>
          <a:p>
            <a:pPr marL="285750" indent="-285750">
              <a:buFont typeface="Wingdings" panose="05000000000000000000" pitchFamily="2" charset="2"/>
              <a:buChar char="Ø"/>
            </a:pPr>
            <a:r>
              <a:rPr lang="en-GB" dirty="0">
                <a:solidFill>
                  <a:schemeClr val="tx2">
                    <a:lumMod val="75000"/>
                  </a:schemeClr>
                </a:solidFill>
              </a:rPr>
              <a:t>Raise awareness of SMART </a:t>
            </a:r>
            <a:r>
              <a:rPr lang="en-GB" dirty="0" smtClean="0">
                <a:solidFill>
                  <a:schemeClr val="tx2">
                    <a:lumMod val="75000"/>
                  </a:schemeClr>
                </a:solidFill>
              </a:rPr>
              <a:t>goal setting</a:t>
            </a:r>
          </a:p>
          <a:p>
            <a:endParaRPr lang="en-GB" dirty="0">
              <a:solidFill>
                <a:schemeClr val="tx2">
                  <a:lumMod val="75000"/>
                </a:schemeClr>
              </a:solidFill>
            </a:endParaRPr>
          </a:p>
          <a:p>
            <a:pPr marL="285750" indent="-285750">
              <a:buFont typeface="Wingdings" panose="05000000000000000000" pitchFamily="2" charset="2"/>
              <a:buChar char="Ø"/>
            </a:pPr>
            <a:r>
              <a:rPr lang="en-GB" dirty="0" smtClean="0">
                <a:solidFill>
                  <a:schemeClr val="tx2">
                    <a:lumMod val="75000"/>
                  </a:schemeClr>
                </a:solidFill>
              </a:rPr>
              <a:t>What does SMART goal stand for</a:t>
            </a:r>
          </a:p>
          <a:p>
            <a:endParaRPr lang="en-GB" dirty="0">
              <a:solidFill>
                <a:schemeClr val="tx2">
                  <a:lumMod val="75000"/>
                </a:schemeClr>
              </a:solidFill>
            </a:endParaRPr>
          </a:p>
          <a:p>
            <a:pPr marL="285750" indent="-285750">
              <a:buFont typeface="Wingdings" panose="05000000000000000000" pitchFamily="2" charset="2"/>
              <a:buChar char="Ø"/>
            </a:pPr>
            <a:r>
              <a:rPr lang="en-GB" dirty="0">
                <a:solidFill>
                  <a:schemeClr val="tx2">
                    <a:lumMod val="75000"/>
                  </a:schemeClr>
                </a:solidFill>
              </a:rPr>
              <a:t>Highlight what is needed to achieve SMART </a:t>
            </a:r>
            <a:r>
              <a:rPr lang="en-GB" dirty="0" smtClean="0">
                <a:solidFill>
                  <a:schemeClr val="tx2">
                    <a:lumMod val="75000"/>
                  </a:schemeClr>
                </a:solidFill>
              </a:rPr>
              <a:t>goals</a:t>
            </a:r>
          </a:p>
          <a:p>
            <a:endParaRPr lang="en-GB" dirty="0">
              <a:solidFill>
                <a:schemeClr val="tx2">
                  <a:lumMod val="75000"/>
                </a:schemeClr>
              </a:solidFill>
            </a:endParaRPr>
          </a:p>
          <a:p>
            <a:pPr marL="285750" indent="-285750">
              <a:buFont typeface="Wingdings" panose="05000000000000000000" pitchFamily="2" charset="2"/>
              <a:buChar char="Ø"/>
            </a:pPr>
            <a:r>
              <a:rPr lang="en-GB" dirty="0">
                <a:solidFill>
                  <a:schemeClr val="tx2">
                    <a:lumMod val="75000"/>
                  </a:schemeClr>
                </a:solidFill>
              </a:rPr>
              <a:t>Supply information, the tools and resources that are effective in achieving </a:t>
            </a:r>
            <a:r>
              <a:rPr lang="en-GB" dirty="0" smtClean="0">
                <a:solidFill>
                  <a:schemeClr val="tx2">
                    <a:lumMod val="75000"/>
                  </a:schemeClr>
                </a:solidFill>
              </a:rPr>
              <a:t>goals</a:t>
            </a:r>
            <a:endParaRPr lang="en-GB" dirty="0">
              <a:solidFill>
                <a:schemeClr val="tx2">
                  <a:lumMod val="75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1042822"/>
      </p:ext>
    </p:extLst>
  </p:cSld>
  <p:clrMapOvr>
    <a:masterClrMapping/>
  </p:clrMapOvr>
  <p:transition spd="med" advTm="3130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306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58418" y="5256179"/>
            <a:ext cx="11807686" cy="369332"/>
          </a:xfrm>
          <a:prstGeom prst="rect">
            <a:avLst/>
          </a:prstGeom>
        </p:spPr>
        <p:txBody>
          <a:bodyPr wrap="square">
            <a:spAutoFit/>
          </a:bodyPr>
          <a:lstStyle/>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5" name="Diagram 4"/>
          <p:cNvGraphicFramePr/>
          <p:nvPr>
            <p:extLst>
              <p:ext uri="{D42A27DB-BD31-4B8C-83A1-F6EECF244321}">
                <p14:modId xmlns:p14="http://schemas.microsoft.com/office/powerpoint/2010/main" val="2906138578"/>
              </p:ext>
            </p:extLst>
          </p:nvPr>
        </p:nvGraphicFramePr>
        <p:xfrm>
          <a:off x="358749" y="628650"/>
          <a:ext cx="11617351" cy="48121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2581236"/>
      </p:ext>
    </p:extLst>
  </p:cSld>
  <p:clrMapOvr>
    <a:masterClrMapping/>
  </p:clrMapOvr>
  <p:transition spd="med" advTm="7094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4082" showWhenStopped="0">
                <p:cTn id="12" fill="hold" display="0">
                  <p:stCondLst>
                    <p:cond delay="indefinite"/>
                  </p:stCondLst>
                  <p:endCondLst>
                    <p:cond evt="onStopAudio" delay="0">
                      <p:tgtEl>
                        <p:sldTgt/>
                      </p:tgtEl>
                    </p:cond>
                  </p:endCondLst>
                </p:cTn>
                <p:tgtEl>
                  <p:spTgt spid="8"/>
                </p:tgtEl>
              </p:cMediaNode>
            </p:audio>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type="body" idx="4294967295"/>
          </p:nvPr>
        </p:nvSpPr>
        <p:spPr>
          <a:xfrm>
            <a:off x="7815263" y="586423"/>
            <a:ext cx="3754437" cy="2282825"/>
          </a:xfrm>
        </p:spPr>
        <p:txBody>
          <a:bodyPr>
            <a:normAutofit fontScale="25000" lnSpcReduction="20000"/>
          </a:bodyPr>
          <a:lstStyle/>
          <a:p>
            <a:pPr algn="ctr"/>
            <a:r>
              <a:rPr lang="en-GB" sz="9600" b="1" dirty="0" smtClean="0">
                <a:solidFill>
                  <a:schemeClr val="tx2">
                    <a:lumMod val="75000"/>
                  </a:schemeClr>
                </a:solidFill>
              </a:rPr>
              <a:t>SPECIFIC</a:t>
            </a:r>
          </a:p>
          <a:p>
            <a:pPr algn="ctr"/>
            <a:endParaRPr lang="en-GB" sz="9600" b="1" dirty="0">
              <a:solidFill>
                <a:schemeClr val="tx2">
                  <a:lumMod val="75000"/>
                </a:schemeClr>
              </a:solidFill>
            </a:endParaRPr>
          </a:p>
          <a:p>
            <a:pPr algn="ctr"/>
            <a:endParaRPr lang="en-GB" sz="9600" b="1" dirty="0" smtClean="0">
              <a:solidFill>
                <a:schemeClr val="tx2">
                  <a:lumMod val="75000"/>
                </a:schemeClr>
              </a:solidFill>
            </a:endParaRPr>
          </a:p>
          <a:p>
            <a:pPr algn="ctr"/>
            <a:r>
              <a:rPr lang="en-GB" sz="9600" b="1" dirty="0" smtClean="0">
                <a:solidFill>
                  <a:schemeClr val="tx2">
                    <a:lumMod val="75000"/>
                  </a:schemeClr>
                </a:solidFill>
              </a:rPr>
              <a:t>MEASURABLE</a:t>
            </a:r>
          </a:p>
          <a:p>
            <a:pPr algn="ctr"/>
            <a:endParaRPr lang="en-GB" sz="9600" b="1" dirty="0">
              <a:solidFill>
                <a:schemeClr val="tx2">
                  <a:lumMod val="75000"/>
                </a:schemeClr>
              </a:solidFill>
            </a:endParaRPr>
          </a:p>
          <a:p>
            <a:pPr algn="ctr"/>
            <a:endParaRPr lang="en-GB" sz="9600" b="1" dirty="0" smtClean="0">
              <a:solidFill>
                <a:schemeClr val="tx2">
                  <a:lumMod val="75000"/>
                </a:schemeClr>
              </a:solidFill>
            </a:endParaRPr>
          </a:p>
          <a:p>
            <a:pPr algn="ctr"/>
            <a:r>
              <a:rPr lang="en-GB" sz="9600" b="1" dirty="0" smtClean="0">
                <a:solidFill>
                  <a:schemeClr val="tx2">
                    <a:lumMod val="75000"/>
                  </a:schemeClr>
                </a:solidFill>
              </a:rPr>
              <a:t>ACHIEVABLE</a:t>
            </a:r>
          </a:p>
          <a:p>
            <a:pPr algn="ctr"/>
            <a:endParaRPr lang="en-GB" sz="9600" b="1" dirty="0">
              <a:solidFill>
                <a:schemeClr val="tx2">
                  <a:lumMod val="75000"/>
                </a:schemeClr>
              </a:solidFill>
            </a:endParaRPr>
          </a:p>
          <a:p>
            <a:pPr algn="ctr"/>
            <a:endParaRPr lang="en-GB" sz="9600" b="1" dirty="0" smtClean="0">
              <a:solidFill>
                <a:schemeClr val="tx2">
                  <a:lumMod val="75000"/>
                </a:schemeClr>
              </a:solidFill>
            </a:endParaRPr>
          </a:p>
          <a:p>
            <a:pPr algn="ctr"/>
            <a:r>
              <a:rPr lang="en-GB" sz="9600" b="1" dirty="0" smtClean="0">
                <a:solidFill>
                  <a:schemeClr val="tx2">
                    <a:lumMod val="75000"/>
                  </a:schemeClr>
                </a:solidFill>
              </a:rPr>
              <a:t>RELEVANT</a:t>
            </a:r>
          </a:p>
          <a:p>
            <a:pPr algn="ctr"/>
            <a:endParaRPr lang="en-GB" sz="9600" b="1" dirty="0">
              <a:solidFill>
                <a:schemeClr val="tx2">
                  <a:lumMod val="75000"/>
                </a:schemeClr>
              </a:solidFill>
            </a:endParaRPr>
          </a:p>
          <a:p>
            <a:pPr algn="ctr"/>
            <a:endParaRPr lang="en-GB" sz="9600" b="1" dirty="0" smtClean="0">
              <a:solidFill>
                <a:schemeClr val="tx2">
                  <a:lumMod val="75000"/>
                </a:schemeClr>
              </a:solidFill>
            </a:endParaRPr>
          </a:p>
          <a:p>
            <a:pPr algn="ctr"/>
            <a:r>
              <a:rPr lang="en-GB" sz="9600" b="1" dirty="0" smtClean="0">
                <a:solidFill>
                  <a:schemeClr val="tx2">
                    <a:lumMod val="75000"/>
                  </a:schemeClr>
                </a:solidFill>
              </a:rPr>
              <a:t>TIME-BOUND</a:t>
            </a:r>
          </a:p>
          <a:p>
            <a:pPr algn="ctr"/>
            <a:endParaRPr lang="en-GB" b="1" dirty="0">
              <a:solidFill>
                <a:schemeClr val="tx2">
                  <a:lumMod val="75000"/>
                </a:schemeClr>
              </a:solidFill>
            </a:endParaRPr>
          </a:p>
          <a:p>
            <a:pPr algn="ctr"/>
            <a:endParaRPr lang="en-GB" b="1" dirty="0">
              <a:solidFill>
                <a:schemeClr val="tx2">
                  <a:lumMod val="75000"/>
                </a:schemeClr>
              </a:solidFill>
            </a:endParaRP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13593059"/>
      </p:ext>
    </p:extLst>
  </p:cSld>
  <p:clrMapOvr>
    <a:masterClrMapping/>
  </p:clrMapOvr>
  <p:transition spd="med" advTm="2378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1"/>
                            </p:stCondLst>
                            <p:childTnLst>
                              <p:par>
                                <p:cTn id="8" presetID="42" presetClass="entr" presetSubtype="0" fill="hold" grpId="0" nodeType="afterEffect">
                                  <p:stCondLst>
                                    <p:cond delay="7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8001"/>
                            </p:stCondLst>
                            <p:childTnLst>
                              <p:par>
                                <p:cTn id="14" presetID="42" presetClass="entr" presetSubtype="0" fill="hold" grpId="0"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anim calcmode="lin" valueType="num">
                                      <p:cBhvr>
                                        <p:cTn id="1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1"/>
                            </p:stCondLst>
                            <p:childTnLst>
                              <p:par>
                                <p:cTn id="20" presetID="42" presetClass="entr" presetSubtype="0" fill="hold" grpId="0" nodeType="afterEffect">
                                  <p:stCondLst>
                                    <p:cond delay="10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25" fill="hold">
                            <p:stCondLst>
                              <p:cond delay="12001"/>
                            </p:stCondLst>
                            <p:childTnLst>
                              <p:par>
                                <p:cTn id="26" presetID="42" presetClass="entr" presetSubtype="0" fill="hold" grpId="0" nodeType="afterEffect">
                                  <p:stCondLst>
                                    <p:cond delay="100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31" fill="hold">
                            <p:stCondLst>
                              <p:cond delay="14001"/>
                            </p:stCondLst>
                            <p:childTnLst>
                              <p:par>
                                <p:cTn id="32" presetID="42" presetClass="entr" presetSubtype="0" fill="hold" grpId="0" nodeType="afterEffect">
                                  <p:stCondLst>
                                    <p:cond delay="100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1000"/>
                                        <p:tgtEl>
                                          <p:spTgt spid="3">
                                            <p:txEl>
                                              <p:pRg st="12" end="12"/>
                                            </p:txEl>
                                          </p:spTgt>
                                        </p:tgtEl>
                                      </p:cBhvr>
                                    </p:animEffect>
                                    <p:anim calcmode="lin" valueType="num">
                                      <p:cBhvr>
                                        <p:cTn id="3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StopAudio" delay="0">
                      <p:tgtEl>
                        <p:sldTgt/>
                      </p:tgtEl>
                    </p:cond>
                  </p:endCondLst>
                </p:cTn>
                <p:tgtEl>
                  <p:spTgt spid="17"/>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771781" y="2154752"/>
            <a:ext cx="4351023" cy="2283824"/>
          </a:xfrm>
        </p:spPr>
        <p:txBody>
          <a:bodyPr/>
          <a:lstStyle/>
          <a:p>
            <a:r>
              <a:rPr lang="en-GB" b="1" dirty="0" smtClean="0">
                <a:solidFill>
                  <a:schemeClr val="tx2">
                    <a:lumMod val="75000"/>
                  </a:schemeClr>
                </a:solidFill>
              </a:rPr>
              <a:t>Specific</a:t>
            </a:r>
            <a:endParaRPr lang="en-GB" b="1" dirty="0">
              <a:solidFill>
                <a:schemeClr val="tx2">
                  <a:lumMod val="75000"/>
                </a:schemeClr>
              </a:solidFill>
            </a:endParaRPr>
          </a:p>
        </p:txBody>
      </p:sp>
      <p:sp>
        <p:nvSpPr>
          <p:cNvPr id="4" name="Content Placeholder 3"/>
          <p:cNvSpPr>
            <a:spLocks noGrp="1"/>
          </p:cNvSpPr>
          <p:nvPr>
            <p:ph type="body" idx="1"/>
          </p:nvPr>
        </p:nvSpPr>
        <p:spPr>
          <a:xfrm>
            <a:off x="6911921" y="1862934"/>
            <a:ext cx="4388870" cy="3317395"/>
          </a:xfrm>
        </p:spPr>
        <p:txBody>
          <a:bodyPr>
            <a:noAutofit/>
          </a:bodyPr>
          <a:lstStyle/>
          <a:p>
            <a:pPr marL="342900" indent="-342900">
              <a:buFont typeface="Wingdings" panose="05000000000000000000" pitchFamily="2" charset="2"/>
              <a:buChar char="§"/>
            </a:pPr>
            <a:r>
              <a:rPr lang="en-GB" sz="1800" dirty="0" smtClean="0">
                <a:solidFill>
                  <a:schemeClr val="tx2">
                    <a:lumMod val="75000"/>
                  </a:schemeClr>
                </a:solidFill>
              </a:rPr>
              <a:t>Define the goal as much as possible. Be precise. if your goal is too general it </a:t>
            </a:r>
            <a:r>
              <a:rPr lang="en-GB" sz="1800" dirty="0">
                <a:solidFill>
                  <a:schemeClr val="tx2">
                    <a:lumMod val="75000"/>
                  </a:schemeClr>
                </a:solidFill>
              </a:rPr>
              <a:t>W</a:t>
            </a:r>
            <a:r>
              <a:rPr lang="en-GB" sz="1800" dirty="0" smtClean="0">
                <a:solidFill>
                  <a:schemeClr val="tx2">
                    <a:lumMod val="75000"/>
                  </a:schemeClr>
                </a:solidFill>
              </a:rPr>
              <a:t>ill be harder to accomplish.</a:t>
            </a:r>
          </a:p>
          <a:p>
            <a:endParaRPr lang="en-GB" sz="1800" b="1" dirty="0">
              <a:solidFill>
                <a:schemeClr val="tx2">
                  <a:lumMod val="75000"/>
                </a:schemeClr>
              </a:solidFill>
            </a:endParaRPr>
          </a:p>
          <a:p>
            <a:pPr marL="342900" indent="-342900">
              <a:buFont typeface="Wingdings" panose="05000000000000000000" pitchFamily="2" charset="2"/>
              <a:buChar char="§"/>
            </a:pPr>
            <a:r>
              <a:rPr lang="en-GB" sz="1800" dirty="0" smtClean="0">
                <a:solidFill>
                  <a:schemeClr val="tx2">
                    <a:lumMod val="75000"/>
                  </a:schemeClr>
                </a:solidFill>
              </a:rPr>
              <a:t>Focus on</a:t>
            </a:r>
            <a:r>
              <a:rPr lang="en-GB" sz="1800" dirty="0">
                <a:solidFill>
                  <a:schemeClr val="tx2">
                    <a:lumMod val="75000"/>
                  </a:schemeClr>
                </a:solidFill>
              </a:rPr>
              <a:t> </a:t>
            </a:r>
            <a:r>
              <a:rPr lang="en-GB" sz="1800" dirty="0" smtClean="0">
                <a:solidFill>
                  <a:schemeClr val="tx2">
                    <a:lumMod val="75000"/>
                  </a:schemeClr>
                </a:solidFill>
              </a:rPr>
              <a:t>THE 6 W’s</a:t>
            </a:r>
          </a:p>
          <a:p>
            <a:r>
              <a:rPr lang="en-GB" sz="1800" dirty="0" smtClean="0">
                <a:solidFill>
                  <a:schemeClr val="tx2">
                    <a:lumMod val="75000"/>
                  </a:schemeClr>
                </a:solidFill>
              </a:rPr>
              <a:t>WHAT do I want to ACHIEVE?</a:t>
            </a:r>
          </a:p>
          <a:p>
            <a:r>
              <a:rPr lang="en-GB" sz="1800" dirty="0" smtClean="0">
                <a:solidFill>
                  <a:schemeClr val="tx2">
                    <a:lumMod val="75000"/>
                  </a:schemeClr>
                </a:solidFill>
              </a:rPr>
              <a:t>WHY am I doing this?</a:t>
            </a:r>
          </a:p>
          <a:p>
            <a:r>
              <a:rPr lang="en-GB" sz="1800" dirty="0" smtClean="0">
                <a:solidFill>
                  <a:schemeClr val="tx2">
                    <a:lumMod val="75000"/>
                  </a:schemeClr>
                </a:solidFill>
              </a:rPr>
              <a:t>WHO will be involved?</a:t>
            </a:r>
          </a:p>
          <a:p>
            <a:r>
              <a:rPr lang="en-GB" sz="1800" dirty="0" smtClean="0">
                <a:solidFill>
                  <a:schemeClr val="tx2">
                    <a:lumMod val="75000"/>
                  </a:schemeClr>
                </a:solidFill>
              </a:rPr>
              <a:t>WHERE will it take place?</a:t>
            </a:r>
          </a:p>
          <a:p>
            <a:r>
              <a:rPr lang="en-GB" sz="1800" dirty="0" smtClean="0">
                <a:solidFill>
                  <a:schemeClr val="tx2">
                    <a:lumMod val="75000"/>
                  </a:schemeClr>
                </a:solidFill>
              </a:rPr>
              <a:t>WHAT resources will I need?</a:t>
            </a:r>
          </a:p>
          <a:p>
            <a:r>
              <a:rPr lang="en-GB" sz="1800" dirty="0" smtClean="0">
                <a:solidFill>
                  <a:schemeClr val="tx2">
                    <a:lumMod val="75000"/>
                  </a:schemeClr>
                </a:solidFill>
              </a:rPr>
              <a:t>WHAT will be the restrictions?</a:t>
            </a:r>
          </a:p>
          <a:p>
            <a:endParaRPr lang="en-GB" sz="1800" dirty="0" smtClean="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336898"/>
      </p:ext>
    </p:extLst>
  </p:cSld>
  <p:clrMapOvr>
    <a:masterClrMapping/>
  </p:clrMapOvr>
  <mc:AlternateContent xmlns:mc="http://schemas.openxmlformats.org/markup-compatibility/2006" xmlns:p14="http://schemas.microsoft.com/office/powerpoint/2010/main">
    <mc:Choice Requires="p14">
      <p:transition p14:dur="10" advTm="67533"/>
    </mc:Choice>
    <mc:Fallback xmlns="">
      <p:transition advTm="6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42"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1500"/>
                            </p:stCondLst>
                            <p:childTnLst>
                              <p:par>
                                <p:cTn id="13" presetID="42" presetClass="entr" presetSubtype="0" fill="hold" nodeType="afterEffect">
                                  <p:stCondLst>
                                    <p:cond delay="10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4300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anim calcmode="lin" valueType="num">
                                      <p:cBhvr>
                                        <p:cTn id="22"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48500"/>
                            </p:stCondLst>
                            <p:childTnLst>
                              <p:par>
                                <p:cTn id="25" presetID="42" presetClass="entr" presetSubtype="0" fill="hold" nodeType="afterEffect">
                                  <p:stCondLst>
                                    <p:cond delay="200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51500"/>
                            </p:stCondLst>
                            <p:childTnLst>
                              <p:par>
                                <p:cTn id="31" presetID="42" presetClass="entr" presetSubtype="0" fill="hold" nodeType="afterEffect">
                                  <p:stCondLst>
                                    <p:cond delay="200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54500"/>
                            </p:stCondLst>
                            <p:childTnLst>
                              <p:par>
                                <p:cTn id="37" presetID="42" presetClass="entr" presetSubtype="0" fill="hold" nodeType="afterEffect">
                                  <p:stCondLst>
                                    <p:cond delay="150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57000"/>
                            </p:stCondLst>
                            <p:childTnLst>
                              <p:par>
                                <p:cTn id="43" presetID="42" presetClass="entr" presetSubtype="0" fill="hold" nodeType="afterEffect">
                                  <p:stCondLst>
                                    <p:cond delay="150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8" fill="hold">
                            <p:stCondLst>
                              <p:cond delay="59500"/>
                            </p:stCondLst>
                            <p:childTnLst>
                              <p:par>
                                <p:cTn id="49" presetID="42" presetClass="entr" presetSubtype="0" fill="hold" nodeType="afterEffect">
                                  <p:stCondLst>
                                    <p:cond delay="1500"/>
                                  </p:stCondLst>
                                  <p:childTnLst>
                                    <p:set>
                                      <p:cBhvr>
                                        <p:cTn id="50" dur="1" fill="hold">
                                          <p:stCondLst>
                                            <p:cond delay="0"/>
                                          </p:stCondLst>
                                        </p:cTn>
                                        <p:tgtEl>
                                          <p:spTgt spid="4">
                                            <p:txEl>
                                              <p:pRg st="7" end="7"/>
                                            </p:txEl>
                                          </p:spTgt>
                                        </p:tgtEl>
                                        <p:attrNameLst>
                                          <p:attrName>style.visibility</p:attrName>
                                        </p:attrNameLst>
                                      </p:cBhvr>
                                      <p:to>
                                        <p:strVal val="visible"/>
                                      </p:to>
                                    </p:set>
                                    <p:animEffect transition="in" filter="fade">
                                      <p:cBhvr>
                                        <p:cTn id="51" dur="1000"/>
                                        <p:tgtEl>
                                          <p:spTgt spid="4">
                                            <p:txEl>
                                              <p:pRg st="7" end="7"/>
                                            </p:txEl>
                                          </p:spTgt>
                                        </p:tgtEl>
                                      </p:cBhvr>
                                    </p:animEffect>
                                    <p:anim calcmode="lin" valueType="num">
                                      <p:cBhvr>
                                        <p:cTn id="5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4" fill="hold">
                            <p:stCondLst>
                              <p:cond delay="62000"/>
                            </p:stCondLst>
                            <p:childTnLst>
                              <p:par>
                                <p:cTn id="55" presetID="42" presetClass="entr" presetSubtype="0" fill="hold" nodeType="afterEffect">
                                  <p:stCondLst>
                                    <p:cond delay="150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fade">
                                      <p:cBhvr>
                                        <p:cTn id="57" dur="1000"/>
                                        <p:tgtEl>
                                          <p:spTgt spid="4">
                                            <p:txEl>
                                              <p:pRg st="8" end="8"/>
                                            </p:txEl>
                                          </p:spTgt>
                                        </p:tgtEl>
                                      </p:cBhvr>
                                    </p:animEffect>
                                    <p:anim calcmode="lin" valueType="num">
                                      <p:cBhvr>
                                        <p:cTn id="5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61224" showWhenStopped="0">
                <p:cTn id="60"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6355080" cy="6858000"/>
          </a:xfrm>
          <a:prstGeom prst="rect">
            <a:avLst/>
          </a:prstGeom>
        </p:spPr>
      </p:pic>
      <p:sp>
        <p:nvSpPr>
          <p:cNvPr id="3" name="Text Placeholder 2"/>
          <p:cNvSpPr>
            <a:spLocks noGrp="1"/>
          </p:cNvSpPr>
          <p:nvPr>
            <p:ph idx="4294967295"/>
          </p:nvPr>
        </p:nvSpPr>
        <p:spPr>
          <a:xfrm>
            <a:off x="6497955" y="1565910"/>
            <a:ext cx="5191125" cy="4572000"/>
          </a:xfrm>
        </p:spPr>
        <p:txBody>
          <a:bodyPr>
            <a:noAutofit/>
          </a:bodyPr>
          <a:lstStyle/>
          <a:p>
            <a:pPr marL="342900" indent="-342900">
              <a:buFont typeface="Wingdings" panose="05000000000000000000" pitchFamily="2" charset="2"/>
              <a:buChar char="§"/>
            </a:pPr>
            <a:r>
              <a:rPr lang="en-GB" sz="1800" dirty="0" smtClean="0">
                <a:solidFill>
                  <a:schemeClr val="tx2">
                    <a:lumMod val="75000"/>
                  </a:schemeClr>
                </a:solidFill>
              </a:rPr>
              <a:t>IDENTIFY EXACTLY WHAT IT IS YOU WILL BE ABLE TO SEE, FEEL OR HEAR WHEN YOU HAVE REACHED YOUR GOAL.</a:t>
            </a:r>
          </a:p>
          <a:p>
            <a:endParaRPr lang="en-GB" sz="1800" dirty="0" smtClean="0">
              <a:solidFill>
                <a:schemeClr val="tx2">
                  <a:lumMod val="75000"/>
                </a:schemeClr>
              </a:solidFill>
            </a:endParaRPr>
          </a:p>
          <a:p>
            <a:pPr marL="342900" indent="-342900">
              <a:buFont typeface="Wingdings" panose="05000000000000000000" pitchFamily="2" charset="2"/>
              <a:buChar char="§"/>
            </a:pPr>
            <a:r>
              <a:rPr lang="en-GB" sz="1800" dirty="0" smtClean="0">
                <a:solidFill>
                  <a:schemeClr val="tx2">
                    <a:lumMod val="75000"/>
                  </a:schemeClr>
                </a:solidFill>
              </a:rPr>
              <a:t>BREAK YOUR GOAL DOWN INTO MEASURABLE PARTS.</a:t>
            </a:r>
          </a:p>
          <a:p>
            <a:pPr marL="342900" indent="-342900">
              <a:buFont typeface="Wingdings" panose="05000000000000000000" pitchFamily="2" charset="2"/>
              <a:buChar char="§"/>
            </a:pPr>
            <a:endParaRPr lang="en-GB" sz="1800" dirty="0" smtClean="0">
              <a:solidFill>
                <a:schemeClr val="tx2">
                  <a:lumMod val="75000"/>
                </a:schemeClr>
              </a:solidFill>
            </a:endParaRPr>
          </a:p>
          <a:p>
            <a:pPr marL="342900" indent="-342900">
              <a:buFont typeface="Arial" panose="020B0604020202020204" pitchFamily="34" charset="0"/>
              <a:buChar char="•"/>
            </a:pPr>
            <a:r>
              <a:rPr lang="en-GB" sz="1800" dirty="0" smtClean="0">
                <a:solidFill>
                  <a:schemeClr val="tx2">
                    <a:lumMod val="75000"/>
                  </a:schemeClr>
                </a:solidFill>
              </a:rPr>
              <a:t>SETTING CONCRETE OBJECTIVES CAN HELP YOU MEASURE YOUR PROGRESS AND </a:t>
            </a:r>
            <a:r>
              <a:rPr lang="en-GB" dirty="0" smtClean="0">
                <a:solidFill>
                  <a:schemeClr val="tx2">
                    <a:lumMod val="75000"/>
                  </a:schemeClr>
                </a:solidFill>
              </a:rPr>
              <a:t>HELP </a:t>
            </a:r>
            <a:r>
              <a:rPr lang="en-GB" sz="1800" dirty="0" smtClean="0">
                <a:solidFill>
                  <a:schemeClr val="tx2">
                    <a:lumMod val="75000"/>
                  </a:schemeClr>
                </a:solidFill>
              </a:rPr>
              <a:t>YOU STAY MOTIVATED AND ON TRACK.</a:t>
            </a:r>
            <a:endParaRPr lang="en-GB" sz="1800" dirty="0">
              <a:solidFill>
                <a:schemeClr val="tx2">
                  <a:lumMod val="75000"/>
                </a:schemeClr>
              </a:solidFill>
            </a:endParaRPr>
          </a:p>
        </p:txBody>
      </p:sp>
      <p:sp>
        <p:nvSpPr>
          <p:cNvPr id="6" name="Text Placeholder 5"/>
          <p:cNvSpPr>
            <a:spLocks noGrp="1"/>
          </p:cNvSpPr>
          <p:nvPr>
            <p:ph type="body" sz="half" idx="4294967295"/>
          </p:nvPr>
        </p:nvSpPr>
        <p:spPr>
          <a:xfrm rot="10800000" flipV="1">
            <a:off x="-1" y="-297180"/>
            <a:ext cx="4308475" cy="1600518"/>
          </a:xfrm>
        </p:spPr>
        <p:txBody>
          <a:bodyPr>
            <a:normAutofit fontScale="25000" lnSpcReduction="20000"/>
          </a:bodyPr>
          <a:lstStyle/>
          <a:p>
            <a:endParaRPr lang="en-GB" b="1" dirty="0" smtClean="0">
              <a:solidFill>
                <a:schemeClr val="tx2">
                  <a:lumMod val="60000"/>
                  <a:lumOff val="40000"/>
                </a:schemeClr>
              </a:solidFill>
            </a:endParaRPr>
          </a:p>
          <a:p>
            <a:endParaRPr lang="en-GB" b="1" dirty="0">
              <a:solidFill>
                <a:schemeClr val="tx2">
                  <a:lumMod val="60000"/>
                  <a:lumOff val="40000"/>
                </a:schemeClr>
              </a:solidFill>
            </a:endParaRPr>
          </a:p>
          <a:p>
            <a:endParaRPr lang="en-GB" b="1" dirty="0" smtClean="0">
              <a:solidFill>
                <a:schemeClr val="tx2">
                  <a:lumMod val="60000"/>
                  <a:lumOff val="40000"/>
                </a:schemeClr>
              </a:solidFill>
            </a:endParaRPr>
          </a:p>
          <a:p>
            <a:endParaRPr lang="en-GB" b="1" dirty="0" smtClean="0">
              <a:solidFill>
                <a:schemeClr val="tx2">
                  <a:lumMod val="60000"/>
                  <a:lumOff val="40000"/>
                </a:schemeClr>
              </a:solidFill>
            </a:endParaRPr>
          </a:p>
          <a:p>
            <a:pPr marL="0" indent="0">
              <a:buNone/>
            </a:pPr>
            <a:r>
              <a:rPr lang="en-GB" sz="16000" b="1" dirty="0" smtClean="0">
                <a:solidFill>
                  <a:schemeClr val="tx2">
                    <a:lumMod val="60000"/>
                    <a:lumOff val="40000"/>
                  </a:schemeClr>
                </a:solidFill>
              </a:rPr>
              <a:t>   </a:t>
            </a:r>
            <a:r>
              <a:rPr lang="en-GB" sz="16000" b="1" dirty="0" smtClean="0">
                <a:solidFill>
                  <a:schemeClr val="tx2">
                    <a:lumMod val="75000"/>
                  </a:schemeClr>
                </a:solidFill>
              </a:rPr>
              <a:t>Measurable</a:t>
            </a:r>
            <a:endParaRPr lang="en-GB" sz="16000" b="1" dirty="0">
              <a:solidFill>
                <a:schemeClr val="tx2">
                  <a:lumMod val="75000"/>
                </a:schemeClr>
              </a:solidFill>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9531742"/>
      </p:ext>
    </p:extLst>
  </p:cSld>
  <p:clrMapOvr>
    <a:masterClrMapping/>
  </p:clrMapOvr>
  <p:transition spd="med" advTm="297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42" presetClass="entr" presetSubtype="0" fill="hold" grpId="0" nodeType="withEffect">
                                  <p:stCondLst>
                                    <p:cond delay="1000"/>
                                  </p:stCondLst>
                                  <p:childTnLst>
                                    <p:set>
                                      <p:cBhvr>
                                        <p:cTn id="8" dur="1" fill="hold">
                                          <p:stCondLst>
                                            <p:cond delay="0"/>
                                          </p:stCondLst>
                                        </p:cTn>
                                        <p:tgtEl>
                                          <p:spTgt spid="6">
                                            <p:txEl>
                                              <p:pRg st="4" end="4"/>
                                            </p:txEl>
                                          </p:spTgt>
                                        </p:tgtEl>
                                        <p:attrNameLst>
                                          <p:attrName>style.visibility</p:attrName>
                                        </p:attrNameLst>
                                      </p:cBhvr>
                                      <p:to>
                                        <p:strVal val="visible"/>
                                      </p:to>
                                    </p:set>
                                    <p:animEffect transition="in" filter="fade">
                                      <p:cBhvr>
                                        <p:cTn id="9" dur="1000"/>
                                        <p:tgtEl>
                                          <p:spTgt spid="6">
                                            <p:txEl>
                                              <p:pRg st="4" end="4"/>
                                            </p:txEl>
                                          </p:spTgt>
                                        </p:tgtEl>
                                      </p:cBhvr>
                                    </p:animEffect>
                                    <p:anim calcmode="lin" valueType="num">
                                      <p:cBhvr>
                                        <p:cTn id="1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nodeType="afterEffect">
                                  <p:stCondLst>
                                    <p:cond delay="2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5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1000"/>
                            </p:stCondLst>
                            <p:childTnLst>
                              <p:par>
                                <p:cTn id="25" presetID="42" presetClass="entr" presetSubtype="0" fill="hold" nodeType="afterEffect">
                                  <p:stCondLst>
                                    <p:cond delay="11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6122" showWhenStopped="0">
                <p:cTn id="30" fill="hold" display="0">
                  <p:stCondLst>
                    <p:cond delay="indefinite"/>
                  </p:stCondLst>
                  <p:endCondLst>
                    <p:cond evt="onStopAudio" delay="0">
                      <p:tgtEl>
                        <p:sldTgt/>
                      </p:tgtEl>
                    </p:cond>
                  </p:endCondLst>
                </p:cTn>
                <p:tgtEl>
                  <p:spTgt spid="23"/>
                </p:tgtEl>
              </p:cMediaNode>
            </p:audio>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766560" cy="6858000"/>
          </a:xfrm>
          <a:prstGeom prst="rect">
            <a:avLst/>
          </a:prstGeom>
        </p:spPr>
      </p:pic>
      <p:sp>
        <p:nvSpPr>
          <p:cNvPr id="2" name="Title 1"/>
          <p:cNvSpPr>
            <a:spLocks noGrp="1"/>
          </p:cNvSpPr>
          <p:nvPr>
            <p:ph type="title"/>
          </p:nvPr>
        </p:nvSpPr>
        <p:spPr>
          <a:xfrm>
            <a:off x="167127" y="112822"/>
            <a:ext cx="4351023" cy="1144478"/>
          </a:xfrm>
        </p:spPr>
        <p:txBody>
          <a:bodyPr/>
          <a:lstStyle/>
          <a:p>
            <a:r>
              <a:rPr lang="en-GB" b="1" dirty="0" smtClean="0">
                <a:solidFill>
                  <a:schemeClr val="tx2">
                    <a:lumMod val="75000"/>
                  </a:schemeClr>
                </a:solidFill>
              </a:rPr>
              <a:t>Achievable</a:t>
            </a:r>
            <a:endParaRPr lang="en-GB" b="1" dirty="0">
              <a:solidFill>
                <a:schemeClr val="tx2">
                  <a:lumMod val="75000"/>
                </a:schemeClr>
              </a:solidFill>
            </a:endParaRPr>
          </a:p>
        </p:txBody>
      </p:sp>
      <p:sp>
        <p:nvSpPr>
          <p:cNvPr id="3" name="Text Placeholder 2"/>
          <p:cNvSpPr>
            <a:spLocks noGrp="1"/>
          </p:cNvSpPr>
          <p:nvPr>
            <p:ph type="body" idx="1"/>
          </p:nvPr>
        </p:nvSpPr>
        <p:spPr>
          <a:xfrm>
            <a:off x="7558498" y="1856829"/>
            <a:ext cx="3755379" cy="3482109"/>
          </a:xfrm>
        </p:spPr>
        <p:txBody>
          <a:bodyPr>
            <a:normAutofit/>
          </a:bodyPr>
          <a:lstStyle/>
          <a:p>
            <a:pPr marL="342900" indent="-342900">
              <a:buFont typeface="Wingdings" panose="05000000000000000000" pitchFamily="2" charset="2"/>
              <a:buChar char="§"/>
            </a:pPr>
            <a:r>
              <a:rPr lang="en-GB" sz="1800" dirty="0" smtClean="0">
                <a:solidFill>
                  <a:schemeClr val="tx2">
                    <a:lumMod val="75000"/>
                  </a:schemeClr>
                </a:solidFill>
              </a:rPr>
              <a:t>A goal should challenge you but never be out of your reach.</a:t>
            </a:r>
          </a:p>
          <a:p>
            <a:endParaRPr lang="en-GB" sz="1800" dirty="0">
              <a:solidFill>
                <a:schemeClr val="tx2">
                  <a:lumMod val="75000"/>
                </a:schemeClr>
              </a:solidFill>
            </a:endParaRPr>
          </a:p>
          <a:p>
            <a:pPr marL="342900" indent="-342900">
              <a:buFont typeface="Wingdings" panose="05000000000000000000" pitchFamily="2" charset="2"/>
              <a:buChar char="§"/>
            </a:pPr>
            <a:r>
              <a:rPr lang="en-GB" sz="1800" dirty="0" smtClean="0">
                <a:solidFill>
                  <a:schemeClr val="tx2">
                    <a:lumMod val="75000"/>
                  </a:schemeClr>
                </a:solidFill>
              </a:rPr>
              <a:t>How can I accomplish this goal?</a:t>
            </a:r>
          </a:p>
          <a:p>
            <a:endParaRPr lang="en-GB" sz="1800" dirty="0">
              <a:solidFill>
                <a:schemeClr val="tx2">
                  <a:lumMod val="75000"/>
                </a:schemeClr>
              </a:solidFill>
            </a:endParaRPr>
          </a:p>
          <a:p>
            <a:pPr marL="342900" indent="-342900">
              <a:buFont typeface="Wingdings" panose="05000000000000000000" pitchFamily="2" charset="2"/>
              <a:buChar char="§"/>
            </a:pPr>
            <a:r>
              <a:rPr lang="en-GB" sz="1800" dirty="0" smtClean="0">
                <a:solidFill>
                  <a:schemeClr val="tx2">
                    <a:lumMod val="75000"/>
                  </a:schemeClr>
                </a:solidFill>
              </a:rPr>
              <a:t>Is it realistic?</a:t>
            </a:r>
          </a:p>
          <a:p>
            <a:r>
              <a:rPr lang="en-GB" sz="2100" dirty="0" smtClean="0"/>
              <a:t> </a:t>
            </a:r>
            <a:endParaRPr lang="en-GB" sz="2100"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96809853"/>
      </p:ext>
    </p:extLst>
  </p:cSld>
  <p:clrMapOvr>
    <a:masterClrMapping/>
  </p:clrMapOvr>
  <p:transition spd="med" advTm="3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nodeType="afterEffect">
                                  <p:stCondLst>
                                    <p:cond delay="3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42" presetClass="entr" presetSubtype="0" fill="hold" nodeType="afterEffect">
                                  <p:stCondLst>
                                    <p:cond delay="3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500"/>
                            </p:stCondLst>
                            <p:childTnLst>
                              <p:par>
                                <p:cTn id="25" presetID="42" presetClass="entr" presetSubtype="0" fill="hold" nodeType="afterEffect">
                                  <p:stCondLst>
                                    <p:cond delay="2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13500"/>
                            </p:stCondLst>
                            <p:childTnLst>
                              <p:par>
                                <p:cTn id="31" presetID="42" presetClass="entr" presetSubtype="0" fill="hold" nodeType="afterEffect">
                                  <p:stCondLst>
                                    <p:cond delay="200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184" showWhenStopped="0">
                <p:cTn id="3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469380" cy="6858000"/>
          </a:xfrm>
          <a:prstGeom prst="rect">
            <a:avLst/>
          </a:prstGeom>
        </p:spPr>
      </p:pic>
      <p:sp>
        <p:nvSpPr>
          <p:cNvPr id="2" name="Title 1"/>
          <p:cNvSpPr>
            <a:spLocks noGrp="1"/>
          </p:cNvSpPr>
          <p:nvPr>
            <p:ph type="title"/>
          </p:nvPr>
        </p:nvSpPr>
        <p:spPr>
          <a:xfrm>
            <a:off x="354856" y="250445"/>
            <a:ext cx="4351023" cy="1064005"/>
          </a:xfrm>
        </p:spPr>
        <p:txBody>
          <a:bodyPr/>
          <a:lstStyle/>
          <a:p>
            <a:r>
              <a:rPr lang="en-GB" b="1" dirty="0" smtClean="0">
                <a:solidFill>
                  <a:schemeClr val="tx2">
                    <a:lumMod val="75000"/>
                  </a:schemeClr>
                </a:solidFill>
              </a:rPr>
              <a:t>Relevant</a:t>
            </a:r>
            <a:endParaRPr lang="en-GB" b="1" dirty="0">
              <a:solidFill>
                <a:schemeClr val="tx2">
                  <a:lumMod val="75000"/>
                </a:schemeClr>
              </a:solidFill>
            </a:endParaRPr>
          </a:p>
        </p:txBody>
      </p:sp>
      <p:sp>
        <p:nvSpPr>
          <p:cNvPr id="3" name="Text Placeholder 2"/>
          <p:cNvSpPr>
            <a:spLocks noGrp="1"/>
          </p:cNvSpPr>
          <p:nvPr>
            <p:ph type="body" idx="1"/>
          </p:nvPr>
        </p:nvSpPr>
        <p:spPr>
          <a:xfrm>
            <a:off x="6949656" y="1747203"/>
            <a:ext cx="3755379" cy="2938703"/>
          </a:xfrm>
        </p:spPr>
        <p:txBody>
          <a:bodyPr>
            <a:noAutofit/>
          </a:bodyPr>
          <a:lstStyle/>
          <a:p>
            <a:pPr marL="342900" indent="-342900">
              <a:buFont typeface="Wingdings" panose="05000000000000000000" pitchFamily="2" charset="2"/>
              <a:buChar char="§"/>
            </a:pPr>
            <a:r>
              <a:rPr lang="en-GB" sz="1800" dirty="0" smtClean="0">
                <a:solidFill>
                  <a:schemeClr val="tx2">
                    <a:lumMod val="75000"/>
                  </a:schemeClr>
                </a:solidFill>
              </a:rPr>
              <a:t>Is your goal relevant?</a:t>
            </a:r>
          </a:p>
          <a:p>
            <a:pPr marL="342900" indent="-342900">
              <a:buFont typeface="Wingdings" panose="05000000000000000000" pitchFamily="2" charset="2"/>
              <a:buChar char="§"/>
            </a:pPr>
            <a:endParaRPr lang="en-GB" sz="1800" dirty="0">
              <a:solidFill>
                <a:schemeClr val="tx2">
                  <a:lumMod val="75000"/>
                </a:schemeClr>
              </a:solidFill>
            </a:endParaRPr>
          </a:p>
          <a:p>
            <a:pPr marL="342900" indent="-342900">
              <a:buFont typeface="Wingdings" panose="05000000000000000000" pitchFamily="2" charset="2"/>
              <a:buChar char="§"/>
            </a:pPr>
            <a:r>
              <a:rPr lang="en-GB" sz="1800" dirty="0" smtClean="0">
                <a:solidFill>
                  <a:schemeClr val="tx2">
                    <a:lumMod val="75000"/>
                  </a:schemeClr>
                </a:solidFill>
              </a:rPr>
              <a:t>Make sure your goal matters to you.</a:t>
            </a:r>
          </a:p>
          <a:p>
            <a:endParaRPr lang="en-GB" sz="1800" dirty="0">
              <a:solidFill>
                <a:schemeClr val="tx2">
                  <a:lumMod val="75000"/>
                </a:schemeClr>
              </a:solidFill>
            </a:endParaRPr>
          </a:p>
          <a:p>
            <a:pPr marL="342900" indent="-342900">
              <a:buFont typeface="Wingdings" panose="05000000000000000000" pitchFamily="2" charset="2"/>
              <a:buChar char="§"/>
            </a:pPr>
            <a:r>
              <a:rPr lang="en-GB" sz="1800" dirty="0" smtClean="0">
                <a:solidFill>
                  <a:schemeClr val="tx2">
                    <a:lumMod val="75000"/>
                  </a:schemeClr>
                </a:solidFill>
              </a:rPr>
              <a:t>Is the goal worthwhile?</a:t>
            </a:r>
          </a:p>
          <a:p>
            <a:endParaRPr lang="en-GB" sz="1800" dirty="0">
              <a:solidFill>
                <a:schemeClr val="tx2">
                  <a:lumMod val="75000"/>
                </a:schemeClr>
              </a:solidFill>
            </a:endParaRPr>
          </a:p>
          <a:p>
            <a:pPr marL="342900" indent="-342900">
              <a:buFont typeface="Wingdings" panose="05000000000000000000" pitchFamily="2" charset="2"/>
              <a:buChar char="§"/>
            </a:pPr>
            <a:r>
              <a:rPr lang="en-GB" sz="1800" dirty="0" smtClean="0">
                <a:solidFill>
                  <a:schemeClr val="tx2">
                    <a:lumMod val="75000"/>
                  </a:schemeClr>
                </a:solidFill>
              </a:rPr>
              <a:t>Is this the right time?</a:t>
            </a:r>
            <a:endParaRPr lang="en-GB" sz="1800" dirty="0">
              <a:solidFill>
                <a:schemeClr val="tx2">
                  <a:lumMod val="75000"/>
                </a:schemeClr>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33587299"/>
      </p:ext>
    </p:extLst>
  </p:cSld>
  <p:clrMapOvr>
    <a:masterClrMapping/>
  </p:clrMapOvr>
  <p:transition spd="med" advTm="1729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1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nodeType="afterEffect">
                                  <p:stCondLst>
                                    <p:cond delay="12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5250"/>
                            </p:stCondLst>
                            <p:childTnLst>
                              <p:par>
                                <p:cTn id="25" presetID="42" presetClass="entr" presetSubtype="0" fill="hold" nodeType="afterEffect">
                                  <p:stCondLst>
                                    <p:cond delay="3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9250"/>
                            </p:stCondLst>
                            <p:childTnLst>
                              <p:par>
                                <p:cTn id="31" presetID="42" presetClass="entr" presetSubtype="0" fill="hold" nodeType="afterEffect">
                                  <p:stCondLst>
                                    <p:cond delay="300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5102" showWhenStopped="0">
                <p:cTn id="36"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6580793" cy="6857999"/>
          </a:xfrm>
          <a:prstGeom prst="rect">
            <a:avLst/>
          </a:prstGeom>
        </p:spPr>
      </p:pic>
      <p:sp>
        <p:nvSpPr>
          <p:cNvPr id="3" name="Text Placeholder 2"/>
          <p:cNvSpPr>
            <a:spLocks noGrp="1"/>
          </p:cNvSpPr>
          <p:nvPr>
            <p:ph type="body" idx="4294967295"/>
          </p:nvPr>
        </p:nvSpPr>
        <p:spPr>
          <a:xfrm>
            <a:off x="7098665" y="2287587"/>
            <a:ext cx="3756025" cy="2282825"/>
          </a:xfrm>
        </p:spPr>
        <p:txBody>
          <a:bodyPr/>
          <a:lstStyle/>
          <a:p>
            <a:pPr marL="342900" indent="-342900">
              <a:buFont typeface="Wingdings" panose="05000000000000000000" pitchFamily="2" charset="2"/>
              <a:buChar char="§"/>
            </a:pPr>
            <a:r>
              <a:rPr lang="en-GB" sz="1800" dirty="0" smtClean="0">
                <a:solidFill>
                  <a:schemeClr val="tx2">
                    <a:lumMod val="75000"/>
                  </a:schemeClr>
                </a:solidFill>
              </a:rPr>
              <a:t>SET A TARGET DATE.</a:t>
            </a:r>
          </a:p>
          <a:p>
            <a:pPr marL="342900" indent="-342900">
              <a:buFont typeface="Wingdings" panose="05000000000000000000" pitchFamily="2" charset="2"/>
              <a:buChar char="§"/>
            </a:pPr>
            <a:endParaRPr lang="en-GB" sz="1800" b="1" dirty="0" smtClean="0">
              <a:solidFill>
                <a:schemeClr val="tx2">
                  <a:lumMod val="75000"/>
                </a:schemeClr>
              </a:solidFill>
            </a:endParaRPr>
          </a:p>
          <a:p>
            <a:pPr marL="342900" indent="-342900">
              <a:buFont typeface="Wingdings" panose="05000000000000000000" pitchFamily="2" charset="2"/>
              <a:buChar char="§"/>
            </a:pPr>
            <a:r>
              <a:rPr lang="en-GB" dirty="0" smtClean="0">
                <a:solidFill>
                  <a:schemeClr val="tx2">
                    <a:lumMod val="75000"/>
                  </a:schemeClr>
                </a:solidFill>
              </a:rPr>
              <a:t>HAVING A DEADLINE </a:t>
            </a:r>
            <a:r>
              <a:rPr lang="en-GB" sz="1800" dirty="0" smtClean="0">
                <a:solidFill>
                  <a:schemeClr val="tx2">
                    <a:lumMod val="75000"/>
                  </a:schemeClr>
                </a:solidFill>
              </a:rPr>
              <a:t>HELPS YOU KEEP FOCUSED.</a:t>
            </a:r>
          </a:p>
          <a:p>
            <a:pPr marL="342900" indent="-342900">
              <a:buFont typeface="Wingdings" panose="05000000000000000000" pitchFamily="2" charset="2"/>
              <a:buChar char="§"/>
            </a:pPr>
            <a:endParaRPr lang="en-GB" dirty="0"/>
          </a:p>
        </p:txBody>
      </p:sp>
      <p:sp>
        <p:nvSpPr>
          <p:cNvPr id="2" name="Title 1"/>
          <p:cNvSpPr>
            <a:spLocks noGrp="1"/>
          </p:cNvSpPr>
          <p:nvPr>
            <p:ph type="title" idx="4294967295"/>
          </p:nvPr>
        </p:nvSpPr>
        <p:spPr>
          <a:xfrm>
            <a:off x="315104" y="0"/>
            <a:ext cx="4349750" cy="1139507"/>
          </a:xfrm>
        </p:spPr>
        <p:txBody>
          <a:bodyPr/>
          <a:lstStyle/>
          <a:p>
            <a:r>
              <a:rPr lang="en-GB" sz="4000" b="1" dirty="0" smtClean="0">
                <a:solidFill>
                  <a:schemeClr val="tx2">
                    <a:lumMod val="75000"/>
                  </a:schemeClr>
                </a:solidFill>
              </a:rPr>
              <a:t>Time-Bound</a:t>
            </a:r>
            <a:endParaRPr lang="en-GB" sz="4000" b="1" dirty="0">
              <a:solidFill>
                <a:schemeClr val="tx2">
                  <a:lumMod val="75000"/>
                </a:schemeClr>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39653217"/>
      </p:ext>
    </p:extLst>
  </p:cSld>
  <p:clrMapOvr>
    <a:masterClrMapping/>
  </p:clrMapOvr>
  <p:transition spd="med" advTm="2932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1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30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4000"/>
                            </p:stCondLst>
                            <p:childTnLst>
                              <p:par>
                                <p:cTn id="18" presetID="42" presetClass="entr" presetSubtype="0" fill="hold" nodeType="afterEffect">
                                  <p:stCondLst>
                                    <p:cond delay="2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anim calcmode="lin" valueType="num">
                                      <p:cBhvr>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1.9|1.4|1.6|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3420</TotalTime>
  <Words>3040</Words>
  <Application>Microsoft Office PowerPoint</Application>
  <PresentationFormat>Widescreen</PresentationFormat>
  <Paragraphs>339</Paragraphs>
  <Slides>18</Slides>
  <Notes>18</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Times New Roman</vt:lpstr>
      <vt:lpstr>Wingdings</vt:lpstr>
      <vt:lpstr>Wingdings 3</vt:lpstr>
      <vt:lpstr>Ion Boardroom</vt:lpstr>
      <vt:lpstr>SMART GOALS</vt:lpstr>
      <vt:lpstr>AIM AND OBJECTIVES</vt:lpstr>
      <vt:lpstr>PowerPoint Presentation</vt:lpstr>
      <vt:lpstr>PowerPoint Presentation</vt:lpstr>
      <vt:lpstr>Specific</vt:lpstr>
      <vt:lpstr>PowerPoint Presentation</vt:lpstr>
      <vt:lpstr>Achievable</vt:lpstr>
      <vt:lpstr>Relevant</vt:lpstr>
      <vt:lpstr>Time-Bound</vt:lpstr>
      <vt:lpstr>ACTIVITY</vt:lpstr>
      <vt:lpstr>EXAMPLE OF A SMART GOAL</vt:lpstr>
      <vt:lpstr>EXAMPLE OF  A SMART GOAL TEMPLATE</vt:lpstr>
      <vt:lpstr>YOUR SMART GOAL</vt:lpstr>
      <vt:lpstr> SMART GOAL Please PAUSE the video and restart once you have created your goal. </vt:lpstr>
      <vt:lpstr>REFLECTION</vt:lpstr>
      <vt:lpstr>SMART TEMPLATE FOR CHILDREN</vt:lpstr>
      <vt:lpstr>SUMMARY</vt:lpstr>
      <vt:lpstr>THANKS FOR WATCHING</vt:lpstr>
    </vt:vector>
  </TitlesOfParts>
  <Company>East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GOALS</dc:title>
  <dc:creator>Wilson, Lesley</dc:creator>
  <cp:lastModifiedBy>Gibson, Adam</cp:lastModifiedBy>
  <cp:revision>230</cp:revision>
  <dcterms:created xsi:type="dcterms:W3CDTF">2021-01-11T21:19:48Z</dcterms:created>
  <dcterms:modified xsi:type="dcterms:W3CDTF">2021-03-18T10:03:40Z</dcterms:modified>
</cp:coreProperties>
</file>