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handoutMasterIdLst>
    <p:handoutMasterId r:id="rId21"/>
  </p:handoutMasterIdLst>
  <p:sldIdLst>
    <p:sldId id="262" r:id="rId2"/>
    <p:sldId id="264" r:id="rId3"/>
    <p:sldId id="360" r:id="rId4"/>
    <p:sldId id="348" r:id="rId5"/>
    <p:sldId id="339" r:id="rId6"/>
    <p:sldId id="356" r:id="rId7"/>
    <p:sldId id="333" r:id="rId8"/>
    <p:sldId id="343" r:id="rId9"/>
    <p:sldId id="361" r:id="rId10"/>
    <p:sldId id="357" r:id="rId11"/>
    <p:sldId id="324" r:id="rId12"/>
    <p:sldId id="306" r:id="rId13"/>
    <p:sldId id="359" r:id="rId14"/>
    <p:sldId id="340" r:id="rId15"/>
    <p:sldId id="362" r:id="rId16"/>
    <p:sldId id="316" r:id="rId17"/>
    <p:sldId id="345" r:id="rId18"/>
    <p:sldId id="347" r:id="rId19"/>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9"/>
    <a:srgbClr val="EE3D96"/>
    <a:srgbClr val="0AA245"/>
    <a:srgbClr val="E5ECF2"/>
    <a:srgbClr val="004983"/>
    <a:srgbClr val="F8E9E8"/>
    <a:srgbClr val="B925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81021" autoAdjust="0"/>
  </p:normalViewPr>
  <p:slideViewPr>
    <p:cSldViewPr>
      <p:cViewPr varScale="1">
        <p:scale>
          <a:sx n="56" d="100"/>
          <a:sy n="56" d="100"/>
        </p:scale>
        <p:origin x="1804"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86"/>
    </p:cViewPr>
  </p:sorterViewPr>
  <p:notesViewPr>
    <p:cSldViewPr>
      <p:cViewPr varScale="1">
        <p:scale>
          <a:sx n="98" d="100"/>
          <a:sy n="98" d="100"/>
        </p:scale>
        <p:origin x="-3600" y="744"/>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79031517-D00A-4BAF-8638-E8B86BAF8B9F}" type="datetimeFigureOut">
              <a:rPr lang="en-GB" smtClean="0"/>
              <a:t>08/03/2021</a:t>
            </a:fld>
            <a:endParaRPr lang="en-GB"/>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1ABA702B-DE0E-4CE1-8F3A-654FE551D95A}" type="slidenum">
              <a:rPr lang="en-GB" smtClean="0"/>
              <a:t>‹#›</a:t>
            </a:fld>
            <a:endParaRPr lang="en-GB"/>
          </a:p>
        </p:txBody>
      </p:sp>
    </p:spTree>
    <p:extLst>
      <p:ext uri="{BB962C8B-B14F-4D97-AF65-F5344CB8AC3E}">
        <p14:creationId xmlns:p14="http://schemas.microsoft.com/office/powerpoint/2010/main" val="2594542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4DFE17AB-182D-4EC5-AD54-3F061316E1D4}" type="datetimeFigureOut">
              <a:rPr lang="en-US" smtClean="0"/>
              <a:t>3/8/2021</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5A221F85-406D-4BDE-BD28-B6F89EFA93B4}" type="slidenum">
              <a:rPr lang="en-US" smtClean="0"/>
              <a:t>‹#›</a:t>
            </a:fld>
            <a:endParaRPr lang="en-US"/>
          </a:p>
        </p:txBody>
      </p:sp>
    </p:spTree>
    <p:extLst>
      <p:ext uri="{BB962C8B-B14F-4D97-AF65-F5344CB8AC3E}">
        <p14:creationId xmlns:p14="http://schemas.microsoft.com/office/powerpoint/2010/main" val="312816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smtClean="0">
                <a:solidFill>
                  <a:schemeClr val="tx1"/>
                </a:solidFill>
                <a:effectLst/>
                <a:latin typeface="+mn-lt"/>
                <a:ea typeface="+mn-ea"/>
                <a:cs typeface="+mn-cs"/>
              </a:rPr>
              <a:t>Adam </a:t>
            </a:r>
          </a:p>
          <a:p>
            <a:r>
              <a:rPr lang="en-GB" sz="1200" kern="1200" dirty="0" smtClean="0">
                <a:solidFill>
                  <a:schemeClr val="tx1"/>
                </a:solidFill>
                <a:effectLst/>
                <a:latin typeface="+mn-lt"/>
                <a:ea typeface="+mn-ea"/>
                <a:cs typeface="+mn-cs"/>
              </a:rPr>
              <a:t>Firstly thank you all for coming along today to our </a:t>
            </a:r>
            <a:r>
              <a:rPr lang="en-GB" sz="1200" kern="1200" dirty="0" err="1" smtClean="0">
                <a:solidFill>
                  <a:schemeClr val="tx1"/>
                </a:solidFill>
                <a:effectLst/>
                <a:latin typeface="+mn-lt"/>
                <a:ea typeface="+mn-ea"/>
                <a:cs typeface="+mn-cs"/>
              </a:rPr>
              <a:t>respectme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workshop for parents and carers. My name is… and I have been</a:t>
            </a:r>
            <a:r>
              <a:rPr lang="en-GB" sz="1200" kern="1200" baseline="0" dirty="0" smtClean="0">
                <a:solidFill>
                  <a:schemeClr val="tx1"/>
                </a:solidFill>
                <a:effectLst/>
                <a:latin typeface="+mn-lt"/>
                <a:ea typeface="+mn-ea"/>
                <a:cs typeface="+mn-cs"/>
              </a:rPr>
              <a:t> working with </a:t>
            </a:r>
            <a:r>
              <a:rPr lang="en-GB" sz="1200" kern="1200" baseline="0" dirty="0" err="1" smtClean="0">
                <a:solidFill>
                  <a:schemeClr val="tx1"/>
                </a:solidFill>
                <a:effectLst/>
                <a:latin typeface="+mn-lt"/>
                <a:ea typeface="+mn-ea"/>
                <a:cs typeface="+mn-cs"/>
              </a:rPr>
              <a:t>respectme</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Scotland’s anti-bullying service</a:t>
            </a:r>
            <a:r>
              <a:rPr lang="en-GB" sz="1200" kern="1200" baseline="0" dirty="0" smtClean="0">
                <a:solidFill>
                  <a:schemeClr val="tx1"/>
                </a:solidFill>
                <a:effectLst/>
                <a:latin typeface="+mn-lt"/>
                <a:ea typeface="+mn-ea"/>
                <a:cs typeface="+mn-cs"/>
              </a:rPr>
              <a:t> to bring this information to parents and carers across East Ayrshire.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solidFill>
                  <a:prstClr val="black"/>
                </a:solidFill>
              </a:rPr>
              <a:t>respect</a:t>
            </a:r>
            <a:r>
              <a:rPr lang="en-GB" i="1" dirty="0" err="1" smtClean="0">
                <a:solidFill>
                  <a:prstClr val="black"/>
                </a:solidFill>
              </a:rPr>
              <a:t>me</a:t>
            </a:r>
            <a:r>
              <a:rPr lang="en-GB" dirty="0" smtClean="0">
                <a:solidFill>
                  <a:prstClr val="black"/>
                </a:solidFill>
              </a:rPr>
              <a:t> research has</a:t>
            </a:r>
            <a:r>
              <a:rPr lang="en-GB" baseline="0" dirty="0" smtClean="0">
                <a:solidFill>
                  <a:prstClr val="black"/>
                </a:solidFill>
              </a:rPr>
              <a:t> shown</a:t>
            </a:r>
            <a:r>
              <a:rPr lang="en-GB" dirty="0" smtClean="0">
                <a:solidFill>
                  <a:prstClr val="black"/>
                </a:solidFill>
              </a:rPr>
              <a:t> that 30% of children and young people in Scotland have experienced bullying. Having positive relationships is</a:t>
            </a:r>
            <a:r>
              <a:rPr lang="en-GB" baseline="0" dirty="0" smtClean="0">
                <a:solidFill>
                  <a:prstClr val="black"/>
                </a:solidFill>
              </a:rPr>
              <a:t>  important for all of our wellbeing and this is the same for our children. It is important therefore as parents and carers that we know how to help our children if they are affected by or involved with bullying behaviour.</a:t>
            </a:r>
            <a:endParaRPr lang="en-GB" dirty="0" smtClean="0">
              <a:solidFill>
                <a:prstClr val="black"/>
              </a:solidFill>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a:t>
            </a:r>
            <a:r>
              <a:rPr lang="en-GB" sz="1200" kern="1200" baseline="0" dirty="0" smtClean="0">
                <a:solidFill>
                  <a:schemeClr val="tx1"/>
                </a:solidFill>
                <a:effectLst/>
                <a:latin typeface="+mn-lt"/>
                <a:ea typeface="+mn-ea"/>
                <a:cs typeface="+mn-cs"/>
              </a:rPr>
              <a:t> a</a:t>
            </a:r>
            <a:r>
              <a:rPr lang="en-GB" sz="1200" kern="1200" dirty="0" smtClean="0">
                <a:solidFill>
                  <a:schemeClr val="tx1"/>
                </a:solidFill>
                <a:effectLst/>
                <a:latin typeface="+mn-lt"/>
                <a:ea typeface="+mn-ea"/>
                <a:cs typeface="+mn-cs"/>
              </a:rPr>
              <a:t> child is being bullied or is involved with bullying others it can be an anxious time for them and for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parents/carers too. Parents report</a:t>
            </a:r>
            <a:r>
              <a:rPr lang="en-GB" sz="1200" kern="1200" baseline="0" dirty="0" smtClean="0">
                <a:solidFill>
                  <a:schemeClr val="tx1"/>
                </a:solidFill>
                <a:effectLst/>
                <a:latin typeface="+mn-lt"/>
                <a:ea typeface="+mn-ea"/>
                <a:cs typeface="+mn-cs"/>
              </a:rPr>
              <a:t> feeling</a:t>
            </a:r>
            <a:r>
              <a:rPr lang="en-GB" sz="1200" kern="1200" dirty="0" smtClean="0">
                <a:solidFill>
                  <a:schemeClr val="tx1"/>
                </a:solidFill>
                <a:effectLst/>
                <a:latin typeface="+mn-lt"/>
                <a:ea typeface="+mn-ea"/>
                <a:cs typeface="+mn-cs"/>
              </a:rPr>
              <a:t> unsure if they are supporting their children in the right way and it is not always clear where to go to get help. This workshop is all about helping you to feel more confident</a:t>
            </a:r>
            <a:r>
              <a:rPr lang="en-GB" sz="1200" kern="1200" baseline="0" dirty="0" smtClean="0">
                <a:solidFill>
                  <a:schemeClr val="tx1"/>
                </a:solidFill>
                <a:effectLst/>
                <a:latin typeface="+mn-lt"/>
                <a:ea typeface="+mn-ea"/>
                <a:cs typeface="+mn-cs"/>
              </a:rPr>
              <a:t> to offer support and to how to get further help if you need it.</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Bullying is a children’s right’s issue- Every child growing up deserves to feel safe and protected and that means online and offline. </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Bullying is never acceptable and we all have a vital role to play  in ensuring that children get an effective and consistent response when it comes to bullying behaviour. </a:t>
            </a:r>
          </a:p>
        </p:txBody>
      </p:sp>
      <p:sp>
        <p:nvSpPr>
          <p:cNvPr id="4" name="Slide Number Placeholder 3"/>
          <p:cNvSpPr>
            <a:spLocks noGrp="1"/>
          </p:cNvSpPr>
          <p:nvPr>
            <p:ph type="sldNum" sz="quarter" idx="10"/>
          </p:nvPr>
        </p:nvSpPr>
        <p:spPr/>
        <p:txBody>
          <a:bodyPr/>
          <a:lstStyle/>
          <a:p>
            <a:fld id="{5A221F85-406D-4BDE-BD28-B6F89EFA93B4}" type="slidenum">
              <a:rPr lang="en-US" smtClean="0"/>
              <a:t>1</a:t>
            </a:fld>
            <a:endParaRPr lang="en-US"/>
          </a:p>
        </p:txBody>
      </p:sp>
    </p:spTree>
    <p:extLst>
      <p:ext uri="{BB962C8B-B14F-4D97-AF65-F5344CB8AC3E}">
        <p14:creationId xmlns:p14="http://schemas.microsoft.com/office/powerpoint/2010/main" val="156978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Sometimes some of the attitudes that we’ve grown up with might get in the way of us giving our child a good response </a:t>
            </a:r>
          </a:p>
          <a:p>
            <a:pPr marL="171450" indent="-171450">
              <a:buFont typeface="Arial" pitchFamily="34" charset="0"/>
              <a:buChar char="•"/>
            </a:pPr>
            <a:r>
              <a:rPr lang="en-GB" baseline="0" dirty="0" smtClean="0"/>
              <a:t>What do you think of this statement?</a:t>
            </a:r>
          </a:p>
          <a:p>
            <a:pPr marL="171450" indent="-171450">
              <a:buFont typeface="Arial" pitchFamily="34" charset="0"/>
              <a:buChar char="•"/>
            </a:pPr>
            <a:r>
              <a:rPr lang="en-GB" baseline="0" dirty="0" smtClean="0"/>
              <a:t>Why might this attitude not be helpful for a child seeking support?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Bullying may be relatively </a:t>
            </a:r>
            <a:r>
              <a:rPr lang="en-GB" i="1" dirty="0" smtClean="0"/>
              <a:t>common</a:t>
            </a:r>
            <a:r>
              <a:rPr lang="en-GB" dirty="0" smtClean="0"/>
              <a:t> but it is not acceptable and should never be seen as a normal part of growing up. Adults don’t expect to be verbally or physically abused by colleagues or friends, and children and young people have the same right to be free from bullying and to feel safe in their environments.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Comments from adults such as; ‘It happened to me and I turned out alright’; and ‘It will toughen you up, it’s character building’; can dismiss how a child feels about bullying and do nothing to help the situation that they find themselves in.</a:t>
            </a:r>
          </a:p>
          <a:p>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dirty="0" smtClean="0"/>
              <a:t>What</a:t>
            </a:r>
            <a:r>
              <a:rPr lang="en-GB" baseline="0" dirty="0" smtClean="0"/>
              <a:t> about</a:t>
            </a:r>
            <a:r>
              <a:rPr lang="en-GB" dirty="0" smtClean="0"/>
              <a:t> bullying building resilience?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Children are all different and have different levels of resilience – a child may be more affected by bullying behaviour than others. Bullying itself does not build resilience. It</a:t>
            </a:r>
            <a:r>
              <a:rPr lang="en-GB" baseline="0" dirty="0" smtClean="0"/>
              <a:t> might be</a:t>
            </a:r>
            <a:r>
              <a:rPr lang="en-GB" dirty="0" smtClean="0"/>
              <a:t> possible</a:t>
            </a:r>
            <a:r>
              <a:rPr lang="en-GB" baseline="0" dirty="0" smtClean="0"/>
              <a:t> that if a child gets</a:t>
            </a:r>
            <a:r>
              <a:rPr lang="en-GB" dirty="0" smtClean="0"/>
              <a:t> effective support</a:t>
            </a:r>
            <a:r>
              <a:rPr lang="en-GB" baseline="0" dirty="0" smtClean="0"/>
              <a:t> and are helped to </a:t>
            </a:r>
            <a:r>
              <a:rPr lang="en-GB" dirty="0" smtClean="0"/>
              <a:t>recover</a:t>
            </a:r>
            <a:r>
              <a:rPr lang="en-GB" baseline="0" dirty="0" smtClean="0"/>
              <a:t> that they could come through an experience of bullying with minimal lasting impact but often bullying can actually reduce a child’s level of resilience and the impacts can last right into adulthood.</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5A221F85-406D-4BDE-BD28-B6F89EFA93B4}"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2610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GB" b="0" baseline="0" dirty="0" smtClean="0"/>
              <a:t>We are now going to watch a couple of short films that will help us explore how we can best support children.</a:t>
            </a:r>
          </a:p>
          <a:p>
            <a:pPr lvl="0">
              <a:defRPr/>
            </a:pPr>
            <a:endParaRPr lang="en-GB" b="1" baseline="0" dirty="0" smtClean="0"/>
          </a:p>
          <a:p>
            <a:pPr lvl="0">
              <a:defRPr/>
            </a:pPr>
            <a:r>
              <a:rPr lang="en-GB" b="1" baseline="0" dirty="0" smtClean="0"/>
              <a:t>Play film “Before you Give Advice Get Some”</a:t>
            </a:r>
          </a:p>
          <a:p>
            <a:pPr lvl="0">
              <a:defRPr/>
            </a:pPr>
            <a:endParaRPr lang="en-GB" b="1" baseline="0" dirty="0" smtClean="0"/>
          </a:p>
          <a:p>
            <a:pPr lvl="0">
              <a:defRPr/>
            </a:pPr>
            <a:r>
              <a:rPr lang="en-GB" b="1" dirty="0" smtClean="0"/>
              <a:t>Ask delegates: what do you think of the messages in this film? </a:t>
            </a:r>
            <a:endParaRPr lang="en-GB" dirty="0" smtClean="0"/>
          </a:p>
          <a:p>
            <a:pPr>
              <a:defRPr/>
            </a:pPr>
            <a:endParaRPr lang="en-GB" dirty="0" smtClean="0"/>
          </a:p>
          <a:p>
            <a:r>
              <a:rPr lang="en-GB" dirty="0" smtClean="0"/>
              <a:t>We are not trying to make the Dad the villain of the piece in this video. Hearing that your child is being bullied brings out an understandably emotional response.</a:t>
            </a:r>
          </a:p>
          <a:p>
            <a:endParaRPr lang="en-GB" dirty="0" smtClean="0"/>
          </a:p>
          <a:p>
            <a:r>
              <a:rPr lang="en-GB" dirty="0" smtClean="0"/>
              <a:t>Sometimes the advice we give children and young people at this time isn’t necessarily the best advice. Children and young people</a:t>
            </a:r>
            <a:r>
              <a:rPr lang="en-GB" baseline="0" dirty="0" smtClean="0"/>
              <a:t> report </a:t>
            </a:r>
            <a:r>
              <a:rPr lang="en-GB" dirty="0" smtClean="0"/>
              <a:t>that being told to ‘hit someone back’ if they are being bullied is a common response. We know it exists as an option to use but we know, by and large, it’s not necessarily the best or safest option to take, so there always has to be an alternative. </a:t>
            </a:r>
          </a:p>
          <a:p>
            <a:endParaRPr lang="en-GB" dirty="0" smtClean="0"/>
          </a:p>
          <a:p>
            <a:r>
              <a:rPr lang="en-GB" dirty="0" smtClean="0"/>
              <a:t>We encourage all adults to get advice before you give advice because of the potential negative consequences for young people.</a:t>
            </a:r>
          </a:p>
          <a:p>
            <a:endParaRPr lang="en-GB" dirty="0" smtClean="0"/>
          </a:p>
          <a:p>
            <a:pPr lvl="0">
              <a:defRPr/>
            </a:pPr>
            <a:endParaRPr lang="en-GB" b="1" baseline="0" dirty="0" smtClean="0"/>
          </a:p>
          <a:p>
            <a:pPr lvl="0">
              <a:defRPr/>
            </a:pPr>
            <a:endParaRPr lang="en-GB" b="1" baseline="0" dirty="0" smtClean="0"/>
          </a:p>
          <a:p>
            <a:pPr lvl="0">
              <a:defRPr/>
            </a:pPr>
            <a:endParaRPr lang="en-GB" b="1" baseline="0" dirty="0" smtClean="0"/>
          </a:p>
        </p:txBody>
      </p:sp>
      <p:sp>
        <p:nvSpPr>
          <p:cNvPr id="4" name="Slide Number Placeholder 3"/>
          <p:cNvSpPr>
            <a:spLocks noGrp="1"/>
          </p:cNvSpPr>
          <p:nvPr>
            <p:ph type="sldNum" sz="quarter" idx="10"/>
          </p:nvPr>
        </p:nvSpPr>
        <p:spPr/>
        <p:txBody>
          <a:bodyPr/>
          <a:lstStyle/>
          <a:p>
            <a:fld id="{5A221F85-406D-4BDE-BD28-B6F89EFA93B4}" type="slidenum">
              <a:rPr lang="en-US" smtClean="0"/>
              <a:t>11</a:t>
            </a:fld>
            <a:endParaRPr lang="en-US"/>
          </a:p>
        </p:txBody>
      </p:sp>
    </p:spTree>
    <p:extLst>
      <p:ext uri="{BB962C8B-B14F-4D97-AF65-F5344CB8AC3E}">
        <p14:creationId xmlns:p14="http://schemas.microsoft.com/office/powerpoint/2010/main" val="2705400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baseline="0" dirty="0" smtClean="0"/>
              <a:t>As parents/carers we can help a child explore their options in order to deal with and cope with the bullying and this helps them get back their feeling of being in control again. Children can feel helpless  when they don’t feel/see that there are any options. This can lead to mental health problems and unhealthy coping strategies. Exploring options also helps to build a sense of hope that there are things that can be done to deal with the bullying.</a:t>
            </a:r>
          </a:p>
          <a:p>
            <a:endParaRPr lang="en-GB" baseline="0" dirty="0" smtClean="0"/>
          </a:p>
          <a:p>
            <a:r>
              <a:rPr lang="en-GB" b="1" baseline="0" dirty="0" smtClean="0"/>
              <a:t>PLAY FILM</a:t>
            </a:r>
          </a:p>
          <a:p>
            <a:endParaRPr lang="en-GB" baseline="0" dirty="0" smtClean="0"/>
          </a:p>
          <a:p>
            <a:r>
              <a:rPr lang="en-GB" baseline="0" dirty="0" smtClean="0"/>
              <a:t>Summarise as a group discussion:</a:t>
            </a:r>
          </a:p>
          <a:p>
            <a:pPr marL="0" indent="0">
              <a:buFont typeface="Arial" pitchFamily="34" charset="0"/>
              <a:buNone/>
            </a:pPr>
            <a:endParaRPr lang="en-GB" i="0" baseline="0" dirty="0" smtClean="0"/>
          </a:p>
          <a:p>
            <a:pPr marL="171450" indent="-171450">
              <a:buFont typeface="Arial" pitchFamily="34" charset="0"/>
              <a:buChar char="•"/>
            </a:pPr>
            <a:r>
              <a:rPr lang="en-GB" i="0" baseline="0" dirty="0" smtClean="0"/>
              <a:t>Every child is different. What might work for one child may not be right for another.</a:t>
            </a:r>
          </a:p>
          <a:p>
            <a:pPr marL="171450" indent="-171450">
              <a:buFont typeface="Arial" pitchFamily="34" charset="0"/>
              <a:buChar char="•"/>
            </a:pPr>
            <a:r>
              <a:rPr lang="en-GB" i="0" baseline="0" dirty="0" smtClean="0"/>
              <a:t>Every options has pros and cons depending on the person/people involved and the situation. We can help them weigh up their options or understand what options are available.</a:t>
            </a:r>
            <a:endParaRPr lang="en-GB" dirty="0" smtClean="0"/>
          </a:p>
          <a:p>
            <a:pPr marL="171450" indent="-171450">
              <a:buFont typeface="Arial" pitchFamily="34" charset="0"/>
              <a:buChar char="•"/>
            </a:pPr>
            <a:r>
              <a:rPr lang="en-GB" i="0" baseline="0" dirty="0" smtClean="0"/>
              <a:t>Telling an adult is the safest option and remains the option most children prefer. Hitting back is the most risky option.</a:t>
            </a:r>
          </a:p>
          <a:p>
            <a:pPr marL="171450" indent="-171450">
              <a:buFont typeface="Arial" pitchFamily="34" charset="0"/>
              <a:buChar char="•"/>
            </a:pPr>
            <a:r>
              <a:rPr lang="en-GB" i="0" baseline="0" dirty="0" smtClean="0"/>
              <a:t>They may have to try a few things to find out what’s going to work for them.</a:t>
            </a:r>
          </a:p>
          <a:p>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t>12</a:t>
            </a:fld>
            <a:endParaRPr lang="en-US"/>
          </a:p>
        </p:txBody>
      </p:sp>
    </p:spTree>
    <p:extLst>
      <p:ext uri="{BB962C8B-B14F-4D97-AF65-F5344CB8AC3E}">
        <p14:creationId xmlns:p14="http://schemas.microsoft.com/office/powerpoint/2010/main" val="140650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Every bullying incident should be treated individually – there is no single response that will work in every situation, but these 5 simple questions</a:t>
            </a:r>
            <a:r>
              <a:rPr lang="en-GB" sz="1200" kern="1200" baseline="0" dirty="0" smtClean="0">
                <a:solidFill>
                  <a:schemeClr val="tx1"/>
                </a:solidFill>
                <a:effectLst/>
                <a:latin typeface="+mn-lt"/>
                <a:ea typeface="+mn-ea"/>
                <a:cs typeface="+mn-cs"/>
              </a:rPr>
              <a:t> will guide us to have helpful conversations.</a:t>
            </a:r>
            <a:endParaRPr lang="en-GB" sz="1200" kern="1200" dirty="0" smtClean="0">
              <a:solidFill>
                <a:schemeClr val="tx1"/>
              </a:solidFill>
              <a:effectLst/>
              <a:latin typeface="+mn-lt"/>
              <a:ea typeface="+mn-ea"/>
              <a:cs typeface="+mn-cs"/>
            </a:endParaRPr>
          </a:p>
          <a:p>
            <a:endParaRPr lang="en-GB" dirty="0" smtClean="0"/>
          </a:p>
          <a:p>
            <a:r>
              <a:rPr lang="en-GB" baseline="0" dirty="0" smtClean="0"/>
              <a:t>By avoiding the often natural urge to jump in and “fix” a situation we can help a young person restore their sense of being in control by asking them what they think would help, what they want to happen and having their voice as much as possible lead what you do next.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Find</a:t>
            </a:r>
            <a:r>
              <a:rPr lang="en-GB" sz="1200" kern="1200" baseline="0" dirty="0" smtClean="0">
                <a:solidFill>
                  <a:schemeClr val="tx1"/>
                </a:solidFill>
                <a:effectLst/>
                <a:latin typeface="+mn-lt"/>
                <a:ea typeface="+mn-ea"/>
                <a:cs typeface="+mn-cs"/>
              </a:rPr>
              <a:t> out </a:t>
            </a:r>
            <a:r>
              <a:rPr lang="en-GB" sz="1200" kern="1200" dirty="0" smtClean="0">
                <a:solidFill>
                  <a:schemeClr val="tx1"/>
                </a:solidFill>
                <a:effectLst/>
                <a:latin typeface="+mn-lt"/>
                <a:ea typeface="+mn-ea"/>
                <a:cs typeface="+mn-cs"/>
              </a:rPr>
              <a:t>what behaviour has taken place and how this</a:t>
            </a:r>
            <a:r>
              <a:rPr lang="en-GB" sz="1200" kern="1200" baseline="0" dirty="0" smtClean="0">
                <a:solidFill>
                  <a:schemeClr val="tx1"/>
                </a:solidFill>
                <a:effectLst/>
                <a:latin typeface="+mn-lt"/>
                <a:ea typeface="+mn-ea"/>
                <a:cs typeface="+mn-cs"/>
              </a:rPr>
              <a:t> has</a:t>
            </a:r>
            <a:r>
              <a:rPr lang="en-GB" sz="1200" kern="1200" dirty="0" smtClean="0">
                <a:solidFill>
                  <a:schemeClr val="tx1"/>
                </a:solidFill>
                <a:effectLst/>
                <a:latin typeface="+mn-lt"/>
                <a:ea typeface="+mn-ea"/>
                <a:cs typeface="+mn-cs"/>
              </a:rPr>
              <a:t> made them feel.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You might need to ask probing questions to</a:t>
            </a:r>
            <a:r>
              <a:rPr lang="en-GB" sz="1200" kern="1200" baseline="0" dirty="0" smtClean="0">
                <a:solidFill>
                  <a:schemeClr val="tx1"/>
                </a:solidFill>
                <a:effectLst/>
                <a:latin typeface="+mn-lt"/>
                <a:ea typeface="+mn-ea"/>
                <a:cs typeface="+mn-cs"/>
              </a:rPr>
              <a:t> find out</a:t>
            </a:r>
            <a:r>
              <a:rPr lang="en-GB" sz="1200" kern="1200" dirty="0" smtClean="0">
                <a:solidFill>
                  <a:schemeClr val="tx1"/>
                </a:solidFill>
                <a:effectLst/>
                <a:latin typeface="+mn-lt"/>
                <a:ea typeface="+mn-ea"/>
                <a:cs typeface="+mn-cs"/>
              </a:rPr>
              <a:t> who and what has been involved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Remember too that the way you respond is vitally important. </a:t>
            </a:r>
          </a:p>
          <a:p>
            <a:r>
              <a:rPr lang="en-GB" sz="1200" kern="1200" dirty="0" smtClean="0">
                <a:solidFill>
                  <a:schemeClr val="tx1"/>
                </a:solidFill>
                <a:effectLst/>
                <a:latin typeface="+mn-lt"/>
                <a:ea typeface="+mn-ea"/>
                <a:cs typeface="+mn-cs"/>
              </a:rPr>
              <a:t>-Listen and give them your full attention </a:t>
            </a:r>
          </a:p>
          <a:p>
            <a:r>
              <a:rPr lang="en-GB" sz="1200" kern="1200" dirty="0" smtClean="0">
                <a:solidFill>
                  <a:schemeClr val="tx1"/>
                </a:solidFill>
                <a:effectLst/>
                <a:latin typeface="+mn-lt"/>
                <a:ea typeface="+mn-ea"/>
                <a:cs typeface="+mn-cs"/>
              </a:rPr>
              <a:t>-Encourage them to talk,</a:t>
            </a:r>
            <a:r>
              <a:rPr lang="en-GB" sz="1200" kern="1200" baseline="0" dirty="0" smtClean="0">
                <a:solidFill>
                  <a:schemeClr val="tx1"/>
                </a:solidFill>
                <a:effectLst/>
                <a:latin typeface="+mn-lt"/>
                <a:ea typeface="+mn-ea"/>
                <a:cs typeface="+mn-cs"/>
              </a:rPr>
              <a:t> show empathy and understanding and reassure them that they have done the right thing in talking about it and you’ll do your best to help.</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221F85-406D-4BDE-BD28-B6F89EFA93B4}" type="slidenum">
              <a:rPr lang="en-US" smtClean="0"/>
              <a:t>13</a:t>
            </a:fld>
            <a:endParaRPr lang="en-US"/>
          </a:p>
        </p:txBody>
      </p:sp>
    </p:spTree>
    <p:extLst>
      <p:ext uri="{BB962C8B-B14F-4D97-AF65-F5344CB8AC3E}">
        <p14:creationId xmlns:p14="http://schemas.microsoft.com/office/powerpoint/2010/main" val="1743321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can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be distressing to find out that your child has been involved with bullying behaviour. </a:t>
            </a:r>
            <a:r>
              <a:rPr lang="en-GB" sz="1200" kern="1200" baseline="0" dirty="0" smtClean="0">
                <a:solidFill>
                  <a:schemeClr val="tx1"/>
                </a:solidFill>
                <a:effectLst/>
                <a:latin typeface="+mn-lt"/>
                <a:ea typeface="+mn-ea"/>
                <a:cs typeface="+mn-cs"/>
              </a:rPr>
              <a:t> However </a:t>
            </a:r>
            <a:r>
              <a:rPr lang="en-GB" sz="1200" b="0" kern="1200" baseline="0" dirty="0" smtClean="0">
                <a:solidFill>
                  <a:schemeClr val="tx1"/>
                </a:solidFill>
                <a:effectLst/>
                <a:latin typeface="+mn-lt"/>
                <a:ea typeface="+mn-ea"/>
                <a:cs typeface="+mn-cs"/>
              </a:rPr>
              <a:t>a</a:t>
            </a:r>
            <a:r>
              <a:rPr lang="en-GB" altLang="en-US" dirty="0" smtClean="0"/>
              <a:t>ll behaviour communicates feelings</a:t>
            </a:r>
            <a:r>
              <a:rPr lang="en-GB" altLang="en-US" baseline="0" dirty="0" smtClean="0"/>
              <a:t> and we</a:t>
            </a:r>
            <a:r>
              <a:rPr lang="en-GB" altLang="en-US" dirty="0" smtClean="0"/>
              <a:t> need to try to understand what lies underneath the behaviour. It’s not to excuse the bullying behaviour</a:t>
            </a:r>
            <a:r>
              <a:rPr lang="en-GB" altLang="en-US" baseline="0" dirty="0" smtClean="0"/>
              <a:t> but the child </a:t>
            </a:r>
            <a:r>
              <a:rPr lang="en-GB" altLang="en-US" dirty="0" smtClean="0"/>
              <a:t>may well need help to manage their emotions or difficult feeling in more positive and helpful ways if they are to avoid patterns of negative behaviour repeating possibly into adulthood.</a:t>
            </a:r>
          </a:p>
          <a:p>
            <a:endParaRPr lang="en-US" altLang="en-US" dirty="0" smtClean="0"/>
          </a:p>
          <a:p>
            <a:r>
              <a:rPr lang="en-US" altLang="en-US" dirty="0" smtClean="0"/>
              <a:t>Children and young people who are bullying will need help and support to:</a:t>
            </a:r>
            <a:endParaRPr lang="en-GB" altLang="en-US" dirty="0" smtClean="0"/>
          </a:p>
          <a:p>
            <a:r>
              <a:rPr lang="en-US" altLang="en-US" dirty="0" smtClean="0"/>
              <a:t>• Identify the feelings that cause them to act this way</a:t>
            </a:r>
            <a:endParaRPr lang="en-GB" altLang="en-US" dirty="0" smtClean="0"/>
          </a:p>
          <a:p>
            <a:r>
              <a:rPr lang="en-US" altLang="en-US" dirty="0" smtClean="0"/>
              <a:t>• Develop alternative ways of responding to these feelings</a:t>
            </a:r>
            <a:endParaRPr lang="en-GB" altLang="en-US" dirty="0" smtClean="0"/>
          </a:p>
          <a:p>
            <a:r>
              <a:rPr lang="en-US" altLang="en-US" dirty="0" smtClean="0"/>
              <a:t>• Repair relationships</a:t>
            </a:r>
          </a:p>
          <a:p>
            <a:endParaRPr lang="en-US" altLang="en-US" dirty="0" smtClean="0"/>
          </a:p>
          <a:p>
            <a:r>
              <a:rPr lang="en-US" altLang="en-US" b="1" dirty="0" smtClean="0"/>
              <a:t>Do not label </a:t>
            </a:r>
            <a:r>
              <a:rPr lang="en-US" altLang="en-US" dirty="0" smtClean="0"/>
              <a:t>the individual or group as a ‘bully or bullies’. Name the </a:t>
            </a:r>
            <a:r>
              <a:rPr lang="en-GB" altLang="en-US" dirty="0" smtClean="0"/>
              <a:t>behaviour</a:t>
            </a:r>
            <a:r>
              <a:rPr lang="en-US" altLang="en-US" dirty="0" smtClean="0"/>
              <a:t> and the consequences should it continue. For example, “When you call people names it is</a:t>
            </a:r>
            <a:r>
              <a:rPr lang="en-US" altLang="en-US" baseline="0" dirty="0" smtClean="0"/>
              <a:t> upsetting for others and hurts their feelings. If you </a:t>
            </a:r>
            <a:r>
              <a:rPr lang="en-US" altLang="en-US" dirty="0" smtClean="0"/>
              <a:t>act like that people may not want to play with you.”</a:t>
            </a:r>
            <a:endParaRPr lang="en-GB" altLang="en-US" dirty="0" smtClean="0"/>
          </a:p>
          <a:p>
            <a:endParaRPr lang="en-GB" altLang="en-US" dirty="0" smtClean="0"/>
          </a:p>
          <a:p>
            <a:r>
              <a:rPr lang="en-GB" altLang="en-US" dirty="0" smtClean="0"/>
              <a:t>It can be hard for</a:t>
            </a:r>
            <a:r>
              <a:rPr lang="en-GB" altLang="en-US" baseline="0" dirty="0" smtClean="0"/>
              <a:t> </a:t>
            </a:r>
            <a:r>
              <a:rPr lang="en-GB" altLang="en-US" dirty="0" smtClean="0"/>
              <a:t>parents to empathise  children that are displaying bullying behaviour towards</a:t>
            </a:r>
            <a:r>
              <a:rPr lang="en-GB" altLang="en-US" baseline="0" dirty="0" smtClean="0"/>
              <a:t> others. </a:t>
            </a:r>
            <a:r>
              <a:rPr lang="en-GB" altLang="en-US" dirty="0" smtClean="0"/>
              <a:t>However we should try</a:t>
            </a:r>
            <a:r>
              <a:rPr lang="en-GB" altLang="en-US" baseline="0" dirty="0" smtClean="0"/>
              <a:t> to remember that</a:t>
            </a:r>
            <a:r>
              <a:rPr lang="en-GB" altLang="en-US" dirty="0" smtClean="0"/>
              <a:t> all behaviour is communication</a:t>
            </a:r>
            <a:r>
              <a:rPr lang="en-GB" altLang="en-US" baseline="0" dirty="0" smtClean="0"/>
              <a:t> and </a:t>
            </a:r>
            <a:r>
              <a:rPr lang="en-GB" altLang="en-US" dirty="0" smtClean="0"/>
              <a:t>the child displaying</a:t>
            </a:r>
            <a:r>
              <a:rPr lang="en-GB" altLang="en-US" baseline="0" dirty="0" smtClean="0"/>
              <a:t> bullying behaviour</a:t>
            </a:r>
            <a:r>
              <a:rPr lang="en-GB" altLang="en-US" dirty="0" smtClean="0"/>
              <a:t> will</a:t>
            </a:r>
            <a:r>
              <a:rPr lang="en-GB" altLang="en-US" baseline="0" dirty="0" smtClean="0"/>
              <a:t> </a:t>
            </a:r>
            <a:r>
              <a:rPr lang="en-GB" altLang="en-US" dirty="0" smtClean="0"/>
              <a:t>need the support of adults in his/her life to help them to learn about</a:t>
            </a:r>
            <a:r>
              <a:rPr lang="en-GB" altLang="en-US" baseline="0" dirty="0" smtClean="0"/>
              <a:t> positive relationships, how their behaviour impacts others and how they can help to repair relationships.</a:t>
            </a:r>
            <a:endParaRPr lang="en-GB" altLang="en-US" dirty="0" smtClean="0"/>
          </a:p>
          <a:p>
            <a:endParaRPr lang="en-GB" altLang="en-US" dirty="0" smtClean="0"/>
          </a:p>
          <a:p>
            <a:pPr eaLnBrk="1" hangingPunct="1"/>
            <a:endParaRPr lang="en-US" altLang="en-US" b="1" u="sng" dirty="0" smtClean="0"/>
          </a:p>
          <a:p>
            <a:pPr eaLnBrk="1" hangingPunct="1"/>
            <a:endParaRPr lang="en-US" altLang="en-US" b="1" u="sng" dirty="0" smtClean="0"/>
          </a:p>
          <a:p>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t>14</a:t>
            </a:fld>
            <a:endParaRPr lang="en-US"/>
          </a:p>
        </p:txBody>
      </p:sp>
    </p:spTree>
    <p:extLst>
      <p:ext uri="{BB962C8B-B14F-4D97-AF65-F5344CB8AC3E}">
        <p14:creationId xmlns:p14="http://schemas.microsoft.com/office/powerpoint/2010/main" val="1757429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smtClean="0">
                <a:solidFill>
                  <a:schemeClr val="tx1"/>
                </a:solidFill>
                <a:effectLst/>
                <a:latin typeface="+mn-lt"/>
                <a:ea typeface="+mn-ea"/>
                <a:cs typeface="+mn-cs"/>
              </a:rPr>
              <a:t>Adam </a:t>
            </a:r>
          </a:p>
          <a:p>
            <a:r>
              <a:rPr lang="en-GB" sz="1200" kern="1200" dirty="0" smtClean="0">
                <a:solidFill>
                  <a:schemeClr val="tx1"/>
                </a:solidFill>
                <a:effectLst/>
                <a:latin typeface="+mn-lt"/>
                <a:ea typeface="+mn-ea"/>
                <a:cs typeface="+mn-cs"/>
              </a:rPr>
              <a:t>The third and final section of this presentation is about preventing bullying and where to get further help should you ever need it. </a:t>
            </a:r>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t>15</a:t>
            </a:fld>
            <a:endParaRPr lang="en-US"/>
          </a:p>
        </p:txBody>
      </p:sp>
    </p:spTree>
    <p:extLst>
      <p:ext uri="{BB962C8B-B14F-4D97-AF65-F5344CB8AC3E}">
        <p14:creationId xmlns:p14="http://schemas.microsoft.com/office/powerpoint/2010/main" val="67232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smtClean="0">
                <a:solidFill>
                  <a:schemeClr val="tx1"/>
                </a:solidFill>
                <a:effectLst/>
                <a:latin typeface="+mn-lt"/>
                <a:ea typeface="+mn-ea"/>
                <a:cs typeface="+mn-cs"/>
              </a:rPr>
              <a:t>Adam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best way to address bullying is by preventing it from happening in the first place</a:t>
            </a:r>
            <a:r>
              <a:rPr lang="en-GB" sz="1200" kern="1200" baseline="0" dirty="0" smtClean="0">
                <a:solidFill>
                  <a:schemeClr val="tx1"/>
                </a:solidFill>
                <a:effectLst/>
                <a:latin typeface="+mn-lt"/>
                <a:ea typeface="+mn-ea"/>
                <a:cs typeface="+mn-cs"/>
              </a:rPr>
              <a:t> and </a:t>
            </a:r>
            <a:r>
              <a:rPr lang="en-GB" sz="1200" kern="1200" baseline="0" dirty="0" smtClean="0">
                <a:solidFill>
                  <a:prstClr val="black"/>
                </a:solidFill>
                <a:effectLst/>
                <a:latin typeface="+mn-lt"/>
                <a:ea typeface="+mn-ea"/>
                <a:cs typeface="+mn-cs"/>
              </a:rPr>
              <a:t>e</a:t>
            </a:r>
            <a:r>
              <a:rPr lang="en-GB" dirty="0" smtClean="0">
                <a:solidFill>
                  <a:prstClr val="black"/>
                </a:solidFill>
              </a:rPr>
              <a:t>ncouraging positive, respectful relationships </a:t>
            </a:r>
            <a:r>
              <a:rPr lang="en-GB" baseline="0" dirty="0" smtClean="0">
                <a:solidFill>
                  <a:prstClr val="black"/>
                </a:solidFill>
              </a:rPr>
              <a:t>is an important part of what we do as parents and carers. We all want our </a:t>
            </a:r>
            <a:r>
              <a:rPr lang="en-GB" dirty="0" smtClean="0">
                <a:solidFill>
                  <a:prstClr val="black"/>
                </a:solidFill>
              </a:rPr>
              <a:t>children and young people to grow up to enjoy</a:t>
            </a:r>
            <a:r>
              <a:rPr lang="en-GB" baseline="0" dirty="0" smtClean="0">
                <a:solidFill>
                  <a:prstClr val="black"/>
                </a:solidFill>
              </a:rPr>
              <a:t> happy, respectful relationships. </a:t>
            </a:r>
            <a:r>
              <a:rPr lang="en-GB" altLang="en-US" b="0" u="none" dirty="0" smtClean="0"/>
              <a:t>Talking</a:t>
            </a:r>
            <a:r>
              <a:rPr lang="en-GB" altLang="en-US" b="0" u="none" baseline="0" dirty="0" smtClean="0"/>
              <a:t> about relationships and how to be a good friend is important </a:t>
            </a:r>
            <a:r>
              <a:rPr lang="en-GB" altLang="en-US" b="0" u="none" dirty="0" smtClean="0"/>
              <a:t> so that</a:t>
            </a:r>
            <a:r>
              <a:rPr lang="en-GB" altLang="en-US" b="0" u="none" baseline="0" dirty="0" smtClean="0"/>
              <a:t> </a:t>
            </a:r>
            <a:r>
              <a:rPr lang="en-GB" altLang="en-US" b="0" u="none" dirty="0" smtClean="0"/>
              <a:t>children can learn what it takes</a:t>
            </a:r>
            <a:r>
              <a:rPr lang="en-GB" altLang="en-US" b="0" u="none" baseline="0" dirty="0" smtClean="0"/>
              <a:t> to build healthy relationships. These are important life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smtClean="0">
              <a:solidFill>
                <a:prstClr val="black"/>
              </a:solidFill>
            </a:endParaRPr>
          </a:p>
          <a:p>
            <a:r>
              <a:rPr lang="en-GB" sz="1200" kern="1200" dirty="0" smtClean="0">
                <a:solidFill>
                  <a:schemeClr val="tx1"/>
                </a:solidFill>
                <a:effectLst/>
                <a:latin typeface="+mn-lt"/>
                <a:ea typeface="+mn-ea"/>
                <a:cs typeface="+mn-cs"/>
              </a:rPr>
              <a:t>Respect is a commonly used word</a:t>
            </a:r>
            <a:r>
              <a:rPr lang="en-GB" sz="1200" kern="1200" baseline="0" dirty="0" smtClean="0">
                <a:solidFill>
                  <a:schemeClr val="tx1"/>
                </a:solidFill>
                <a:effectLst/>
                <a:latin typeface="+mn-lt"/>
                <a:ea typeface="+mn-ea"/>
                <a:cs typeface="+mn-cs"/>
              </a:rPr>
              <a:t> but how would you explain and talk to our children about it? </a:t>
            </a:r>
            <a:r>
              <a:rPr lang="en-GB" sz="1200" kern="1200" dirty="0" smtClean="0">
                <a:solidFill>
                  <a:schemeClr val="tx1"/>
                </a:solidFill>
                <a:effectLst/>
                <a:latin typeface="+mn-lt"/>
                <a:ea typeface="+mn-ea"/>
                <a:cs typeface="+mn-cs"/>
              </a:rPr>
              <a:t>(Gather responses from the audience)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Respect means different things to different people but the</a:t>
            </a:r>
            <a:r>
              <a:rPr lang="en-GB" sz="1200" kern="1200" baseline="0" dirty="0" smtClean="0">
                <a:solidFill>
                  <a:schemeClr val="tx1"/>
                </a:solidFill>
                <a:effectLst/>
                <a:latin typeface="+mn-lt"/>
                <a:ea typeface="+mn-ea"/>
                <a:cs typeface="+mn-cs"/>
              </a:rPr>
              <a:t> common</a:t>
            </a:r>
            <a:r>
              <a:rPr lang="en-GB" sz="1200" kern="1200" dirty="0" smtClean="0">
                <a:solidFill>
                  <a:schemeClr val="tx1"/>
                </a:solidFill>
                <a:effectLst/>
                <a:latin typeface="+mn-lt"/>
                <a:ea typeface="+mn-ea"/>
                <a:cs typeface="+mn-cs"/>
              </a:rPr>
              <a:t> underlying themes are of</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kindness, listening to each other’s views, accepting difference, empathy, valuing each other and</a:t>
            </a:r>
            <a:r>
              <a:rPr lang="en-GB" sz="1200" kern="1200" baseline="0" dirty="0" smtClean="0">
                <a:solidFill>
                  <a:schemeClr val="tx1"/>
                </a:solidFill>
                <a:effectLst/>
                <a:latin typeface="+mn-lt"/>
                <a:ea typeface="+mn-ea"/>
                <a:cs typeface="+mn-cs"/>
              </a:rPr>
              <a:t> treating others </a:t>
            </a:r>
            <a:r>
              <a:rPr lang="en-GB" sz="1200" kern="1200" dirty="0" smtClean="0">
                <a:solidFill>
                  <a:schemeClr val="tx1"/>
                </a:solidFill>
                <a:effectLst/>
                <a:latin typeface="+mn-lt"/>
                <a:ea typeface="+mn-ea"/>
                <a:cs typeface="+mn-cs"/>
              </a:rPr>
              <a:t>equally.</a:t>
            </a:r>
          </a:p>
          <a:p>
            <a:r>
              <a:rPr lang="en-GB" sz="1200" kern="1200" dirty="0" smtClean="0">
                <a:solidFill>
                  <a:schemeClr val="tx1"/>
                </a:solidFill>
                <a:effectLst/>
                <a:latin typeface="+mn-lt"/>
                <a:ea typeface="+mn-ea"/>
                <a:cs typeface="+mn-cs"/>
              </a:rPr>
              <a:t>Role modelling respectful relationships in our families is crucial to creating positive environments.</a:t>
            </a:r>
            <a:r>
              <a:rPr lang="en-GB" sz="1200" kern="1200" baseline="0" dirty="0" smtClean="0">
                <a:solidFill>
                  <a:schemeClr val="tx1"/>
                </a:solidFill>
                <a:effectLst/>
                <a:latin typeface="+mn-lt"/>
                <a:ea typeface="+mn-ea"/>
                <a:cs typeface="+mn-cs"/>
              </a:rPr>
              <a:t> Children look to us to learn lessons on how to resolve conflict, how we disagree in a respectful way, how we deal with differences and treat others that are different from ourselves. </a:t>
            </a:r>
            <a:r>
              <a:rPr lang="en-GB" sz="1200" kern="1200" dirty="0" smtClean="0">
                <a:solidFill>
                  <a:schemeClr val="tx1"/>
                </a:solidFill>
                <a:effectLst/>
                <a:latin typeface="+mn-lt"/>
                <a:ea typeface="+mn-ea"/>
                <a:cs typeface="+mn-cs"/>
              </a:rPr>
              <a:t> </a:t>
            </a:r>
            <a:r>
              <a:rPr lang="en-US" dirty="0" smtClean="0">
                <a:ea typeface="MS PGothic" charset="0"/>
                <a:cs typeface="MS PGothic" charset="0"/>
              </a:rPr>
              <a:t>We all</a:t>
            </a:r>
            <a:r>
              <a:rPr lang="en-US" baseline="0" dirty="0" smtClean="0">
                <a:ea typeface="MS PGothic" charset="0"/>
                <a:cs typeface="MS PGothic" charset="0"/>
              </a:rPr>
              <a:t> need to l</a:t>
            </a:r>
            <a:r>
              <a:rPr lang="en-US" dirty="0" smtClean="0">
                <a:ea typeface="MS PGothic" charset="0"/>
                <a:cs typeface="MS PGothic" charset="0"/>
              </a:rPr>
              <a:t>ead by example. If we boss, judge and </a:t>
            </a:r>
            <a:r>
              <a:rPr lang="en-US" dirty="0" err="1" smtClean="0">
                <a:ea typeface="MS PGothic" charset="0"/>
                <a:cs typeface="MS PGothic" charset="0"/>
              </a:rPr>
              <a:t>criticise</a:t>
            </a:r>
            <a:r>
              <a:rPr lang="en-US" dirty="0" smtClean="0">
                <a:ea typeface="MS PGothic" charset="0"/>
                <a:cs typeface="MS PGothic" charset="0"/>
              </a:rPr>
              <a:t>, children and young people will think this </a:t>
            </a:r>
            <a:r>
              <a:rPr lang="en-US" dirty="0" err="1" smtClean="0">
                <a:ea typeface="MS PGothic" charset="0"/>
                <a:cs typeface="MS PGothic" charset="0"/>
              </a:rPr>
              <a:t>behaviour</a:t>
            </a:r>
            <a:r>
              <a:rPr lang="en-US" dirty="0" smtClean="0">
                <a:ea typeface="MS PGothic" charset="0"/>
                <a:cs typeface="MS PGothic" charset="0"/>
              </a:rPr>
              <a:t> is acceptable and will follow our lead.</a:t>
            </a:r>
            <a:r>
              <a:rPr lang="en-GB" baseline="0" dirty="0" smtClean="0">
                <a:ea typeface="MS PGothic" charset="0"/>
                <a:cs typeface="MS PGothic" charset="0"/>
              </a:rPr>
              <a:t> </a:t>
            </a:r>
            <a:r>
              <a:rPr lang="en-US" dirty="0" smtClean="0">
                <a:ea typeface="MS PGothic" charset="0"/>
                <a:cs typeface="MS PGothic" charset="0"/>
              </a:rPr>
              <a:t>Show children respect and they are more likely to respect others.</a:t>
            </a:r>
          </a:p>
          <a:p>
            <a:endParaRPr lang="en-US" dirty="0" smtClean="0">
              <a:ea typeface="MS PGothic" charset="0"/>
              <a:cs typeface="MS PGothic" charset="0"/>
            </a:endParaRPr>
          </a:p>
          <a:p>
            <a:r>
              <a:rPr lang="en-US" dirty="0" smtClean="0">
                <a:ea typeface="MS PGothic" charset="0"/>
                <a:cs typeface="MS PGothic" charset="0"/>
              </a:rPr>
              <a:t>Let children know that you</a:t>
            </a:r>
            <a:r>
              <a:rPr lang="en-US" baseline="0" dirty="0" smtClean="0">
                <a:ea typeface="MS PGothic" charset="0"/>
                <a:cs typeface="MS PGothic" charset="0"/>
              </a:rPr>
              <a:t> don’t have to like each other , you don’t have to agree with each other but you do have to respect each other.</a:t>
            </a:r>
            <a:endParaRPr lang="en-US" dirty="0" smtClean="0">
              <a:ea typeface="MS PGothic" charset="0"/>
              <a:cs typeface="MS PGothic" charset="0"/>
            </a:endParaRPr>
          </a:p>
        </p:txBody>
      </p:sp>
      <p:sp>
        <p:nvSpPr>
          <p:cNvPr id="4" name="Slide Number Placeholder 3"/>
          <p:cNvSpPr>
            <a:spLocks noGrp="1"/>
          </p:cNvSpPr>
          <p:nvPr>
            <p:ph type="sldNum" sz="quarter" idx="10"/>
          </p:nvPr>
        </p:nvSpPr>
        <p:spPr/>
        <p:txBody>
          <a:bodyPr/>
          <a:lstStyle/>
          <a:p>
            <a:fld id="{5A221F85-406D-4BDE-BD28-B6F89EFA93B4}" type="slidenum">
              <a:rPr lang="en-US" smtClean="0"/>
              <a:t>16</a:t>
            </a:fld>
            <a:endParaRPr lang="en-US"/>
          </a:p>
        </p:txBody>
      </p:sp>
    </p:spTree>
    <p:extLst>
      <p:ext uri="{BB962C8B-B14F-4D97-AF65-F5344CB8AC3E}">
        <p14:creationId xmlns:p14="http://schemas.microsoft.com/office/powerpoint/2010/main" val="1743321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Adam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Incidents of bullying tend</a:t>
            </a:r>
            <a:r>
              <a:rPr lang="en-GB" baseline="0" dirty="0" smtClean="0"/>
              <a:t> to be</a:t>
            </a:r>
            <a:r>
              <a:rPr lang="en-GB" dirty="0" smtClean="0"/>
              <a:t> best resolved at</a:t>
            </a:r>
            <a:r>
              <a:rPr lang="en-GB" baseline="0" dirty="0" smtClean="0"/>
              <a:t> school level. Finding the right person in school to help you and being familiar with the school anti-bullying policy will help to reduce the stress you might be feeling so that you can focus on the best way for you and your child to get the support they need either to cope with the bullying behaviour or to get the behaviour to stop. </a:t>
            </a:r>
          </a:p>
          <a:p>
            <a:endParaRPr lang="en-GB" baseline="0" dirty="0" smtClean="0"/>
          </a:p>
          <a:p>
            <a:r>
              <a:rPr lang="en-GB" baseline="0" dirty="0" smtClean="0"/>
              <a:t>Emotions can run high if our child is being bullied or has been involved with bullying behaviour. As parents it is natural to feel protective over our children.</a:t>
            </a:r>
          </a:p>
          <a:p>
            <a:r>
              <a:rPr lang="en-GB" baseline="0" dirty="0" smtClean="0"/>
              <a:t>Sometimes however our emotions can get in the way of finding a solution and positive steps forward. Trying to stay calm for our children is important as it helps them to feel safe.</a:t>
            </a:r>
          </a:p>
          <a:p>
            <a:endParaRPr lang="en-GB" baseline="0" dirty="0" smtClean="0"/>
          </a:p>
          <a:p>
            <a:r>
              <a:rPr lang="en-GB" baseline="0" dirty="0" smtClean="0"/>
              <a:t>Once you’ve met/spoken to school keep in contact with school to review your child’s wellbeing and progress. For reasons of confidentiality you won’t be told details of what’s happening with other children involved but you do have a right to be kept informed that action is being taken to get the behaviour to stop and that your child is getting support to keep them safe.</a:t>
            </a:r>
          </a:p>
          <a:p>
            <a:endParaRPr lang="en-GB" baseline="0" dirty="0" smtClean="0"/>
          </a:p>
          <a:p>
            <a:r>
              <a:rPr lang="en-GB" baseline="0" dirty="0" smtClean="0"/>
              <a:t>In East Ayrshire our anti-bullying policy is called Respectful Relationships. You will find it on the council website. Schools will also have a copy of it and their own statement about the school’s approach to dealing with bullying.</a:t>
            </a:r>
          </a:p>
          <a:p>
            <a:endParaRPr lang="en-GB" baseline="0" dirty="0" smtClean="0"/>
          </a:p>
        </p:txBody>
      </p:sp>
      <p:sp>
        <p:nvSpPr>
          <p:cNvPr id="4" name="Slide Number Placeholder 3"/>
          <p:cNvSpPr>
            <a:spLocks noGrp="1"/>
          </p:cNvSpPr>
          <p:nvPr>
            <p:ph type="sldNum" sz="quarter" idx="10"/>
          </p:nvPr>
        </p:nvSpPr>
        <p:spPr/>
        <p:txBody>
          <a:bodyPr/>
          <a:lstStyle/>
          <a:p>
            <a:fld id="{5A221F85-406D-4BDE-BD28-B6F89EFA93B4}" type="slidenum">
              <a:rPr lang="en-US" smtClean="0"/>
              <a:t>17</a:t>
            </a:fld>
            <a:endParaRPr lang="en-US"/>
          </a:p>
        </p:txBody>
      </p:sp>
    </p:spTree>
    <p:extLst>
      <p:ext uri="{BB962C8B-B14F-4D97-AF65-F5344CB8AC3E}">
        <p14:creationId xmlns:p14="http://schemas.microsoft.com/office/powerpoint/2010/main" val="2036880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MS PGothic" charset="0"/>
                <a:cs typeface="MS PGothic" charset="0"/>
              </a:rPr>
              <a:t>I would like to Thank you for attending today’s workshop and hope it has given you a </a:t>
            </a:r>
            <a:r>
              <a:rPr lang="en-US" baseline="0" smtClean="0">
                <a:ea typeface="MS PGothic" charset="0"/>
                <a:cs typeface="MS PGothic" charset="0"/>
              </a:rPr>
              <a:t>better understanding. </a:t>
            </a:r>
            <a:r>
              <a:rPr lang="en-US" baseline="0" dirty="0" smtClean="0">
                <a:ea typeface="MS PGothic" charset="0"/>
                <a:cs typeface="MS PGothic" charset="0"/>
              </a:rPr>
              <a:t>Obviously there’s only so much we can cover here today.</a:t>
            </a:r>
          </a:p>
          <a:p>
            <a:endParaRPr lang="en-US" dirty="0" smtClean="0">
              <a:ea typeface="MS PGothic" charset="0"/>
              <a:cs typeface="MS PGothic" charset="0"/>
            </a:endParaRPr>
          </a:p>
          <a:p>
            <a:r>
              <a:rPr lang="en-US" dirty="0" smtClean="0">
                <a:ea typeface="MS PGothic" charset="0"/>
                <a:cs typeface="MS PGothic" charset="0"/>
              </a:rPr>
              <a:t>Here</a:t>
            </a:r>
            <a:r>
              <a:rPr lang="en-US" baseline="0" dirty="0" smtClean="0">
                <a:ea typeface="MS PGothic" charset="0"/>
                <a:cs typeface="MS PGothic" charset="0"/>
              </a:rPr>
              <a:t> are some of the </a:t>
            </a:r>
            <a:r>
              <a:rPr lang="en-US" baseline="0" dirty="0" err="1" smtClean="0">
                <a:ea typeface="MS PGothic" charset="0"/>
                <a:cs typeface="MS PGothic" charset="0"/>
              </a:rPr>
              <a:t>organisations</a:t>
            </a:r>
            <a:r>
              <a:rPr lang="en-US" baseline="0" dirty="0" smtClean="0">
                <a:ea typeface="MS PGothic" charset="0"/>
                <a:cs typeface="MS PGothic" charset="0"/>
              </a:rPr>
              <a:t> that can help you and to get more information. </a:t>
            </a:r>
          </a:p>
          <a:p>
            <a:r>
              <a:rPr lang="en-US" baseline="0" dirty="0" err="1" smtClean="0">
                <a:ea typeface="MS PGothic" charset="0"/>
                <a:cs typeface="MS PGothic" charset="0"/>
              </a:rPr>
              <a:t>respectme</a:t>
            </a:r>
            <a:r>
              <a:rPr lang="en-US" baseline="0" dirty="0" smtClean="0">
                <a:ea typeface="MS PGothic" charset="0"/>
                <a:cs typeface="MS PGothic" charset="0"/>
              </a:rPr>
              <a:t> have lots of resources for parents such as videos and a Parent Guide. There’s also information about dealing with bullying when it’s happening online.</a:t>
            </a:r>
          </a:p>
          <a:p>
            <a:r>
              <a:rPr lang="en-US" baseline="0" dirty="0" smtClean="0">
                <a:ea typeface="MS PGothic" charset="0"/>
                <a:cs typeface="MS PGothic" charset="0"/>
              </a:rPr>
              <a:t>Some children may want to speak to someone else about bullying apart from parents and </a:t>
            </a:r>
            <a:r>
              <a:rPr lang="en-US" baseline="0" dirty="0" err="1" smtClean="0">
                <a:ea typeface="MS PGothic" charset="0"/>
                <a:cs typeface="MS PGothic" charset="0"/>
              </a:rPr>
              <a:t>carers</a:t>
            </a:r>
            <a:r>
              <a:rPr lang="en-US" baseline="0" dirty="0" smtClean="0">
                <a:ea typeface="MS PGothic" charset="0"/>
                <a:cs typeface="MS PGothic" charset="0"/>
              </a:rPr>
              <a:t>. </a:t>
            </a:r>
            <a:r>
              <a:rPr lang="en-US" baseline="0" dirty="0" err="1" smtClean="0">
                <a:ea typeface="MS PGothic" charset="0"/>
                <a:cs typeface="MS PGothic" charset="0"/>
              </a:rPr>
              <a:t>Childline</a:t>
            </a:r>
            <a:r>
              <a:rPr lang="en-US" baseline="0" dirty="0" smtClean="0">
                <a:ea typeface="MS PGothic" charset="0"/>
                <a:cs typeface="MS PGothic" charset="0"/>
              </a:rPr>
              <a:t> and Breathing Space both offer helplines and instant messaging services.</a:t>
            </a:r>
          </a:p>
          <a:p>
            <a:endParaRPr lang="en-US" baseline="0" dirty="0" smtClean="0">
              <a:ea typeface="MS PGothic" charset="0"/>
              <a:cs typeface="MS PGothic" charset="0"/>
            </a:endParaRPr>
          </a:p>
          <a:p>
            <a:r>
              <a:rPr lang="en-US" baseline="0" dirty="0" smtClean="0">
                <a:ea typeface="MS PGothic" charset="0"/>
                <a:cs typeface="MS PGothic" charset="0"/>
              </a:rPr>
              <a:t>As parents we might need some emotional support for ourselves. Children 1</a:t>
            </a:r>
            <a:r>
              <a:rPr lang="en-US" baseline="30000" dirty="0" smtClean="0">
                <a:ea typeface="MS PGothic" charset="0"/>
                <a:cs typeface="MS PGothic" charset="0"/>
              </a:rPr>
              <a:t>st</a:t>
            </a:r>
            <a:r>
              <a:rPr lang="en-US" baseline="0" dirty="0" smtClean="0">
                <a:ea typeface="MS PGothic" charset="0"/>
                <a:cs typeface="MS PGothic" charset="0"/>
              </a:rPr>
              <a:t> operate </a:t>
            </a:r>
            <a:r>
              <a:rPr lang="en-US" baseline="0" dirty="0" err="1" smtClean="0">
                <a:ea typeface="MS PGothic" charset="0"/>
                <a:cs typeface="MS PGothic" charset="0"/>
              </a:rPr>
              <a:t>Parentline</a:t>
            </a:r>
            <a:r>
              <a:rPr lang="en-US" baseline="0" dirty="0" smtClean="0">
                <a:ea typeface="MS PGothic" charset="0"/>
                <a:cs typeface="MS PGothic" charset="0"/>
              </a:rPr>
              <a:t> for all parents across Scotland.</a:t>
            </a:r>
          </a:p>
          <a:p>
            <a:endParaRPr lang="en-US" baseline="0" dirty="0" smtClean="0">
              <a:ea typeface="MS PGothic" charset="0"/>
              <a:cs typeface="MS PGothic" charset="0"/>
            </a:endParaRPr>
          </a:p>
          <a:p>
            <a:r>
              <a:rPr lang="en-US" baseline="0" dirty="0" smtClean="0">
                <a:ea typeface="MS PGothic" charset="0"/>
                <a:cs typeface="MS PGothic" charset="0"/>
              </a:rPr>
              <a:t>If you want more information about online bullying the NSPCC run Net Aware for parents with lots of information about social media apps and gaming and how we can deal with bullying when it’s happening online.</a:t>
            </a:r>
          </a:p>
          <a:p>
            <a:endParaRPr lang="en-US" baseline="0" dirty="0" smtClean="0">
              <a:ea typeface="MS PGothic" charset="0"/>
              <a:cs typeface="MS PGothic" charset="0"/>
            </a:endParaRPr>
          </a:p>
          <a:p>
            <a:r>
              <a:rPr lang="en-US" baseline="0" dirty="0" smtClean="0">
                <a:ea typeface="MS PGothic" charset="0"/>
                <a:cs typeface="MS PGothic" charset="0"/>
              </a:rPr>
              <a:t>Also don’t forget that school is always there to support you with any concerns about bullying and you can read up about East Ayrshire updated Respectful Relationships policy on the authority website.</a:t>
            </a:r>
          </a:p>
          <a:p>
            <a:endParaRPr lang="en-US" baseline="0" dirty="0" smtClean="0">
              <a:ea typeface="MS PGothic" charset="0"/>
              <a:cs typeface="MS PGothic" charset="0"/>
            </a:endParaRPr>
          </a:p>
          <a:p>
            <a:endParaRPr lang="en-US" dirty="0">
              <a:ea typeface="MS PGothic" charset="0"/>
              <a:cs typeface="MS PGothic"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MS PGothic" charset="0"/>
                <a:cs typeface="MS PGothic" charset="0"/>
              </a:defRPr>
            </a:lvl1pPr>
            <a:lvl2pPr marL="742950" indent="-285750" eaLnBrk="0" hangingPunct="0">
              <a:defRPr sz="2200">
                <a:solidFill>
                  <a:schemeClr val="tx1"/>
                </a:solidFill>
                <a:latin typeface="Arial" charset="0"/>
                <a:ea typeface="MS PGothic" charset="0"/>
                <a:cs typeface="MS PGothic" charset="0"/>
              </a:defRPr>
            </a:lvl2pPr>
            <a:lvl3pPr marL="1143000" indent="-228600" eaLnBrk="0" hangingPunct="0">
              <a:defRPr sz="2200">
                <a:solidFill>
                  <a:schemeClr val="tx1"/>
                </a:solidFill>
                <a:latin typeface="Arial" charset="0"/>
                <a:ea typeface="MS PGothic" charset="0"/>
                <a:cs typeface="MS PGothic" charset="0"/>
              </a:defRPr>
            </a:lvl3pPr>
            <a:lvl4pPr marL="1600200" indent="-228600" eaLnBrk="0" hangingPunct="0">
              <a:defRPr sz="2200">
                <a:solidFill>
                  <a:schemeClr val="tx1"/>
                </a:solidFill>
                <a:latin typeface="Arial" charset="0"/>
                <a:ea typeface="MS PGothic" charset="0"/>
                <a:cs typeface="MS PGothic" charset="0"/>
              </a:defRPr>
            </a:lvl4pPr>
            <a:lvl5pPr marL="2057400" indent="-228600" eaLnBrk="0" hangingPunct="0">
              <a:defRPr sz="22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2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2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2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200">
                <a:solidFill>
                  <a:schemeClr val="tx1"/>
                </a:solidFill>
                <a:latin typeface="Arial" charset="0"/>
                <a:ea typeface="MS PGothic" charset="0"/>
                <a:cs typeface="MS PGothic" charset="0"/>
              </a:defRPr>
            </a:lvl9pPr>
          </a:lstStyle>
          <a:p>
            <a:fld id="{A9C9A5A0-BED9-9343-B355-A5DBCAC5D593}" type="slidenum">
              <a:rPr lang="en-GB" sz="1200"/>
              <a:pPr/>
              <a:t>18</a:t>
            </a:fld>
            <a:endParaRPr lang="en-GB"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This workshop aims to help you recognise bullying behaviour, </a:t>
            </a:r>
            <a:r>
              <a:rPr lang="en-GB" sz="1200" kern="1200" baseline="0" dirty="0" err="1" smtClean="0">
                <a:solidFill>
                  <a:schemeClr val="tx1"/>
                </a:solidFill>
                <a:effectLst/>
                <a:latin typeface="+mn-lt"/>
                <a:ea typeface="+mn-ea"/>
                <a:cs typeface="+mn-cs"/>
              </a:rPr>
              <a:t>undersdtand</a:t>
            </a:r>
            <a:r>
              <a:rPr lang="en-GB" sz="1200" kern="1200" baseline="0" dirty="0" smtClean="0">
                <a:solidFill>
                  <a:schemeClr val="tx1"/>
                </a:solidFill>
                <a:effectLst/>
                <a:latin typeface="+mn-lt"/>
                <a:ea typeface="+mn-ea"/>
                <a:cs typeface="+mn-cs"/>
              </a:rPr>
              <a:t> how best to respond to it, what you can do as a parent to help to prevent your child from bullying others and how to get further help.</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Talking</a:t>
            </a:r>
            <a:r>
              <a:rPr lang="en-GB" sz="1200" kern="1200" baseline="0" dirty="0" smtClean="0">
                <a:solidFill>
                  <a:schemeClr val="tx1"/>
                </a:solidFill>
                <a:effectLst/>
                <a:latin typeface="+mn-lt"/>
                <a:ea typeface="+mn-ea"/>
                <a:cs typeface="+mn-cs"/>
              </a:rPr>
              <a:t> about bullying can sometimes make people feel angry, upset and frustrated especially if they’ve had an experience of being bullied themselves or known someone that has.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Whilst we do want you to </a:t>
            </a:r>
            <a:r>
              <a:rPr lang="en-GB" sz="1200" kern="1200" dirty="0" smtClean="0">
                <a:solidFill>
                  <a:schemeClr val="tx1"/>
                </a:solidFill>
                <a:effectLst/>
                <a:latin typeface="+mn-lt"/>
                <a:ea typeface="+mn-ea"/>
                <a:cs typeface="+mn-cs"/>
              </a:rPr>
              <a:t>join</a:t>
            </a:r>
            <a:r>
              <a:rPr lang="en-GB" sz="1200" kern="1200" baseline="0" dirty="0" smtClean="0">
                <a:solidFill>
                  <a:schemeClr val="tx1"/>
                </a:solidFill>
                <a:effectLst/>
                <a:latin typeface="+mn-lt"/>
                <a:ea typeface="+mn-ea"/>
                <a:cs typeface="+mn-cs"/>
              </a:rPr>
              <a:t> in with </a:t>
            </a:r>
            <a:r>
              <a:rPr lang="en-GB" sz="1200" kern="1200" dirty="0" smtClean="0">
                <a:solidFill>
                  <a:schemeClr val="tx1"/>
                </a:solidFill>
                <a:effectLst/>
                <a:latin typeface="+mn-lt"/>
                <a:ea typeface="+mn-ea"/>
                <a:cs typeface="+mn-cs"/>
              </a:rPr>
              <a:t>the discussions today</a:t>
            </a:r>
            <a:r>
              <a:rPr lang="en-GB" sz="1200" kern="1200" baseline="0" dirty="0" smtClean="0">
                <a:solidFill>
                  <a:schemeClr val="tx1"/>
                </a:solidFill>
                <a:effectLst/>
                <a:latin typeface="+mn-lt"/>
                <a:ea typeface="+mn-ea"/>
                <a:cs typeface="+mn-cs"/>
              </a:rPr>
              <a:t> please be careful not to share any specific  information about children and note that we</a:t>
            </a:r>
            <a:r>
              <a:rPr lang="en-GB" sz="1200" kern="1200" dirty="0" smtClean="0">
                <a:solidFill>
                  <a:schemeClr val="tx1"/>
                </a:solidFill>
                <a:effectLst/>
                <a:latin typeface="+mn-lt"/>
                <a:ea typeface="+mn-ea"/>
                <a:cs typeface="+mn-cs"/>
              </a:rPr>
              <a:t> won’t be able to explore any personal situations due to the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need to protect child confidentiality.  If you need help to support yourself or a child affected by bullying we will show you how and where to get help at the end. We want this workshop to be</a:t>
            </a:r>
            <a:r>
              <a:rPr lang="en-GB" sz="1200" kern="1200" baseline="0" dirty="0" smtClean="0">
                <a:solidFill>
                  <a:schemeClr val="tx1"/>
                </a:solidFill>
                <a:effectLst/>
                <a:latin typeface="+mn-lt"/>
                <a:ea typeface="+mn-ea"/>
                <a:cs typeface="+mn-cs"/>
              </a:rPr>
              <a:t> a safe space to learn but if you feel yourself getting upset it’s important to look after yourself and you are free to leave at any point.</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you’re not sure of something there will be an opportunity at the end to ask questions and we will be sharing this presentation at the end.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Before we get started though </a:t>
            </a:r>
            <a:r>
              <a:rPr lang="en-GB" sz="1200" kern="1200" baseline="0" dirty="0" smtClean="0">
                <a:solidFill>
                  <a:schemeClr val="tx1"/>
                </a:solidFill>
                <a:effectLst/>
                <a:latin typeface="+mn-lt"/>
                <a:ea typeface="+mn-ea"/>
                <a:cs typeface="+mn-cs"/>
              </a:rPr>
              <a:t> there are some quick h</a:t>
            </a:r>
            <a:r>
              <a:rPr lang="en-GB" dirty="0" smtClean="0"/>
              <a:t>ousekeeping reminders: Toilets, mobile phones, fire exits, assembly point</a:t>
            </a:r>
          </a:p>
          <a:p>
            <a:r>
              <a:rPr lang="en-GB" dirty="0" smtClean="0"/>
              <a:t>If delivering online remind participants to put their audio on</a:t>
            </a:r>
            <a:r>
              <a:rPr lang="en-GB" baseline="0" dirty="0" smtClean="0"/>
              <a:t> mute and if they would prefer not to be seen turn off their video camera.  Comments and questions can be put into the </a:t>
            </a:r>
            <a:r>
              <a:rPr lang="en-GB" baseline="0" dirty="0" err="1" smtClean="0"/>
              <a:t>chatbox</a:t>
            </a:r>
            <a:r>
              <a:rPr lang="en-GB" baseline="0" dirty="0" smtClean="0"/>
              <a:t> and will be answered.</a:t>
            </a:r>
            <a:endParaRPr lang="en-GB" dirty="0" smtClean="0"/>
          </a:p>
          <a:p>
            <a:endParaRPr lang="en-GB" dirty="0" smtClean="0"/>
          </a:p>
          <a:p>
            <a:r>
              <a:rPr lang="en-GB" sz="1200" kern="1200" dirty="0" smtClean="0">
                <a:solidFill>
                  <a:schemeClr val="tx1"/>
                </a:solidFill>
                <a:effectLst/>
                <a:latin typeface="+mn-lt"/>
                <a:ea typeface="+mn-ea"/>
                <a:cs typeface="+mn-cs"/>
              </a:rPr>
              <a:t>So let’s get started!</a:t>
            </a:r>
          </a:p>
          <a:p>
            <a:pPr lvl="0"/>
            <a:endParaRPr lang="en-GB" b="1" dirty="0"/>
          </a:p>
          <a:p>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t>2</a:t>
            </a:fld>
            <a:endParaRPr lang="en-US"/>
          </a:p>
        </p:txBody>
      </p:sp>
    </p:spTree>
    <p:extLst>
      <p:ext uri="{BB962C8B-B14F-4D97-AF65-F5344CB8AC3E}">
        <p14:creationId xmlns:p14="http://schemas.microsoft.com/office/powerpoint/2010/main" val="61571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221F85-406D-4BDE-BD28-B6F89EFA93B4}" type="slidenum">
              <a:rPr lang="en-US" smtClean="0"/>
              <a:t>3</a:t>
            </a:fld>
            <a:endParaRPr lang="en-US"/>
          </a:p>
        </p:txBody>
      </p:sp>
    </p:spTree>
    <p:extLst>
      <p:ext uri="{BB962C8B-B14F-4D97-AF65-F5344CB8AC3E}">
        <p14:creationId xmlns:p14="http://schemas.microsoft.com/office/powerpoint/2010/main" val="264561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In Scotland we have a National Approach to dealing with bullying behaviour. Called “Respect</a:t>
            </a:r>
            <a:r>
              <a:rPr lang="en-GB" altLang="en-US" baseline="0" dirty="0" smtClean="0"/>
              <a:t> for All”</a:t>
            </a:r>
            <a:r>
              <a:rPr lang="en-GB" altLang="en-US" dirty="0" smtClean="0"/>
              <a:t> it sets out an agreed definition of what we meaning by bullying</a:t>
            </a:r>
          </a:p>
          <a:p>
            <a:r>
              <a:rPr lang="en-GB" altLang="en-US" i="1" dirty="0" smtClean="0"/>
              <a:t>Trainer reads out the definition from the slide</a:t>
            </a:r>
          </a:p>
          <a:p>
            <a:endParaRPr lang="en-GB"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smtClean="0"/>
              <a:t>If parents, teachers, youth</a:t>
            </a:r>
            <a:r>
              <a:rPr lang="en-GB" altLang="en-US" baseline="0" dirty="0" smtClean="0"/>
              <a:t> workers are all on the same page when it comes to how we define and deal with bullying behaviour it </a:t>
            </a:r>
            <a:r>
              <a:rPr lang="en-GB" altLang="en-US" dirty="0" smtClean="0"/>
              <a:t>helps to ensure that children get consistent and effective response.</a:t>
            </a:r>
            <a:endParaRPr lang="en-GB" altLang="en-US" baseline="0" dirty="0" smtClean="0"/>
          </a:p>
          <a:p>
            <a:endParaRPr lang="en-GB" altLang="en-US" dirty="0" smtClean="0"/>
          </a:p>
          <a:p>
            <a:r>
              <a:rPr lang="en-GB" altLang="en-US" dirty="0" smtClean="0"/>
              <a:t>It’s good for us as parents to know a bit about what this National Approach because this is what our local</a:t>
            </a:r>
            <a:r>
              <a:rPr lang="en-GB" altLang="en-US" baseline="0" dirty="0" smtClean="0"/>
              <a:t> authority, </a:t>
            </a:r>
            <a:r>
              <a:rPr lang="en-GB" altLang="en-US" dirty="0" smtClean="0"/>
              <a:t>teachers in our schools and in fact anyone working with our children</a:t>
            </a:r>
            <a:r>
              <a:rPr lang="en-GB" altLang="en-US" baseline="0" dirty="0" smtClean="0"/>
              <a:t> and young people </a:t>
            </a:r>
            <a:r>
              <a:rPr lang="en-GB" altLang="en-US" dirty="0" smtClean="0"/>
              <a:t>will be guided by.</a:t>
            </a:r>
          </a:p>
          <a:p>
            <a:endParaRPr lang="en-GB" altLang="en-US" baseline="0" dirty="0" smtClean="0"/>
          </a:p>
          <a:p>
            <a:endParaRPr lang="en-GB" dirty="0" smtClean="0"/>
          </a:p>
          <a:p>
            <a:endParaRPr lang="en-GB" altLang="en-US" baseline="0" dirty="0" smtClean="0"/>
          </a:p>
          <a:p>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3089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baseline="0" dirty="0" smtClean="0">
                <a:solidFill>
                  <a:schemeClr val="tx1"/>
                </a:solidFill>
                <a:effectLst/>
                <a:latin typeface="+mn-lt"/>
                <a:ea typeface="+mn-ea"/>
                <a:cs typeface="+mn-cs"/>
              </a:rPr>
              <a:t>The most common definitions of bullying include terms such as </a:t>
            </a:r>
            <a:r>
              <a:rPr lang="en-GB" sz="1200" b="0" u="sng" kern="1200" baseline="0" dirty="0" smtClean="0">
                <a:solidFill>
                  <a:schemeClr val="tx1"/>
                </a:solidFill>
                <a:effectLst/>
                <a:latin typeface="+mn-lt"/>
                <a:ea typeface="+mn-ea"/>
                <a:cs typeface="+mn-cs"/>
              </a:rPr>
              <a:t>repeated, deliberate behaviour intended to cause harm</a:t>
            </a:r>
            <a:r>
              <a:rPr lang="en-GB" sz="1200" b="0" kern="1200" baseline="0" dirty="0" smtClean="0">
                <a:solidFill>
                  <a:schemeClr val="tx1"/>
                </a:solidFill>
                <a:effectLst/>
                <a:latin typeface="+mn-lt"/>
                <a:ea typeface="+mn-ea"/>
                <a:cs typeface="+mn-cs"/>
              </a:rPr>
              <a:t>. They may also use labelling language such as “Bullies” In Scotland our Approach, which is regarded globally as being very progressive, is a little bit different from this. Here’s how.</a:t>
            </a:r>
          </a:p>
          <a:p>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For</a:t>
            </a:r>
            <a:r>
              <a:rPr lang="en-GB" sz="1200" b="1" kern="1200" baseline="0" dirty="0" smtClean="0">
                <a:solidFill>
                  <a:schemeClr val="tx1"/>
                </a:solidFill>
                <a:effectLst/>
                <a:latin typeface="+mn-lt"/>
                <a:ea typeface="+mn-ea"/>
                <a:cs typeface="+mn-cs"/>
              </a:rPr>
              <a:t> example:</a:t>
            </a:r>
            <a:r>
              <a:rPr lang="en-GB" sz="1200" b="1" kern="1200" dirty="0" smtClean="0">
                <a:solidFill>
                  <a:schemeClr val="tx1"/>
                </a:solidFill>
                <a:effectLst/>
                <a:latin typeface="+mn-lt"/>
                <a:ea typeface="+mn-ea"/>
                <a:cs typeface="+mn-cs"/>
              </a:rPr>
              <a:t> does bullying behaviour need to be intentional? (The answer is No)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Many definitions of bullying contain an element of “It’s only bullying if the person meant to do it” </a:t>
            </a:r>
            <a:r>
              <a:rPr lang="en-GB" sz="1200" kern="1200" baseline="0" dirty="0" smtClean="0">
                <a:solidFill>
                  <a:schemeClr val="tx1"/>
                </a:solidFill>
                <a:effectLst/>
                <a:latin typeface="+mn-lt"/>
                <a:ea typeface="+mn-ea"/>
                <a:cs typeface="+mn-cs"/>
              </a:rPr>
              <a:t> But this is not particularly useful when it comes to trying to decide if it’s bullying or not. It’s easy to say “I didn’t mean to do it.”</a:t>
            </a:r>
          </a:p>
          <a:p>
            <a:r>
              <a:rPr lang="en-GB" sz="1200" kern="1200" dirty="0" smtClean="0">
                <a:solidFill>
                  <a:schemeClr val="tx1"/>
                </a:solidFill>
                <a:effectLst/>
                <a:latin typeface="+mn-lt"/>
                <a:ea typeface="+mn-ea"/>
                <a:cs typeface="+mn-cs"/>
              </a:rPr>
              <a:t>Also, whilst some bullying is intended to cause harm, some children could be copying behaviour they have seen elsewhere</a:t>
            </a:r>
            <a:r>
              <a:rPr lang="en-GB" sz="1200" kern="1200" baseline="0" dirty="0" smtClean="0">
                <a:solidFill>
                  <a:schemeClr val="tx1"/>
                </a:solidFill>
                <a:effectLst/>
                <a:latin typeface="+mn-lt"/>
                <a:ea typeface="+mn-ea"/>
                <a:cs typeface="+mn-cs"/>
              </a:rPr>
              <a:t> and not understand</a:t>
            </a:r>
            <a:r>
              <a:rPr lang="en-GB" sz="1200" kern="1200" dirty="0" smtClean="0">
                <a:solidFill>
                  <a:schemeClr val="tx1"/>
                </a:solidFill>
                <a:effectLst/>
                <a:latin typeface="+mn-lt"/>
                <a:ea typeface="+mn-ea"/>
                <a:cs typeface="+mn-cs"/>
              </a:rPr>
              <a:t> its impact. Intent to bully might not be present but the impact is still there. Keeping the focus on the behaviour that’s happening</a:t>
            </a:r>
            <a:r>
              <a:rPr lang="en-GB" sz="1200" kern="1200" baseline="0" dirty="0" smtClean="0">
                <a:solidFill>
                  <a:schemeClr val="tx1"/>
                </a:solidFill>
                <a:effectLst/>
                <a:latin typeface="+mn-lt"/>
                <a:ea typeface="+mn-ea"/>
                <a:cs typeface="+mn-cs"/>
              </a:rPr>
              <a:t> and the impacts it’s having on the child is more important than trying to work out if it was intentional.</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Does bullying behaviour need to be persistent? </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(The answer is No)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Although bullying is usually persistent, a single incident can have a significant impact for some children and young people, as the fear of it happening again</a:t>
            </a:r>
            <a:r>
              <a:rPr lang="en-GB" sz="1200" kern="1200" baseline="0" dirty="0" smtClean="0">
                <a:solidFill>
                  <a:schemeClr val="tx1"/>
                </a:solidFill>
                <a:effectLst/>
                <a:latin typeface="+mn-lt"/>
                <a:ea typeface="+mn-ea"/>
                <a:cs typeface="+mn-cs"/>
              </a:rPr>
              <a:t> remains.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Also</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waiting to see if a pattern emerges before taking supportive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action</a:t>
            </a:r>
            <a:r>
              <a:rPr lang="en-GB" sz="1200" kern="1200" baseline="0" dirty="0" smtClean="0">
                <a:solidFill>
                  <a:schemeClr val="tx1"/>
                </a:solidFill>
                <a:effectLst/>
                <a:latin typeface="+mn-lt"/>
                <a:ea typeface="+mn-ea"/>
                <a:cs typeface="+mn-cs"/>
              </a:rPr>
              <a:t> is</a:t>
            </a:r>
            <a:r>
              <a:rPr lang="en-GB" sz="1200" kern="1200" dirty="0" smtClean="0">
                <a:solidFill>
                  <a:schemeClr val="tx1"/>
                </a:solidFill>
                <a:effectLst/>
                <a:latin typeface="+mn-lt"/>
                <a:ea typeface="+mn-ea"/>
                <a:cs typeface="+mn-cs"/>
              </a:rPr>
              <a:t> not helpful to a child that is already being affected by bullying.</a:t>
            </a:r>
          </a:p>
          <a:p>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Labelling</a:t>
            </a:r>
            <a:r>
              <a:rPr lang="en-GB" sz="1200" kern="1200" baseline="0" dirty="0" smtClean="0">
                <a:solidFill>
                  <a:schemeClr val="tx1"/>
                </a:solidFill>
                <a:effectLst/>
                <a:latin typeface="+mn-lt"/>
                <a:ea typeface="+mn-ea"/>
                <a:cs typeface="+mn-cs"/>
              </a:rPr>
              <a:t> children as either</a:t>
            </a:r>
            <a:r>
              <a:rPr lang="en-GB" sz="1200" kern="1200" dirty="0" smtClean="0">
                <a:solidFill>
                  <a:schemeClr val="tx1"/>
                </a:solidFill>
                <a:effectLst/>
                <a:latin typeface="+mn-lt"/>
                <a:ea typeface="+mn-ea"/>
                <a:cs typeface="+mn-cs"/>
              </a:rPr>
              <a:t> ‘a bully’ or a ‘victim of bullying’ is stigmatising. Labels do not change behaviour or support recovery from the impact of bullying. </a:t>
            </a:r>
            <a:endParaRPr lang="en-GB" sz="1200" b="1"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t>5</a:t>
            </a:fld>
            <a:endParaRPr lang="en-US"/>
          </a:p>
        </p:txBody>
      </p:sp>
    </p:spTree>
    <p:extLst>
      <p:ext uri="{BB962C8B-B14F-4D97-AF65-F5344CB8AC3E}">
        <p14:creationId xmlns:p14="http://schemas.microsoft.com/office/powerpoint/2010/main" val="175742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some</a:t>
            </a:r>
            <a:r>
              <a:rPr lang="en-GB" baseline="0" dirty="0" smtClean="0"/>
              <a:t> of the ways that bullying can happen.</a:t>
            </a:r>
          </a:p>
          <a:p>
            <a:endParaRPr lang="en-GB" baseline="0" dirty="0" smtClean="0"/>
          </a:p>
          <a:p>
            <a:r>
              <a:rPr lang="en-GB" baseline="0" dirty="0" smtClean="0"/>
              <a:t>Some of these are obvious behaviours that can be seen easily. Others are not so obvious- sometimes a certain way of looking at someone for example can feel threatening although perhaps it didn’t last very long but if you were on the receiving end of it felt threatening.</a:t>
            </a:r>
          </a:p>
          <a:p>
            <a:endParaRPr lang="en-GB" baseline="0" dirty="0" smtClean="0"/>
          </a:p>
          <a:p>
            <a:r>
              <a:rPr lang="en-GB" baseline="0" dirty="0" smtClean="0"/>
              <a:t>Sometimes it can be hard for children to describe the behaviour that is happening that is upsetting them. </a:t>
            </a:r>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t>6</a:t>
            </a:fld>
            <a:endParaRPr lang="en-US"/>
          </a:p>
        </p:txBody>
      </p:sp>
    </p:spTree>
    <p:extLst>
      <p:ext uri="{BB962C8B-B14F-4D97-AF65-F5344CB8AC3E}">
        <p14:creationId xmlns:p14="http://schemas.microsoft.com/office/powerpoint/2010/main" val="168710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baseline="0" dirty="0" smtClean="0">
                <a:solidFill>
                  <a:prstClr val="black"/>
                </a:solidFill>
              </a:rPr>
              <a:t>Bullying can effect different children in different ways. It depends on the child. </a:t>
            </a:r>
          </a:p>
          <a:p>
            <a:pPr lvl="0"/>
            <a:endParaRPr lang="en-GB" b="1" baseline="0" dirty="0" smtClean="0">
              <a:solidFill>
                <a:prstClr val="black"/>
              </a:solidFill>
            </a:endParaRPr>
          </a:p>
          <a:p>
            <a:pPr lvl="0"/>
            <a:r>
              <a:rPr lang="en-GB" b="1" baseline="0" dirty="0" smtClean="0">
                <a:solidFill>
                  <a:prstClr val="black"/>
                </a:solidFill>
              </a:rPr>
              <a:t>Here are some of the ways that bullying can harm children.</a:t>
            </a:r>
          </a:p>
          <a:p>
            <a:pPr lvl="0"/>
            <a:endParaRPr lang="en-GB" b="1" baseline="0"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Talk</a:t>
            </a:r>
            <a:r>
              <a:rPr lang="en-GB" sz="1200" kern="1200" baseline="0" dirty="0" smtClean="0">
                <a:solidFill>
                  <a:schemeClr val="tx1"/>
                </a:solidFill>
                <a:effectLst/>
                <a:latin typeface="+mn-lt"/>
                <a:ea typeface="+mn-ea"/>
                <a:cs typeface="+mn-cs"/>
              </a:rPr>
              <a:t> through the list. Ask if they can think of any other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These can also all be signs that bullying might be happening.</a:t>
            </a:r>
            <a:endParaRPr lang="en-GB" sz="1200" kern="1200" dirty="0" smtClean="0">
              <a:solidFill>
                <a:schemeClr val="tx1"/>
              </a:solidFill>
              <a:effectLst/>
              <a:latin typeface="+mn-lt"/>
              <a:ea typeface="+mn-ea"/>
              <a:cs typeface="+mn-cs"/>
            </a:endParaRPr>
          </a:p>
          <a:p>
            <a:pPr lvl="0"/>
            <a:endParaRPr lang="en-GB" dirty="0" smtClean="0">
              <a:solidFill>
                <a:prstClr val="black"/>
              </a:solidFill>
            </a:endParaRPr>
          </a:p>
          <a:p>
            <a:pPr lvl="0"/>
            <a:r>
              <a:rPr lang="en-GB" baseline="0" dirty="0" smtClean="0">
                <a:solidFill>
                  <a:prstClr val="black"/>
                </a:solidFill>
              </a:rPr>
              <a:t>Providing an effective early response can help to reduce these long term impacts of bullying.</a:t>
            </a:r>
            <a:endParaRPr lang="en-GB" dirty="0" smtClean="0">
              <a:solidFill>
                <a:prstClr val="black"/>
              </a:solidFill>
            </a:endParaRPr>
          </a:p>
          <a:p>
            <a:pPr lvl="0"/>
            <a:endParaRPr lang="en-GB" dirty="0" smtClean="0">
              <a:solidFill>
                <a:prstClr val="black"/>
              </a:solidFill>
            </a:endParaRPr>
          </a:p>
        </p:txBody>
      </p:sp>
      <p:sp>
        <p:nvSpPr>
          <p:cNvPr id="4" name="Slide Number Placeholder 3"/>
          <p:cNvSpPr>
            <a:spLocks noGrp="1"/>
          </p:cNvSpPr>
          <p:nvPr>
            <p:ph type="sldNum" sz="quarter" idx="10"/>
          </p:nvPr>
        </p:nvSpPr>
        <p:spPr/>
        <p:txBody>
          <a:bodyPr/>
          <a:lstStyle/>
          <a:p>
            <a:fld id="{5A221F85-406D-4BDE-BD28-B6F89EFA93B4}" type="slidenum">
              <a:rPr lang="en-US" smtClean="0"/>
              <a:t>7</a:t>
            </a:fld>
            <a:endParaRPr lang="en-US"/>
          </a:p>
        </p:txBody>
      </p:sp>
    </p:spTree>
    <p:extLst>
      <p:ext uri="{BB962C8B-B14F-4D97-AF65-F5344CB8AC3E}">
        <p14:creationId xmlns:p14="http://schemas.microsoft.com/office/powerpoint/2010/main" val="80413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Also it is important to understand when behaviours become unlawful such as in the case of physical or sexual assault. For example if I punch someone in the face and cause injury this is not bullying this is a physical assault. This kind of behaviour carries legal consequences.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Sometimes as</a:t>
            </a:r>
            <a:r>
              <a:rPr lang="en-GB" baseline="0" dirty="0" smtClean="0"/>
              <a:t> </a:t>
            </a:r>
            <a:r>
              <a:rPr lang="en-GB" dirty="0" smtClean="0"/>
              <a:t>children are learning about</a:t>
            </a:r>
            <a:r>
              <a:rPr lang="en-GB" baseline="0" dirty="0" smtClean="0"/>
              <a:t> relationships they may describe things that are happening in their relationships as bullying when actually it is not. It may be that it’s simply that someone disagrees with them or doesn’t want to do the same things as them. Or maybe they didn’t feel like playing together today. As parents we can help our children understand when what’s happening in a relationship is bullying and when it is not.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A221F85-406D-4BDE-BD28-B6F89EFA93B4}" type="slidenum">
              <a:rPr lang="en-US" smtClean="0"/>
              <a:t>8</a:t>
            </a:fld>
            <a:endParaRPr lang="en-US"/>
          </a:p>
        </p:txBody>
      </p:sp>
    </p:spTree>
    <p:extLst>
      <p:ext uri="{BB962C8B-B14F-4D97-AF65-F5344CB8AC3E}">
        <p14:creationId xmlns:p14="http://schemas.microsoft.com/office/powerpoint/2010/main" val="219785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221F85-406D-4BDE-BD28-B6F89EFA93B4}" type="slidenum">
              <a:rPr lang="en-US" smtClean="0"/>
              <a:t>9</a:t>
            </a:fld>
            <a:endParaRPr lang="en-US"/>
          </a:p>
        </p:txBody>
      </p:sp>
    </p:spTree>
    <p:extLst>
      <p:ext uri="{BB962C8B-B14F-4D97-AF65-F5344CB8AC3E}">
        <p14:creationId xmlns:p14="http://schemas.microsoft.com/office/powerpoint/2010/main" val="3754961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A24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9" y="5715000"/>
            <a:ext cx="3810000" cy="141878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1530" y="96056"/>
            <a:ext cx="2458848" cy="361144"/>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743200"/>
            <a:ext cx="8119009" cy="13106400"/>
          </a:xfrm>
          <a:prstGeom prst="rect">
            <a:avLst/>
          </a:prstGeom>
        </p:spPr>
      </p:pic>
      <p:sp>
        <p:nvSpPr>
          <p:cNvPr id="2" name="Title 1"/>
          <p:cNvSpPr>
            <a:spLocks noGrp="1"/>
          </p:cNvSpPr>
          <p:nvPr>
            <p:ph type="title"/>
          </p:nvPr>
        </p:nvSpPr>
        <p:spPr/>
        <p:txBody>
          <a:bodyPr/>
          <a:lstStyle>
            <a:lvl1pPr>
              <a:defRPr>
                <a:solidFill>
                  <a:srgbClr val="0AA24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0890" y="5715000"/>
            <a:ext cx="7024391" cy="7543800"/>
          </a:xfrm>
          <a:prstGeom prst="rect">
            <a:avLst/>
          </a:prstGeom>
        </p:spPr>
      </p:pic>
    </p:spTree>
    <p:extLst>
      <p:ext uri="{BB962C8B-B14F-4D97-AF65-F5344CB8AC3E}">
        <p14:creationId xmlns:p14="http://schemas.microsoft.com/office/powerpoint/2010/main" val="35217426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76400"/>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05953" y="5867400"/>
            <a:ext cx="1339065" cy="627913"/>
          </a:xfrm>
          <a:prstGeom prst="rect">
            <a:avLst/>
          </a:prstGeom>
        </p:spPr>
      </p:pic>
      <p:cxnSp>
        <p:nvCxnSpPr>
          <p:cNvPr id="9" name="Straight Connector 8"/>
          <p:cNvCxnSpPr/>
          <p:nvPr userDrawn="1"/>
        </p:nvCxnSpPr>
        <p:spPr>
          <a:xfrm>
            <a:off x="3886200" y="6324600"/>
            <a:ext cx="1371600" cy="0"/>
          </a:xfrm>
          <a:prstGeom prst="line">
            <a:avLst/>
          </a:prstGeom>
          <a:ln w="6350">
            <a:solidFill>
              <a:srgbClr val="EE3D96"/>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257800" y="6169223"/>
            <a:ext cx="457200" cy="276999"/>
          </a:xfrm>
          <a:prstGeom prst="rect">
            <a:avLst/>
          </a:prstGeom>
          <a:noFill/>
        </p:spPr>
        <p:txBody>
          <a:bodyPr wrap="square" rtlCol="0">
            <a:spAutoFit/>
          </a:bodyPr>
          <a:lstStyle/>
          <a:p>
            <a:pPr algn="ctr"/>
            <a:fld id="{49FBFFE7-8701-4450-BF3E-DFB1417F8068}" type="slidenum">
              <a:rPr lang="en-US" sz="1200" smtClean="0">
                <a:solidFill>
                  <a:srgbClr val="EE3D96"/>
                </a:solidFill>
              </a:rPr>
              <a:pPr algn="ctr"/>
              <a:t>‹#›</a:t>
            </a:fld>
            <a:endParaRPr lang="en-US" sz="1200" dirty="0">
              <a:solidFill>
                <a:srgbClr val="EE3D96"/>
              </a:solidFill>
            </a:endParaRPr>
          </a:p>
        </p:txBody>
      </p:sp>
      <p:cxnSp>
        <p:nvCxnSpPr>
          <p:cNvPr id="10" name="Straight Connector 9"/>
          <p:cNvCxnSpPr/>
          <p:nvPr userDrawn="1"/>
        </p:nvCxnSpPr>
        <p:spPr>
          <a:xfrm>
            <a:off x="5715000" y="6324600"/>
            <a:ext cx="1371600" cy="0"/>
          </a:xfrm>
          <a:prstGeom prst="line">
            <a:avLst/>
          </a:prstGeom>
          <a:ln w="6350">
            <a:solidFill>
              <a:srgbClr val="EE3D96"/>
            </a:solidFill>
            <a:prstDash val="sysDot"/>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6" r:id="rId1"/>
    <p:sldLayoutId id="2147483691" r:id="rId2"/>
  </p:sldLayoutIdLst>
  <p:timing>
    <p:tnLst>
      <p:par>
        <p:cTn id="1" dur="indefinite" restart="never" nodeType="tmRoot"/>
      </p:par>
    </p:tnLst>
  </p:timing>
  <p:hf hdr="0" ftr="0" dt="0"/>
  <p:txStyles>
    <p:titleStyle>
      <a:lvl1pPr algn="l" defTabSz="914400" rtl="0" eaLnBrk="1" latinLnBrk="0" hangingPunct="1">
        <a:spcBef>
          <a:spcPct val="0"/>
        </a:spcBef>
        <a:buNone/>
        <a:defRPr sz="4000" b="1" u="none" kern="1200" spc="-100" baseline="0">
          <a:solidFill>
            <a:srgbClr val="0AA245"/>
          </a:solidFill>
          <a:latin typeface="+mj-lt"/>
          <a:ea typeface="+mj-ea"/>
          <a:cs typeface="+mj-cs"/>
        </a:defRPr>
      </a:lvl1pPr>
    </p:titleStyle>
    <p:bodyStyle>
      <a:lvl1pPr marL="182880" indent="-182880" algn="l" defTabSz="914400" rtl="0" eaLnBrk="1" latinLnBrk="0" hangingPunct="1">
        <a:spcBef>
          <a:spcPct val="20000"/>
        </a:spcBef>
        <a:buClr>
          <a:srgbClr val="BED73B"/>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rgbClr val="EE3D96"/>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rgbClr val="00AAE9"/>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rgbClr val="004983"/>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rgbClr val="004983"/>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video" Target="https://www.youtube.com/embed/_hE6Cn8yqxI" TargetMode="External"/><Relationship Id="rId6" Type="http://schemas.openxmlformats.org/officeDocument/2006/relationships/image" Target="../media/image11.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video" Target="https://www.youtube.com/embed/KSbV1W-nmqo" TargetMode="External"/><Relationship Id="rId6" Type="http://schemas.openxmlformats.org/officeDocument/2006/relationships/image" Target="../media/image12.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1905000"/>
            <a:ext cx="4992871" cy="33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pPr algn="ctr"/>
            <a:r>
              <a:rPr lang="en-GB" dirty="0" smtClean="0"/>
              <a:t>Parents &amp; Carers Workshop</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37347365"/>
      </p:ext>
    </p:extLst>
  </p:cSld>
  <p:clrMapOvr>
    <a:masterClrMapping/>
  </p:clrMapOvr>
  <mc:AlternateContent xmlns:mc="http://schemas.openxmlformats.org/markup-compatibility/2006" xmlns:p14="http://schemas.microsoft.com/office/powerpoint/2010/main">
    <mc:Choice Requires="p14">
      <p:transition spd="slow" p14:dur="2000" advTm="117736"/>
    </mc:Choice>
    <mc:Fallback xmlns="">
      <p:transition spd="slow" advTm="11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Attitudes to Bullying </a:t>
            </a:r>
            <a:endParaRPr lang="en-GB" dirty="0"/>
          </a:p>
        </p:txBody>
      </p:sp>
      <p:pic>
        <p:nvPicPr>
          <p:cNvPr id="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1676400"/>
            <a:ext cx="4343400" cy="36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405063"/>
            <a:ext cx="406400" cy="406400"/>
          </a:xfrm>
          <a:prstGeom prst="rect">
            <a:avLst/>
          </a:prstGeom>
        </p:spPr>
      </p:pic>
    </p:spTree>
    <p:extLst>
      <p:ext uri="{BB962C8B-B14F-4D97-AF65-F5344CB8AC3E}">
        <p14:creationId xmlns:p14="http://schemas.microsoft.com/office/powerpoint/2010/main" val="35039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Before you give advice get some</a:t>
            </a:r>
            <a:endParaRPr lang="en-GB" dirty="0"/>
          </a:p>
        </p:txBody>
      </p:sp>
      <p:pic>
        <p:nvPicPr>
          <p:cNvPr id="7" name="_hE6Cn8yqxI"/>
          <p:cNvPicPr>
            <a:picLocks noGrp="1" noRot="1" noChangeAspect="1"/>
          </p:cNvPicPr>
          <p:nvPr>
            <p:ph idx="1"/>
            <a:videoFile r:link="rId1"/>
          </p:nvPr>
        </p:nvPicPr>
        <p:blipFill>
          <a:blip r:embed="rId6"/>
          <a:stretch>
            <a:fillRect/>
          </a:stretch>
        </p:blipFill>
        <p:spPr>
          <a:xfrm>
            <a:off x="609600" y="1515979"/>
            <a:ext cx="7620000" cy="4286250"/>
          </a:xfrm>
          <a:prstGeom prst="rect">
            <a:avLst/>
          </a:prstGeom>
        </p:spPr>
      </p:pic>
      <p:pic>
        <p:nvPicPr>
          <p:cNvPr id="3" name="Slide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26400" y="415090"/>
            <a:ext cx="406400" cy="406400"/>
          </a:xfrm>
          <a:prstGeom prst="rect">
            <a:avLst/>
          </a:prstGeom>
        </p:spPr>
      </p:pic>
    </p:spTree>
    <p:extLst>
      <p:ext uri="{BB962C8B-B14F-4D97-AF65-F5344CB8AC3E}">
        <p14:creationId xmlns:p14="http://schemas.microsoft.com/office/powerpoint/2010/main" val="2779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400" dirty="0"/>
              <a:t/>
            </a:r>
            <a:br>
              <a:rPr lang="en-GB" sz="1400" dirty="0"/>
            </a:br>
            <a:endParaRPr lang="en-GB" sz="1400" dirty="0"/>
          </a:p>
        </p:txBody>
      </p:sp>
      <p:pic>
        <p:nvPicPr>
          <p:cNvPr id="5" name="KSbV1W-nmqo"/>
          <p:cNvPicPr>
            <a:picLocks noGrp="1" noRot="1" noChangeAspect="1"/>
          </p:cNvPicPr>
          <p:nvPr>
            <p:ph idx="1"/>
            <a:videoFile r:link="rId1"/>
          </p:nvPr>
        </p:nvPicPr>
        <p:blipFill>
          <a:blip r:embed="rId6"/>
          <a:stretch>
            <a:fillRect/>
          </a:stretch>
        </p:blipFill>
        <p:spPr>
          <a:xfrm>
            <a:off x="795866" y="1000626"/>
            <a:ext cx="7552267" cy="4248150"/>
          </a:xfrm>
          <a:prstGeom prst="rect">
            <a:avLst/>
          </a:prstGeom>
        </p:spPr>
      </p:pic>
      <p:pic>
        <p:nvPicPr>
          <p:cNvPr id="3" name="Slide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44933" y="185487"/>
            <a:ext cx="406400" cy="406400"/>
          </a:xfrm>
          <a:prstGeom prst="rect">
            <a:avLst/>
          </a:prstGeom>
        </p:spPr>
      </p:pic>
    </p:spTree>
    <p:extLst>
      <p:ext uri="{BB962C8B-B14F-4D97-AF65-F5344CB8AC3E}">
        <p14:creationId xmlns:p14="http://schemas.microsoft.com/office/powerpoint/2010/main" val="305945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Responding to Bullying</a:t>
            </a:r>
            <a:endParaRPr lang="en-GB" dirty="0"/>
          </a:p>
        </p:txBody>
      </p:sp>
      <p:sp>
        <p:nvSpPr>
          <p:cNvPr id="4" name="Content Placeholder 2"/>
          <p:cNvSpPr txBox="1">
            <a:spLocks/>
          </p:cNvSpPr>
          <p:nvPr/>
        </p:nvSpPr>
        <p:spPr bwMode="auto">
          <a:xfrm>
            <a:off x="4191001" y="1524000"/>
            <a:ext cx="4953000" cy="392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mn-ea"/>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2400" dirty="0">
                <a:latin typeface="Zapf Dingbats"/>
                <a:ea typeface="Zapf Dingbats"/>
                <a:cs typeface="Zapf Dingbats"/>
                <a:sym typeface="Zapf Dingbats"/>
              </a:rPr>
              <a:t>✔ </a:t>
            </a:r>
            <a:r>
              <a:rPr lang="en-US" altLang="en-US" sz="2400" dirty="0" smtClean="0"/>
              <a:t>What’s </a:t>
            </a:r>
            <a:r>
              <a:rPr lang="en-US" altLang="en-US" sz="2400" dirty="0"/>
              <a:t>been happening/has happened?) (</a:t>
            </a:r>
            <a:r>
              <a:rPr lang="en-US" altLang="en-US" sz="2400" dirty="0" err="1"/>
              <a:t>Behaviour</a:t>
            </a:r>
            <a:r>
              <a:rPr lang="en-US" altLang="en-US" sz="2400" dirty="0" smtClean="0"/>
              <a:t>)</a:t>
            </a:r>
            <a:endParaRPr lang="en-GB" altLang="en-US" sz="2400" dirty="0"/>
          </a:p>
          <a:p>
            <a:r>
              <a:rPr lang="en-GB" sz="2400" dirty="0">
                <a:latin typeface="Zapf Dingbats"/>
                <a:ea typeface="Zapf Dingbats"/>
                <a:cs typeface="Zapf Dingbats"/>
                <a:sym typeface="Zapf Dingbats"/>
              </a:rPr>
              <a:t>✔ </a:t>
            </a:r>
            <a:r>
              <a:rPr lang="en-US" altLang="en-US" sz="2400" dirty="0"/>
              <a:t>How has it made you feel?) (Impact</a:t>
            </a:r>
            <a:r>
              <a:rPr lang="en-US" altLang="en-US" sz="2400" dirty="0" smtClean="0"/>
              <a:t>)</a:t>
            </a:r>
            <a:endParaRPr lang="en-GB" altLang="en-US" sz="2400" dirty="0"/>
          </a:p>
          <a:p>
            <a:r>
              <a:rPr lang="en-GB" sz="2400" dirty="0">
                <a:latin typeface="Zapf Dingbats"/>
                <a:ea typeface="Zapf Dingbats"/>
                <a:cs typeface="Zapf Dingbats"/>
                <a:sym typeface="Zapf Dingbats"/>
              </a:rPr>
              <a:t>✔ </a:t>
            </a:r>
            <a:r>
              <a:rPr lang="en-US" altLang="en-US" sz="2400" dirty="0"/>
              <a:t>What would </a:t>
            </a:r>
            <a:r>
              <a:rPr lang="en-US" altLang="en-US" sz="2400" b="1" u="sng" dirty="0"/>
              <a:t>you</a:t>
            </a:r>
            <a:r>
              <a:rPr lang="en-US" altLang="en-US" sz="2400" dirty="0"/>
              <a:t> like to happen next</a:t>
            </a:r>
            <a:r>
              <a:rPr lang="en-US" altLang="en-US" sz="2400" dirty="0" smtClean="0"/>
              <a:t>?</a:t>
            </a:r>
            <a:endParaRPr lang="en-US" altLang="en-US" sz="2400" dirty="0"/>
          </a:p>
          <a:p>
            <a:r>
              <a:rPr lang="en-GB" sz="2400" dirty="0">
                <a:latin typeface="Zapf Dingbats"/>
                <a:ea typeface="Zapf Dingbats"/>
                <a:cs typeface="Zapf Dingbats"/>
                <a:sym typeface="Zapf Dingbats"/>
              </a:rPr>
              <a:t>✔ </a:t>
            </a:r>
            <a:r>
              <a:rPr lang="en-US" altLang="en-US" sz="2400" dirty="0"/>
              <a:t>What would you like me to do to help you? </a:t>
            </a:r>
          </a:p>
          <a:p>
            <a:r>
              <a:rPr lang="en-GB" sz="2400" dirty="0">
                <a:latin typeface="Zapf Dingbats"/>
                <a:ea typeface="Zapf Dingbats"/>
                <a:cs typeface="Zapf Dingbats"/>
                <a:sym typeface="Zapf Dingbats"/>
              </a:rPr>
              <a:t>✔ </a:t>
            </a:r>
            <a:r>
              <a:rPr lang="en-US" altLang="en-US" sz="2400" dirty="0"/>
              <a:t>What attitudes, prejudices or other factors have influenced the </a:t>
            </a:r>
            <a:r>
              <a:rPr lang="en-US" altLang="en-US" sz="2400" dirty="0" err="1"/>
              <a:t>behaviour</a:t>
            </a:r>
            <a:r>
              <a:rPr lang="en-US" altLang="en-US" sz="2400" dirty="0"/>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S PGothic"/>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altLang="en-US" sz="2400" b="0" i="0" u="none" strike="noStrike" kern="0" cap="none" spc="0" normalizeH="0" baseline="0" noProof="0" dirty="0" smtClean="0">
              <a:ln>
                <a:noFill/>
              </a:ln>
              <a:solidFill>
                <a:srgbClr val="000000"/>
              </a:solidFill>
              <a:effectLst/>
              <a:uLnTx/>
              <a:uFillTx/>
              <a:latin typeface="Arial"/>
              <a:ea typeface="MS PGothic"/>
            </a:endParaRPr>
          </a:p>
        </p:txBody>
      </p:sp>
      <p:pic>
        <p:nvPicPr>
          <p:cNvPr id="6" name="Content Placeholder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0746" y="1553110"/>
            <a:ext cx="3574979" cy="408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330200"/>
            <a:ext cx="406400" cy="406400"/>
          </a:xfrm>
          <a:prstGeom prst="rect">
            <a:avLst/>
          </a:prstGeom>
        </p:spPr>
      </p:pic>
    </p:spTree>
    <p:extLst>
      <p:ext uri="{BB962C8B-B14F-4D97-AF65-F5344CB8AC3E}">
        <p14:creationId xmlns:p14="http://schemas.microsoft.com/office/powerpoint/2010/main" val="23127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What should I do if my child is bullying others?</a:t>
            </a:r>
            <a:endParaRPr lang="en-GB" dirty="0"/>
          </a:p>
        </p:txBody>
      </p:sp>
      <p:sp>
        <p:nvSpPr>
          <p:cNvPr id="3" name="Content Placeholder 2"/>
          <p:cNvSpPr>
            <a:spLocks noGrp="1"/>
          </p:cNvSpPr>
          <p:nvPr>
            <p:ph idx="1"/>
          </p:nvPr>
        </p:nvSpPr>
        <p:spPr>
          <a:xfrm>
            <a:off x="457200" y="1676400"/>
            <a:ext cx="8229600" cy="4267200"/>
          </a:xfrm>
        </p:spPr>
        <p:txBody>
          <a:bodyPr>
            <a:normAutofit/>
          </a:bodyPr>
          <a:lstStyle/>
          <a:p>
            <a:r>
              <a:rPr lang="en-GB" dirty="0"/>
              <a:t>U</a:t>
            </a:r>
            <a:r>
              <a:rPr lang="en-GB" dirty="0" smtClean="0"/>
              <a:t>nderstand </a:t>
            </a:r>
            <a:r>
              <a:rPr lang="en-GB" u="sng" dirty="0" smtClean="0"/>
              <a:t>the causes </a:t>
            </a:r>
            <a:r>
              <a:rPr lang="en-GB" dirty="0" smtClean="0"/>
              <a:t>of the bullying behaviour</a:t>
            </a:r>
            <a:endParaRPr lang="en-GB" dirty="0"/>
          </a:p>
          <a:p>
            <a:r>
              <a:rPr lang="en-GB" dirty="0" smtClean="0"/>
              <a:t>Describe for them the behaviour that needs to change </a:t>
            </a:r>
            <a:endParaRPr lang="en-GB" dirty="0"/>
          </a:p>
          <a:p>
            <a:r>
              <a:rPr lang="en-GB" dirty="0" smtClean="0"/>
              <a:t>Explain the impact their behaviour is having</a:t>
            </a:r>
          </a:p>
          <a:p>
            <a:r>
              <a:rPr lang="en-GB" dirty="0" smtClean="0"/>
              <a:t>Avoid labelling </a:t>
            </a:r>
            <a:r>
              <a:rPr lang="en-GB" dirty="0"/>
              <a:t>them as a “bully</a:t>
            </a:r>
            <a:r>
              <a:rPr lang="en-GB" dirty="0" smtClean="0"/>
              <a:t>”</a:t>
            </a:r>
          </a:p>
          <a:p>
            <a:r>
              <a:rPr lang="en-GB" dirty="0" smtClean="0"/>
              <a:t>Challenge any prejudice</a:t>
            </a:r>
            <a:endParaRPr lang="en-GB" dirty="0"/>
          </a:p>
          <a:p>
            <a:r>
              <a:rPr lang="en-GB" dirty="0" smtClean="0"/>
              <a:t>Find out what </a:t>
            </a:r>
            <a:r>
              <a:rPr lang="en-GB" dirty="0"/>
              <a:t>they </a:t>
            </a:r>
            <a:r>
              <a:rPr lang="en-GB" dirty="0" smtClean="0"/>
              <a:t>need to help them change their behaviour</a:t>
            </a:r>
            <a:endParaRPr lang="en-GB" dirty="0"/>
          </a:p>
          <a:p>
            <a:r>
              <a:rPr lang="en-GB" dirty="0" smtClean="0"/>
              <a:t>How can you help them to do that?</a:t>
            </a:r>
            <a:endParaRPr lang="en-GB" dirty="0"/>
          </a:p>
          <a:p>
            <a:r>
              <a:rPr lang="en-GB" dirty="0"/>
              <a:t>E</a:t>
            </a:r>
            <a:r>
              <a:rPr lang="en-GB" dirty="0" smtClean="0"/>
              <a:t>xplore other ways of coping with difficult feelings</a:t>
            </a:r>
            <a:endParaRPr lang="en-GB" dirty="0"/>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127000"/>
            <a:ext cx="406400" cy="406400"/>
          </a:xfrm>
          <a:prstGeom prst="rect">
            <a:avLst/>
          </a:prstGeom>
        </p:spPr>
      </p:pic>
    </p:spTree>
    <p:extLst>
      <p:ext uri="{BB962C8B-B14F-4D97-AF65-F5344CB8AC3E}">
        <p14:creationId xmlns:p14="http://schemas.microsoft.com/office/powerpoint/2010/main" val="59299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6000" dirty="0" smtClean="0"/>
              <a:t>Section 3-</a:t>
            </a:r>
            <a:endParaRPr lang="en-GB" sz="6000" dirty="0"/>
          </a:p>
        </p:txBody>
      </p:sp>
      <p:sp>
        <p:nvSpPr>
          <p:cNvPr id="3" name="Content Placeholder 2"/>
          <p:cNvSpPr>
            <a:spLocks noGrp="1"/>
          </p:cNvSpPr>
          <p:nvPr>
            <p:ph idx="1"/>
          </p:nvPr>
        </p:nvSpPr>
        <p:spPr/>
        <p:txBody>
          <a:bodyPr>
            <a:normAutofit/>
          </a:bodyPr>
          <a:lstStyle/>
          <a:p>
            <a:pPr marL="0" indent="0" algn="ctr">
              <a:buNone/>
            </a:pPr>
            <a:r>
              <a:rPr lang="en-GB" sz="6600" b="1" dirty="0" smtClean="0"/>
              <a:t>Preventing Bullying</a:t>
            </a:r>
          </a:p>
          <a:p>
            <a:pPr marL="0" indent="0" algn="ctr">
              <a:buNone/>
            </a:pPr>
            <a:r>
              <a:rPr lang="en-GB" sz="6600" b="1" dirty="0" smtClean="0"/>
              <a:t>&amp; Further Help</a:t>
            </a:r>
            <a:endParaRPr lang="en-GB" sz="66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34365302"/>
      </p:ext>
    </p:extLst>
  </p:cSld>
  <p:clrMapOvr>
    <a:masterClrMapping/>
  </p:clrMapOvr>
  <mc:AlternateContent xmlns:mc="http://schemas.openxmlformats.org/markup-compatibility/2006" xmlns:p14="http://schemas.microsoft.com/office/powerpoint/2010/main">
    <mc:Choice Requires="p14">
      <p:transition spd="slow" p14:dur="2000" advTm="17286"/>
    </mc:Choice>
    <mc:Fallback xmlns="">
      <p:transition spd="slow" advTm="1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Preventing Bullying</a:t>
            </a:r>
            <a:endParaRPr lang="en-GB" dirty="0"/>
          </a:p>
        </p:txBody>
      </p:sp>
      <p:sp>
        <p:nvSpPr>
          <p:cNvPr id="4" name="Content Placeholder 2"/>
          <p:cNvSpPr txBox="1">
            <a:spLocks/>
          </p:cNvSpPr>
          <p:nvPr/>
        </p:nvSpPr>
        <p:spPr bwMode="auto">
          <a:xfrm>
            <a:off x="5161811" y="1524000"/>
            <a:ext cx="3982189" cy="392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mn-ea"/>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altLang="en-US" sz="2800" kern="0" dirty="0" smtClean="0">
                <a:solidFill>
                  <a:srgbClr val="000000"/>
                </a:solidFill>
                <a:latin typeface="Arial"/>
                <a:ea typeface="MS PGothic"/>
              </a:rPr>
              <a:t>Focus on positive, respectful relationships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altLang="en-US" sz="2800" b="0" i="0" u="none" strike="noStrike" kern="0" cap="none" spc="0" normalizeH="0" baseline="0" noProof="0" dirty="0" smtClean="0">
                <a:ln>
                  <a:noFill/>
                </a:ln>
                <a:solidFill>
                  <a:srgbClr val="000000"/>
                </a:solidFill>
                <a:effectLst/>
                <a:uLnTx/>
                <a:uFillTx/>
                <a:latin typeface="Arial"/>
                <a:ea typeface="MS PGothic"/>
              </a:rPr>
              <a:t>Create</a:t>
            </a:r>
            <a:r>
              <a:rPr kumimoji="0" lang="en-GB" altLang="en-US" sz="2800" b="0" i="0" u="none" strike="noStrike" kern="0" cap="none" spc="0" normalizeH="0" noProof="0" dirty="0" smtClean="0">
                <a:ln>
                  <a:noFill/>
                </a:ln>
                <a:solidFill>
                  <a:srgbClr val="000000"/>
                </a:solidFill>
                <a:effectLst/>
                <a:uLnTx/>
                <a:uFillTx/>
                <a:latin typeface="Arial"/>
                <a:ea typeface="MS PGothic"/>
              </a:rPr>
              <a:t> kind, inclusive communities</a:t>
            </a:r>
            <a:endParaRPr kumimoji="0" lang="en-GB" altLang="en-US" sz="2800" b="0" i="0" u="none" strike="noStrike" kern="0" cap="none" spc="0" normalizeH="0" baseline="0" noProof="0" dirty="0" smtClean="0">
              <a:ln>
                <a:noFill/>
              </a:ln>
              <a:solidFill>
                <a:srgbClr val="000000"/>
              </a:solidFill>
              <a:effectLst/>
              <a:uLnTx/>
              <a:uFillTx/>
              <a:latin typeface="Arial"/>
              <a:ea typeface="MS PGothic"/>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altLang="en-US" sz="2800" kern="0" dirty="0" smtClean="0">
                <a:solidFill>
                  <a:srgbClr val="000000"/>
                </a:solidFill>
                <a:latin typeface="Arial"/>
                <a:ea typeface="MS PGothic"/>
              </a:rPr>
              <a:t>Role model fairness, respect, equality and inclusion yourself</a:t>
            </a:r>
          </a:p>
          <a:p>
            <a:pPr eaLnBrk="1" hangingPunct="1">
              <a:defRPr/>
            </a:pPr>
            <a:r>
              <a:rPr lang="en-GB" altLang="en-US" sz="2800" kern="0" dirty="0">
                <a:solidFill>
                  <a:srgbClr val="000000"/>
                </a:solidFill>
                <a:ea typeface="MS PGothic"/>
              </a:rPr>
              <a:t>We all have a </a:t>
            </a:r>
            <a:r>
              <a:rPr lang="en-GB" altLang="en-US" sz="2800" kern="0" dirty="0" smtClean="0">
                <a:solidFill>
                  <a:srgbClr val="000000"/>
                </a:solidFill>
                <a:ea typeface="MS PGothic"/>
              </a:rPr>
              <a:t>part </a:t>
            </a:r>
            <a:r>
              <a:rPr lang="en-GB" altLang="en-US" sz="2800" kern="0" dirty="0">
                <a:solidFill>
                  <a:srgbClr val="000000"/>
                </a:solidFill>
                <a:ea typeface="MS PGothic"/>
              </a:rPr>
              <a:t>to play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altLang="en-US" sz="2800" b="0" i="0" u="none" strike="noStrike" kern="0" cap="none" spc="0" normalizeH="0" baseline="0" noProof="0" dirty="0" smtClean="0">
              <a:ln>
                <a:noFill/>
              </a:ln>
              <a:solidFill>
                <a:srgbClr val="000000"/>
              </a:solidFill>
              <a:effectLst/>
              <a:uLnTx/>
              <a:uFillTx/>
              <a:latin typeface="Arial"/>
              <a:ea typeface="MS PGothic"/>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altLang="en-US" sz="2800" b="0" i="0" u="none" strike="noStrike" kern="0" cap="none" spc="0" normalizeH="0" baseline="0" noProof="0" dirty="0" smtClean="0">
              <a:ln>
                <a:noFill/>
              </a:ln>
              <a:solidFill>
                <a:srgbClr val="000000"/>
              </a:solidFill>
              <a:effectLst/>
              <a:uLnTx/>
              <a:uFillTx/>
              <a:latin typeface="Arial"/>
              <a:ea typeface="MS PGothic"/>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42" y="1600200"/>
            <a:ext cx="4068712" cy="4191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98278607"/>
      </p:ext>
    </p:extLst>
  </p:cSld>
  <p:clrMapOvr>
    <a:masterClrMapping/>
  </p:clrMapOvr>
  <mc:AlternateContent xmlns:mc="http://schemas.openxmlformats.org/markup-compatibility/2006" xmlns:p14="http://schemas.microsoft.com/office/powerpoint/2010/main">
    <mc:Choice Requires="p14">
      <p:transition spd="slow" p14:dur="2000" advTm="124726"/>
    </mc:Choice>
    <mc:Fallback xmlns="">
      <p:transition spd="slow" advTm="124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Getting Help from School Checklist</a:t>
            </a:r>
            <a:endParaRPr lang="en-GB" dirty="0"/>
          </a:p>
        </p:txBody>
      </p:sp>
      <p:sp>
        <p:nvSpPr>
          <p:cNvPr id="3" name="Content Placeholder 2"/>
          <p:cNvSpPr>
            <a:spLocks noGrp="1"/>
          </p:cNvSpPr>
          <p:nvPr>
            <p:ph idx="1"/>
          </p:nvPr>
        </p:nvSpPr>
        <p:spPr/>
        <p:txBody>
          <a:bodyPr>
            <a:normAutofit/>
          </a:bodyPr>
          <a:lstStyle/>
          <a:p>
            <a:r>
              <a:rPr lang="en-GB" dirty="0">
                <a:latin typeface="Zapf Dingbats"/>
                <a:ea typeface="Zapf Dingbats"/>
                <a:cs typeface="Zapf Dingbats"/>
                <a:sym typeface="Zapf Dingbats"/>
              </a:rPr>
              <a:t>✔Find out what </a:t>
            </a:r>
            <a:r>
              <a:rPr lang="en-GB" dirty="0">
                <a:sym typeface="Zapf Dingbats"/>
              </a:rPr>
              <a:t>information </a:t>
            </a:r>
            <a:r>
              <a:rPr lang="en-GB" dirty="0"/>
              <a:t>your child wants you to share with the school</a:t>
            </a:r>
          </a:p>
          <a:p>
            <a:r>
              <a:rPr lang="en-GB" dirty="0">
                <a:latin typeface="Zapf Dingbats"/>
                <a:ea typeface="Zapf Dingbats"/>
                <a:cs typeface="Zapf Dingbats"/>
                <a:sym typeface="Zapf Dingbats"/>
              </a:rPr>
              <a:t>✔</a:t>
            </a:r>
            <a:r>
              <a:rPr lang="en-GB" dirty="0" smtClean="0"/>
              <a:t>Find </a:t>
            </a:r>
            <a:r>
              <a:rPr lang="en-GB" dirty="0"/>
              <a:t>out who is best to speak to in </a:t>
            </a:r>
            <a:r>
              <a:rPr lang="en-GB" dirty="0" smtClean="0"/>
              <a:t>school</a:t>
            </a:r>
          </a:p>
          <a:p>
            <a:r>
              <a:rPr lang="en-GB" dirty="0" smtClean="0">
                <a:latin typeface="Zapf Dingbats"/>
                <a:ea typeface="Zapf Dingbats"/>
                <a:cs typeface="Zapf Dingbats"/>
                <a:sym typeface="Zapf Dingbats"/>
              </a:rPr>
              <a:t>✔</a:t>
            </a:r>
            <a:r>
              <a:rPr lang="en-GB" dirty="0">
                <a:latin typeface="Zapf Dingbats"/>
                <a:ea typeface="Zapf Dingbats"/>
                <a:cs typeface="Zapf Dingbats"/>
                <a:sym typeface="Zapf Dingbats"/>
              </a:rPr>
              <a:t>R</a:t>
            </a:r>
            <a:r>
              <a:rPr lang="en-GB" dirty="0"/>
              <a:t>ead the Anti-bullying/Positive Relationships policy </a:t>
            </a:r>
            <a:endParaRPr lang="en-GB" dirty="0" smtClean="0"/>
          </a:p>
          <a:p>
            <a:r>
              <a:rPr lang="en-GB" dirty="0" smtClean="0">
                <a:latin typeface="Zapf Dingbats"/>
                <a:ea typeface="Zapf Dingbats"/>
                <a:cs typeface="Zapf Dingbats"/>
                <a:sym typeface="Zapf Dingbats"/>
              </a:rPr>
              <a:t>✔</a:t>
            </a:r>
            <a:r>
              <a:rPr lang="en-GB" dirty="0" smtClean="0">
                <a:sym typeface="Zapf Dingbats"/>
              </a:rPr>
              <a:t>Arrange a meeting/telephone appointment</a:t>
            </a:r>
          </a:p>
          <a:p>
            <a:r>
              <a:rPr lang="en-GB" dirty="0" smtClean="0">
                <a:latin typeface="Zapf Dingbats"/>
                <a:ea typeface="Zapf Dingbats"/>
                <a:cs typeface="Zapf Dingbats"/>
                <a:sym typeface="Zapf Dingbats"/>
              </a:rPr>
              <a:t>✔</a:t>
            </a:r>
            <a:r>
              <a:rPr lang="en-GB" dirty="0" smtClean="0"/>
              <a:t>Keep </a:t>
            </a:r>
            <a:r>
              <a:rPr lang="en-GB" dirty="0"/>
              <a:t>calm &amp; focus on finding a solution</a:t>
            </a:r>
            <a:endParaRPr lang="en-GB" dirty="0" smtClean="0">
              <a:sym typeface="Zapf Dingbats"/>
            </a:endParaRPr>
          </a:p>
          <a:p>
            <a:r>
              <a:rPr lang="en-GB" dirty="0" smtClean="0">
                <a:latin typeface="Zapf Dingbats"/>
                <a:ea typeface="Zapf Dingbats"/>
                <a:cs typeface="Zapf Dingbats"/>
                <a:sym typeface="Zapf Dingbats"/>
              </a:rPr>
              <a:t>✔</a:t>
            </a:r>
            <a:r>
              <a:rPr lang="en-GB" dirty="0" smtClean="0"/>
              <a:t>Agree next steps &amp; time to review the situation  </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22806275"/>
      </p:ext>
    </p:extLst>
  </p:cSld>
  <p:clrMapOvr>
    <a:masterClrMapping/>
  </p:clrMapOvr>
  <mc:AlternateContent xmlns:mc="http://schemas.openxmlformats.org/markup-compatibility/2006" xmlns:p14="http://schemas.microsoft.com/office/powerpoint/2010/main">
    <mc:Choice Requires="p14">
      <p:transition spd="slow" p14:dur="2000" advTm="113001"/>
    </mc:Choice>
    <mc:Fallback xmlns="">
      <p:transition spd="slow" advTm="11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ctr"/>
            <a:r>
              <a:rPr lang="en-GB" dirty="0">
                <a:latin typeface="Arial" charset="0"/>
                <a:ea typeface="MS PGothic" charset="0"/>
                <a:cs typeface="MS PGothic" charset="0"/>
              </a:rPr>
              <a:t>Further </a:t>
            </a:r>
            <a:r>
              <a:rPr lang="en-GB" dirty="0" smtClean="0">
                <a:latin typeface="Arial" charset="0"/>
                <a:ea typeface="MS PGothic" charset="0"/>
                <a:cs typeface="MS PGothic" charset="0"/>
              </a:rPr>
              <a:t>Help</a:t>
            </a:r>
            <a:endParaRPr lang="en-GB" dirty="0">
              <a:latin typeface="Arial" charset="0"/>
              <a:ea typeface="MS PGothic" charset="0"/>
              <a:cs typeface="MS PGothic" charset="0"/>
            </a:endParaRPr>
          </a:p>
        </p:txBody>
      </p:sp>
      <p:sp>
        <p:nvSpPr>
          <p:cNvPr id="3" name="Content Placeholder 2"/>
          <p:cNvSpPr>
            <a:spLocks noGrp="1"/>
          </p:cNvSpPr>
          <p:nvPr>
            <p:ph idx="1"/>
          </p:nvPr>
        </p:nvSpPr>
        <p:spPr/>
        <p:txBody>
          <a:bodyPr/>
          <a:lstStyle/>
          <a:p>
            <a:pPr marL="0" indent="0">
              <a:buFontTx/>
              <a:buNone/>
              <a:defRPr/>
            </a:pPr>
            <a:endParaRPr lang="en-GB" dirty="0" smtClean="0"/>
          </a:p>
          <a:p>
            <a:pPr marL="0" indent="0">
              <a:buFontTx/>
              <a:buNone/>
              <a:defRPr/>
            </a:pPr>
            <a:endParaRPr lang="en-GB" dirty="0"/>
          </a:p>
        </p:txBody>
      </p:sp>
      <p:sp>
        <p:nvSpPr>
          <p:cNvPr id="13316" name="Slide Number Placeholder 3"/>
          <p:cNvSpPr>
            <a:spLocks noGrp="1"/>
          </p:cNvSpPr>
          <p:nvPr>
            <p:ph type="sldNum" sz="quarter" idx="4294967295"/>
          </p:nvPr>
        </p:nvSpPr>
        <p:spPr>
          <a:xfrm>
            <a:off x="684213" y="616585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MS PGothic" charset="0"/>
                <a:cs typeface="MS PGothic" charset="0"/>
              </a:defRPr>
            </a:lvl1pPr>
            <a:lvl2pPr marL="742950" indent="-285750" eaLnBrk="0" hangingPunct="0">
              <a:defRPr sz="2200">
                <a:solidFill>
                  <a:schemeClr val="tx1"/>
                </a:solidFill>
                <a:latin typeface="Arial" charset="0"/>
                <a:ea typeface="MS PGothic" charset="0"/>
                <a:cs typeface="MS PGothic" charset="0"/>
              </a:defRPr>
            </a:lvl2pPr>
            <a:lvl3pPr marL="1143000" indent="-228600" eaLnBrk="0" hangingPunct="0">
              <a:defRPr sz="2200">
                <a:solidFill>
                  <a:schemeClr val="tx1"/>
                </a:solidFill>
                <a:latin typeface="Arial" charset="0"/>
                <a:ea typeface="MS PGothic" charset="0"/>
                <a:cs typeface="MS PGothic" charset="0"/>
              </a:defRPr>
            </a:lvl3pPr>
            <a:lvl4pPr marL="1600200" indent="-228600" eaLnBrk="0" hangingPunct="0">
              <a:defRPr sz="2200">
                <a:solidFill>
                  <a:schemeClr val="tx1"/>
                </a:solidFill>
                <a:latin typeface="Arial" charset="0"/>
                <a:ea typeface="MS PGothic" charset="0"/>
                <a:cs typeface="MS PGothic" charset="0"/>
              </a:defRPr>
            </a:lvl4pPr>
            <a:lvl5pPr marL="2057400" indent="-228600" eaLnBrk="0" hangingPunct="0">
              <a:defRPr sz="22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2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2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2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200">
                <a:solidFill>
                  <a:schemeClr val="tx1"/>
                </a:solidFill>
                <a:latin typeface="Arial" charset="0"/>
                <a:ea typeface="MS PGothic" charset="0"/>
                <a:cs typeface="MS PGothic" charset="0"/>
              </a:defRPr>
            </a:lvl9pPr>
          </a:lstStyle>
          <a:p>
            <a:endParaRPr lang="en-GB" sz="1400"/>
          </a:p>
          <a:p>
            <a:fld id="{D6EF821D-CFC1-E64D-99B7-E7D20E68C7C0}" type="slidenum">
              <a:rPr lang="en-GB" sz="1400"/>
              <a:pPr/>
              <a:t>18</a:t>
            </a:fld>
            <a:endParaRPr lang="en-GB" sz="1400"/>
          </a:p>
        </p:txBody>
      </p:sp>
      <p:pic>
        <p:nvPicPr>
          <p:cNvPr id="133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6982" y="2259013"/>
            <a:ext cx="2714918" cy="383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 name="Picture 1"/>
          <p:cNvPicPr>
            <a:picLocks noChangeAspect="1"/>
          </p:cNvPicPr>
          <p:nvPr/>
        </p:nvPicPr>
        <p:blipFill>
          <a:blip r:embed="rId6"/>
          <a:stretch>
            <a:fillRect/>
          </a:stretch>
        </p:blipFill>
        <p:spPr>
          <a:xfrm>
            <a:off x="64691" y="3494087"/>
            <a:ext cx="2501900" cy="2501900"/>
          </a:xfrm>
          <a:prstGeom prst="rect">
            <a:avLst/>
          </a:prstGeom>
        </p:spPr>
      </p:pic>
      <p:pic>
        <p:nvPicPr>
          <p:cNvPr id="4" name="Picture 3"/>
          <p:cNvPicPr>
            <a:picLocks noChangeAspect="1"/>
          </p:cNvPicPr>
          <p:nvPr/>
        </p:nvPicPr>
        <p:blipFill>
          <a:blip r:embed="rId7"/>
          <a:stretch>
            <a:fillRect/>
          </a:stretch>
        </p:blipFill>
        <p:spPr>
          <a:xfrm>
            <a:off x="2448276" y="5003621"/>
            <a:ext cx="3502239" cy="1841500"/>
          </a:xfrm>
          <a:prstGeom prst="rect">
            <a:avLst/>
          </a:prstGeom>
        </p:spPr>
      </p:pic>
      <p:pic>
        <p:nvPicPr>
          <p:cNvPr id="5" name="Picture 4"/>
          <p:cNvPicPr>
            <a:picLocks noChangeAspect="1"/>
          </p:cNvPicPr>
          <p:nvPr/>
        </p:nvPicPr>
        <p:blipFill>
          <a:blip r:embed="rId8"/>
          <a:stretch>
            <a:fillRect/>
          </a:stretch>
        </p:blipFill>
        <p:spPr>
          <a:xfrm>
            <a:off x="3093015" y="2374453"/>
            <a:ext cx="2857500" cy="2857500"/>
          </a:xfrm>
          <a:prstGeom prst="rect">
            <a:avLst/>
          </a:prstGeom>
        </p:spPr>
      </p:pic>
      <p:pic>
        <p:nvPicPr>
          <p:cNvPr id="1026" name="Picture 2" descr="\\SAMH-DC3\RedirectedFolders$\lisa.armstrong\Downloads\East Ayrshire Inspiration\E Ayrshire 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1715" y="1295400"/>
            <a:ext cx="18288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AMH-DC3\RedirectedFolders$\lisa.armstrong\Downloads\East Ayrshire Inspiration\nspcc-net-awar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295400"/>
            <a:ext cx="4046996" cy="1552575"/>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5500" y="533400"/>
            <a:ext cx="406400" cy="406400"/>
          </a:xfrm>
          <a:prstGeom prst="rect">
            <a:avLst/>
          </a:prstGeom>
        </p:spPr>
      </p:pic>
    </p:spTree>
    <p:extLst>
      <p:ext uri="{BB962C8B-B14F-4D97-AF65-F5344CB8AC3E}">
        <p14:creationId xmlns:p14="http://schemas.microsoft.com/office/powerpoint/2010/main" val="31073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Aims</a:t>
            </a:r>
            <a:endParaRPr lang="en-GB" dirty="0"/>
          </a:p>
        </p:txBody>
      </p:sp>
      <p:sp>
        <p:nvSpPr>
          <p:cNvPr id="3" name="Content Placeholder 2"/>
          <p:cNvSpPr>
            <a:spLocks noGrp="1"/>
          </p:cNvSpPr>
          <p:nvPr>
            <p:ph idx="1"/>
          </p:nvPr>
        </p:nvSpPr>
        <p:spPr>
          <a:xfrm>
            <a:off x="457200" y="1676400"/>
            <a:ext cx="8229600" cy="3276600"/>
          </a:xfrm>
        </p:spPr>
        <p:txBody>
          <a:bodyPr>
            <a:normAutofit/>
          </a:bodyPr>
          <a:lstStyle/>
          <a:p>
            <a:r>
              <a:rPr lang="en-GB" altLang="en-US" sz="3600" dirty="0" smtClean="0"/>
              <a:t>What is bullying?</a:t>
            </a:r>
          </a:p>
          <a:p>
            <a:r>
              <a:rPr lang="en-GB" altLang="en-US" sz="3600" dirty="0" smtClean="0"/>
              <a:t>How to respond to children affected by bullying?</a:t>
            </a:r>
          </a:p>
          <a:p>
            <a:r>
              <a:rPr lang="en-GB" sz="3600" dirty="0" smtClean="0"/>
              <a:t>What can we do to prevent bullying?</a:t>
            </a:r>
          </a:p>
          <a:p>
            <a:r>
              <a:rPr lang="en-GB" sz="3600" dirty="0" smtClean="0"/>
              <a:t>Where can we get further help ?</a:t>
            </a:r>
            <a:endParaRPr lang="en-GB" sz="3600" dirty="0"/>
          </a:p>
        </p:txBody>
      </p:sp>
      <p:pic>
        <p:nvPicPr>
          <p:cNvPr id="4" name="S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5160" y="228600"/>
            <a:ext cx="406400" cy="406400"/>
          </a:xfrm>
          <a:prstGeom prst="rect">
            <a:avLst/>
          </a:prstGeom>
        </p:spPr>
      </p:pic>
    </p:spTree>
    <p:extLst>
      <p:ext uri="{BB962C8B-B14F-4D97-AF65-F5344CB8AC3E}">
        <p14:creationId xmlns:p14="http://schemas.microsoft.com/office/powerpoint/2010/main" val="26529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6000" dirty="0" smtClean="0"/>
              <a:t>Section 1-</a:t>
            </a:r>
            <a:endParaRPr lang="en-GB" sz="6000" dirty="0"/>
          </a:p>
        </p:txBody>
      </p:sp>
      <p:sp>
        <p:nvSpPr>
          <p:cNvPr id="3" name="Content Placeholder 2"/>
          <p:cNvSpPr>
            <a:spLocks noGrp="1"/>
          </p:cNvSpPr>
          <p:nvPr>
            <p:ph idx="1"/>
          </p:nvPr>
        </p:nvSpPr>
        <p:spPr/>
        <p:txBody>
          <a:bodyPr>
            <a:normAutofit/>
          </a:bodyPr>
          <a:lstStyle/>
          <a:p>
            <a:pPr marL="0" indent="0" algn="ctr">
              <a:buNone/>
            </a:pPr>
            <a:r>
              <a:rPr lang="en-GB" sz="6600" b="1" dirty="0" smtClean="0"/>
              <a:t>Recognising Bullying</a:t>
            </a:r>
            <a:endParaRPr lang="en-GB" sz="6600" b="1" dirty="0"/>
          </a:p>
        </p:txBody>
      </p:sp>
      <p:pic>
        <p:nvPicPr>
          <p:cNvPr id="4" name="pe pres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228600"/>
            <a:ext cx="406400" cy="406400"/>
          </a:xfrm>
          <a:prstGeom prst="rect">
            <a:avLst/>
          </a:prstGeom>
        </p:spPr>
      </p:pic>
    </p:spTree>
    <p:extLst>
      <p:ext uri="{BB962C8B-B14F-4D97-AF65-F5344CB8AC3E}">
        <p14:creationId xmlns:p14="http://schemas.microsoft.com/office/powerpoint/2010/main" val="58090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What is Bullying? </a:t>
            </a:r>
            <a:endParaRPr lang="en-GB" dirty="0"/>
          </a:p>
        </p:txBody>
      </p:sp>
      <p:sp>
        <p:nvSpPr>
          <p:cNvPr id="3" name="Content Placeholder 2"/>
          <p:cNvSpPr>
            <a:spLocks noGrp="1"/>
          </p:cNvSpPr>
          <p:nvPr>
            <p:ph idx="1"/>
          </p:nvPr>
        </p:nvSpPr>
        <p:spPr/>
        <p:txBody>
          <a:bodyPr/>
          <a:lstStyle/>
          <a:p>
            <a:pPr marL="0" indent="0" algn="ctr">
              <a:buNone/>
            </a:pPr>
            <a:r>
              <a:rPr lang="en-GB" b="1" dirty="0" smtClean="0"/>
              <a:t>We have an agreed definition in Scotland of what bullying is and a National Approach, “Respect for All”</a:t>
            </a:r>
          </a:p>
          <a:p>
            <a:pPr marL="0" indent="0">
              <a:buNone/>
            </a:pPr>
            <a:endParaRPr lang="en-GB"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 y="2438400"/>
            <a:ext cx="7287535" cy="317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64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Key Points about the Scottish Approach to Bullying</a:t>
            </a:r>
            <a:endParaRPr lang="en-GB" dirty="0"/>
          </a:p>
        </p:txBody>
      </p:sp>
      <p:sp>
        <p:nvSpPr>
          <p:cNvPr id="3" name="Content Placeholder 2"/>
          <p:cNvSpPr>
            <a:spLocks noGrp="1"/>
          </p:cNvSpPr>
          <p:nvPr>
            <p:ph idx="1"/>
          </p:nvPr>
        </p:nvSpPr>
        <p:spPr>
          <a:xfrm>
            <a:off x="457200" y="1981200"/>
            <a:ext cx="8229600" cy="3962400"/>
          </a:xfrm>
        </p:spPr>
        <p:txBody>
          <a:bodyPr>
            <a:normAutofit/>
          </a:bodyPr>
          <a:lstStyle/>
          <a:p>
            <a:r>
              <a:rPr lang="en-GB" altLang="en-US" dirty="0"/>
              <a:t>B</a:t>
            </a:r>
            <a:r>
              <a:rPr lang="en-GB" altLang="en-US" dirty="0" smtClean="0"/>
              <a:t>ullying behaviour isn’t always intended to cause harm</a:t>
            </a:r>
            <a:endParaRPr lang="en-GB" altLang="en-US" dirty="0"/>
          </a:p>
          <a:p>
            <a:pPr>
              <a:buNone/>
            </a:pPr>
            <a:endParaRPr lang="en-GB" altLang="en-US" dirty="0"/>
          </a:p>
          <a:p>
            <a:r>
              <a:rPr lang="en-GB" altLang="en-US" dirty="0"/>
              <a:t>B</a:t>
            </a:r>
            <a:r>
              <a:rPr lang="en-GB" altLang="en-US" dirty="0" smtClean="0"/>
              <a:t>ullying behaviour isn’t always persistent-can be a one off</a:t>
            </a:r>
          </a:p>
          <a:p>
            <a:pPr marL="0" indent="0">
              <a:buNone/>
            </a:pPr>
            <a:endParaRPr lang="en-GB" altLang="en-US" dirty="0" smtClean="0"/>
          </a:p>
          <a:p>
            <a:r>
              <a:rPr lang="en-GB" altLang="en-US" dirty="0" smtClean="0"/>
              <a:t>Labelling children as “Bullies” does not help to change behaviour</a:t>
            </a:r>
          </a:p>
          <a:p>
            <a:pPr marL="0" indent="0">
              <a:buNone/>
            </a:pPr>
            <a:endParaRPr lang="en-GB" altLang="en-US" dirty="0"/>
          </a:p>
          <a:p>
            <a:r>
              <a:rPr lang="en-GB" altLang="en-US" dirty="0" smtClean="0"/>
              <a:t>Bullying can be caused by prejudice towards differences</a:t>
            </a:r>
            <a:endParaRPr lang="en-GB" altLang="en-US" dirty="0"/>
          </a:p>
          <a:p>
            <a:endParaRPr lang="en-GB" dirty="0"/>
          </a:p>
        </p:txBody>
      </p:sp>
      <p:pic>
        <p:nvPicPr>
          <p:cNvPr id="4" name="PE pres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101600"/>
            <a:ext cx="406400" cy="406400"/>
          </a:xfrm>
          <a:prstGeom prst="rect">
            <a:avLst/>
          </a:prstGeom>
        </p:spPr>
      </p:pic>
    </p:spTree>
    <p:extLst>
      <p:ext uri="{BB962C8B-B14F-4D97-AF65-F5344CB8AC3E}">
        <p14:creationId xmlns:p14="http://schemas.microsoft.com/office/powerpoint/2010/main" val="22328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Bullying Behaviours</a:t>
            </a:r>
            <a:endParaRPr lang="en-GB" dirty="0"/>
          </a:p>
        </p:txBody>
      </p:sp>
      <p:sp>
        <p:nvSpPr>
          <p:cNvPr id="3" name="Content Placeholder 2"/>
          <p:cNvSpPr>
            <a:spLocks noGrp="1"/>
          </p:cNvSpPr>
          <p:nvPr>
            <p:ph idx="1"/>
          </p:nvPr>
        </p:nvSpPr>
        <p:spPr/>
        <p:txBody>
          <a:bodyPr/>
          <a:lstStyle/>
          <a:p>
            <a:r>
              <a:rPr lang="en-GB" dirty="0" smtClean="0"/>
              <a:t>Unwanted physical contact-Hitting, being tripped</a:t>
            </a:r>
            <a:r>
              <a:rPr lang="en-GB" dirty="0"/>
              <a:t>, pushed, </a:t>
            </a:r>
            <a:r>
              <a:rPr lang="en-GB" dirty="0" smtClean="0"/>
              <a:t>kicked, hair pulling</a:t>
            </a:r>
            <a:endParaRPr lang="en-GB" dirty="0"/>
          </a:p>
          <a:p>
            <a:r>
              <a:rPr lang="en-GB" dirty="0"/>
              <a:t>Name calling / </a:t>
            </a:r>
            <a:r>
              <a:rPr lang="en-GB" dirty="0" smtClean="0"/>
              <a:t>being teased, being threatened</a:t>
            </a:r>
            <a:endParaRPr lang="en-GB" dirty="0"/>
          </a:p>
          <a:p>
            <a:pPr fontAlgn="t"/>
            <a:r>
              <a:rPr lang="en-GB" dirty="0" smtClean="0"/>
              <a:t>Having belongings taken or damaged</a:t>
            </a:r>
            <a:endParaRPr lang="en-GB" dirty="0"/>
          </a:p>
          <a:p>
            <a:pPr fontAlgn="t"/>
            <a:r>
              <a:rPr lang="en-GB" dirty="0"/>
              <a:t>Being ignored, left </a:t>
            </a:r>
            <a:r>
              <a:rPr lang="en-GB" dirty="0" smtClean="0"/>
              <a:t>out</a:t>
            </a:r>
          </a:p>
          <a:p>
            <a:pPr fontAlgn="t"/>
            <a:r>
              <a:rPr lang="en-GB" dirty="0" smtClean="0"/>
              <a:t>Rumours, gossip, lies spread about you</a:t>
            </a:r>
            <a:endParaRPr lang="en-GB" dirty="0"/>
          </a:p>
          <a:p>
            <a:pPr fontAlgn="t"/>
            <a:r>
              <a:rPr lang="en-GB" dirty="0" smtClean="0"/>
              <a:t>Being sent abusive messages/images</a:t>
            </a:r>
            <a:endParaRPr lang="en-GB" dirty="0"/>
          </a:p>
          <a:p>
            <a:pPr fontAlgn="t"/>
            <a:r>
              <a:rPr lang="en-GB" dirty="0"/>
              <a:t>Being targeted because of who you </a:t>
            </a:r>
            <a:r>
              <a:rPr lang="en-GB" dirty="0" smtClean="0"/>
              <a:t>are/seen to </a:t>
            </a:r>
            <a:r>
              <a:rPr lang="en-GB" dirty="0"/>
              <a:t>be </a:t>
            </a:r>
          </a:p>
          <a:p>
            <a:pPr marL="0" indent="0" algn="ctr">
              <a:buNone/>
            </a:pPr>
            <a:r>
              <a:rPr lang="en-GB" u="sng" dirty="0" smtClean="0"/>
              <a:t>These happen online and offline</a:t>
            </a:r>
            <a:endParaRPr lang="en-GB" u="sng"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50800"/>
            <a:ext cx="406400" cy="406400"/>
          </a:xfrm>
          <a:prstGeom prst="rect">
            <a:avLst/>
          </a:prstGeom>
        </p:spPr>
      </p:pic>
    </p:spTree>
    <p:extLst>
      <p:ext uri="{BB962C8B-B14F-4D97-AF65-F5344CB8AC3E}">
        <p14:creationId xmlns:p14="http://schemas.microsoft.com/office/powerpoint/2010/main" val="498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Harmful Impacts of Bullying</a:t>
            </a:r>
            <a:endParaRPr lang="en-GB" dirty="0"/>
          </a:p>
        </p:txBody>
      </p:sp>
      <p:sp>
        <p:nvSpPr>
          <p:cNvPr id="3" name="Content Placeholder 2"/>
          <p:cNvSpPr>
            <a:spLocks noGrp="1"/>
          </p:cNvSpPr>
          <p:nvPr>
            <p:ph idx="1"/>
          </p:nvPr>
        </p:nvSpPr>
        <p:spPr/>
        <p:txBody>
          <a:bodyPr>
            <a:normAutofit/>
          </a:bodyPr>
          <a:lstStyle/>
          <a:p>
            <a:r>
              <a:rPr lang="en-GB" b="1" dirty="0" smtClean="0"/>
              <a:t>Mental &amp; physical </a:t>
            </a:r>
            <a:r>
              <a:rPr lang="en-GB" b="1" dirty="0"/>
              <a:t>health- </a:t>
            </a:r>
            <a:r>
              <a:rPr lang="en-GB" dirty="0"/>
              <a:t>e.g. </a:t>
            </a:r>
            <a:r>
              <a:rPr lang="en-GB" i="1" dirty="0"/>
              <a:t>anxiety, depression, </a:t>
            </a:r>
            <a:r>
              <a:rPr lang="en-GB" i="1" dirty="0" smtClean="0"/>
              <a:t>bed wetting, eating/sleep </a:t>
            </a:r>
            <a:r>
              <a:rPr lang="en-GB" i="1" dirty="0"/>
              <a:t>disorders, self harm, </a:t>
            </a:r>
            <a:r>
              <a:rPr lang="en-GB" i="1" dirty="0" smtClean="0"/>
              <a:t>suicidal thoughts, suicide</a:t>
            </a:r>
            <a:endParaRPr lang="en-GB" dirty="0" smtClean="0"/>
          </a:p>
          <a:p>
            <a:r>
              <a:rPr lang="en-GB" b="1" dirty="0"/>
              <a:t>A</a:t>
            </a:r>
            <a:r>
              <a:rPr lang="en-GB" b="1" dirty="0" smtClean="0"/>
              <a:t>ttainment</a:t>
            </a:r>
            <a:r>
              <a:rPr lang="en-GB" dirty="0" smtClean="0"/>
              <a:t> e.g. </a:t>
            </a:r>
            <a:r>
              <a:rPr lang="en-GB" i="1" dirty="0" smtClean="0"/>
              <a:t>lowered confidence and aspirations</a:t>
            </a:r>
          </a:p>
          <a:p>
            <a:r>
              <a:rPr lang="en-GB" b="1" dirty="0" smtClean="0"/>
              <a:t>School Attendance- </a:t>
            </a:r>
            <a:r>
              <a:rPr lang="en-GB" dirty="0" smtClean="0"/>
              <a:t>not wanting to go to school</a:t>
            </a:r>
          </a:p>
          <a:p>
            <a:r>
              <a:rPr lang="en-GB" b="1" dirty="0" smtClean="0"/>
              <a:t>Reactive behaviours </a:t>
            </a:r>
            <a:r>
              <a:rPr lang="en-GB" i="1" dirty="0" smtClean="0"/>
              <a:t>e.g. withdrawn, aggressive </a:t>
            </a:r>
          </a:p>
          <a:p>
            <a:pPr marL="0" indent="0">
              <a:buNone/>
            </a:pPr>
            <a:endParaRPr lang="en-GB" i="1" dirty="0" smtClean="0"/>
          </a:p>
          <a:p>
            <a:pPr marL="0" indent="0" algn="ctr">
              <a:buNone/>
            </a:pPr>
            <a:r>
              <a:rPr lang="en-GB" b="1" i="1" dirty="0" smtClean="0"/>
              <a:t>All children have a right to be safe and protected from harm</a:t>
            </a:r>
          </a:p>
          <a:p>
            <a:endParaRPr lang="en-GB" b="1" dirty="0"/>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2780" y="177800"/>
            <a:ext cx="406400" cy="406400"/>
          </a:xfrm>
          <a:prstGeom prst="rect">
            <a:avLst/>
          </a:prstGeom>
        </p:spPr>
      </p:pic>
    </p:spTree>
    <p:extLst>
      <p:ext uri="{BB962C8B-B14F-4D97-AF65-F5344CB8AC3E}">
        <p14:creationId xmlns:p14="http://schemas.microsoft.com/office/powerpoint/2010/main" val="26334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Bullying is not…</a:t>
            </a:r>
            <a:endParaRPr lang="en-GB" dirty="0"/>
          </a:p>
        </p:txBody>
      </p:sp>
      <p:sp>
        <p:nvSpPr>
          <p:cNvPr id="3" name="Content Placeholder 2"/>
          <p:cNvSpPr>
            <a:spLocks noGrp="1"/>
          </p:cNvSpPr>
          <p:nvPr>
            <p:ph idx="1"/>
          </p:nvPr>
        </p:nvSpPr>
        <p:spPr/>
        <p:txBody>
          <a:bodyPr/>
          <a:lstStyle/>
          <a:p>
            <a:r>
              <a:rPr lang="en-GB" dirty="0"/>
              <a:t>Physical assault, sexual assault, hate crime</a:t>
            </a:r>
          </a:p>
          <a:p>
            <a:r>
              <a:rPr lang="en-GB" dirty="0"/>
              <a:t>D</a:t>
            </a:r>
            <a:r>
              <a:rPr lang="en-GB" dirty="0" smtClean="0"/>
              <a:t>ifferences </a:t>
            </a:r>
            <a:r>
              <a:rPr lang="en-GB" dirty="0"/>
              <a:t>of opinion, wanting to do different </a:t>
            </a:r>
            <a:r>
              <a:rPr lang="en-GB" dirty="0" smtClean="0"/>
              <a:t>things, “falling out” with each other.</a:t>
            </a:r>
            <a:endParaRPr lang="en-GB" dirty="0"/>
          </a:p>
          <a:p>
            <a:pPr marL="0" indent="0">
              <a:buNone/>
            </a:pPr>
            <a:endParaRPr lang="en-GB" dirty="0"/>
          </a:p>
          <a:p>
            <a:endParaRPr lang="en-GB" dirty="0"/>
          </a:p>
        </p:txBody>
      </p:sp>
      <p:pic>
        <p:nvPicPr>
          <p:cNvPr id="4" name="PE pres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177800"/>
            <a:ext cx="406400" cy="406400"/>
          </a:xfrm>
          <a:prstGeom prst="rect">
            <a:avLst/>
          </a:prstGeom>
        </p:spPr>
      </p:pic>
    </p:spTree>
    <p:extLst>
      <p:ext uri="{BB962C8B-B14F-4D97-AF65-F5344CB8AC3E}">
        <p14:creationId xmlns:p14="http://schemas.microsoft.com/office/powerpoint/2010/main" val="129977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6000" dirty="0" smtClean="0"/>
              <a:t>Section 2-</a:t>
            </a:r>
            <a:endParaRPr lang="en-GB" sz="6000" dirty="0"/>
          </a:p>
        </p:txBody>
      </p:sp>
      <p:sp>
        <p:nvSpPr>
          <p:cNvPr id="3" name="Content Placeholder 2"/>
          <p:cNvSpPr>
            <a:spLocks noGrp="1"/>
          </p:cNvSpPr>
          <p:nvPr>
            <p:ph idx="1"/>
          </p:nvPr>
        </p:nvSpPr>
        <p:spPr/>
        <p:txBody>
          <a:bodyPr>
            <a:normAutofit/>
          </a:bodyPr>
          <a:lstStyle/>
          <a:p>
            <a:pPr marL="0" indent="0" algn="ctr">
              <a:buNone/>
            </a:pPr>
            <a:r>
              <a:rPr lang="en-GB" sz="6600" b="1" dirty="0" smtClean="0"/>
              <a:t>Responding to Bullying</a:t>
            </a:r>
            <a:endParaRPr lang="en-GB" sz="6600" b="1" dirty="0"/>
          </a:p>
        </p:txBody>
      </p:sp>
      <p:pic>
        <p:nvPicPr>
          <p:cNvPr id="4" name="PE pres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177800"/>
            <a:ext cx="406400" cy="406400"/>
          </a:xfrm>
          <a:prstGeom prst="rect">
            <a:avLst/>
          </a:prstGeom>
        </p:spPr>
      </p:pic>
    </p:spTree>
    <p:extLst>
      <p:ext uri="{BB962C8B-B14F-4D97-AF65-F5344CB8AC3E}">
        <p14:creationId xmlns:p14="http://schemas.microsoft.com/office/powerpoint/2010/main" val="263436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3431</TotalTime>
  <Words>3463</Words>
  <Application>Microsoft Office PowerPoint</Application>
  <PresentationFormat>On-screen Show (4:3)</PresentationFormat>
  <Paragraphs>236</Paragraphs>
  <Slides>18</Slides>
  <Notes>18</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MS PGothic</vt:lpstr>
      <vt:lpstr>Arial</vt:lpstr>
      <vt:lpstr>Calibri</vt:lpstr>
      <vt:lpstr>Zapf Dingbats</vt:lpstr>
      <vt:lpstr>Clarity</vt:lpstr>
      <vt:lpstr>Parents &amp; Carers Workshop</vt:lpstr>
      <vt:lpstr>Aims</vt:lpstr>
      <vt:lpstr>Section 1-</vt:lpstr>
      <vt:lpstr>What is Bullying? </vt:lpstr>
      <vt:lpstr>Key Points about the Scottish Approach to Bullying</vt:lpstr>
      <vt:lpstr>Bullying Behaviours</vt:lpstr>
      <vt:lpstr>Harmful Impacts of Bullying</vt:lpstr>
      <vt:lpstr>Bullying is not…</vt:lpstr>
      <vt:lpstr>Section 2-</vt:lpstr>
      <vt:lpstr>Attitudes to Bullying </vt:lpstr>
      <vt:lpstr>Before you give advice get some</vt:lpstr>
      <vt:lpstr> </vt:lpstr>
      <vt:lpstr>Responding to Bullying</vt:lpstr>
      <vt:lpstr>What should I do if my child is bullying others?</vt:lpstr>
      <vt:lpstr>Section 3-</vt:lpstr>
      <vt:lpstr>Preventing Bullying</vt:lpstr>
      <vt:lpstr>Getting Help from School Checklist</vt:lpstr>
      <vt:lpstr>Further Help</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G</dc:creator>
  <cp:lastModifiedBy>Gallagher, Laura</cp:lastModifiedBy>
  <cp:revision>389</cp:revision>
  <cp:lastPrinted>2020-03-12T13:14:10Z</cp:lastPrinted>
  <dcterms:created xsi:type="dcterms:W3CDTF">2018-04-27T11:02:30Z</dcterms:created>
  <dcterms:modified xsi:type="dcterms:W3CDTF">2021-03-08T14:27:29Z</dcterms:modified>
</cp:coreProperties>
</file>