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5" r:id="rId5"/>
    <p:sldId id="261" r:id="rId6"/>
    <p:sldId id="259" r:id="rId7"/>
    <p:sldId id="267" r:id="rId8"/>
    <p:sldId id="270" r:id="rId9"/>
    <p:sldId id="269" r:id="rId10"/>
    <p:sldId id="260" r:id="rId11"/>
    <p:sldId id="262" r:id="rId12"/>
    <p:sldId id="26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770" autoAdjust="0"/>
  </p:normalViewPr>
  <p:slideViewPr>
    <p:cSldViewPr snapToGrid="0">
      <p:cViewPr varScale="1">
        <p:scale>
          <a:sx n="40" d="100"/>
          <a:sy n="40" d="100"/>
        </p:scale>
        <p:origin x="168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BEF3E-241F-40E4-91E7-C67A9B652EEC}" type="datetimeFigureOut">
              <a:rPr lang="en-GB" smtClean="0"/>
              <a:t>07/04/2021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05BB6-D889-4DB5-9BA1-E1C8E68CD3EF}" type="slidenum">
              <a:rPr lang="en-GB" smtClean="0"/>
              <a:t>‹#›</a:t>
            </a:fld>
            <a:endParaRPr lang="en-GB"/>
          </a:p>
        </p:txBody>
      </p:sp>
    </p:spTree>
    <p:extLst>
      <p:ext uri="{BB962C8B-B14F-4D97-AF65-F5344CB8AC3E}">
        <p14:creationId xmlns:p14="http://schemas.microsoft.com/office/powerpoint/2010/main" val="190756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a list of objective</a:t>
            </a:r>
            <a:r>
              <a:rPr lang="en-GB" baseline="0" dirty="0" smtClean="0"/>
              <a:t>s which we will be looking at throughout this short presentation.  And we will be looking to help you complete such objectives by the end of this session.  So we have…..(read through objectives on the slide)</a:t>
            </a:r>
            <a:endParaRPr lang="en-GB" dirty="0"/>
          </a:p>
        </p:txBody>
      </p:sp>
      <p:sp>
        <p:nvSpPr>
          <p:cNvPr id="4" name="Slide Number Placeholder 3"/>
          <p:cNvSpPr>
            <a:spLocks noGrp="1"/>
          </p:cNvSpPr>
          <p:nvPr>
            <p:ph type="sldNum" sz="quarter" idx="10"/>
          </p:nvPr>
        </p:nvSpPr>
        <p:spPr/>
        <p:txBody>
          <a:bodyPr/>
          <a:lstStyle/>
          <a:p>
            <a:fld id="{72E05BB6-D889-4DB5-9BA1-E1C8E68CD3EF}" type="slidenum">
              <a:rPr lang="en-GB" smtClean="0"/>
              <a:t>2</a:t>
            </a:fld>
            <a:endParaRPr lang="en-GB"/>
          </a:p>
        </p:txBody>
      </p:sp>
    </p:spTree>
    <p:extLst>
      <p:ext uri="{BB962C8B-B14F-4D97-AF65-F5344CB8AC3E}">
        <p14:creationId xmlns:p14="http://schemas.microsoft.com/office/powerpoint/2010/main" val="1245000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now reached the last section of the session.  We will now go through 5 steps to tackling a difficult conversation.  The first of which is:</a:t>
            </a:r>
          </a:p>
          <a:p>
            <a:endParaRPr lang="en-GB" baseline="0" dirty="0" smtClean="0"/>
          </a:p>
          <a:p>
            <a:r>
              <a:rPr lang="en-GB" baseline="0" dirty="0" smtClean="0"/>
              <a:t>Prepare – have an opening statement ready and be honest about your feelings.  Try to maintain a positive tone and show commitment to resolving the issue.</a:t>
            </a:r>
          </a:p>
          <a:p>
            <a:endParaRPr lang="en-GB" baseline="0" dirty="0" smtClean="0"/>
          </a:p>
          <a:p>
            <a:r>
              <a:rPr lang="en-GB" baseline="0" dirty="0" smtClean="0"/>
              <a:t>Ask – show that you are thankful for the conversation taking place and remember to ask for their point of view.  When asking any questions try to ensure they are open ended, for example begin each question with why, what, or how.  The next step is…..</a:t>
            </a:r>
          </a:p>
          <a:p>
            <a:endParaRPr lang="en-GB" baseline="0" dirty="0" smtClean="0"/>
          </a:p>
          <a:p>
            <a:r>
              <a:rPr lang="en-GB" baseline="0" dirty="0" smtClean="0"/>
              <a:t>Recognise – try giving them the benefit of the doubt and don’t conclude they deliberately meant to hurt or offend.  Show active listening by validating their feelings and paraphrase their argument.  In addition to that, keep in mind to be self aware by recognising your role in the situation.</a:t>
            </a:r>
          </a:p>
        </p:txBody>
      </p:sp>
      <p:sp>
        <p:nvSpPr>
          <p:cNvPr id="4" name="Slide Number Placeholder 3"/>
          <p:cNvSpPr>
            <a:spLocks noGrp="1"/>
          </p:cNvSpPr>
          <p:nvPr>
            <p:ph type="sldNum" sz="quarter" idx="10"/>
          </p:nvPr>
        </p:nvSpPr>
        <p:spPr/>
        <p:txBody>
          <a:bodyPr/>
          <a:lstStyle/>
          <a:p>
            <a:fld id="{72E05BB6-D889-4DB5-9BA1-E1C8E68CD3EF}" type="slidenum">
              <a:rPr lang="en-GB" smtClean="0"/>
              <a:t>11</a:t>
            </a:fld>
            <a:endParaRPr lang="en-GB"/>
          </a:p>
        </p:txBody>
      </p:sp>
    </p:spTree>
    <p:extLst>
      <p:ext uri="{BB962C8B-B14F-4D97-AF65-F5344CB8AC3E}">
        <p14:creationId xmlns:p14="http://schemas.microsoft.com/office/powerpoint/2010/main" val="307030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fourth</a:t>
            </a:r>
            <a:r>
              <a:rPr lang="en-GB" baseline="0" dirty="0" smtClean="0"/>
              <a:t> step is……..</a:t>
            </a:r>
          </a:p>
          <a:p>
            <a:endParaRPr lang="en-GB" baseline="0" dirty="0" smtClean="0"/>
          </a:p>
          <a:p>
            <a:r>
              <a:rPr lang="en-GB" baseline="0" dirty="0" smtClean="0"/>
              <a:t>Express – clarify your perspective but don’t minimise their take on it and be assertive about what matters to you – do not agree just to end the conversation and do not be afraid of being vulnerable.  What we mean by that is try not to bury your feelings, as showing feelings may encourage them to do the same.  And when you are putting your explanation across, remember to include their side of the story.  And the last step in tackling a difficult conversation is………</a:t>
            </a:r>
          </a:p>
          <a:p>
            <a:endParaRPr lang="en-GB" baseline="0" dirty="0" smtClean="0"/>
          </a:p>
          <a:p>
            <a:r>
              <a:rPr lang="en-GB" baseline="0" dirty="0" smtClean="0"/>
              <a:t>Solve – for example if some of their points are unclear go back and ask questions, and ask them what they believe the solution could be – this will give them a sense of empowerment in being part of the solution themselves.  And when finishing the conversation be thankful for their time and speaking with you.</a:t>
            </a:r>
          </a:p>
        </p:txBody>
      </p:sp>
      <p:sp>
        <p:nvSpPr>
          <p:cNvPr id="4" name="Slide Number Placeholder 3"/>
          <p:cNvSpPr>
            <a:spLocks noGrp="1"/>
          </p:cNvSpPr>
          <p:nvPr>
            <p:ph type="sldNum" sz="quarter" idx="10"/>
          </p:nvPr>
        </p:nvSpPr>
        <p:spPr/>
        <p:txBody>
          <a:bodyPr/>
          <a:lstStyle/>
          <a:p>
            <a:fld id="{72E05BB6-D889-4DB5-9BA1-E1C8E68CD3EF}" type="slidenum">
              <a:rPr lang="en-GB" smtClean="0"/>
              <a:t>12</a:t>
            </a:fld>
            <a:endParaRPr lang="en-GB"/>
          </a:p>
        </p:txBody>
      </p:sp>
    </p:spTree>
    <p:extLst>
      <p:ext uri="{BB962C8B-B14F-4D97-AF65-F5344CB8AC3E}">
        <p14:creationId xmlns:p14="http://schemas.microsoft.com/office/powerpoint/2010/main" val="238670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of all, thank you for your time in completing the Conversation Matters session.</a:t>
            </a:r>
          </a:p>
          <a:p>
            <a:endParaRPr lang="en-GB" dirty="0" smtClean="0"/>
          </a:p>
          <a:p>
            <a:r>
              <a:rPr lang="en-GB" dirty="0" smtClean="0"/>
              <a:t>On the slide are</a:t>
            </a:r>
            <a:r>
              <a:rPr lang="en-GB" baseline="0" dirty="0" smtClean="0"/>
              <a:t> some key take away points which we have covered during the session which will help you to have successful conversation with a solution focused outcome – remember to Create Safety, Have a Plan, and follow the 5 Steps.</a:t>
            </a:r>
          </a:p>
          <a:p>
            <a:endParaRPr lang="en-GB" baseline="0" dirty="0" smtClean="0"/>
          </a:p>
          <a:p>
            <a:r>
              <a:rPr lang="en-GB" baseline="0" dirty="0" smtClean="0"/>
              <a:t>I hope you have enjoyed the session and if you require any further information please see further links in the blog.  Thanks again for your time and take care.</a:t>
            </a:r>
            <a:endParaRPr lang="en-GB" dirty="0" smtClean="0"/>
          </a:p>
        </p:txBody>
      </p:sp>
      <p:sp>
        <p:nvSpPr>
          <p:cNvPr id="4" name="Slide Number Placeholder 3"/>
          <p:cNvSpPr>
            <a:spLocks noGrp="1"/>
          </p:cNvSpPr>
          <p:nvPr>
            <p:ph type="sldNum" sz="quarter" idx="10"/>
          </p:nvPr>
        </p:nvSpPr>
        <p:spPr/>
        <p:txBody>
          <a:bodyPr/>
          <a:lstStyle/>
          <a:p>
            <a:fld id="{72E05BB6-D889-4DB5-9BA1-E1C8E68CD3EF}" type="slidenum">
              <a:rPr lang="en-GB" smtClean="0"/>
              <a:t>13</a:t>
            </a:fld>
            <a:endParaRPr lang="en-GB"/>
          </a:p>
        </p:txBody>
      </p:sp>
    </p:spTree>
    <p:extLst>
      <p:ext uri="{BB962C8B-B14F-4D97-AF65-F5344CB8AC3E}">
        <p14:creationId xmlns:p14="http://schemas.microsoft.com/office/powerpoint/2010/main" val="239492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pitchFamily="34" charset="-128"/>
                <a:cs typeface="+mn-cs"/>
              </a:rPr>
              <a:t>“Here are some examples of situations which we would kindly ask you</a:t>
            </a:r>
            <a:r>
              <a:rPr lang="en-GB" sz="1200" kern="1200" baseline="0" dirty="0" smtClean="0">
                <a:solidFill>
                  <a:schemeClr val="tx1"/>
                </a:solidFill>
                <a:effectLst/>
                <a:latin typeface="Arial" charset="0"/>
                <a:ea typeface="ＭＳ Ｐゴシック" pitchFamily="34" charset="-128"/>
                <a:cs typeface="+mn-cs"/>
              </a:rPr>
              <a:t> to discuss.  Think of…(then read through slide)</a:t>
            </a:r>
            <a:endParaRPr lang="en-GB" sz="1200" kern="1200" dirty="0" smtClean="0">
              <a:solidFill>
                <a:schemeClr val="tx1"/>
              </a:solidFill>
              <a:effectLst/>
              <a:latin typeface="Arial" charset="0"/>
              <a:ea typeface="ＭＳ Ｐゴシック" pitchFamily="34" charset="-128"/>
              <a:cs typeface="+mn-cs"/>
            </a:endParaRPr>
          </a:p>
          <a:p>
            <a:endParaRPr lang="en-GB" sz="1200" kern="1200" dirty="0" smtClean="0">
              <a:solidFill>
                <a:schemeClr val="tx1"/>
              </a:solidFill>
              <a:effectLst/>
              <a:latin typeface="Arial" charset="0"/>
              <a:ea typeface="ＭＳ Ｐゴシック" pitchFamily="34" charset="-128"/>
              <a:cs typeface="+mn-cs"/>
            </a:endParaRPr>
          </a:p>
          <a:p>
            <a:r>
              <a:rPr lang="en-GB" sz="1200" kern="1200" dirty="0" smtClean="0">
                <a:solidFill>
                  <a:schemeClr val="tx1"/>
                </a:solidFill>
                <a:effectLst/>
                <a:latin typeface="Arial" charset="0"/>
                <a:ea typeface="ＭＳ Ｐゴシック" pitchFamily="34" charset="-128"/>
                <a:cs typeface="+mn-cs"/>
              </a:rPr>
              <a:t>“I would now ask that you pause</a:t>
            </a:r>
            <a:r>
              <a:rPr lang="en-GB" sz="1200" kern="1200" baseline="0" dirty="0" smtClean="0">
                <a:solidFill>
                  <a:schemeClr val="tx1"/>
                </a:solidFill>
                <a:effectLst/>
                <a:latin typeface="Arial" charset="0"/>
                <a:ea typeface="ＭＳ Ｐゴシック" pitchFamily="34" charset="-128"/>
                <a:cs typeface="+mn-cs"/>
              </a:rPr>
              <a:t> for 5 minutes and reflect on your own experiences, and give an example of when you have found yourself in a difficult conversation, or even a conversation that began negatively and ended positively.  You can feel free to work in pairs/groups for this discussion.”</a:t>
            </a:r>
          </a:p>
          <a:p>
            <a:endParaRPr lang="en-GB" sz="1200" kern="1200" dirty="0" smtClean="0">
              <a:solidFill>
                <a:schemeClr val="tx1"/>
              </a:solidFill>
              <a:effectLst/>
              <a:latin typeface="Arial" charset="0"/>
              <a:ea typeface="ＭＳ Ｐゴシック" pitchFamily="34" charset="-128"/>
              <a:cs typeface="+mn-cs"/>
            </a:endParaRPr>
          </a:p>
          <a:p>
            <a:r>
              <a:rPr lang="en-GB" dirty="0" smtClean="0">
                <a:latin typeface="Arial" charset="0"/>
                <a:ea typeface="ＭＳ Ｐゴシック" pitchFamily="34" charset="-128"/>
              </a:rPr>
              <a:t>Facilitator then to summarise everyone’s views</a:t>
            </a:r>
            <a:endParaRPr lang="en-GB" sz="1200" kern="1200" dirty="0" smtClean="0">
              <a:solidFill>
                <a:schemeClr val="tx1"/>
              </a:solidFill>
              <a:effectLst/>
              <a:latin typeface="Arial" charset="0"/>
              <a:ea typeface="ＭＳ Ｐゴシック" pitchFamily="34" charset="-128"/>
              <a:cs typeface="+mn-cs"/>
            </a:endParaRPr>
          </a:p>
          <a:p>
            <a:endParaRPr lang="en-GB" dirty="0"/>
          </a:p>
        </p:txBody>
      </p:sp>
      <p:sp>
        <p:nvSpPr>
          <p:cNvPr id="4" name="Slide Number Placeholder 3"/>
          <p:cNvSpPr>
            <a:spLocks noGrp="1"/>
          </p:cNvSpPr>
          <p:nvPr>
            <p:ph type="sldNum" sz="quarter" idx="10"/>
          </p:nvPr>
        </p:nvSpPr>
        <p:spPr/>
        <p:txBody>
          <a:bodyPr/>
          <a:lstStyle/>
          <a:p>
            <a:pPr>
              <a:defRPr/>
            </a:pPr>
            <a:fld id="{DFF368C2-F71D-4185-94D8-876B4C9FBE5D}" type="slidenum">
              <a:rPr lang="en-GB" smtClean="0"/>
              <a:pPr>
                <a:defRPr/>
              </a:pPr>
              <a:t>3</a:t>
            </a:fld>
            <a:endParaRPr lang="en-GB"/>
          </a:p>
        </p:txBody>
      </p:sp>
    </p:spTree>
    <p:extLst>
      <p:ext uri="{BB962C8B-B14F-4D97-AF65-F5344CB8AC3E}">
        <p14:creationId xmlns:p14="http://schemas.microsoft.com/office/powerpoint/2010/main" val="33091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DFF368C2-F71D-4185-94D8-876B4C9FBE5D}" type="slidenum">
              <a:rPr lang="en-GB" smtClean="0"/>
              <a:pPr>
                <a:defRPr/>
              </a:pPr>
              <a:t>4</a:t>
            </a:fld>
            <a:endParaRPr lang="en-GB"/>
          </a:p>
        </p:txBody>
      </p:sp>
      <p:sp>
        <p:nvSpPr>
          <p:cNvPr id="5" name="Notes Placeholder 4"/>
          <p:cNvSpPr>
            <a:spLocks noGrp="1"/>
          </p:cNvSpPr>
          <p:nvPr>
            <p:ph type="body" sz="quarter" idx="11"/>
          </p:nvPr>
        </p:nvSpPr>
        <p:spPr/>
        <p:txBody>
          <a:bodyPr/>
          <a:lstStyle/>
          <a:p>
            <a:r>
              <a:rPr lang="en-GB" dirty="0" smtClean="0"/>
              <a:t>“In relation to the previous slide, some of you may have mentioned the following situations…(read</a:t>
            </a:r>
            <a:r>
              <a:rPr lang="en-GB" baseline="0" dirty="0" smtClean="0"/>
              <a:t> off slide)</a:t>
            </a:r>
            <a:endParaRPr lang="en-GB" dirty="0" smtClean="0"/>
          </a:p>
          <a:p>
            <a:endParaRPr lang="en-GB" dirty="0" smtClean="0"/>
          </a:p>
          <a:p>
            <a:r>
              <a:rPr lang="en-GB" dirty="0" smtClean="0"/>
              <a:t>Ask if any other situations participants have come across</a:t>
            </a:r>
          </a:p>
          <a:p>
            <a:endParaRPr lang="en-GB" dirty="0" smtClean="0"/>
          </a:p>
          <a:p>
            <a:r>
              <a:rPr lang="en-GB" dirty="0" smtClean="0"/>
              <a:t>Highlight OD clinics</a:t>
            </a:r>
            <a:r>
              <a:rPr lang="en-GB" baseline="0" dirty="0" smtClean="0"/>
              <a:t> here</a:t>
            </a:r>
            <a:endParaRPr lang="en-GB" dirty="0"/>
          </a:p>
        </p:txBody>
      </p:sp>
    </p:spTree>
    <p:extLst>
      <p:ext uri="{BB962C8B-B14F-4D97-AF65-F5344CB8AC3E}">
        <p14:creationId xmlns:p14="http://schemas.microsoft.com/office/powerpoint/2010/main" val="98663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34CC1F2-2C10-4A67-AFBF-A1D559335CC3}" type="slidenum">
              <a:t>5</a:t>
            </a:fld>
            <a:endParaRPr lang="en-GB"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a:xfrm>
            <a:off x="685800" y="5152768"/>
            <a:ext cx="5486400" cy="2848232"/>
          </a:xfrm>
        </p:spPr>
        <p:txBody>
          <a:bodyPr/>
          <a:lstStyle/>
          <a:p>
            <a:r>
              <a:rPr lang="en-GB" dirty="0" smtClean="0"/>
              <a:t>Now that we have</a:t>
            </a:r>
            <a:r>
              <a:rPr lang="en-GB" baseline="0" dirty="0" smtClean="0"/>
              <a:t> covered some examples of situations where difficult conversations may arise, we will now go through the potential reasoning behind some conversations along with how we can help improve the situation of some conversations.</a:t>
            </a:r>
            <a:endParaRPr lang="en-GB" dirty="0" smtClean="0"/>
          </a:p>
          <a:p>
            <a:endParaRPr lang="en-GB" dirty="0" smtClean="0"/>
          </a:p>
          <a:p>
            <a:r>
              <a:rPr lang="en-GB" dirty="0" smtClean="0"/>
              <a:t>When we are in situations that cause us to become defensive or trigger situations, or emotions become heightened,</a:t>
            </a:r>
            <a:r>
              <a:rPr lang="en-GB" baseline="0" dirty="0" smtClean="0"/>
              <a:t> </a:t>
            </a:r>
            <a:r>
              <a:rPr lang="en-GB" dirty="0" smtClean="0"/>
              <a:t>it activates our flight fight or freeze response </a:t>
            </a:r>
          </a:p>
          <a:p>
            <a:endParaRPr lang="en-GB" dirty="0" smtClean="0"/>
          </a:p>
          <a:p>
            <a:r>
              <a:rPr lang="en-GB" dirty="0" smtClean="0"/>
              <a:t>essentially we stop being able to think clearly and calmly and rationally with our higher prefrontal cortex and </a:t>
            </a:r>
            <a:r>
              <a:rPr lang="en-GB" b="1" dirty="0" smtClean="0"/>
              <a:t>we react rather then respond.</a:t>
            </a:r>
          </a:p>
          <a:p>
            <a:endParaRPr lang="en-GB" dirty="0" smtClean="0"/>
          </a:p>
          <a:p>
            <a:r>
              <a:rPr lang="en-GB" dirty="0" smtClean="0"/>
              <a:t>Reacting is helpful when there is a real  immediate danger, otherwise responding is much more useful.</a:t>
            </a:r>
            <a:r>
              <a:rPr lang="en-GB" baseline="0" dirty="0" smtClean="0"/>
              <a:t> </a:t>
            </a:r>
            <a:endParaRPr lang="en-GB" dirty="0" smtClean="0"/>
          </a:p>
          <a:p>
            <a:endParaRPr lang="en-GB" dirty="0"/>
          </a:p>
          <a:p>
            <a:r>
              <a:rPr lang="en-GB" dirty="0" smtClean="0"/>
              <a:t>Ask for example where people may have reacted when it was not helpful </a:t>
            </a:r>
          </a:p>
          <a:p>
            <a:r>
              <a:rPr lang="en-GB" dirty="0" smtClean="0"/>
              <a:t>Example trigger words</a:t>
            </a:r>
          </a:p>
          <a:p>
            <a:r>
              <a:rPr lang="en-GB" dirty="0" err="1" smtClean="0"/>
              <a:t>Eg</a:t>
            </a:r>
            <a:r>
              <a:rPr lang="en-GB" dirty="0" smtClean="0"/>
              <a:t> I want to see you in my office now</a:t>
            </a:r>
          </a:p>
          <a:p>
            <a:r>
              <a:rPr lang="en-GB" dirty="0" smtClean="0"/>
              <a:t>You had better</a:t>
            </a:r>
          </a:p>
          <a:p>
            <a:r>
              <a:rPr lang="en-GB" dirty="0" smtClean="0"/>
              <a:t>You must</a:t>
            </a:r>
          </a:p>
          <a:p>
            <a:endParaRPr lang="en-GB" dirty="0" smtClean="0"/>
          </a:p>
          <a:p>
            <a:r>
              <a:rPr lang="en-GB" dirty="0" smtClean="0"/>
              <a:t>How does these words make you feel?</a:t>
            </a:r>
          </a:p>
          <a:p>
            <a:endParaRPr lang="en-GB" dirty="0"/>
          </a:p>
        </p:txBody>
      </p:sp>
    </p:spTree>
    <p:extLst>
      <p:ext uri="{BB962C8B-B14F-4D97-AF65-F5344CB8AC3E}">
        <p14:creationId xmlns:p14="http://schemas.microsoft.com/office/powerpoint/2010/main" val="207312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Here we</a:t>
            </a:r>
            <a:r>
              <a:rPr lang="en-GB" sz="1200" kern="1200" baseline="0" dirty="0" smtClean="0">
                <a:solidFill>
                  <a:schemeClr val="tx1"/>
                </a:solidFill>
                <a:effectLst/>
                <a:latin typeface="+mn-lt"/>
                <a:ea typeface="+mn-ea"/>
                <a:cs typeface="+mn-cs"/>
              </a:rPr>
              <a:t> have an example of 5 levels of listening. (then read through the slide top to bottom)</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Listening</a:t>
            </a:r>
            <a:r>
              <a:rPr lang="en-GB" sz="1200" kern="1200" baseline="0" dirty="0" smtClean="0">
                <a:solidFill>
                  <a:schemeClr val="tx1"/>
                </a:solidFill>
                <a:effectLst/>
                <a:latin typeface="+mn-lt"/>
                <a:ea typeface="+mn-ea"/>
                <a:cs typeface="+mn-cs"/>
              </a:rPr>
              <a:t> for the gist is ok sometimes  but not useful in Conversations that matter.</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addition the</a:t>
            </a:r>
            <a:r>
              <a:rPr lang="en-GB" sz="1200" kern="1200" baseline="0" dirty="0" smtClean="0">
                <a:solidFill>
                  <a:schemeClr val="tx1"/>
                </a:solidFill>
                <a:effectLst/>
                <a:latin typeface="+mn-lt"/>
                <a:ea typeface="+mn-ea"/>
                <a:cs typeface="+mn-cs"/>
              </a:rPr>
              <a:t> 5 levels,  listen with a…</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a:p>
            <a:r>
              <a:rPr lang="en-GB" dirty="0" smtClean="0"/>
              <a:t>Open mind – no preconceived ideas</a:t>
            </a:r>
          </a:p>
          <a:p>
            <a:endParaRPr lang="en-GB" dirty="0"/>
          </a:p>
          <a:p>
            <a:r>
              <a:rPr lang="en-GB" dirty="0" smtClean="0"/>
              <a:t>Open heart -  listening for the emotion that is there(</a:t>
            </a:r>
            <a:r>
              <a:rPr lang="en-GB" baseline="0" dirty="0" smtClean="0"/>
              <a:t> Level 4)</a:t>
            </a:r>
            <a:endParaRPr lang="en-GB" dirty="0" smtClean="0"/>
          </a:p>
          <a:p>
            <a:endParaRPr lang="en-GB" dirty="0"/>
          </a:p>
          <a:p>
            <a:r>
              <a:rPr lang="en-GB" dirty="0" smtClean="0"/>
              <a:t>Open will  -  listening for what might be trying to emerge</a:t>
            </a:r>
          </a:p>
          <a:p>
            <a:endParaRPr lang="en-GB" dirty="0"/>
          </a:p>
          <a:p>
            <a:r>
              <a:rPr lang="en-GB" dirty="0" smtClean="0"/>
              <a:t>And that we become aware of our “voices”</a:t>
            </a:r>
          </a:p>
          <a:p>
            <a:endParaRPr lang="en-GB" dirty="0" smtClean="0"/>
          </a:p>
          <a:p>
            <a:r>
              <a:rPr lang="en-GB" dirty="0" smtClean="0"/>
              <a:t>Voice of cynicism</a:t>
            </a:r>
          </a:p>
          <a:p>
            <a:r>
              <a:rPr lang="en-GB" dirty="0" smtClean="0"/>
              <a:t>Voice of Judgement</a:t>
            </a:r>
          </a:p>
          <a:p>
            <a:r>
              <a:rPr lang="en-GB" dirty="0" smtClean="0"/>
              <a:t>Voice of Fear</a:t>
            </a:r>
          </a:p>
          <a:p>
            <a:r>
              <a:rPr lang="en-GB" dirty="0" smtClean="0"/>
              <a:t>Practice suggestion</a:t>
            </a:r>
          </a:p>
          <a:p>
            <a:endParaRPr lang="en-GB" dirty="0" smtClean="0"/>
          </a:p>
          <a:p>
            <a:r>
              <a:rPr lang="en-GB" dirty="0" smtClean="0"/>
              <a:t>Choose some situations in your lives and practice listening with open mind open heart and open will, and be aware of when the voices of cynicism, judgement and fear kick in as they may</a:t>
            </a:r>
            <a:r>
              <a:rPr lang="en-GB" baseline="0" dirty="0" smtClean="0"/>
              <a:t> do.</a:t>
            </a:r>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547A8C-3AA6-4AAD-9B86-E02200A15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4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way you ask questions contributes to the shared pool of meaning, and the way you listen to the answers will create the safe  environment where you can have a high quality conversation</a:t>
            </a:r>
          </a:p>
          <a:p>
            <a:endParaRPr lang="en-GB" dirty="0" smtClean="0"/>
          </a:p>
          <a:p>
            <a:r>
              <a:rPr lang="en-GB" dirty="0" smtClean="0"/>
              <a:t>Now, you can see on the screen that there are two columns of questions in the table. The one on the left hand</a:t>
            </a:r>
            <a:r>
              <a:rPr lang="en-GB" baseline="0" dirty="0" smtClean="0"/>
              <a:t> side is very different from the right hand side.  Take 5 minutes to pause here and have a look at both sets of questions and discuss or have a think about what you believe the difference may be, or if you believe there even is a difference.</a:t>
            </a:r>
          </a:p>
          <a:p>
            <a:endParaRPr lang="en-GB" dirty="0" smtClean="0"/>
          </a:p>
          <a:p>
            <a:r>
              <a:rPr lang="en-GB" dirty="0" smtClean="0"/>
              <a:t>Hopefully you can notice</a:t>
            </a:r>
            <a:r>
              <a:rPr lang="en-GB" baseline="0" dirty="0" smtClean="0"/>
              <a:t> that the right hand side may be the preferred option when engaged in a conversation.  The right hand sided questions is showing you are interested in what they have to say, and they are not as direct as the left hand sided questions. For example, the second question on the left hand side is almost as if you are putting words in their mouth and providing an answer for them, when really we should be asking “What is your view on this?”</a:t>
            </a:r>
            <a:endParaRPr lang="en-GB" dirty="0"/>
          </a:p>
        </p:txBody>
      </p:sp>
      <p:sp>
        <p:nvSpPr>
          <p:cNvPr id="4" name="Slide Number Placeholder 3"/>
          <p:cNvSpPr>
            <a:spLocks noGrp="1"/>
          </p:cNvSpPr>
          <p:nvPr>
            <p:ph type="sldNum" sz="quarter" idx="10"/>
          </p:nvPr>
        </p:nvSpPr>
        <p:spPr/>
        <p:txBody>
          <a:bodyPr/>
          <a:lstStyle/>
          <a:p>
            <a:fld id="{A5EF9209-A3EC-42DF-8462-5ACF8F648778}" type="slidenum">
              <a:rPr lang="en-GB" smtClean="0"/>
              <a:t>7</a:t>
            </a:fld>
            <a:endParaRPr lang="en-GB"/>
          </a:p>
        </p:txBody>
      </p:sp>
    </p:spTree>
    <p:extLst>
      <p:ext uri="{BB962C8B-B14F-4D97-AF65-F5344CB8AC3E}">
        <p14:creationId xmlns:p14="http://schemas.microsoft.com/office/powerpoint/2010/main" val="255207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now going</a:t>
            </a:r>
            <a:r>
              <a:rPr lang="en-GB" baseline="0" dirty="0" smtClean="0"/>
              <a:t> to go through a short fun quiz.  Feel free to pause the presentation after each question to allow for some additional thinking time however, 15 seconds will be given in between questions.</a:t>
            </a:r>
          </a:p>
          <a:p>
            <a:endParaRPr lang="en-GB" baseline="0" dirty="0" smtClean="0"/>
          </a:p>
          <a:p>
            <a:r>
              <a:rPr lang="en-GB" baseline="0" dirty="0" smtClean="0"/>
              <a:t>Question 1 – How many levels of listening are there? (answer = 5)</a:t>
            </a:r>
          </a:p>
          <a:p>
            <a:endParaRPr lang="en-GB" baseline="0" dirty="0" smtClean="0"/>
          </a:p>
          <a:p>
            <a:r>
              <a:rPr lang="en-GB" baseline="0" dirty="0" smtClean="0"/>
              <a:t>Question 2 – It is important to address poor behaviour or conduct as soon as possible? (answer = true)</a:t>
            </a:r>
          </a:p>
          <a:p>
            <a:endParaRPr lang="en-GB" baseline="0" dirty="0" smtClean="0"/>
          </a:p>
          <a:p>
            <a:r>
              <a:rPr lang="en-GB" baseline="0" dirty="0" smtClean="0"/>
              <a:t>Question 3 – In the High Quality Inquiry slide, which column in the table is the preferred way of conversation? (answer = right)</a:t>
            </a:r>
          </a:p>
          <a:p>
            <a:endParaRPr lang="en-GB" baseline="0" dirty="0" smtClean="0"/>
          </a:p>
          <a:p>
            <a:r>
              <a:rPr lang="en-GB" baseline="0" dirty="0" smtClean="0"/>
              <a:t>That is not the end of the quiz and we will now go through the answers. (repeat question 1, 2, and 3 except include the answers this time)</a:t>
            </a:r>
            <a:endParaRPr lang="en-GB" dirty="0"/>
          </a:p>
        </p:txBody>
      </p:sp>
      <p:sp>
        <p:nvSpPr>
          <p:cNvPr id="4" name="Slide Number Placeholder 3"/>
          <p:cNvSpPr>
            <a:spLocks noGrp="1"/>
          </p:cNvSpPr>
          <p:nvPr>
            <p:ph type="sldNum" sz="quarter" idx="10"/>
          </p:nvPr>
        </p:nvSpPr>
        <p:spPr/>
        <p:txBody>
          <a:bodyPr/>
          <a:lstStyle/>
          <a:p>
            <a:fld id="{72E05BB6-D889-4DB5-9BA1-E1C8E68CD3EF}" type="slidenum">
              <a:rPr lang="en-GB" smtClean="0"/>
              <a:t>8</a:t>
            </a:fld>
            <a:endParaRPr lang="en-GB"/>
          </a:p>
        </p:txBody>
      </p:sp>
    </p:spTree>
    <p:extLst>
      <p:ext uri="{BB962C8B-B14F-4D97-AF65-F5344CB8AC3E}">
        <p14:creationId xmlns:p14="http://schemas.microsoft.com/office/powerpoint/2010/main" val="174886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the most</a:t>
            </a:r>
            <a:r>
              <a:rPr lang="en-GB" baseline="0" dirty="0" smtClean="0"/>
              <a:t> important aspects in having a successful conversation is Creating Safety. Children need to know that you care about them and their interests; it is important to show them respect. Check that you are listening well. </a:t>
            </a:r>
            <a:r>
              <a:rPr lang="en-GB" i="1" baseline="0" dirty="0" smtClean="0"/>
              <a:t>Am I acting defensively or being condescending? Am I valuing what they're saying even if you don’t agree? </a:t>
            </a:r>
            <a:r>
              <a:rPr lang="en-GB" i="0" baseline="0" dirty="0" smtClean="0"/>
              <a:t>Try to begin by frontloading and start the conversation off gently - if the person talks first, nod intently to show that you're listening, and in return ask open ended questions. Also, point out what you agree on and try to pay a compliment to what they have said. Keep highlighting your common goal – this will help reinforce that you both have a solution focus and are aiming for the same or similar outcome.  Reflect back what you see/hear – this shows you have been actively listening and invested in what they have said.</a:t>
            </a:r>
          </a:p>
          <a:p>
            <a:endParaRPr lang="en-GB" i="0" baseline="0" dirty="0" smtClean="0"/>
          </a:p>
          <a:p>
            <a:r>
              <a:rPr lang="en-GB" i="0" baseline="0" dirty="0" smtClean="0"/>
              <a:t>Hopefully some of the tips provided in this slide help you towards having a successful conversation and outcome.</a:t>
            </a:r>
          </a:p>
          <a:p>
            <a:endParaRPr lang="en-GB" i="0" baseline="0" dirty="0" smtClean="0"/>
          </a:p>
          <a:p>
            <a:endParaRPr lang="en-GB" i="0" baseline="0" dirty="0" smtClean="0"/>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A5EF9209-A3EC-42DF-8462-5ACF8F648778}" type="slidenum">
              <a:rPr lang="en-GB" smtClean="0"/>
              <a:t>9</a:t>
            </a:fld>
            <a:endParaRPr lang="en-GB"/>
          </a:p>
        </p:txBody>
      </p:sp>
    </p:spTree>
    <p:extLst>
      <p:ext uri="{BB962C8B-B14F-4D97-AF65-F5344CB8AC3E}">
        <p14:creationId xmlns:p14="http://schemas.microsoft.com/office/powerpoint/2010/main" val="234055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87138AB-D89F-4D22-97C3-BF129A1FA496}" type="slidenum">
              <a:t>10</a:t>
            </a:fld>
            <a:endParaRPr lang="en-GB"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a:xfrm>
            <a:off x="685800" y="5288692"/>
            <a:ext cx="5486400" cy="2712308"/>
          </a:xfrm>
        </p:spPr>
        <p:txBody>
          <a:bodyPr/>
          <a:lstStyle/>
          <a:p>
            <a:r>
              <a:rPr lang="en-GB" dirty="0" smtClean="0"/>
              <a:t>On this slide, are 6 of the most common styles of conversation a</a:t>
            </a:r>
            <a:r>
              <a:rPr lang="en-GB" baseline="0" dirty="0" smtClean="0"/>
              <a:t> person can adopt when they feel under pressure or stressed.  Equally, a person can also display such styles when they only interested in their own point of view and voice.  So…</a:t>
            </a:r>
            <a:endParaRPr lang="en-GB" dirty="0" smtClean="0"/>
          </a:p>
          <a:p>
            <a:endParaRPr lang="en-GB" dirty="0" smtClean="0"/>
          </a:p>
          <a:p>
            <a:r>
              <a:rPr lang="en-GB" dirty="0" smtClean="0"/>
              <a:t>Masking – picking and choosing in showing your true opinion</a:t>
            </a:r>
            <a:r>
              <a:rPr lang="en-GB" baseline="0" dirty="0" smtClean="0"/>
              <a:t> or </a:t>
            </a:r>
            <a:r>
              <a:rPr lang="en-GB" dirty="0" smtClean="0"/>
              <a:t>sarcasm.</a:t>
            </a:r>
            <a:r>
              <a:rPr lang="en-GB" baseline="0" dirty="0" smtClean="0"/>
              <a:t>  “</a:t>
            </a:r>
            <a:r>
              <a:rPr lang="en-GB" i="1" dirty="0" smtClean="0"/>
              <a:t>Oh Yes that idea will work like a charm, Where do you come up with this stuff?”  </a:t>
            </a:r>
            <a:r>
              <a:rPr lang="en-GB" i="0" dirty="0" smtClean="0"/>
              <a:t>But</a:t>
            </a:r>
            <a:r>
              <a:rPr lang="en-GB" i="0" baseline="0" dirty="0" smtClean="0"/>
              <a:t> what you are actually meaning is, it’s a silly idea.</a:t>
            </a:r>
            <a:endParaRPr lang="en-GB" i="1" dirty="0" smtClean="0"/>
          </a:p>
          <a:p>
            <a:endParaRPr lang="en-GB" dirty="0" smtClean="0"/>
          </a:p>
          <a:p>
            <a:r>
              <a:rPr lang="en-GB" dirty="0" smtClean="0"/>
              <a:t>Avoiding – which is deflecting or staying away from sensitive subjects</a:t>
            </a:r>
            <a:r>
              <a:rPr lang="en-GB" baseline="0" dirty="0" smtClean="0"/>
              <a:t> or </a:t>
            </a:r>
            <a:r>
              <a:rPr lang="en-GB" dirty="0" smtClean="0"/>
              <a:t>not addressing the real issues.</a:t>
            </a:r>
            <a:r>
              <a:rPr lang="en-GB" baseline="0" dirty="0" smtClean="0"/>
              <a:t>  People may c</a:t>
            </a:r>
            <a:r>
              <a:rPr lang="en-GB" dirty="0" smtClean="0"/>
              <a:t>hange the subject or distract from the real issue.</a:t>
            </a:r>
          </a:p>
          <a:p>
            <a:endParaRPr lang="en-GB" dirty="0" smtClean="0"/>
          </a:p>
          <a:p>
            <a:r>
              <a:rPr lang="en-GB" dirty="0" smtClean="0"/>
              <a:t>Withdrawing – this is where a person may exit the conversation or exit the room.</a:t>
            </a:r>
            <a:r>
              <a:rPr lang="en-GB" baseline="0" dirty="0" smtClean="0"/>
              <a:t>  They may give an excuse as a way out and retract from any form on interaction.</a:t>
            </a:r>
            <a:endParaRPr lang="en-GB" dirty="0" smtClean="0"/>
          </a:p>
          <a:p>
            <a:endParaRPr lang="en-GB" dirty="0" smtClean="0"/>
          </a:p>
          <a:p>
            <a:r>
              <a:rPr lang="en-GB" dirty="0" smtClean="0"/>
              <a:t>Controlling – this is where</a:t>
            </a:r>
            <a:r>
              <a:rPr lang="en-GB" baseline="0" dirty="0" smtClean="0"/>
              <a:t> a person may </a:t>
            </a:r>
            <a:r>
              <a:rPr lang="en-GB" dirty="0" smtClean="0"/>
              <a:t>cut others off</a:t>
            </a:r>
            <a:r>
              <a:rPr lang="en-GB" baseline="0" dirty="0" smtClean="0"/>
              <a:t>, </a:t>
            </a:r>
            <a:r>
              <a:rPr lang="en-GB" dirty="0" smtClean="0"/>
              <a:t>speak over them,</a:t>
            </a:r>
            <a:r>
              <a:rPr lang="en-GB" baseline="0" dirty="0" smtClean="0"/>
              <a:t> </a:t>
            </a:r>
            <a:r>
              <a:rPr lang="en-GB" dirty="0" smtClean="0"/>
              <a:t>speak in absolutes,</a:t>
            </a:r>
            <a:r>
              <a:rPr lang="en-GB" baseline="0" dirty="0" smtClean="0"/>
              <a:t> or </a:t>
            </a:r>
            <a:r>
              <a:rPr lang="en-GB" dirty="0" smtClean="0"/>
              <a:t>change the subject.</a:t>
            </a:r>
            <a:r>
              <a:rPr lang="en-GB" baseline="0" dirty="0" smtClean="0"/>
              <a:t>  They may use</a:t>
            </a:r>
            <a:r>
              <a:rPr lang="en-GB" dirty="0" smtClean="0"/>
              <a:t> words like should, must, always, or never.</a:t>
            </a:r>
          </a:p>
          <a:p>
            <a:endParaRPr lang="en-GB" dirty="0"/>
          </a:p>
          <a:p>
            <a:r>
              <a:rPr lang="en-GB" dirty="0" smtClean="0"/>
              <a:t>Labelling</a:t>
            </a:r>
            <a:r>
              <a:rPr lang="en-GB" baseline="0" dirty="0" smtClean="0"/>
              <a:t> – people may put a label on people or ideas so they can be generalised.  For example, y</a:t>
            </a:r>
            <a:r>
              <a:rPr lang="en-GB" dirty="0" smtClean="0"/>
              <a:t>ou are lazy and careless,</a:t>
            </a:r>
            <a:r>
              <a:rPr lang="en-GB" baseline="0" dirty="0" smtClean="0"/>
              <a:t> y</a:t>
            </a:r>
            <a:r>
              <a:rPr lang="en-GB" dirty="0" smtClean="0"/>
              <a:t>ou are no good at maths as I was never</a:t>
            </a:r>
            <a:r>
              <a:rPr lang="en-GB" baseline="0" dirty="0" smtClean="0"/>
              <a:t> any good.  These sort of statements should be avoided during conversations.</a:t>
            </a:r>
            <a:endParaRPr lang="en-GB" dirty="0" smtClean="0"/>
          </a:p>
          <a:p>
            <a:endParaRPr lang="en-GB" dirty="0"/>
          </a:p>
          <a:p>
            <a:r>
              <a:rPr lang="en-GB" dirty="0" smtClean="0"/>
              <a:t>Attacking – this is where a person is belittling and threatening.</a:t>
            </a:r>
            <a:r>
              <a:rPr lang="en-GB" baseline="0" dirty="0" smtClean="0"/>
              <a:t>  For example they may say, i</a:t>
            </a:r>
            <a:r>
              <a:rPr lang="en-GB" dirty="0" smtClean="0"/>
              <a:t>f you don’t get this finished I will… or,</a:t>
            </a:r>
            <a:r>
              <a:rPr lang="en-GB" baseline="0" dirty="0" smtClean="0"/>
              <a:t> don’t you dare do that or I will…</a:t>
            </a:r>
          </a:p>
          <a:p>
            <a:endParaRPr lang="en-GB" baseline="0" dirty="0" smtClean="0"/>
          </a:p>
          <a:p>
            <a:r>
              <a:rPr lang="en-GB" baseline="0" dirty="0" smtClean="0"/>
              <a:t>Hopefully this part of the session will help you to pick up on such signs and styles when in conversation with your child, which in return will help you towards a successful outcome from whichever conversation you have.</a:t>
            </a:r>
          </a:p>
        </p:txBody>
      </p:sp>
    </p:spTree>
    <p:extLst>
      <p:ext uri="{BB962C8B-B14F-4D97-AF65-F5344CB8AC3E}">
        <p14:creationId xmlns:p14="http://schemas.microsoft.com/office/powerpoint/2010/main" val="411868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E99DD8D-5B60-4990-83A4-B098D3E56C57}"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2890372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99DD8D-5B60-4990-83A4-B098D3E56C57}"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2549409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99DD8D-5B60-4990-83A4-B098D3E56C57}"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99848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99DD8D-5B60-4990-83A4-B098D3E56C57}"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193859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E99DD8D-5B60-4990-83A4-B098D3E56C57}"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217889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E99DD8D-5B60-4990-83A4-B098D3E56C57}"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266858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E99DD8D-5B60-4990-83A4-B098D3E56C57}" type="datetimeFigureOut">
              <a:rPr lang="en-GB" smtClean="0"/>
              <a:t>07/04/2021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428498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E99DD8D-5B60-4990-83A4-B098D3E56C57}" type="datetimeFigureOut">
              <a:rPr lang="en-GB" smtClean="0"/>
              <a:t>07/04/2021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57371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9DD8D-5B60-4990-83A4-B098D3E56C57}" type="datetimeFigureOut">
              <a:rPr lang="en-GB" smtClean="0"/>
              <a:t>07/04/2021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295644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99DD8D-5B60-4990-83A4-B098D3E56C57}"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136708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99DD8D-5B60-4990-83A4-B098D3E56C57}"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ACCDC5-107B-4B35-8694-1FEBCB855416}" type="slidenum">
              <a:rPr lang="en-GB" smtClean="0"/>
              <a:t>‹#›</a:t>
            </a:fld>
            <a:endParaRPr lang="en-GB"/>
          </a:p>
        </p:txBody>
      </p:sp>
    </p:spTree>
    <p:extLst>
      <p:ext uri="{BB962C8B-B14F-4D97-AF65-F5344CB8AC3E}">
        <p14:creationId xmlns:p14="http://schemas.microsoft.com/office/powerpoint/2010/main" val="331192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9DD8D-5B60-4990-83A4-B098D3E56C57}" type="datetimeFigureOut">
              <a:rPr lang="en-GB" smtClean="0"/>
              <a:t>07/04/2021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CCDC5-107B-4B35-8694-1FEBCB855416}" type="slidenum">
              <a:rPr lang="en-GB" smtClean="0"/>
              <a:t>‹#›</a:t>
            </a:fld>
            <a:endParaRPr lang="en-GB"/>
          </a:p>
        </p:txBody>
      </p:sp>
    </p:spTree>
    <p:extLst>
      <p:ext uri="{BB962C8B-B14F-4D97-AF65-F5344CB8AC3E}">
        <p14:creationId xmlns:p14="http://schemas.microsoft.com/office/powerpoint/2010/main" val="2589731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21.png"/><Relationship Id="rId10"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3.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lstStyle/>
          <a:p>
            <a:r>
              <a:rPr lang="en-GB" dirty="0" smtClean="0">
                <a:solidFill>
                  <a:schemeClr val="bg1"/>
                </a:solidFill>
                <a:latin typeface="Arial" panose="020B0604020202020204" pitchFamily="34" charset="0"/>
                <a:cs typeface="Arial" panose="020B0604020202020204" pitchFamily="34" charset="0"/>
              </a:rPr>
              <a:t>Conversation Matters</a:t>
            </a:r>
            <a:endParaRPr lang="en-GB" dirty="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Picture 4"/>
          <p:cNvPicPr/>
          <p:nvPr/>
        </p:nvPicPr>
        <p:blipFill>
          <a:blip r:embed="rId6"/>
          <a:stretch>
            <a:fillRect/>
          </a:stretch>
        </p:blipFill>
        <p:spPr>
          <a:xfrm>
            <a:off x="0" y="5735637"/>
            <a:ext cx="1042737" cy="1122363"/>
          </a:xfrm>
          <a:prstGeom prst="rect">
            <a:avLst/>
          </a:prstGeom>
        </p:spPr>
      </p:pic>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a:off x="2197768" y="5741670"/>
            <a:ext cx="1572126" cy="1116330"/>
          </a:xfrm>
          <a:prstGeom prst="rect">
            <a:avLst/>
          </a:prstGeom>
        </p:spPr>
      </p:pic>
      <p:pic>
        <p:nvPicPr>
          <p:cNvPr id="8" name="Picture 7"/>
          <p:cNvPicPr/>
          <p:nvPr/>
        </p:nvPicPr>
        <p:blipFill>
          <a:blip r:embed="rId8"/>
          <a:stretch>
            <a:fillRect/>
          </a:stretch>
        </p:blipFill>
        <p:spPr>
          <a:xfrm>
            <a:off x="5317958" y="5735637"/>
            <a:ext cx="1556084" cy="1122363"/>
          </a:xfrm>
          <a:prstGeom prst="rect">
            <a:avLst/>
          </a:prstGeom>
        </p:spPr>
      </p:pic>
      <p:pic>
        <p:nvPicPr>
          <p:cNvPr id="9" name="Picture 8"/>
          <p:cNvPicPr/>
          <p:nvPr/>
        </p:nvPicPr>
        <p:blipFill>
          <a:blip r:embed="rId9"/>
          <a:stretch>
            <a:fillRect/>
          </a:stretch>
        </p:blipFill>
        <p:spPr>
          <a:xfrm>
            <a:off x="8268536" y="5734005"/>
            <a:ext cx="1393323" cy="1122363"/>
          </a:xfrm>
          <a:prstGeom prst="rect">
            <a:avLst/>
          </a:prstGeom>
        </p:spPr>
      </p:pic>
      <p:pic>
        <p:nvPicPr>
          <p:cNvPr id="10" name="Picture 9"/>
          <p:cNvPicPr/>
          <p:nvPr/>
        </p:nvPicPr>
        <p:blipFill>
          <a:blip r:embed="rId10"/>
          <a:stretch>
            <a:fillRect/>
          </a:stretch>
        </p:blipFill>
        <p:spPr>
          <a:xfrm>
            <a:off x="10668000" y="5732377"/>
            <a:ext cx="1524000" cy="1123991"/>
          </a:xfrm>
          <a:prstGeom prst="rect">
            <a:avLst/>
          </a:prstGeom>
        </p:spPr>
      </p:pic>
    </p:spTree>
    <p:extLst>
      <p:ext uri="{BB962C8B-B14F-4D97-AF65-F5344CB8AC3E}">
        <p14:creationId xmlns:p14="http://schemas.microsoft.com/office/powerpoint/2010/main" val="3592851279"/>
      </p:ext>
    </p:extLst>
  </p:cSld>
  <p:clrMapOvr>
    <a:masterClrMapping/>
  </p:clrMapOvr>
  <mc:AlternateContent xmlns:mc="http://schemas.openxmlformats.org/markup-compatibility/2006" xmlns:p14="http://schemas.microsoft.com/office/powerpoint/2010/main">
    <mc:Choice Requires="p14">
      <p:transition spd="slow" p14:dur="2000" advTm="6591"/>
    </mc:Choice>
    <mc:Fallback xmlns="">
      <p:transition spd="slow" advTm="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17105092"/>
              </p:ext>
            </p:extLst>
          </p:nvPr>
        </p:nvGraphicFramePr>
        <p:xfrm>
          <a:off x="205138" y="189359"/>
          <a:ext cx="11781723" cy="6479282"/>
        </p:xfrm>
        <a:graphic>
          <a:graphicData uri="http://schemas.openxmlformats.org/drawingml/2006/table">
            <a:tbl>
              <a:tblPr>
                <a:effectLst/>
              </a:tblPr>
              <a:tblGrid>
                <a:gridCol w="5891040">
                  <a:extLst>
                    <a:ext uri="{9D8B030D-6E8A-4147-A177-3AD203B41FA5}">
                      <a16:colId xmlns:a16="http://schemas.microsoft.com/office/drawing/2014/main" val="2599853542"/>
                    </a:ext>
                  </a:extLst>
                </a:gridCol>
                <a:gridCol w="5890683">
                  <a:extLst>
                    <a:ext uri="{9D8B030D-6E8A-4147-A177-3AD203B41FA5}">
                      <a16:colId xmlns:a16="http://schemas.microsoft.com/office/drawing/2014/main" val="2390202755"/>
                    </a:ext>
                  </a:extLst>
                </a:gridCol>
              </a:tblGrid>
              <a:tr h="1267202">
                <a:tc>
                  <a:txBody>
                    <a:bodyPr/>
                    <a:lstStyle/>
                    <a:p>
                      <a:pPr marL="0" marR="0" lvl="0" indent="0" algn="l" rtl="0" hangingPunct="1">
                        <a:lnSpc>
                          <a:spcPct val="100000"/>
                        </a:lnSpc>
                        <a:spcBef>
                          <a:spcPts val="0"/>
                        </a:spcBef>
                        <a:spcAft>
                          <a:spcPts val="0"/>
                        </a:spcAft>
                        <a:buNone/>
                        <a:tabLst/>
                        <a:defRPr b="0" i="0" u="none" strike="noStrike" spc="0">
                          <a:solidFill>
                            <a:srgbClr val="FFFFFF"/>
                          </a:solidFill>
                        </a:defRPr>
                      </a:pPr>
                      <a:endParaRPr lang="en-GB" sz="2400" b="0" i="0" u="none" strike="noStrike" kern="1200" spc="0" dirty="0">
                        <a:solidFill>
                          <a:srgbClr val="FFFFFF"/>
                        </a:solidFill>
                        <a:latin typeface="Calibri" pitchFamily="18"/>
                        <a:ea typeface="Microsoft YaHei" pitchFamily="2"/>
                        <a:cs typeface="Arial" pitchFamily="2"/>
                      </a:endParaRPr>
                    </a:p>
                    <a:p>
                      <a:pPr marL="0" marR="0" lvl="0" indent="0" algn="l" rtl="0" hangingPunct="1">
                        <a:lnSpc>
                          <a:spcPct val="100000"/>
                        </a:lnSpc>
                        <a:spcBef>
                          <a:spcPts val="0"/>
                        </a:spcBef>
                        <a:spcAft>
                          <a:spcPts val="0"/>
                        </a:spcAft>
                        <a:buNone/>
                        <a:tabLst/>
                        <a:defRPr b="0" i="0" u="none" strike="noStrike" spc="0">
                          <a:solidFill>
                            <a:srgbClr val="FFFFFF"/>
                          </a:solidFill>
                        </a:defRPr>
                      </a:pPr>
                      <a:r>
                        <a:rPr lang="en-GB" sz="2400" b="0" i="0" u="none" strike="noStrike" kern="1200" spc="0" dirty="0">
                          <a:solidFill>
                            <a:srgbClr val="FFFFFF"/>
                          </a:solidFill>
                          <a:latin typeface="Arial" panose="020B0604020202020204" pitchFamily="34" charset="0"/>
                          <a:ea typeface="Microsoft YaHei" pitchFamily="2"/>
                          <a:cs typeface="Arial" panose="020B0604020202020204" pitchFamily="34" charset="0"/>
                        </a:rPr>
                        <a:t> What does             look like?</a:t>
                      </a:r>
                    </a:p>
                    <a:p>
                      <a:pPr marL="0" marR="0" lvl="0" indent="0" algn="l" rtl="0" hangingPunct="1">
                        <a:lnSpc>
                          <a:spcPct val="100000"/>
                        </a:lnSpc>
                        <a:spcBef>
                          <a:spcPts val="0"/>
                        </a:spcBef>
                        <a:spcAft>
                          <a:spcPts val="0"/>
                        </a:spcAft>
                        <a:buNone/>
                        <a:tabLst/>
                        <a:defRPr b="0" i="0" u="none" strike="noStrike" spc="0">
                          <a:solidFill>
                            <a:srgbClr val="FFFFFF"/>
                          </a:solidFill>
                        </a:defRPr>
                      </a:pPr>
                      <a:endParaRPr lang="en-GB" sz="1800" b="0" i="0" u="none" strike="noStrike" kern="1200" spc="0" dirty="0">
                        <a:solidFill>
                          <a:srgbClr val="FFFFFF"/>
                        </a:solidFill>
                        <a:latin typeface="Calibri" pitchFamily="18"/>
                        <a:ea typeface="Microsoft YaHei" pitchFamily="2"/>
                        <a:cs typeface="Arial" pitchFamily="2"/>
                      </a:endParaRPr>
                    </a:p>
                  </a:txBody>
                  <a:tcPr/>
                </a:tc>
                <a:tc>
                  <a:txBody>
                    <a:bodyPr/>
                    <a:lstStyle/>
                    <a:p>
                      <a:pPr marL="0" marR="0" lvl="0" indent="0" algn="l" rtl="0" hangingPunct="1">
                        <a:lnSpc>
                          <a:spcPct val="100000"/>
                        </a:lnSpc>
                        <a:spcBef>
                          <a:spcPts val="0"/>
                        </a:spcBef>
                        <a:spcAft>
                          <a:spcPts val="0"/>
                        </a:spcAft>
                        <a:buNone/>
                        <a:tabLst/>
                        <a:defRPr spc="0"/>
                      </a:pPr>
                      <a:endParaRPr lang="en-GB" sz="2400" b="0" i="0" u="none" strike="noStrike" kern="1200" spc="0" dirty="0">
                        <a:solidFill>
                          <a:srgbClr val="FFFFFF"/>
                        </a:solidFill>
                        <a:latin typeface="Calibri" pitchFamily="18"/>
                        <a:ea typeface="Microsoft YaHei" pitchFamily="2"/>
                        <a:cs typeface="Arial" pitchFamily="2"/>
                      </a:endParaRPr>
                    </a:p>
                    <a:p>
                      <a:pPr marL="0" marR="0" lvl="0" indent="0" algn="l" rtl="0" hangingPunct="1">
                        <a:lnSpc>
                          <a:spcPct val="100000"/>
                        </a:lnSpc>
                        <a:spcBef>
                          <a:spcPts val="0"/>
                        </a:spcBef>
                        <a:spcAft>
                          <a:spcPts val="0"/>
                        </a:spcAft>
                        <a:buNone/>
                        <a:tabLst/>
                        <a:defRPr spc="0"/>
                      </a:pPr>
                      <a:r>
                        <a:rPr lang="en-GB" sz="2400" b="0" i="0" u="none" strike="noStrike" kern="1200" spc="0" dirty="0">
                          <a:solidFill>
                            <a:srgbClr val="FFFFFF"/>
                          </a:solidFill>
                          <a:latin typeface="Arial" panose="020B0604020202020204" pitchFamily="34" charset="0"/>
                          <a:ea typeface="Microsoft YaHei" pitchFamily="2"/>
                          <a:cs typeface="Arial" panose="020B0604020202020204" pitchFamily="34" charset="0"/>
                        </a:rPr>
                        <a:t>What does             look like?</a:t>
                      </a:r>
                    </a:p>
                  </a:txBody>
                  <a:tcPr/>
                </a:tc>
                <a:extLst>
                  <a:ext uri="{0D108BD9-81ED-4DB2-BD59-A6C34878D82A}">
                    <a16:rowId xmlns:a16="http://schemas.microsoft.com/office/drawing/2014/main" val="3381255032"/>
                  </a:ext>
                </a:extLst>
              </a:tr>
              <a:tr h="5033515">
                <a:tc>
                  <a:txBody>
                    <a:bodyPr/>
                    <a:lstStyle/>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Masking…</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picking</a:t>
                      </a:r>
                      <a:r>
                        <a:rPr lang="en-GB" sz="2800" b="0" i="0" u="none" strike="noStrike" kern="1200" spc="0" baseline="0" dirty="0" smtClean="0">
                          <a:solidFill>
                            <a:schemeClr val="bg1"/>
                          </a:solidFill>
                          <a:latin typeface="Arial" panose="020B0604020202020204" pitchFamily="34" charset="0"/>
                          <a:ea typeface="Microsoft YaHei" pitchFamily="2"/>
                          <a:cs typeface="Arial" panose="020B0604020202020204" pitchFamily="34" charset="0"/>
                        </a:rPr>
                        <a:t> and choosing in</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 </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showing your true opinion/sarcasm</a:t>
                      </a:r>
                    </a:p>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Avoiding…</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deflecting</a:t>
                      </a:r>
                      <a:r>
                        <a:rPr lang="en-GB" sz="2800" b="0" i="0" u="none" strike="noStrike" kern="1200" spc="0" baseline="0" dirty="0" smtClean="0">
                          <a:solidFill>
                            <a:schemeClr val="bg1"/>
                          </a:solidFill>
                          <a:latin typeface="Arial" panose="020B0604020202020204" pitchFamily="34" charset="0"/>
                          <a:ea typeface="Microsoft YaHei" pitchFamily="2"/>
                          <a:cs typeface="Arial" panose="020B0604020202020204" pitchFamily="34" charset="0"/>
                        </a:rPr>
                        <a:t> or staying</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 </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away from sensitive subjects/not addressing the real issues</a:t>
                      </a:r>
                    </a:p>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Withdrawing…</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exiting </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the conversation or exiting the room</a:t>
                      </a:r>
                    </a:p>
                  </a:txBody>
                  <a:tcPr/>
                </a:tc>
                <a:tc>
                  <a:txBody>
                    <a:bodyPr/>
                    <a:lstStyle/>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rPr>
                        <a:t>Controlling</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…cutting others off/speaking over them/speaking in absolutes/change the subject</a:t>
                      </a:r>
                    </a:p>
                    <a:p>
                      <a:pPr marL="0" marR="0" lvl="0" indent="0" algn="l" rtl="0" hangingPunct="1">
                        <a:lnSpc>
                          <a:spcPct val="100000"/>
                        </a:lnSpc>
                        <a:spcBef>
                          <a:spcPts val="0"/>
                        </a:spcBef>
                        <a:spcAft>
                          <a:spcPts val="0"/>
                        </a:spcAft>
                        <a:buNone/>
                        <a:tabLst/>
                        <a:defRPr spc="0"/>
                      </a:pPr>
                      <a:endPar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rPr>
                        <a:t>Labelling</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…putting a label on people or ideas so they can be </a:t>
                      </a:r>
                      <a:r>
                        <a:rPr lang="en-GB" sz="2800" b="0" i="0" u="none" strike="noStrike" kern="1200" spc="0" dirty="0" smtClean="0">
                          <a:solidFill>
                            <a:schemeClr val="bg1"/>
                          </a:solidFill>
                          <a:latin typeface="Arial" panose="020B0604020202020204" pitchFamily="34" charset="0"/>
                          <a:ea typeface="Microsoft YaHei" pitchFamily="2"/>
                          <a:cs typeface="Arial" panose="020B0604020202020204" pitchFamily="34" charset="0"/>
                        </a:rPr>
                        <a:t>generalised</a:t>
                      </a:r>
                      <a:endPar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endPar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endPar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endParaRPr>
                    </a:p>
                    <a:p>
                      <a:pPr marL="0" marR="0" lvl="0" indent="0" algn="l" rtl="0" hangingPunct="1">
                        <a:lnSpc>
                          <a:spcPct val="100000"/>
                        </a:lnSpc>
                        <a:spcBef>
                          <a:spcPts val="0"/>
                        </a:spcBef>
                        <a:spcAft>
                          <a:spcPts val="0"/>
                        </a:spcAft>
                        <a:buNone/>
                        <a:tabLst/>
                        <a:defRPr spc="0"/>
                      </a:pPr>
                      <a:r>
                        <a:rPr lang="en-GB" sz="2800" b="1" i="0" u="none" strike="noStrike" kern="1200" spc="0" dirty="0">
                          <a:solidFill>
                            <a:schemeClr val="bg1"/>
                          </a:solidFill>
                          <a:latin typeface="Arial" panose="020B0604020202020204" pitchFamily="34" charset="0"/>
                          <a:ea typeface="Microsoft YaHei" pitchFamily="2"/>
                          <a:cs typeface="Arial" panose="020B0604020202020204" pitchFamily="34" charset="0"/>
                        </a:rPr>
                        <a:t>Attacking</a:t>
                      </a:r>
                      <a:r>
                        <a:rPr lang="en-GB" sz="2800" b="0" i="0" u="none" strike="noStrike" kern="1200" spc="0" dirty="0">
                          <a:solidFill>
                            <a:schemeClr val="bg1"/>
                          </a:solidFill>
                          <a:latin typeface="Arial" panose="020B0604020202020204" pitchFamily="34" charset="0"/>
                          <a:ea typeface="Microsoft YaHei" pitchFamily="2"/>
                          <a:cs typeface="Arial" panose="020B0604020202020204" pitchFamily="34" charset="0"/>
                        </a:rPr>
                        <a:t>…belittling and threatening</a:t>
                      </a:r>
                    </a:p>
                  </a:txBody>
                  <a:tcPr/>
                </a:tc>
                <a:extLst>
                  <a:ext uri="{0D108BD9-81ED-4DB2-BD59-A6C34878D82A}">
                    <a16:rowId xmlns:a16="http://schemas.microsoft.com/office/drawing/2014/main" val="4015011178"/>
                  </a:ext>
                </a:extLst>
              </a:tr>
            </a:tbl>
          </a:graphicData>
        </a:graphic>
      </p:graphicFrame>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7809451" y="410032"/>
            <a:ext cx="770034" cy="770034"/>
          </a:xfrm>
          <a:prstGeom prst="rect">
            <a:avLst/>
          </a:prstGeom>
          <a:noFill/>
          <a:ln cap="flat">
            <a:noFill/>
          </a:ln>
        </p:spPr>
      </p:pic>
      <p:pic>
        <p:nvPicPr>
          <p:cNvPr id="4" name="Picture 5">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2024345" y="410032"/>
            <a:ext cx="770034" cy="770034"/>
          </a:xfrm>
          <a:prstGeom prst="rect">
            <a:avLst/>
          </a:prstGeom>
          <a:noFill/>
          <a:ln cap="flat">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5270575"/>
      </p:ext>
    </p:extLst>
  </p:cSld>
  <p:clrMapOvr>
    <a:masterClrMapping/>
  </p:clrMapOvr>
  <mc:AlternateContent xmlns:mc="http://schemas.openxmlformats.org/markup-compatibility/2006" xmlns:p14="http://schemas.microsoft.com/office/powerpoint/2010/main">
    <mc:Choice Requires="p14">
      <p:transition spd="slow" p14:dur="2000" advTm="172362"/>
    </mc:Choice>
    <mc:Fallback xmlns="">
      <p:transition spd="slow" advTm="17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67697" y="0"/>
            <a:ext cx="8056605" cy="1200329"/>
          </a:xfrm>
          <a:prstGeom prst="rect">
            <a:avLst/>
          </a:prstGeom>
          <a:noFill/>
        </p:spPr>
        <p:txBody>
          <a:bodyPr wrap="square" rtlCol="0">
            <a:spAutoFit/>
          </a:bodyPr>
          <a:lstStyle/>
          <a:p>
            <a:pPr algn="ctr"/>
            <a:r>
              <a:rPr lang="en-GB" sz="3600" b="1" dirty="0" smtClean="0">
                <a:latin typeface="Arial" panose="020B0604020202020204" pitchFamily="34" charset="0"/>
                <a:cs typeface="Arial" panose="020B0604020202020204" pitchFamily="34" charset="0"/>
              </a:rPr>
              <a:t>5 Steps to Tackling a Difficult Conversation</a:t>
            </a:r>
            <a:endParaRPr lang="en-GB" sz="3600" b="1" dirty="0">
              <a:latin typeface="Arial" panose="020B0604020202020204" pitchFamily="34" charset="0"/>
              <a:cs typeface="Arial" panose="020B0604020202020204" pitchFamily="34" charset="0"/>
            </a:endParaRPr>
          </a:p>
        </p:txBody>
      </p:sp>
      <p:sp>
        <p:nvSpPr>
          <p:cNvPr id="3" name="TextBox 2"/>
          <p:cNvSpPr txBox="1"/>
          <p:nvPr/>
        </p:nvSpPr>
        <p:spPr>
          <a:xfrm>
            <a:off x="356286" y="1490008"/>
            <a:ext cx="11479426" cy="5078313"/>
          </a:xfrm>
          <a:prstGeom prst="rect">
            <a:avLst/>
          </a:prstGeom>
          <a:noFill/>
        </p:spPr>
        <p:txBody>
          <a:bodyPr wrap="square" rtlCol="0">
            <a:spAutoFit/>
          </a:bodyPr>
          <a:lstStyle/>
          <a:p>
            <a:pPr marL="342900" indent="-342900">
              <a:lnSpc>
                <a:spcPct val="150000"/>
              </a:lnSpc>
              <a:buAutoNum type="arabicPeriod"/>
            </a:pPr>
            <a:r>
              <a:rPr lang="en-GB" sz="2400" b="1" dirty="0" smtClean="0">
                <a:latin typeface="Arial" panose="020B0604020202020204" pitchFamily="34" charset="0"/>
                <a:cs typeface="Arial" panose="020B0604020202020204" pitchFamily="34" charset="0"/>
              </a:rPr>
              <a:t>Prepare</a:t>
            </a:r>
            <a:r>
              <a:rPr lang="en-GB" sz="2400" dirty="0" smtClean="0">
                <a:latin typeface="Arial" panose="020B0604020202020204" pitchFamily="34" charset="0"/>
                <a:cs typeface="Arial" panose="020B0604020202020204" pitchFamily="34" charset="0"/>
              </a:rPr>
              <a:t> – opening statement, be honest about feelings, positive tone, show commitment to resolving the issue</a:t>
            </a:r>
          </a:p>
          <a:p>
            <a:pPr>
              <a:lnSpc>
                <a:spcPct val="150000"/>
              </a:lnSpc>
            </a:pPr>
            <a:endParaRPr lang="en-GB" sz="2400" dirty="0" smtClean="0">
              <a:latin typeface="Arial" panose="020B0604020202020204" pitchFamily="34" charset="0"/>
              <a:cs typeface="Arial" panose="020B0604020202020204" pitchFamily="34" charset="0"/>
            </a:endParaRPr>
          </a:p>
          <a:p>
            <a:pPr>
              <a:lnSpc>
                <a:spcPct val="150000"/>
              </a:lnSpc>
            </a:pPr>
            <a:r>
              <a:rPr lang="en-GB" sz="2400" b="1" dirty="0" smtClean="0">
                <a:latin typeface="Arial" panose="020B0604020202020204" pitchFamily="34" charset="0"/>
                <a:cs typeface="Arial" panose="020B0604020202020204" pitchFamily="34" charset="0"/>
              </a:rPr>
              <a:t>2. Ask</a:t>
            </a:r>
            <a:r>
              <a:rPr lang="en-GB" sz="2400" dirty="0" smtClean="0">
                <a:latin typeface="Arial" panose="020B0604020202020204" pitchFamily="34" charset="0"/>
                <a:cs typeface="Arial" panose="020B0604020202020204" pitchFamily="34" charset="0"/>
              </a:rPr>
              <a:t> – be thankful for the conversation, ask for their point of view, open ended questions (why, what, how) </a:t>
            </a:r>
          </a:p>
          <a:p>
            <a:pPr>
              <a:lnSpc>
                <a:spcPct val="150000"/>
              </a:lnSpc>
            </a:pPr>
            <a:endParaRPr lang="en-GB" sz="2400" dirty="0" smtClean="0">
              <a:latin typeface="Arial" panose="020B0604020202020204" pitchFamily="34" charset="0"/>
              <a:cs typeface="Arial" panose="020B0604020202020204" pitchFamily="34" charset="0"/>
            </a:endParaRPr>
          </a:p>
          <a:p>
            <a:pPr>
              <a:lnSpc>
                <a:spcPct val="150000"/>
              </a:lnSpc>
            </a:pPr>
            <a:r>
              <a:rPr lang="en-GB" sz="2400" b="1" dirty="0" smtClean="0">
                <a:latin typeface="Arial" panose="020B0604020202020204" pitchFamily="34" charset="0"/>
                <a:cs typeface="Arial" panose="020B0604020202020204" pitchFamily="34" charset="0"/>
              </a:rPr>
              <a:t>3. Recognise</a:t>
            </a:r>
            <a:r>
              <a:rPr lang="en-GB" sz="2400" dirty="0" smtClean="0">
                <a:latin typeface="Arial" panose="020B0604020202020204" pitchFamily="34" charset="0"/>
                <a:cs typeface="Arial" panose="020B0604020202020204" pitchFamily="34" charset="0"/>
              </a:rPr>
              <a:t> – give benefit of the doubt, don’t conclude they deliberately meant to hurt/offend, show active listening by validating their feelings and paraphrase their argument, be self-aware by recognising your role in the situation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7562087"/>
      </p:ext>
    </p:extLst>
  </p:cSld>
  <p:clrMapOvr>
    <a:masterClrMapping/>
  </p:clrMapOvr>
  <mc:AlternateContent xmlns:mc="http://schemas.openxmlformats.org/markup-compatibility/2006" xmlns:p14="http://schemas.microsoft.com/office/powerpoint/2010/main">
    <mc:Choice Requires="p14">
      <p:transition spd="slow" p14:dur="2000" advTm="79754"/>
    </mc:Choice>
    <mc:Fallback xmlns="">
      <p:transition spd="slow" advTm="7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06859" y="1975701"/>
            <a:ext cx="11578281" cy="3970318"/>
          </a:xfrm>
          <a:prstGeom prst="rect">
            <a:avLst/>
          </a:prstGeom>
        </p:spPr>
        <p:txBody>
          <a:bodyPr wrap="square">
            <a:spAutoFit/>
          </a:bodyPr>
          <a:lstStyle/>
          <a:p>
            <a:pPr>
              <a:lnSpc>
                <a:spcPct val="150000"/>
              </a:lnSpc>
            </a:pPr>
            <a:r>
              <a:rPr lang="en-GB" sz="2400" b="1" dirty="0" smtClean="0">
                <a:latin typeface="Arial" panose="020B0604020202020204" pitchFamily="34" charset="0"/>
                <a:cs typeface="Arial" panose="020B0604020202020204" pitchFamily="34" charset="0"/>
              </a:rPr>
              <a:t>4. Express</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 clarify your perspective but don’t minimise their take on it, be assertive about what matters to you – don’t agree just to end conversation, don’t be afraid of being vulnerable – don’t bury your feelings as showing feelings may </a:t>
            </a:r>
            <a:r>
              <a:rPr lang="en-GB" sz="2400" dirty="0" smtClean="0">
                <a:latin typeface="Arial" panose="020B0604020202020204" pitchFamily="34" charset="0"/>
                <a:cs typeface="Arial" panose="020B0604020202020204" pitchFamily="34" charset="0"/>
              </a:rPr>
              <a:t>encourage them </a:t>
            </a:r>
            <a:r>
              <a:rPr lang="en-GB" sz="2400" dirty="0">
                <a:latin typeface="Arial" panose="020B0604020202020204" pitchFamily="34" charset="0"/>
                <a:cs typeface="Arial" panose="020B0604020202020204" pitchFamily="34" charset="0"/>
              </a:rPr>
              <a:t>to do the same, include their side of the story in your </a:t>
            </a:r>
            <a:r>
              <a:rPr lang="en-GB" sz="2400" dirty="0" smtClean="0">
                <a:latin typeface="Arial" panose="020B0604020202020204" pitchFamily="34" charset="0"/>
                <a:cs typeface="Arial" panose="020B0604020202020204" pitchFamily="34" charset="0"/>
              </a:rPr>
              <a:t>explanation</a:t>
            </a:r>
          </a:p>
          <a:p>
            <a:pPr>
              <a:lnSpc>
                <a:spcPct val="150000"/>
              </a:lnSpc>
            </a:pPr>
            <a:endParaRPr lang="en-GB" sz="2400" dirty="0">
              <a:latin typeface="Arial" panose="020B0604020202020204" pitchFamily="34" charset="0"/>
              <a:cs typeface="Arial" panose="020B0604020202020204" pitchFamily="34" charset="0"/>
            </a:endParaRPr>
          </a:p>
          <a:p>
            <a:pPr>
              <a:lnSpc>
                <a:spcPct val="150000"/>
              </a:lnSpc>
            </a:pPr>
            <a:r>
              <a:rPr lang="en-GB" sz="2400" b="1" dirty="0" smtClean="0">
                <a:latin typeface="Arial" panose="020B0604020202020204" pitchFamily="34" charset="0"/>
                <a:cs typeface="Arial" panose="020B0604020202020204" pitchFamily="34" charset="0"/>
              </a:rPr>
              <a:t>5. Solve</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 if some of their points are unclear go back and ask questions, ask them what they believe the solution could be, again be thankful for speaking with you.</a:t>
            </a:r>
          </a:p>
        </p:txBody>
      </p:sp>
      <p:sp>
        <p:nvSpPr>
          <p:cNvPr id="4" name="TextBox 3"/>
          <p:cNvSpPr txBox="1"/>
          <p:nvPr/>
        </p:nvSpPr>
        <p:spPr>
          <a:xfrm>
            <a:off x="2082114" y="135924"/>
            <a:ext cx="8056605" cy="1200329"/>
          </a:xfrm>
          <a:prstGeom prst="rect">
            <a:avLst/>
          </a:prstGeom>
          <a:noFill/>
        </p:spPr>
        <p:txBody>
          <a:bodyPr wrap="square" rtlCol="0">
            <a:spAutoFit/>
          </a:bodyPr>
          <a:lstStyle/>
          <a:p>
            <a:pPr algn="ctr"/>
            <a:r>
              <a:rPr lang="en-GB" sz="3600" b="1" dirty="0" smtClean="0">
                <a:latin typeface="Arial" panose="020B0604020202020204" pitchFamily="34" charset="0"/>
                <a:cs typeface="Arial" panose="020B0604020202020204" pitchFamily="34" charset="0"/>
              </a:rPr>
              <a:t>5 Steps to Tacking a Difficult Conversation (continued…)</a:t>
            </a:r>
            <a:endParaRPr lang="en-GB" sz="3600" b="1"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8874806"/>
      </p:ext>
    </p:extLst>
  </p:cSld>
  <p:clrMapOvr>
    <a:masterClrMapping/>
  </p:clrMapOvr>
  <mc:AlternateContent xmlns:mc="http://schemas.openxmlformats.org/markup-compatibility/2006" xmlns:p14="http://schemas.microsoft.com/office/powerpoint/2010/main">
    <mc:Choice Requires="p14">
      <p:transition spd="slow" p14:dur="2000" advTm="69048"/>
    </mc:Choice>
    <mc:Fallback xmlns="">
      <p:transition spd="slow" advTm="6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0"/>
            <a:ext cx="12192000" cy="6858000"/>
          </a:xfrm>
          <a:prstGeom prst="rect">
            <a:avLst/>
          </a:prstGeom>
        </p:spPr>
      </p:pic>
      <p:sp>
        <p:nvSpPr>
          <p:cNvPr id="2" name="TextBox 1"/>
          <p:cNvSpPr txBox="1"/>
          <p:nvPr/>
        </p:nvSpPr>
        <p:spPr>
          <a:xfrm>
            <a:off x="2279374" y="278295"/>
            <a:ext cx="7368209" cy="646331"/>
          </a:xfrm>
          <a:prstGeom prst="rect">
            <a:avLst/>
          </a:prstGeom>
          <a:noFill/>
        </p:spPr>
        <p:txBody>
          <a:bodyPr wrap="square" rtlCol="0">
            <a:spAutoFit/>
          </a:bodyPr>
          <a:lstStyle/>
          <a:p>
            <a:pPr algn="ctr"/>
            <a:r>
              <a:rPr lang="en-GB" sz="3600" b="1" dirty="0" smtClean="0">
                <a:latin typeface="Arial" panose="020B0604020202020204" pitchFamily="34" charset="0"/>
                <a:cs typeface="Arial" panose="020B0604020202020204" pitchFamily="34" charset="0"/>
              </a:rPr>
              <a:t>Conclusion</a:t>
            </a:r>
            <a:endParaRPr lang="en-GB" sz="3600" b="1" dirty="0">
              <a:latin typeface="Arial" panose="020B0604020202020204" pitchFamily="34" charset="0"/>
              <a:cs typeface="Arial" panose="020B0604020202020204" pitchFamily="34" charset="0"/>
            </a:endParaRPr>
          </a:p>
        </p:txBody>
      </p:sp>
      <p:sp>
        <p:nvSpPr>
          <p:cNvPr id="5" name="TextBox 4"/>
          <p:cNvSpPr txBox="1"/>
          <p:nvPr/>
        </p:nvSpPr>
        <p:spPr>
          <a:xfrm>
            <a:off x="742123" y="1346179"/>
            <a:ext cx="5393634" cy="3970318"/>
          </a:xfrm>
          <a:prstGeom prst="rect">
            <a:avLst/>
          </a:prstGeom>
          <a:noFill/>
        </p:spPr>
        <p:txBody>
          <a:bodyPr wrap="square" rtlCol="0">
            <a:spAutoFit/>
          </a:bodyPr>
          <a:lstStyle/>
          <a:p>
            <a:r>
              <a:rPr lang="en-GB" sz="3600" b="1" dirty="0" smtClean="0">
                <a:latin typeface="Arial" panose="020B0604020202020204" pitchFamily="34" charset="0"/>
                <a:cs typeface="Arial" panose="020B0604020202020204" pitchFamily="34" charset="0"/>
              </a:rPr>
              <a:t>Take away points:</a:t>
            </a:r>
          </a:p>
          <a:p>
            <a:endParaRPr lang="en-GB" sz="3600" dirty="0" smtClean="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	Create Safety</a:t>
            </a:r>
          </a:p>
          <a:p>
            <a:endParaRPr lang="en-GB" sz="3600" dirty="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	Have a Plan</a:t>
            </a:r>
          </a:p>
          <a:p>
            <a:endParaRPr lang="en-GB" sz="3600" dirty="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	Follow the 5 Steps</a:t>
            </a:r>
            <a:endParaRPr lang="en-GB" sz="3600" dirty="0">
              <a:latin typeface="Arial" panose="020B0604020202020204" pitchFamily="34" charset="0"/>
              <a:cs typeface="Arial" panose="020B0604020202020204" pitchFamily="34" charset="0"/>
            </a:endParaRPr>
          </a:p>
        </p:txBody>
      </p:sp>
      <p:pic>
        <p:nvPicPr>
          <p:cNvPr id="8" name="Picture 7"/>
          <p:cNvPicPr/>
          <p:nvPr/>
        </p:nvPicPr>
        <p:blipFill>
          <a:blip r:embed="rId6"/>
          <a:stretch>
            <a:fillRect/>
          </a:stretch>
        </p:blipFill>
        <p:spPr>
          <a:xfrm>
            <a:off x="0" y="5735637"/>
            <a:ext cx="1042737" cy="1122363"/>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2197768" y="5741670"/>
            <a:ext cx="1572126" cy="1116330"/>
          </a:xfrm>
          <a:prstGeom prst="rect">
            <a:avLst/>
          </a:prstGeom>
        </p:spPr>
      </p:pic>
      <p:pic>
        <p:nvPicPr>
          <p:cNvPr id="10" name="Picture 9"/>
          <p:cNvPicPr/>
          <p:nvPr/>
        </p:nvPicPr>
        <p:blipFill>
          <a:blip r:embed="rId8"/>
          <a:stretch>
            <a:fillRect/>
          </a:stretch>
        </p:blipFill>
        <p:spPr>
          <a:xfrm>
            <a:off x="5317958" y="5735637"/>
            <a:ext cx="1556084" cy="1122363"/>
          </a:xfrm>
          <a:prstGeom prst="rect">
            <a:avLst/>
          </a:prstGeom>
        </p:spPr>
      </p:pic>
      <p:pic>
        <p:nvPicPr>
          <p:cNvPr id="11" name="Picture 10"/>
          <p:cNvPicPr/>
          <p:nvPr/>
        </p:nvPicPr>
        <p:blipFill>
          <a:blip r:embed="rId9"/>
          <a:stretch>
            <a:fillRect/>
          </a:stretch>
        </p:blipFill>
        <p:spPr>
          <a:xfrm>
            <a:off x="8268536" y="5734005"/>
            <a:ext cx="1393323" cy="1122363"/>
          </a:xfrm>
          <a:prstGeom prst="rect">
            <a:avLst/>
          </a:prstGeom>
        </p:spPr>
      </p:pic>
      <p:pic>
        <p:nvPicPr>
          <p:cNvPr id="12" name="Picture 11"/>
          <p:cNvPicPr/>
          <p:nvPr/>
        </p:nvPicPr>
        <p:blipFill>
          <a:blip r:embed="rId10"/>
          <a:stretch>
            <a:fillRect/>
          </a:stretch>
        </p:blipFill>
        <p:spPr>
          <a:xfrm>
            <a:off x="10668000" y="5732377"/>
            <a:ext cx="1524000" cy="112399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14063558"/>
      </p:ext>
    </p:extLst>
  </p:cSld>
  <p:clrMapOvr>
    <a:masterClrMapping/>
  </p:clrMapOvr>
  <mc:AlternateContent xmlns:mc="http://schemas.openxmlformats.org/markup-compatibility/2006">
    <mc:Choice xmlns:p14="http://schemas.microsoft.com/office/powerpoint/2010/main" Requires="p14">
      <p:transition spd="slow" p14:dur="2000" advTm="46360"/>
    </mc:Choice>
    <mc:Fallback>
      <p:transition spd="slow" advTm="4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GB" b="1" dirty="0" smtClean="0">
                <a:latin typeface="Arial" panose="020B0604020202020204" pitchFamily="34" charset="0"/>
                <a:cs typeface="Arial" panose="020B0604020202020204" pitchFamily="34" charset="0"/>
              </a:rPr>
              <a:t>Objectives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84362"/>
            <a:ext cx="10515600" cy="4351338"/>
          </a:xfrm>
        </p:spPr>
        <p:txBody>
          <a:bodyPr/>
          <a:lstStyle/>
          <a:p>
            <a:pPr>
              <a:lnSpc>
                <a:spcPct val="150000"/>
              </a:lnSpc>
            </a:pPr>
            <a:r>
              <a:rPr lang="en-GB" dirty="0" smtClean="0">
                <a:latin typeface="Arial" panose="020B0604020202020204" pitchFamily="34" charset="0"/>
                <a:cs typeface="Arial" panose="020B0604020202020204" pitchFamily="34" charset="0"/>
              </a:rPr>
              <a:t>Building the skills and confidence to make a positive impact</a:t>
            </a:r>
          </a:p>
          <a:p>
            <a:pPr>
              <a:lnSpc>
                <a:spcPct val="150000"/>
              </a:lnSpc>
            </a:pPr>
            <a:r>
              <a:rPr lang="en-GB" dirty="0" smtClean="0">
                <a:latin typeface="Arial" panose="020B0604020202020204" pitchFamily="34" charset="0"/>
                <a:cs typeface="Arial" panose="020B0604020202020204" pitchFamily="34" charset="0"/>
              </a:rPr>
              <a:t>The need for a plan and structure</a:t>
            </a:r>
          </a:p>
          <a:p>
            <a:pPr>
              <a:lnSpc>
                <a:spcPct val="150000"/>
              </a:lnSpc>
            </a:pPr>
            <a:r>
              <a:rPr lang="en-GB" dirty="0" smtClean="0">
                <a:latin typeface="Arial" panose="020B0604020202020204" pitchFamily="34" charset="0"/>
                <a:cs typeface="Arial" panose="020B0604020202020204" pitchFamily="34" charset="0"/>
              </a:rPr>
              <a:t>The need for flexibility &amp; to expect the unexpected</a:t>
            </a:r>
          </a:p>
          <a:p>
            <a:pPr>
              <a:lnSpc>
                <a:spcPct val="150000"/>
              </a:lnSpc>
            </a:pPr>
            <a:r>
              <a:rPr lang="en-GB" dirty="0"/>
              <a:t>The need for clarity &amp; a safe </a:t>
            </a:r>
            <a:r>
              <a:rPr lang="en-GB" dirty="0" smtClean="0"/>
              <a:t>environment during conversation</a:t>
            </a:r>
            <a:endParaRPr lang="en-GB" dirty="0"/>
          </a:p>
          <a:p>
            <a:pPr marL="0" indent="0">
              <a:lnSpc>
                <a:spcPct val="150000"/>
              </a:lnSpc>
              <a:buNone/>
            </a:pPr>
            <a:endParaRPr lang="en-GB" dirty="0" smtClean="0">
              <a:latin typeface="Arial" panose="020B0604020202020204" pitchFamily="34"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44103948"/>
      </p:ext>
    </p:extLst>
  </p:cSld>
  <p:clrMapOvr>
    <a:masterClrMapping/>
  </p:clrMapOvr>
  <mc:AlternateContent xmlns:mc="http://schemas.openxmlformats.org/markup-compatibility/2006" xmlns:p14="http://schemas.microsoft.com/office/powerpoint/2010/main">
    <mc:Choice Requires="p14">
      <p:transition spd="slow" p14:dur="2000" advTm="39077"/>
    </mc:Choice>
    <mc:Fallback xmlns="">
      <p:transition spd="slow" advTm="3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en-GB" sz="4000" b="1" dirty="0" smtClean="0">
                <a:solidFill>
                  <a:schemeClr val="bg1"/>
                </a:solidFill>
                <a:latin typeface="Arial" panose="020B0604020202020204" pitchFamily="34" charset="0"/>
                <a:cs typeface="Arial" panose="020B0604020202020204" pitchFamily="34" charset="0"/>
              </a:rPr>
              <a:t>Your experiences</a:t>
            </a:r>
            <a:endParaRPr lang="en-GB" sz="40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93557" y="1825625"/>
            <a:ext cx="11101137" cy="4511008"/>
          </a:xfrm>
        </p:spPr>
        <p:txBody>
          <a:bodyPr>
            <a:normAutofit lnSpcReduction="10000"/>
          </a:bodyPr>
          <a:lstStyle/>
          <a:p>
            <a:endParaRPr lang="en-GB" sz="2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A potentially challenging conversation that had a good outcome</a:t>
            </a:r>
          </a:p>
          <a:p>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A conversation that didn’t work well/ go to plan – what happened?</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Why it is  </a:t>
            </a:r>
            <a:r>
              <a:rPr lang="en-GB" dirty="0">
                <a:solidFill>
                  <a:schemeClr val="bg1"/>
                </a:solidFill>
                <a:latin typeface="Arial" panose="020B0604020202020204" pitchFamily="34" charset="0"/>
                <a:cs typeface="Arial" panose="020B0604020202020204" pitchFamily="34" charset="0"/>
              </a:rPr>
              <a:t>important to tackle issues early and not let them escalate?</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What are the conversations some of us dread or put off and why is that?</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2924901"/>
      </p:ext>
    </p:extLst>
  </p:cSld>
  <p:clrMapOvr>
    <a:masterClrMapping/>
  </p:clrMapOvr>
  <mc:AlternateContent xmlns:mc="http://schemas.openxmlformats.org/markup-compatibility/2006" xmlns:p14="http://schemas.microsoft.com/office/powerpoint/2010/main">
    <mc:Choice Requires="p14">
      <p:transition spd="slow" p14:dur="2000" advTm="57092"/>
    </mc:Choice>
    <mc:Fallback xmlns="">
      <p:transition spd="slow" advTm="5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sp>
        <p:nvSpPr>
          <p:cNvPr id="2" name="Title 1"/>
          <p:cNvSpPr>
            <a:spLocks noGrp="1"/>
          </p:cNvSpPr>
          <p:nvPr>
            <p:ph type="title"/>
          </p:nvPr>
        </p:nvSpPr>
        <p:spPr>
          <a:xfrm>
            <a:off x="527050" y="134281"/>
            <a:ext cx="10515600" cy="596347"/>
          </a:xfrm>
        </p:spPr>
        <p:txBody>
          <a:bodyPr>
            <a:normAutofit fontScale="90000"/>
          </a:bodyPr>
          <a:lstStyle/>
          <a:p>
            <a:pPr algn="ctr"/>
            <a:r>
              <a:rPr lang="en-GB" b="1" dirty="0" smtClean="0">
                <a:latin typeface="Arial" panose="020B0604020202020204" pitchFamily="34" charset="0"/>
                <a:cs typeface="Arial" panose="020B0604020202020204" pitchFamily="34" charset="0"/>
              </a:rPr>
              <a:t>Some example situations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577" y="1238351"/>
            <a:ext cx="10806546" cy="5403749"/>
          </a:xfrm>
        </p:spPr>
        <p:txBody>
          <a:bodyPr>
            <a:normAutofit fontScale="92500" lnSpcReduction="10000"/>
          </a:bodyPr>
          <a:lstStyle/>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Addressing </a:t>
            </a:r>
            <a:r>
              <a:rPr lang="en-GB" sz="3200" dirty="0">
                <a:latin typeface="Arial" panose="020B0604020202020204" pitchFamily="34" charset="0"/>
                <a:cs typeface="Arial" panose="020B0604020202020204" pitchFamily="34" charset="0"/>
              </a:rPr>
              <a:t>poor </a:t>
            </a:r>
            <a:r>
              <a:rPr lang="en-GB" sz="3200" dirty="0" smtClean="0">
                <a:latin typeface="Arial" panose="020B0604020202020204" pitchFamily="34" charset="0"/>
                <a:cs typeface="Arial" panose="020B0604020202020204" pitchFamily="34" charset="0"/>
              </a:rPr>
              <a:t>behaviour </a:t>
            </a:r>
            <a:r>
              <a:rPr lang="en-GB" sz="3200" dirty="0">
                <a:latin typeface="Arial" panose="020B0604020202020204" pitchFamily="34" charset="0"/>
                <a:cs typeface="Arial" panose="020B0604020202020204" pitchFamily="34" charset="0"/>
              </a:rPr>
              <a:t>or </a:t>
            </a:r>
            <a:r>
              <a:rPr lang="en-GB" sz="3200" dirty="0" smtClean="0">
                <a:latin typeface="Arial" panose="020B0604020202020204" pitchFamily="34" charset="0"/>
                <a:cs typeface="Arial" panose="020B0604020202020204" pitchFamily="34" charset="0"/>
              </a:rPr>
              <a:t>conduct</a:t>
            </a:r>
            <a:endParaRPr lang="en-GB" sz="32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Dealing </a:t>
            </a:r>
            <a:r>
              <a:rPr lang="en-GB" sz="3200" dirty="0">
                <a:latin typeface="Arial" panose="020B0604020202020204" pitchFamily="34" charset="0"/>
                <a:cs typeface="Arial" panose="020B0604020202020204" pitchFamily="34" charset="0"/>
              </a:rPr>
              <a:t>with personal problems or stress related </a:t>
            </a:r>
            <a:r>
              <a:rPr lang="en-GB" sz="3200" dirty="0" smtClean="0">
                <a:latin typeface="Arial" panose="020B0604020202020204" pitchFamily="34" charset="0"/>
                <a:cs typeface="Arial" panose="020B0604020202020204" pitchFamily="34" charset="0"/>
              </a:rPr>
              <a:t>issues</a:t>
            </a:r>
            <a:endParaRPr lang="en-GB" sz="32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Providing comfort </a:t>
            </a:r>
            <a:r>
              <a:rPr lang="en-GB" sz="3200" dirty="0">
                <a:latin typeface="Arial" panose="020B0604020202020204" pitchFamily="34" charset="0"/>
                <a:cs typeface="Arial" panose="020B0604020202020204" pitchFamily="34" charset="0"/>
              </a:rPr>
              <a:t>or </a:t>
            </a:r>
            <a:r>
              <a:rPr lang="en-GB" sz="3200" dirty="0" smtClean="0">
                <a:latin typeface="Arial" panose="020B0604020202020204" pitchFamily="34" charset="0"/>
                <a:cs typeface="Arial" panose="020B0604020202020204" pitchFamily="34" charset="0"/>
              </a:rPr>
              <a:t>reassurance </a:t>
            </a:r>
            <a:r>
              <a:rPr lang="en-GB" sz="3200" dirty="0" err="1" smtClean="0">
                <a:latin typeface="Arial" panose="020B0604020202020204" pitchFamily="34" charset="0"/>
                <a:cs typeface="Arial" panose="020B0604020202020204" pitchFamily="34" charset="0"/>
              </a:rPr>
              <a:t>e.g</a:t>
            </a:r>
            <a:r>
              <a:rPr lang="en-GB" sz="3200" dirty="0" smtClean="0">
                <a:latin typeface="Arial" panose="020B0604020202020204" pitchFamily="34" charset="0"/>
                <a:cs typeface="Arial" panose="020B0604020202020204" pitchFamily="34" charset="0"/>
              </a:rPr>
              <a:t> if your child has had a bad day at school</a:t>
            </a:r>
            <a:endParaRPr lang="en-GB" sz="32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Tackling </a:t>
            </a:r>
            <a:r>
              <a:rPr lang="en-GB" sz="3200" dirty="0">
                <a:latin typeface="Arial" panose="020B0604020202020204" pitchFamily="34" charset="0"/>
                <a:cs typeface="Arial" panose="020B0604020202020204" pitchFamily="34" charset="0"/>
              </a:rPr>
              <a:t>personality </a:t>
            </a:r>
            <a:r>
              <a:rPr lang="en-GB" sz="3200" dirty="0" smtClean="0">
                <a:latin typeface="Arial" panose="020B0604020202020204" pitchFamily="34" charset="0"/>
                <a:cs typeface="Arial" panose="020B0604020202020204" pitchFamily="34" charset="0"/>
              </a:rPr>
              <a:t>clashes</a:t>
            </a:r>
            <a:endParaRPr lang="en-GB" sz="3200" dirty="0">
              <a:latin typeface="Arial" panose="020B0604020202020204" pitchFamily="34" charset="0"/>
              <a:cs typeface="Arial" panose="020B0604020202020204" pitchFamily="34" charset="0"/>
            </a:endParaRPr>
          </a:p>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Bullying at school/out with school</a:t>
            </a:r>
          </a:p>
          <a:p>
            <a:pPr>
              <a:lnSpc>
                <a:spcPct val="150000"/>
              </a:lnSpc>
              <a:buFont typeface="Arial" panose="020B0604020202020204" pitchFamily="34" charset="0"/>
              <a:buChar char="•"/>
            </a:pPr>
            <a:r>
              <a:rPr lang="en-GB" sz="3200" dirty="0" smtClean="0">
                <a:latin typeface="Arial" panose="020B0604020202020204" pitchFamily="34" charset="0"/>
                <a:cs typeface="Arial" panose="020B0604020202020204" pitchFamily="34" charset="0"/>
              </a:rPr>
              <a:t>Finding school work difficult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6189252"/>
      </p:ext>
    </p:extLst>
  </p:cSld>
  <p:clrMapOvr>
    <a:masterClrMapping/>
  </p:clrMapOvr>
  <mc:AlternateContent xmlns:mc="http://schemas.openxmlformats.org/markup-compatibility/2006" xmlns:p14="http://schemas.microsoft.com/office/powerpoint/2010/main">
    <mc:Choice Requires="p14">
      <p:transition spd="slow" p14:dur="2000" advTm="45519"/>
    </mc:Choice>
    <mc:Fallback xmlns="">
      <p:transition spd="slow" advTm="4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2348869" y="881109"/>
            <a:ext cx="7543443" cy="5534278"/>
          </a:xfrm>
          <a:prstGeom prst="rect">
            <a:avLst/>
          </a:prstGeom>
          <a:noFill/>
          <a:ln cap="flat">
            <a:noFill/>
          </a:ln>
        </p:spPr>
      </p:pic>
      <p:sp>
        <p:nvSpPr>
          <p:cNvPr id="3" name="TextBox 2"/>
          <p:cNvSpPr txBox="1"/>
          <p:nvPr/>
        </p:nvSpPr>
        <p:spPr>
          <a:xfrm>
            <a:off x="3488602" y="234778"/>
            <a:ext cx="5263979" cy="646331"/>
          </a:xfrm>
          <a:prstGeom prst="rect">
            <a:avLst/>
          </a:prstGeom>
          <a:noFill/>
        </p:spPr>
        <p:txBody>
          <a:bodyPr wrap="square" rtlCol="0">
            <a:spAutoFit/>
          </a:bodyPr>
          <a:lstStyle/>
          <a:p>
            <a:pPr algn="ctr"/>
            <a:r>
              <a:rPr lang="en-GB" sz="3600" b="1" dirty="0" smtClean="0">
                <a:solidFill>
                  <a:schemeClr val="bg1"/>
                </a:solidFill>
                <a:latin typeface="Arial" panose="020B0604020202020204" pitchFamily="34" charset="0"/>
                <a:cs typeface="Arial" panose="020B0604020202020204" pitchFamily="34" charset="0"/>
              </a:rPr>
              <a:t>Handling Emotions</a:t>
            </a:r>
            <a:endParaRPr lang="en-GB" sz="36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2813124"/>
      </p:ext>
    </p:extLst>
  </p:cSld>
  <p:clrMapOvr>
    <a:masterClrMapping/>
  </p:clrMapOvr>
  <mc:AlternateContent xmlns:mc="http://schemas.openxmlformats.org/markup-compatibility/2006" xmlns:p14="http://schemas.microsoft.com/office/powerpoint/2010/main">
    <mc:Choice Requires="p14">
      <p:transition spd="slow" p14:dur="2000" advTm="103590"/>
    </mc:Choice>
    <mc:Fallback xmlns="">
      <p:transition spd="slow" advTm="10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239153"/>
            <a:ext cx="12192000" cy="6618847"/>
          </a:xfr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92944022"/>
      </p:ext>
    </p:extLst>
  </p:cSld>
  <p:clrMapOvr>
    <a:masterClrMapping/>
  </p:clrMapOvr>
  <mc:AlternateContent xmlns:mc="http://schemas.openxmlformats.org/markup-compatibility/2006" xmlns:p14="http://schemas.microsoft.com/office/powerpoint/2010/main">
    <mc:Choice Requires="p14">
      <p:transition spd="slow" p14:dur="2000" advTm="206332"/>
    </mc:Choice>
    <mc:Fallback xmlns="">
      <p:transition spd="slow" advTm="20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High quality inquiry</a:t>
            </a:r>
            <a:endParaRPr lang="en-GB" b="1"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2809510"/>
              </p:ext>
            </p:extLst>
          </p:nvPr>
        </p:nvGraphicFramePr>
        <p:xfrm>
          <a:off x="838200" y="1883535"/>
          <a:ext cx="10515600" cy="3666863"/>
        </p:xfrm>
        <a:graphic>
          <a:graphicData uri="http://schemas.openxmlformats.org/drawingml/2006/table">
            <a:tbl>
              <a:tblPr/>
              <a:tblGrid>
                <a:gridCol w="5257800">
                  <a:extLst>
                    <a:ext uri="{9D8B030D-6E8A-4147-A177-3AD203B41FA5}">
                      <a16:colId xmlns:a16="http://schemas.microsoft.com/office/drawing/2014/main" val="864498808"/>
                    </a:ext>
                  </a:extLst>
                </a:gridCol>
                <a:gridCol w="5257800">
                  <a:extLst>
                    <a:ext uri="{9D8B030D-6E8A-4147-A177-3AD203B41FA5}">
                      <a16:colId xmlns:a16="http://schemas.microsoft.com/office/drawing/2014/main" val="269631770"/>
                    </a:ext>
                  </a:extLst>
                </a:gridCol>
              </a:tblGrid>
              <a:tr h="505774">
                <a:tc>
                  <a:txBody>
                    <a:bodyPr/>
                    <a:lstStyle/>
                    <a:p>
                      <a:pPr fontAlgn="t"/>
                      <a:r>
                        <a:rPr lang="en-GB" dirty="0" smtClean="0">
                          <a:solidFill>
                            <a:schemeClr val="tx1"/>
                          </a:solidFill>
                          <a:effectLst/>
                          <a:latin typeface="Arial" panose="020B0604020202020204" pitchFamily="34" charset="0"/>
                          <a:cs typeface="Arial" panose="020B0604020202020204" pitchFamily="34" charset="0"/>
                        </a:rPr>
                        <a:t>Do </a:t>
                      </a:r>
                      <a:r>
                        <a:rPr lang="en-GB" dirty="0">
                          <a:solidFill>
                            <a:schemeClr val="tx1"/>
                          </a:solidFill>
                          <a:effectLst/>
                          <a:latin typeface="Arial" panose="020B0604020202020204" pitchFamily="34" charset="0"/>
                          <a:cs typeface="Arial" panose="020B0604020202020204" pitchFamily="34" charset="0"/>
                        </a:rPr>
                        <a:t>you understand what I am saying?”</a:t>
                      </a: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fontAlgn="t"/>
                      <a:r>
                        <a:rPr lang="en-GB" dirty="0" smtClean="0">
                          <a:solidFill>
                            <a:schemeClr val="tx1"/>
                          </a:solidFill>
                          <a:effectLst/>
                          <a:latin typeface="Arial" panose="020B0604020202020204" pitchFamily="34" charset="0"/>
                          <a:cs typeface="Arial" panose="020B0604020202020204" pitchFamily="34" charset="0"/>
                        </a:rPr>
                        <a:t>“Tell</a:t>
                      </a:r>
                      <a:r>
                        <a:rPr lang="en-GB" baseline="0" dirty="0" smtClean="0">
                          <a:solidFill>
                            <a:schemeClr val="tx1"/>
                          </a:solidFill>
                          <a:effectLst/>
                          <a:latin typeface="Arial" panose="020B0604020202020204" pitchFamily="34" charset="0"/>
                          <a:cs typeface="Arial" panose="020B0604020202020204" pitchFamily="34" charset="0"/>
                        </a:rPr>
                        <a:t> me what this means for you </a:t>
                      </a:r>
                      <a:r>
                        <a:rPr lang="en-GB" dirty="0" smtClean="0">
                          <a:solidFill>
                            <a:schemeClr val="tx1"/>
                          </a:solidFill>
                          <a:effectLst/>
                          <a:latin typeface="Arial" panose="020B0604020202020204" pitchFamily="34" charset="0"/>
                          <a:cs typeface="Arial" panose="020B0604020202020204" pitchFamily="34" charset="0"/>
                        </a:rPr>
                        <a:t>?”</a:t>
                      </a:r>
                      <a:endParaRPr lang="en-GB"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209090787"/>
                  </a:ext>
                </a:extLst>
              </a:tr>
              <a:tr h="885105">
                <a:tc>
                  <a:txBody>
                    <a:bodyPr/>
                    <a:lstStyle/>
                    <a:p>
                      <a:pPr fontAlgn="t"/>
                      <a:r>
                        <a:rPr lang="en-GB" dirty="0">
                          <a:solidFill>
                            <a:schemeClr val="tx1"/>
                          </a:solidFill>
                          <a:effectLst/>
                          <a:latin typeface="Arial" panose="020B0604020202020204" pitchFamily="34" charset="0"/>
                          <a:cs typeface="Arial" panose="020B0604020202020204" pitchFamily="34" charset="0"/>
                        </a:rPr>
                        <a:t>“Don’t you agree?” “Don’t you think it would be better if…?”</a:t>
                      </a: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fontAlgn="t"/>
                      <a:r>
                        <a:rPr lang="en-GB" dirty="0" smtClean="0">
                          <a:solidFill>
                            <a:schemeClr val="tx1"/>
                          </a:solidFill>
                          <a:effectLst/>
                          <a:latin typeface="Arial" panose="020B0604020202020204" pitchFamily="34" charset="0"/>
                          <a:cs typeface="Arial" panose="020B0604020202020204" pitchFamily="34" charset="0"/>
                        </a:rPr>
                        <a:t>‘‘What</a:t>
                      </a:r>
                      <a:r>
                        <a:rPr lang="en-GB" baseline="0" dirty="0" smtClean="0">
                          <a:solidFill>
                            <a:schemeClr val="tx1"/>
                          </a:solidFill>
                          <a:effectLst/>
                          <a:latin typeface="Arial" panose="020B0604020202020204" pitchFamily="34" charset="0"/>
                          <a:cs typeface="Arial" panose="020B0604020202020204" pitchFamily="34" charset="0"/>
                        </a:rPr>
                        <a:t> is your view on this’’</a:t>
                      </a:r>
                      <a:endParaRPr lang="en-GB"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1099078605"/>
                  </a:ext>
                </a:extLst>
              </a:tr>
              <a:tr h="885105">
                <a:tc>
                  <a:txBody>
                    <a:bodyPr/>
                    <a:lstStyle/>
                    <a:p>
                      <a:pPr fontAlgn="t"/>
                      <a:r>
                        <a:rPr lang="en-GB" dirty="0">
                          <a:solidFill>
                            <a:schemeClr val="tx1"/>
                          </a:solidFill>
                          <a:effectLst/>
                          <a:latin typeface="Arial" panose="020B0604020202020204" pitchFamily="34" charset="0"/>
                          <a:cs typeface="Arial" panose="020B0604020202020204" pitchFamily="34" charset="0"/>
                        </a:rPr>
                        <a:t>Did you do that because of X or Y?</a:t>
                      </a: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fontAlgn="t"/>
                      <a:r>
                        <a:rPr lang="en-GB" dirty="0" smtClean="0">
                          <a:solidFill>
                            <a:schemeClr val="tx1"/>
                          </a:solidFill>
                          <a:effectLst/>
                          <a:latin typeface="Arial" panose="020B0604020202020204" pitchFamily="34" charset="0"/>
                          <a:cs typeface="Arial" panose="020B0604020202020204" pitchFamily="34" charset="0"/>
                        </a:rPr>
                        <a:t>“What</a:t>
                      </a:r>
                      <a:r>
                        <a:rPr lang="en-GB" baseline="0" dirty="0" smtClean="0">
                          <a:solidFill>
                            <a:schemeClr val="tx1"/>
                          </a:solidFill>
                          <a:effectLst/>
                          <a:latin typeface="Arial" panose="020B0604020202020204" pitchFamily="34" charset="0"/>
                          <a:cs typeface="Arial" panose="020B0604020202020204" pitchFamily="34" charset="0"/>
                        </a:rPr>
                        <a:t> happened?’’ ‘’Tell me a bit more about it’’</a:t>
                      </a:r>
                      <a:endParaRPr lang="en-GB"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323307038"/>
                  </a:ext>
                </a:extLst>
              </a:tr>
              <a:tr h="505774">
                <a:tc>
                  <a:txBody>
                    <a:bodyPr/>
                    <a:lstStyle/>
                    <a:p>
                      <a:pPr fontAlgn="t"/>
                      <a:r>
                        <a:rPr lang="en-GB" dirty="0">
                          <a:solidFill>
                            <a:schemeClr val="tx1"/>
                          </a:solidFill>
                          <a:effectLst/>
                          <a:latin typeface="Arial" panose="020B0604020202020204" pitchFamily="34" charset="0"/>
                          <a:cs typeface="Arial" panose="020B0604020202020204" pitchFamily="34" charset="0"/>
                        </a:rPr>
                        <a:t>“Why can’t you do X?”</a:t>
                      </a: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fontAlgn="t"/>
                      <a:r>
                        <a:rPr lang="en-GB" dirty="0">
                          <a:solidFill>
                            <a:schemeClr val="tx1"/>
                          </a:solidFill>
                          <a:effectLst/>
                          <a:latin typeface="Arial" panose="020B0604020202020204" pitchFamily="34" charset="0"/>
                          <a:cs typeface="Arial" panose="020B0604020202020204" pitchFamily="34" charset="0"/>
                        </a:rPr>
                        <a:t>“</a:t>
                      </a:r>
                      <a:r>
                        <a:rPr lang="en-GB" dirty="0" smtClean="0">
                          <a:solidFill>
                            <a:schemeClr val="tx1"/>
                          </a:solidFill>
                          <a:effectLst/>
                          <a:latin typeface="Arial" panose="020B0604020202020204" pitchFamily="34" charset="0"/>
                          <a:cs typeface="Arial" panose="020B0604020202020204" pitchFamily="34" charset="0"/>
                        </a:rPr>
                        <a:t>What</a:t>
                      </a:r>
                      <a:r>
                        <a:rPr lang="en-GB" baseline="0" dirty="0" smtClean="0">
                          <a:solidFill>
                            <a:schemeClr val="tx1"/>
                          </a:solidFill>
                          <a:effectLst/>
                          <a:latin typeface="Arial" panose="020B0604020202020204" pitchFamily="34" charset="0"/>
                          <a:cs typeface="Arial" panose="020B0604020202020204" pitchFamily="34" charset="0"/>
                        </a:rPr>
                        <a:t> support do you need to do X</a:t>
                      </a:r>
                      <a:r>
                        <a:rPr lang="en-GB" dirty="0" smtClean="0">
                          <a:solidFill>
                            <a:schemeClr val="tx1"/>
                          </a:solidFill>
                          <a:effectLst/>
                          <a:latin typeface="Arial" panose="020B0604020202020204" pitchFamily="34" charset="0"/>
                          <a:cs typeface="Arial" panose="020B0604020202020204" pitchFamily="34" charset="0"/>
                        </a:rPr>
                        <a:t>?”</a:t>
                      </a:r>
                      <a:endParaRPr lang="en-GB"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3367636134"/>
                  </a:ext>
                </a:extLst>
              </a:tr>
              <a:tr h="885105">
                <a:tc>
                  <a:txBody>
                    <a:bodyPr/>
                    <a:lstStyle/>
                    <a:p>
                      <a:pPr fontAlgn="t"/>
                      <a:r>
                        <a:rPr lang="en-GB" dirty="0">
                          <a:solidFill>
                            <a:schemeClr val="tx1"/>
                          </a:solidFill>
                          <a:effectLst/>
                          <a:latin typeface="Arial" panose="020B0604020202020204" pitchFamily="34" charset="0"/>
                          <a:cs typeface="Arial" panose="020B0604020202020204" pitchFamily="34" charset="0"/>
                        </a:rPr>
                        <a:t>“Why didn’t you just tell me?”</a:t>
                      </a: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fontAlgn="t"/>
                      <a:r>
                        <a:rPr lang="en-GB" dirty="0" smtClean="0">
                          <a:solidFill>
                            <a:schemeClr val="tx1"/>
                          </a:solidFill>
                          <a:effectLst/>
                          <a:latin typeface="Arial" panose="020B0604020202020204" pitchFamily="34" charset="0"/>
                          <a:cs typeface="Arial" panose="020B0604020202020204" pitchFamily="34" charset="0"/>
                        </a:rPr>
                        <a:t>‘’What</a:t>
                      </a:r>
                      <a:r>
                        <a:rPr lang="en-GB" baseline="0" dirty="0" smtClean="0">
                          <a:solidFill>
                            <a:schemeClr val="tx1"/>
                          </a:solidFill>
                          <a:effectLst/>
                          <a:latin typeface="Arial" panose="020B0604020202020204" pitchFamily="34" charset="0"/>
                          <a:cs typeface="Arial" panose="020B0604020202020204" pitchFamily="34" charset="0"/>
                        </a:rPr>
                        <a:t> got in the way of you speaking up</a:t>
                      </a:r>
                      <a:r>
                        <a:rPr lang="en-GB" dirty="0" smtClean="0">
                          <a:solidFill>
                            <a:schemeClr val="tx1"/>
                          </a:solidFill>
                          <a:effectLst/>
                          <a:latin typeface="Arial" panose="020B0604020202020204" pitchFamily="34" charset="0"/>
                          <a:cs typeface="Arial" panose="020B0604020202020204" pitchFamily="34" charset="0"/>
                        </a:rPr>
                        <a:t>?”</a:t>
                      </a:r>
                      <a:endParaRPr lang="en-GB" dirty="0">
                        <a:solidFill>
                          <a:schemeClr val="tx1"/>
                        </a:solidFill>
                        <a:effectLst/>
                        <a:latin typeface="Arial" panose="020B0604020202020204" pitchFamily="34" charset="0"/>
                        <a:cs typeface="Arial" panose="020B0604020202020204" pitchFamily="34" charset="0"/>
                      </a:endParaRPr>
                    </a:p>
                  </a:txBody>
                  <a:tcPr>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1572546612"/>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23985788"/>
      </p:ext>
    </p:extLst>
  </p:cSld>
  <p:clrMapOvr>
    <a:masterClrMapping/>
  </p:clrMapOvr>
  <mc:AlternateContent xmlns:mc="http://schemas.openxmlformats.org/markup-compatibility/2006" xmlns:p14="http://schemas.microsoft.com/office/powerpoint/2010/main">
    <mc:Choice Requires="p14">
      <p:transition spd="slow" p14:dur="2000" advTm="115005"/>
    </mc:Choice>
    <mc:Fallback xmlns="">
      <p:transition spd="slow" advTm="11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1"/>
            <a:ext cx="12192000" cy="6858000"/>
          </a:xfrm>
          <a:prstGeom prst="rect">
            <a:avLst/>
          </a:prstGeom>
        </p:spPr>
      </p:pic>
      <p:sp>
        <p:nvSpPr>
          <p:cNvPr id="2" name="Title 1"/>
          <p:cNvSpPr>
            <a:spLocks noGrp="1"/>
          </p:cNvSpPr>
          <p:nvPr>
            <p:ph type="title"/>
          </p:nvPr>
        </p:nvSpPr>
        <p:spPr/>
        <p:txBody>
          <a:bodyPr/>
          <a:lstStyle/>
          <a:p>
            <a:pPr algn="ctr"/>
            <a:r>
              <a:rPr lang="en-GB" b="1" dirty="0" smtClean="0">
                <a:solidFill>
                  <a:schemeClr val="bg1"/>
                </a:solidFill>
                <a:latin typeface="Arial" panose="020B0604020202020204" pitchFamily="34" charset="0"/>
                <a:cs typeface="Arial" panose="020B0604020202020204" pitchFamily="34" charset="0"/>
              </a:rPr>
              <a:t>Fun Quiz</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GB" dirty="0" smtClean="0">
                <a:solidFill>
                  <a:schemeClr val="bg1"/>
                </a:solidFill>
                <a:latin typeface="Arial" panose="020B0604020202020204" pitchFamily="34" charset="0"/>
                <a:cs typeface="Arial" panose="020B0604020202020204" pitchFamily="34" charset="0"/>
              </a:rPr>
              <a:t>Q1 How many levels of listening are there?</a:t>
            </a:r>
          </a:p>
          <a:p>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Q2 It is important to address poor behaviour or conduct as soon as possible? True/False</a:t>
            </a:r>
          </a:p>
          <a:p>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Q3 In the High Quality Inquiry slide, which column in the table is the preferred way of conversation? Left or right?</a:t>
            </a:r>
            <a:endParaRPr lang="en-GB"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2712912"/>
      </p:ext>
    </p:extLst>
  </p:cSld>
  <p:clrMapOvr>
    <a:masterClrMapping/>
  </p:clrMapOvr>
  <mc:AlternateContent xmlns:mc="http://schemas.openxmlformats.org/markup-compatibility/2006" xmlns:p14="http://schemas.microsoft.com/office/powerpoint/2010/main">
    <mc:Choice Requires="p14">
      <p:transition spd="slow" p14:dur="2000" advTm="147548"/>
    </mc:Choice>
    <mc:Fallback xmlns="">
      <p:transition spd="slow" advTm="14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0" y="-1"/>
            <a:ext cx="12192000" cy="6858001"/>
          </a:xfrm>
          <a:prstGeom prst="rect">
            <a:avLst/>
          </a:prstGeom>
        </p:spPr>
      </p:pic>
      <p:sp>
        <p:nvSpPr>
          <p:cNvPr id="2" name="Title 1"/>
          <p:cNvSpPr>
            <a:spLocks noGrp="1"/>
          </p:cNvSpPr>
          <p:nvPr>
            <p:ph type="title"/>
          </p:nvPr>
        </p:nvSpPr>
        <p:spPr>
          <a:xfrm>
            <a:off x="838200" y="0"/>
            <a:ext cx="10515600" cy="1325563"/>
          </a:xfrm>
        </p:spPr>
        <p:txBody>
          <a:bodyPr/>
          <a:lstStyle/>
          <a:p>
            <a:pPr algn="ctr"/>
            <a:r>
              <a:rPr lang="en-GB" b="1" dirty="0" smtClean="0">
                <a:solidFill>
                  <a:schemeClr val="bg1"/>
                </a:solidFill>
                <a:latin typeface="Arial" panose="020B0604020202020204" pitchFamily="34" charset="0"/>
                <a:cs typeface="Arial" panose="020B0604020202020204" pitchFamily="34" charset="0"/>
              </a:rPr>
              <a:t>Creating  Safety</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325562"/>
            <a:ext cx="10515600" cy="5316537"/>
          </a:xfrm>
        </p:spPr>
        <p:txBody>
          <a:bodyPr>
            <a:normAutofit fontScale="62500" lnSpcReduction="20000"/>
          </a:bodyPr>
          <a:lstStyle/>
          <a:p>
            <a:pPr>
              <a:lnSpc>
                <a:spcPct val="170000"/>
              </a:lnSpc>
            </a:pPr>
            <a:r>
              <a:rPr lang="en-GB" sz="3500" dirty="0" smtClean="0">
                <a:solidFill>
                  <a:schemeClr val="bg1"/>
                </a:solidFill>
                <a:latin typeface="Arial" panose="020B0604020202020204" pitchFamily="34" charset="0"/>
                <a:cs typeface="Arial" panose="020B0604020202020204" pitchFamily="34" charset="0"/>
              </a:rPr>
              <a:t>They need to know that you care about them and their interests; show respect</a:t>
            </a:r>
          </a:p>
          <a:p>
            <a:pPr>
              <a:lnSpc>
                <a:spcPct val="170000"/>
              </a:lnSpc>
            </a:pPr>
            <a:r>
              <a:rPr lang="en-GB" sz="3500" dirty="0" smtClean="0">
                <a:solidFill>
                  <a:schemeClr val="bg1"/>
                </a:solidFill>
                <a:latin typeface="Arial" panose="020B0604020202020204" pitchFamily="34" charset="0"/>
                <a:cs typeface="Arial" panose="020B0604020202020204" pitchFamily="34" charset="0"/>
              </a:rPr>
              <a:t>Check that you are listening well.</a:t>
            </a:r>
          </a:p>
          <a:p>
            <a:pPr lvl="1">
              <a:lnSpc>
                <a:spcPct val="170000"/>
              </a:lnSpc>
            </a:pPr>
            <a:r>
              <a:rPr lang="en-GB" sz="3500" i="1" dirty="0" smtClean="0">
                <a:solidFill>
                  <a:schemeClr val="bg1"/>
                </a:solidFill>
                <a:latin typeface="Arial" panose="020B0604020202020204" pitchFamily="34" charset="0"/>
                <a:cs typeface="Arial" panose="020B0604020202020204" pitchFamily="34" charset="0"/>
              </a:rPr>
              <a:t>Am I acting defensively or being condescending?</a:t>
            </a:r>
          </a:p>
          <a:p>
            <a:pPr lvl="1">
              <a:lnSpc>
                <a:spcPct val="170000"/>
              </a:lnSpc>
            </a:pPr>
            <a:r>
              <a:rPr lang="en-GB" sz="3500" i="1" dirty="0" smtClean="0">
                <a:solidFill>
                  <a:schemeClr val="bg1"/>
                </a:solidFill>
                <a:latin typeface="Arial" panose="020B0604020202020204" pitchFamily="34" charset="0"/>
                <a:cs typeface="Arial" panose="020B0604020202020204" pitchFamily="34" charset="0"/>
              </a:rPr>
              <a:t>Am </a:t>
            </a:r>
            <a:r>
              <a:rPr lang="en-GB" sz="3500" i="1" dirty="0">
                <a:solidFill>
                  <a:schemeClr val="bg1"/>
                </a:solidFill>
                <a:latin typeface="Arial" panose="020B0604020202020204" pitchFamily="34" charset="0"/>
                <a:cs typeface="Arial" panose="020B0604020202020204" pitchFamily="34" charset="0"/>
              </a:rPr>
              <a:t>I</a:t>
            </a:r>
            <a:r>
              <a:rPr lang="en-GB" sz="3500" i="1" dirty="0" smtClean="0">
                <a:solidFill>
                  <a:schemeClr val="bg1"/>
                </a:solidFill>
                <a:latin typeface="Arial" panose="020B0604020202020204" pitchFamily="34" charset="0"/>
                <a:cs typeface="Arial" panose="020B0604020202020204" pitchFamily="34" charset="0"/>
              </a:rPr>
              <a:t> valuing what they're saying even if you don’t agree?</a:t>
            </a:r>
          </a:p>
          <a:p>
            <a:pPr>
              <a:lnSpc>
                <a:spcPct val="170000"/>
              </a:lnSpc>
            </a:pPr>
            <a:r>
              <a:rPr lang="en-GB" sz="3500" dirty="0" smtClean="0">
                <a:solidFill>
                  <a:schemeClr val="bg1"/>
                </a:solidFill>
                <a:latin typeface="Arial" panose="020B0604020202020204" pitchFamily="34" charset="0"/>
                <a:cs typeface="Arial" panose="020B0604020202020204" pitchFamily="34" charset="0"/>
              </a:rPr>
              <a:t>Frontloading – start the conversation off gently</a:t>
            </a:r>
          </a:p>
          <a:p>
            <a:pPr>
              <a:lnSpc>
                <a:spcPct val="170000"/>
              </a:lnSpc>
            </a:pPr>
            <a:r>
              <a:rPr lang="en-GB" sz="3500" dirty="0" smtClean="0">
                <a:solidFill>
                  <a:schemeClr val="bg1"/>
                </a:solidFill>
                <a:latin typeface="Arial" panose="020B0604020202020204" pitchFamily="34" charset="0"/>
                <a:cs typeface="Arial" panose="020B0604020202020204" pitchFamily="34" charset="0"/>
              </a:rPr>
              <a:t>Point out what you agree on</a:t>
            </a:r>
          </a:p>
          <a:p>
            <a:pPr>
              <a:lnSpc>
                <a:spcPct val="170000"/>
              </a:lnSpc>
            </a:pPr>
            <a:r>
              <a:rPr lang="en-GB" sz="3500" dirty="0" smtClean="0">
                <a:solidFill>
                  <a:schemeClr val="bg1"/>
                </a:solidFill>
                <a:latin typeface="Arial" panose="020B0604020202020204" pitchFamily="34" charset="0"/>
                <a:cs typeface="Arial" panose="020B0604020202020204" pitchFamily="34" charset="0"/>
              </a:rPr>
              <a:t>Keep highlighting your common goal</a:t>
            </a:r>
          </a:p>
          <a:p>
            <a:pPr>
              <a:lnSpc>
                <a:spcPct val="170000"/>
              </a:lnSpc>
            </a:pPr>
            <a:r>
              <a:rPr lang="en-GB" sz="3500" dirty="0" smtClean="0">
                <a:solidFill>
                  <a:schemeClr val="bg1"/>
                </a:solidFill>
                <a:latin typeface="Arial" panose="020B0604020202020204" pitchFamily="34" charset="0"/>
                <a:cs typeface="Arial" panose="020B0604020202020204" pitchFamily="34" charset="0"/>
              </a:rPr>
              <a:t>Reflecting back what you see/hear</a:t>
            </a:r>
          </a:p>
          <a:p>
            <a:pPr lvl="1"/>
            <a:endParaRPr lang="en-GB"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64379566"/>
      </p:ext>
    </p:extLst>
  </p:cSld>
  <p:clrMapOvr>
    <a:masterClrMapping/>
  </p:clrMapOvr>
  <mc:AlternateContent xmlns:mc="http://schemas.openxmlformats.org/markup-compatibility/2006" xmlns:p14="http://schemas.microsoft.com/office/powerpoint/2010/main">
    <mc:Choice Requires="p14">
      <p:transition spd="slow" p14:dur="2000" advTm="90034"/>
    </mc:Choice>
    <mc:Fallback xmlns="">
      <p:transition spd="slow" advTm="9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2357</Words>
  <Application>Microsoft Office PowerPoint</Application>
  <PresentationFormat>Widescreen</PresentationFormat>
  <Paragraphs>197</Paragraphs>
  <Slides>13</Slides>
  <Notes>12</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Microsoft YaHei</vt:lpstr>
      <vt:lpstr>ＭＳ Ｐゴシック</vt:lpstr>
      <vt:lpstr>Arial</vt:lpstr>
      <vt:lpstr>Calibri</vt:lpstr>
      <vt:lpstr>Calibri Light</vt:lpstr>
      <vt:lpstr>Lucida Sans Unicode</vt:lpstr>
      <vt:lpstr>Tahoma</vt:lpstr>
      <vt:lpstr>Times New Roman</vt:lpstr>
      <vt:lpstr>Office Theme</vt:lpstr>
      <vt:lpstr>Conversation Matters</vt:lpstr>
      <vt:lpstr>Objectives</vt:lpstr>
      <vt:lpstr>Your experiences</vt:lpstr>
      <vt:lpstr>Some example situations</vt:lpstr>
      <vt:lpstr>PowerPoint Presentation</vt:lpstr>
      <vt:lpstr>PowerPoint Presentation</vt:lpstr>
      <vt:lpstr>High quality inquiry</vt:lpstr>
      <vt:lpstr>Fun Quiz</vt:lpstr>
      <vt:lpstr>Creating  Safety</vt:lpstr>
      <vt:lpstr>PowerPoint Presentation</vt:lpstr>
      <vt:lpstr>PowerPoint Presentation</vt:lpstr>
      <vt:lpstr>PowerPoint Presentation</vt:lpstr>
      <vt:lpstr>PowerPoint Presentation</vt:lpstr>
    </vt:vector>
  </TitlesOfParts>
  <Company>East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Conversation Matters</dc:title>
  <dc:creator>Gibson, Adam</dc:creator>
  <cp:lastModifiedBy>Gibson, Adam</cp:lastModifiedBy>
  <cp:revision>63</cp:revision>
  <dcterms:created xsi:type="dcterms:W3CDTF">2021-02-08T10:06:25Z</dcterms:created>
  <dcterms:modified xsi:type="dcterms:W3CDTF">2021-04-07T09:25:33Z</dcterms:modified>
</cp:coreProperties>
</file>