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44"/>
  </p:notesMasterIdLst>
  <p:sldIdLst>
    <p:sldId id="303" r:id="rId5"/>
    <p:sldId id="304" r:id="rId6"/>
    <p:sldId id="310" r:id="rId7"/>
    <p:sldId id="257" r:id="rId8"/>
    <p:sldId id="308" r:id="rId9"/>
    <p:sldId id="309" r:id="rId10"/>
    <p:sldId id="327" r:id="rId11"/>
    <p:sldId id="307" r:id="rId12"/>
    <p:sldId id="286" r:id="rId13"/>
    <p:sldId id="305" r:id="rId14"/>
    <p:sldId id="294" r:id="rId15"/>
    <p:sldId id="300" r:id="rId16"/>
    <p:sldId id="315" r:id="rId17"/>
    <p:sldId id="281" r:id="rId18"/>
    <p:sldId id="278" r:id="rId19"/>
    <p:sldId id="272" r:id="rId20"/>
    <p:sldId id="273" r:id="rId21"/>
    <p:sldId id="263" r:id="rId22"/>
    <p:sldId id="274" r:id="rId23"/>
    <p:sldId id="284" r:id="rId24"/>
    <p:sldId id="282" r:id="rId25"/>
    <p:sldId id="328" r:id="rId26"/>
    <p:sldId id="312" r:id="rId27"/>
    <p:sldId id="311" r:id="rId28"/>
    <p:sldId id="313" r:id="rId29"/>
    <p:sldId id="260" r:id="rId30"/>
    <p:sldId id="316" r:id="rId31"/>
    <p:sldId id="314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27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1A5DD-B794-4DC4-A7B0-EFD306384386}" v="257" dt="2023-02-15T11:22:53.773"/>
    <p1510:client id="{18BA44DD-4D27-4449-9094-8D41A830E2AC}" v="135" dt="2023-02-15T12:06:11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3979" autoAdjust="0"/>
  </p:normalViewPr>
  <p:slideViewPr>
    <p:cSldViewPr snapToGrid="0">
      <p:cViewPr varScale="1">
        <p:scale>
          <a:sx n="75" d="100"/>
          <a:sy n="75" d="100"/>
        </p:scale>
        <p:origin x="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AED00-B2E7-4C19-BA05-B35A70B15A9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B6CB-E0E6-4881-A6C6-9D869FAB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3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9EE1-3DF0-4361-9B46-23B70BB54C9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442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601DF-C422-4F16-8456-35A5CC84648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53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9EE1-3DF0-4361-9B46-23B70BB54C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6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B6CB-E0E6-4881-A6C6-9D869FAB004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87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</a:t>
            </a:r>
            <a:r>
              <a:rPr lang="en-GB" baseline="0" dirty="0"/>
              <a:t> try and show you how and audiogram translates to what a pupil hears this clip is excellent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E7D5-596E-4BDB-BDB3-E9A1198D55B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68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" y="746125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F8751CA-866B-48C1-B5C9-6A7052FA682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7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46125"/>
            <a:ext cx="6615113" cy="37211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885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46125"/>
            <a:ext cx="6615113" cy="37211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29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9EE1-3DF0-4361-9B46-23B70BB54C9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81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B6CB-E0E6-4881-A6C6-9D869FAB004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65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1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0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411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349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9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3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76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99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6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078D-8A31-49A2-A730-7BD57B3845FC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8571-8D48-4F84-857A-DF369C77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8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5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29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1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9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6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20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5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8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0A77-9CE7-4E61-A357-413F00D36E6B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3F32-4A0F-4588-A9B3-8A17854386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53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dZDFP05ZG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hyperlink" Target="https://www.youtube.com/watch?v=Oy0UA4ucWh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3933" y="556336"/>
            <a:ext cx="9113696" cy="1515533"/>
          </a:xfrm>
        </p:spPr>
        <p:txBody>
          <a:bodyPr>
            <a:normAutofit/>
          </a:bodyPr>
          <a:lstStyle/>
          <a:p>
            <a:r>
              <a:rPr lang="en-GB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Supporting Deafness</a:t>
            </a:r>
            <a:endParaRPr lang="en-GB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1124" y="5008540"/>
            <a:ext cx="8293036" cy="9250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Early </a:t>
            </a:r>
            <a:r>
              <a:rPr lang="en-GB" sz="48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years</a:t>
            </a:r>
            <a:r>
              <a:rPr lang="en-GB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 </a:t>
            </a:r>
          </a:p>
        </p:txBody>
      </p:sp>
      <p:sp>
        <p:nvSpPr>
          <p:cNvPr id="4" name="AutoShape 4" descr="Working with deaf children: key resources and training for professionals |  CYP N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23" y="2317791"/>
            <a:ext cx="3673920" cy="2444827"/>
          </a:xfrm>
          <a:prstGeom prst="rect">
            <a:avLst/>
          </a:prstGeom>
        </p:spPr>
      </p:pic>
      <p:sp>
        <p:nvSpPr>
          <p:cNvPr id="8" name="AutoShape 8" descr="Studying Language Acquisition in Deaf Children | The Brink | Boston  Universit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6" descr="Text&#10;&#10;Description automatically generated">
            <a:extLst>
              <a:ext uri="{FF2B5EF4-FFF2-40B4-BE49-F238E27FC236}">
                <a16:creationId xmlns:a16="http://schemas.microsoft.com/office/drawing/2014/main" id="{D5D2CB12-CC6E-262A-C251-D423E79C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5556853"/>
            <a:ext cx="8285018" cy="12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13879" y="108206"/>
            <a:ext cx="9905998" cy="1478570"/>
          </a:xfrm>
        </p:spPr>
        <p:txBody>
          <a:bodyPr/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 ‘Deaf Friendly’ Environment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endParaRPr lang="en-GB" dirty="0"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741" y="1075234"/>
            <a:ext cx="632675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Condensed" panose="020B0502040204020203" pitchFamily="34" charset="0"/>
              </a:rPr>
              <a:t>Ensure there is a quiet room/quiet corner in the playroom – carpeted, soft furnishings, reduced audio and visual distractions.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800" dirty="0">
              <a:latin typeface="Bahnschrift Condensed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Condensed" panose="020B0502040204020203" pitchFamily="34" charset="0"/>
              </a:rPr>
              <a:t>Pick a time when the deaf child will be able to listen without expending so much effort.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800" dirty="0">
              <a:latin typeface="Bahnschrift Condensed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Condensed" panose="020B0502040204020203" pitchFamily="34" charset="0"/>
              </a:rPr>
              <a:t>A staff member should play alongside them at the chosen activity, modelling and exploring the language related to that topic/activity.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800" dirty="0">
              <a:latin typeface="Bahnschrift Condensed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Condensed" panose="020B0502040204020203" pitchFamily="34" charset="0"/>
              </a:rPr>
              <a:t>Introduce other children - model a deaf friendly conversation.</a:t>
            </a:r>
          </a:p>
        </p:txBody>
      </p:sp>
      <p:pic>
        <p:nvPicPr>
          <p:cNvPr id="4" name="Picture 2" descr="8 Ways to Promote Learning through Play - The Speech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86" y="4653008"/>
            <a:ext cx="3519472" cy="1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teacher wearing a listening loop speaks to two young boys in cl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92" y="1483140"/>
            <a:ext cx="4249485" cy="24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989885" y="1073668"/>
            <a:ext cx="8825659" cy="13797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SPEECH PERCEPTION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029221" y="2265998"/>
            <a:ext cx="5777980" cy="352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Bahnschrift Condensed" panose="020B0502040204020203" pitchFamily="34" charset="0"/>
              </a:rPr>
              <a:t>Hearing loss interferes with how a deaf student perceives speech sounds.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b="1" dirty="0">
              <a:latin typeface="Bahnschrift Condensed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Bahnschrift Condensed" panose="020B0502040204020203" pitchFamily="34" charset="0"/>
              </a:rPr>
              <a:t>Noise in the environment further interferes with a deaf student’s ability to pick up spoken language and can hinder their progress.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b="1" dirty="0">
              <a:latin typeface="Bahnschrift Condensed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Bahnschrift Condensed" panose="020B0502040204020203" pitchFamily="34" charset="0"/>
              </a:rPr>
              <a:t>Example – Video Clip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74" y="2565400"/>
            <a:ext cx="3484527" cy="24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606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‘</a:t>
            </a:r>
            <a:r>
              <a:rPr lang="en-GB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FACE me when you talk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’ 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en-GB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National Deaf Children Society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6" name="_dZDFP05ZG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2608" y="1797269"/>
            <a:ext cx="8023608" cy="451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1916"/>
            <a:ext cx="10152637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Example of an Audiogram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58" y="5411643"/>
            <a:ext cx="112683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Bahnschrift Condensed" panose="020B0502040204020203" pitchFamily="34" charset="0"/>
              </a:rPr>
              <a:t>This audiogram shows that the young person has a  bilateral, </a:t>
            </a:r>
          </a:p>
          <a:p>
            <a:pPr algn="ctr"/>
            <a:r>
              <a:rPr lang="en-GB" sz="3200" dirty="0">
                <a:latin typeface="Bahnschrift Condensed" panose="020B0502040204020203" pitchFamily="34" charset="0"/>
              </a:rPr>
              <a:t>moderate – severe hearing loss.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4865" b="-3"/>
          <a:stretch/>
        </p:blipFill>
        <p:spPr bwMode="auto">
          <a:xfrm>
            <a:off x="7633059" y="1091713"/>
            <a:ext cx="3007232" cy="39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b="13678"/>
          <a:stretch/>
        </p:blipFill>
        <p:spPr>
          <a:xfrm>
            <a:off x="757383" y="1340528"/>
            <a:ext cx="6302346" cy="34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-1746601" y="1518705"/>
            <a:ext cx="7935068" cy="113241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2800" b="1" u="sng" dirty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51819" y="673096"/>
            <a:ext cx="9178081" cy="113241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HEARING LOSS SIMULATION</a:t>
            </a:r>
          </a:p>
        </p:txBody>
      </p:sp>
      <p:pic>
        <p:nvPicPr>
          <p:cNvPr id="5" name="Flintstones Hearing Lo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047" y="1805513"/>
            <a:ext cx="6101624" cy="40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681" y="1058875"/>
            <a:ext cx="10571842" cy="1163216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Activity 1 </a:t>
            </a:r>
            <a:endParaRPr lang="en-GB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063" y="2507226"/>
            <a:ext cx="10254497" cy="384710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Bahnschrift Condensed" panose="020B0502040204020203" pitchFamily="34" charset="0"/>
              </a:rPr>
              <a:t>Look at the following picture.</a:t>
            </a:r>
          </a:p>
          <a:p>
            <a:r>
              <a:rPr lang="en-GB" sz="2800" dirty="0" smtClean="0">
                <a:latin typeface="Bahnschrift Condensed" panose="020B0502040204020203" pitchFamily="34" charset="0"/>
              </a:rPr>
              <a:t>List </a:t>
            </a:r>
            <a:r>
              <a:rPr lang="en-GB" sz="2800" dirty="0">
                <a:latin typeface="Bahnschrift Condensed" panose="020B0502040204020203" pitchFamily="34" charset="0"/>
              </a:rPr>
              <a:t>how many sources of noise there are in the </a:t>
            </a:r>
            <a:r>
              <a:rPr lang="en-GB" sz="2800" dirty="0" smtClean="0">
                <a:latin typeface="Bahnschrift Condensed" panose="020B0502040204020203" pitchFamily="34" charset="0"/>
              </a:rPr>
              <a:t>picture and think about what you can do to make the room more deaf friendly.</a:t>
            </a:r>
            <a:endParaRPr lang="en-GB" sz="2800" dirty="0">
              <a:latin typeface="Bahnschrift Condensed" panose="020B0502040204020203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>
                <a:latin typeface="Bahnschrift Condensed" panose="020B0502040204020203" pitchFamily="34" charset="0"/>
              </a:rPr>
              <a:t>Think of </a:t>
            </a:r>
            <a:r>
              <a:rPr lang="en-GB" sz="2800" dirty="0" smtClean="0">
                <a:latin typeface="Bahnschrift Condensed" panose="020B0502040204020203" pitchFamily="34" charset="0"/>
              </a:rPr>
              <a:t>your </a:t>
            </a:r>
            <a:r>
              <a:rPr lang="en-GB" sz="2800" dirty="0">
                <a:latin typeface="Bahnschrift Condensed" panose="020B0502040204020203" pitchFamily="34" charset="0"/>
              </a:rPr>
              <a:t>E.C.C </a:t>
            </a:r>
            <a:r>
              <a:rPr lang="en-GB" sz="2800" dirty="0" smtClean="0">
                <a:latin typeface="Bahnschrift Condensed" panose="020B0502040204020203" pitchFamily="34" charset="0"/>
              </a:rPr>
              <a:t>playroom and consider all the noises within it and how you could alter them for a more deaf friendly environment.</a:t>
            </a:r>
            <a:endParaRPr lang="en-GB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en-GB" sz="2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9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5778" y="1431447"/>
            <a:ext cx="7504339" cy="452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>
          <a:xfrm rot="19847776">
            <a:off x="597610" y="1353960"/>
            <a:ext cx="1909871" cy="1213644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Outdoor noise, traffic, works</a:t>
            </a:r>
          </a:p>
        </p:txBody>
      </p:sp>
      <p:sp>
        <p:nvSpPr>
          <p:cNvPr id="7" name="Cloud Callout 6"/>
          <p:cNvSpPr/>
          <p:nvPr/>
        </p:nvSpPr>
        <p:spPr>
          <a:xfrm rot="601032">
            <a:off x="9402492" y="1788977"/>
            <a:ext cx="1951113" cy="1313640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Noise from other groups classes</a:t>
            </a:r>
          </a:p>
        </p:txBody>
      </p:sp>
      <p:sp>
        <p:nvSpPr>
          <p:cNvPr id="8" name="Cloud Callout 7"/>
          <p:cNvSpPr/>
          <p:nvPr/>
        </p:nvSpPr>
        <p:spPr>
          <a:xfrm rot="374137">
            <a:off x="6415682" y="442393"/>
            <a:ext cx="2669088" cy="1213644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Not looking at child to enable lip reading</a:t>
            </a:r>
          </a:p>
        </p:txBody>
      </p:sp>
      <p:sp>
        <p:nvSpPr>
          <p:cNvPr id="9" name="Cloud Callout 8"/>
          <p:cNvSpPr/>
          <p:nvPr/>
        </p:nvSpPr>
        <p:spPr>
          <a:xfrm rot="1129397">
            <a:off x="9179410" y="4523298"/>
            <a:ext cx="2151296" cy="1114539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Others talking or playing</a:t>
            </a:r>
          </a:p>
        </p:txBody>
      </p:sp>
      <p:sp>
        <p:nvSpPr>
          <p:cNvPr id="10" name="Cloud Callout 9"/>
          <p:cNvSpPr/>
          <p:nvPr/>
        </p:nvSpPr>
        <p:spPr>
          <a:xfrm rot="20087507">
            <a:off x="1018793" y="4343473"/>
            <a:ext cx="1914490" cy="1264111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Hard surfaces for noise to bounce off</a:t>
            </a:r>
          </a:p>
        </p:txBody>
      </p:sp>
      <p:sp>
        <p:nvSpPr>
          <p:cNvPr id="11" name="Cloud Callout 10"/>
          <p:cNvSpPr/>
          <p:nvPr/>
        </p:nvSpPr>
        <p:spPr>
          <a:xfrm rot="20915994">
            <a:off x="3029593" y="533236"/>
            <a:ext cx="2435794" cy="863856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Missing information or instructions</a:t>
            </a:r>
          </a:p>
        </p:txBody>
      </p:sp>
    </p:spTree>
    <p:extLst>
      <p:ext uri="{BB962C8B-B14F-4D97-AF65-F5344CB8AC3E}">
        <p14:creationId xmlns:p14="http://schemas.microsoft.com/office/powerpoint/2010/main" val="2289109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7817" y="1412802"/>
            <a:ext cx="7504339" cy="452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>
          <a:xfrm rot="21017006">
            <a:off x="1166996" y="1138150"/>
            <a:ext cx="1909871" cy="1213644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Outdoor noise, traffic, works</a:t>
            </a:r>
          </a:p>
        </p:txBody>
      </p:sp>
      <p:sp>
        <p:nvSpPr>
          <p:cNvPr id="7" name="Cloud Callout 6"/>
          <p:cNvSpPr/>
          <p:nvPr/>
        </p:nvSpPr>
        <p:spPr>
          <a:xfrm rot="515312">
            <a:off x="9484809" y="1178501"/>
            <a:ext cx="1951113" cy="1313640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Noise from other groups classes</a:t>
            </a:r>
          </a:p>
        </p:txBody>
      </p:sp>
      <p:sp>
        <p:nvSpPr>
          <p:cNvPr id="8" name="Cloud Callout 7"/>
          <p:cNvSpPr/>
          <p:nvPr/>
        </p:nvSpPr>
        <p:spPr>
          <a:xfrm rot="199316">
            <a:off x="6346035" y="562821"/>
            <a:ext cx="2669088" cy="1213644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Not looking at child to enable lip reading</a:t>
            </a:r>
          </a:p>
        </p:txBody>
      </p:sp>
      <p:sp>
        <p:nvSpPr>
          <p:cNvPr id="9" name="Cloud Callout 8"/>
          <p:cNvSpPr/>
          <p:nvPr/>
        </p:nvSpPr>
        <p:spPr>
          <a:xfrm rot="1129397">
            <a:off x="9103739" y="4206007"/>
            <a:ext cx="2151296" cy="1114539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Others talking or playing</a:t>
            </a:r>
          </a:p>
        </p:txBody>
      </p:sp>
      <p:sp>
        <p:nvSpPr>
          <p:cNvPr id="10" name="Cloud Callout 9"/>
          <p:cNvSpPr/>
          <p:nvPr/>
        </p:nvSpPr>
        <p:spPr>
          <a:xfrm rot="20087507">
            <a:off x="1018793" y="4343473"/>
            <a:ext cx="1914490" cy="1264111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Hard surfaces for noise to bounce off</a:t>
            </a:r>
          </a:p>
        </p:txBody>
      </p:sp>
      <p:sp>
        <p:nvSpPr>
          <p:cNvPr id="11" name="Cloud Callout 10"/>
          <p:cNvSpPr/>
          <p:nvPr/>
        </p:nvSpPr>
        <p:spPr>
          <a:xfrm rot="20656533">
            <a:off x="901501" y="1885676"/>
            <a:ext cx="1909871" cy="1213644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Close windows and doors</a:t>
            </a:r>
          </a:p>
        </p:txBody>
      </p:sp>
      <p:sp>
        <p:nvSpPr>
          <p:cNvPr id="12" name="Cloud Callout 11"/>
          <p:cNvSpPr/>
          <p:nvPr/>
        </p:nvSpPr>
        <p:spPr>
          <a:xfrm rot="483565">
            <a:off x="6683135" y="713770"/>
            <a:ext cx="2079858" cy="998139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latin typeface="Comic Sans MS" panose="030F0702030302020204" pitchFamily="66" charset="0"/>
              </a:rPr>
              <a:t>Look at the listener for lip pattern</a:t>
            </a:r>
          </a:p>
        </p:txBody>
      </p:sp>
      <p:sp>
        <p:nvSpPr>
          <p:cNvPr id="13" name="Cloud Callout 12"/>
          <p:cNvSpPr/>
          <p:nvPr/>
        </p:nvSpPr>
        <p:spPr>
          <a:xfrm rot="741229">
            <a:off x="9418047" y="1607789"/>
            <a:ext cx="1930768" cy="998139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Close doors or find quiet areas.</a:t>
            </a:r>
          </a:p>
        </p:txBody>
      </p:sp>
      <p:sp>
        <p:nvSpPr>
          <p:cNvPr id="14" name="Cloud Callout 13"/>
          <p:cNvSpPr/>
          <p:nvPr/>
        </p:nvSpPr>
        <p:spPr>
          <a:xfrm rot="538462">
            <a:off x="9358666" y="3792758"/>
            <a:ext cx="2049531" cy="1182728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Get listeners attention and encourage turn taking</a:t>
            </a:r>
          </a:p>
        </p:txBody>
      </p:sp>
      <p:sp>
        <p:nvSpPr>
          <p:cNvPr id="15" name="Cloud Callout 14"/>
          <p:cNvSpPr/>
          <p:nvPr/>
        </p:nvSpPr>
        <p:spPr>
          <a:xfrm rot="20605455">
            <a:off x="465742" y="4018379"/>
            <a:ext cx="2613229" cy="1213644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Carpets, wall coverings, ceiling panels, cushions, bean bags</a:t>
            </a:r>
          </a:p>
        </p:txBody>
      </p:sp>
      <p:sp>
        <p:nvSpPr>
          <p:cNvPr id="16" name="Cloud Callout 15"/>
          <p:cNvSpPr/>
          <p:nvPr/>
        </p:nvSpPr>
        <p:spPr>
          <a:xfrm rot="21017006">
            <a:off x="3434875" y="614996"/>
            <a:ext cx="2200717" cy="1066205"/>
          </a:xfrm>
          <a:prstGeom prst="cloudCallou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Missing instructions</a:t>
            </a:r>
          </a:p>
        </p:txBody>
      </p:sp>
      <p:sp>
        <p:nvSpPr>
          <p:cNvPr id="17" name="Cloud Callout 16"/>
          <p:cNvSpPr/>
          <p:nvPr/>
        </p:nvSpPr>
        <p:spPr>
          <a:xfrm rot="20656533">
            <a:off x="3402893" y="907260"/>
            <a:ext cx="2366762" cy="932893"/>
          </a:xfrm>
          <a:prstGeom prst="cloudCallou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Check understanding!</a:t>
            </a:r>
          </a:p>
        </p:txBody>
      </p:sp>
    </p:spTree>
    <p:extLst>
      <p:ext uri="{BB962C8B-B14F-4D97-AF65-F5344CB8AC3E}">
        <p14:creationId xmlns:p14="http://schemas.microsoft.com/office/powerpoint/2010/main" val="2930994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519" y="466552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Group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139" y="1810224"/>
            <a:ext cx="7748597" cy="4464452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Bahnschrift Condensed" panose="020B0502040204020203" pitchFamily="34" charset="0"/>
              </a:rPr>
              <a:t>Find a quiet space with a small peer group.</a:t>
            </a:r>
          </a:p>
          <a:p>
            <a:r>
              <a:rPr lang="en-GB" sz="2800" dirty="0">
                <a:latin typeface="Bahnschrift Condensed" panose="020B0502040204020203" pitchFamily="34" charset="0"/>
              </a:rPr>
              <a:t>Use pictures to introduce new/unknown topic and vocabulary.</a:t>
            </a:r>
          </a:p>
          <a:p>
            <a:r>
              <a:rPr lang="en-GB" sz="2800" dirty="0">
                <a:latin typeface="Bahnschrift Condensed" panose="020B0502040204020203" pitchFamily="34" charset="0"/>
              </a:rPr>
              <a:t>Point clearly to the visual clues and describe them.</a:t>
            </a:r>
          </a:p>
          <a:p>
            <a:r>
              <a:rPr lang="en-GB" sz="2800" dirty="0">
                <a:latin typeface="Bahnschrift Condensed" panose="020B0502040204020203" pitchFamily="34" charset="0"/>
              </a:rPr>
              <a:t>Use ‘Word Aware’ strategy to support vocabulary building. </a:t>
            </a:r>
          </a:p>
          <a:p>
            <a:r>
              <a:rPr lang="en-GB" sz="2800" dirty="0">
                <a:latin typeface="Bahnschrift Condensed" panose="020B0502040204020203" pitchFamily="34" charset="0"/>
              </a:rPr>
              <a:t>Allow enough time for the deaf pupil to look and explore the visual material before you start talking again.</a:t>
            </a:r>
          </a:p>
          <a:p>
            <a:r>
              <a:rPr lang="en-GB" sz="2800" dirty="0">
                <a:latin typeface="Bahnschrift Condensed" panose="020B0502040204020203" pitchFamily="34" charset="0"/>
              </a:rPr>
              <a:t>NEVER assume a child knows what a word means.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57411" y="95077"/>
            <a:ext cx="3337560" cy="2499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848" y="4874410"/>
            <a:ext cx="2657053" cy="1782699"/>
          </a:xfrm>
          <a:prstGeom prst="rect">
            <a:avLst/>
          </a:prstGeom>
        </p:spPr>
      </p:pic>
      <p:pic>
        <p:nvPicPr>
          <p:cNvPr id="6146" name="Picture 2" descr="Math patterns | Math patterns, Pattern activities, Classroom math gam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/>
          <a:stretch/>
        </p:blipFill>
        <p:spPr bwMode="auto">
          <a:xfrm>
            <a:off x="9491879" y="2807290"/>
            <a:ext cx="2466975" cy="15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6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3" y="605310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Word Aware Strategy</a:t>
            </a:r>
          </a:p>
        </p:txBody>
      </p:sp>
      <p:pic>
        <p:nvPicPr>
          <p:cNvPr id="7170" name="Picture 2" descr="pie_cha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9762" y="2108190"/>
            <a:ext cx="4224337" cy="4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840" y="2235200"/>
            <a:ext cx="6474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Say the first sound.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Act out the word.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Use the word in a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Clap syllables.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Make a song.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How will you remember the word?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Bahnschrift SemiBold Condensed" panose="020B0502040204020203" pitchFamily="34" charset="0"/>
              </a:rPr>
              <a:t>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7129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872" y="246302"/>
            <a:ext cx="8054109" cy="1560945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Learning Objectives</a:t>
            </a:r>
            <a:endParaRPr lang="en-GB" sz="44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807" y="1807247"/>
            <a:ext cx="5469466" cy="4893735"/>
          </a:xfrm>
        </p:spPr>
        <p:txBody>
          <a:bodyPr>
            <a:noAutofit/>
          </a:bodyPr>
          <a:lstStyle/>
          <a:p>
            <a:pPr>
              <a:buClr>
                <a:srgbClr val="AB946B"/>
              </a:buClr>
            </a:pPr>
            <a:endParaRPr lang="en-GB" dirty="0" smtClean="0">
              <a:latin typeface="Bahnschrift Condensed" panose="020B0502040204020203" pitchFamily="34" charset="0"/>
            </a:endParaRP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You will:</a:t>
            </a:r>
            <a:endParaRPr lang="en-GB" dirty="0">
              <a:latin typeface="Bahnschrift Condensed" panose="020B0502040204020203" pitchFamily="34" charset="0"/>
            </a:endParaRP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understand </a:t>
            </a:r>
            <a:r>
              <a:rPr lang="en-GB" dirty="0">
                <a:latin typeface="Bahnschrift Condensed" panose="020B0502040204020203" pitchFamily="34" charset="0"/>
              </a:rPr>
              <a:t>the role of a Teacher of the Deaf.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 panose="020B0502040204020203" pitchFamily="34" charset="0"/>
              </a:rPr>
              <a:t>k</a:t>
            </a:r>
            <a:r>
              <a:rPr lang="en-GB" dirty="0" smtClean="0">
                <a:latin typeface="Bahnschrift Condensed" panose="020B0502040204020203" pitchFamily="34" charset="0"/>
              </a:rPr>
              <a:t>now the relationship between hearing loss and </a:t>
            </a:r>
            <a:r>
              <a:rPr lang="en-GB" dirty="0">
                <a:latin typeface="Bahnschrift Condensed" panose="020B0502040204020203" pitchFamily="34" charset="0"/>
              </a:rPr>
              <a:t>b</a:t>
            </a:r>
            <a:r>
              <a:rPr lang="en-GB" dirty="0" smtClean="0">
                <a:latin typeface="Bahnschrift Condensed" panose="020B0502040204020203" pitchFamily="34" charset="0"/>
              </a:rPr>
              <a:t>rain development.</a:t>
            </a:r>
            <a:endParaRPr lang="en-GB" dirty="0">
              <a:latin typeface="Bahnschrift Condensed" panose="020B0502040204020203" pitchFamily="34" charset="0"/>
            </a:endParaRP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be </a:t>
            </a:r>
            <a:r>
              <a:rPr lang="en-GB" dirty="0">
                <a:latin typeface="Bahnschrift Condensed" panose="020B0502040204020203" pitchFamily="34" charset="0"/>
              </a:rPr>
              <a:t>aware of how to create a ‘Deaf Friendly’ space.</a:t>
            </a: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be </a:t>
            </a:r>
            <a:r>
              <a:rPr lang="en-GB" dirty="0">
                <a:latin typeface="Bahnschrift Condensed" panose="020B0502040204020203" pitchFamily="34" charset="0"/>
              </a:rPr>
              <a:t>aware of the importance of </a:t>
            </a:r>
            <a:r>
              <a:rPr lang="en-GB" dirty="0" smtClean="0">
                <a:latin typeface="Bahnschrift Condensed" panose="020B0502040204020203" pitchFamily="34" charset="0"/>
              </a:rPr>
              <a:t>reducing </a:t>
            </a:r>
            <a:r>
              <a:rPr lang="en-GB" dirty="0">
                <a:latin typeface="Bahnschrift Condensed" panose="020B0502040204020203" pitchFamily="34" charset="0"/>
              </a:rPr>
              <a:t>excess noise during key conversations and activities.</a:t>
            </a: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learn strategies </a:t>
            </a:r>
            <a:r>
              <a:rPr lang="en-GB" dirty="0">
                <a:latin typeface="Bahnschrift Condensed" panose="020B0502040204020203" pitchFamily="34" charset="0"/>
              </a:rPr>
              <a:t>to support deaf children.</a:t>
            </a:r>
          </a:p>
          <a:p>
            <a:pPr>
              <a:buClr>
                <a:srgbClr val="AB946B"/>
              </a:buClr>
            </a:pPr>
            <a:r>
              <a:rPr lang="en-GB" dirty="0" smtClean="0">
                <a:latin typeface="Bahnschrift Condensed" panose="020B0502040204020203" pitchFamily="34" charset="0"/>
              </a:rPr>
              <a:t>be aware </a:t>
            </a:r>
            <a:r>
              <a:rPr lang="en-GB" dirty="0">
                <a:latin typeface="Bahnschrift Condensed" panose="020B0502040204020203" pitchFamily="34" charset="0"/>
              </a:rPr>
              <a:t>of hearing technology.</a:t>
            </a:r>
          </a:p>
          <a:p>
            <a:pPr>
              <a:buClr>
                <a:srgbClr val="AB946B"/>
              </a:buClr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latin typeface="Bahnschrift Condensed" panose="020B0502040204020203" pitchFamily="34" charset="0"/>
            </a:endParaRPr>
          </a:p>
          <a:p>
            <a:pPr>
              <a:buClr>
                <a:srgbClr val="AB946B"/>
              </a:buClr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3" y="2213650"/>
            <a:ext cx="4912749" cy="22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4823" y="600411"/>
            <a:ext cx="6208726" cy="11147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itchFamily="34" charset="0"/>
              </a:rPr>
              <a:t>DEAF FRIENDLY STORY TIME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4862" y="1567639"/>
            <a:ext cx="10260531" cy="24495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dirty="0">
                <a:latin typeface="Bahnschrift Condensed"/>
                <a:cs typeface="Arial"/>
              </a:rPr>
              <a:t>Give the child a chance to familiarize themselves with the book.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Bahnschrift Condensed"/>
                <a:cs typeface="Arial"/>
              </a:rPr>
              <a:t>Smaller groups in a circle or horseshoe arrangement.</a:t>
            </a:r>
          </a:p>
          <a:p>
            <a:pPr>
              <a:lnSpc>
                <a:spcPct val="110000"/>
              </a:lnSpc>
              <a:defRPr/>
            </a:pPr>
            <a:r>
              <a:rPr lang="en-GB" dirty="0">
                <a:latin typeface="Bahnschrift Condensed"/>
                <a:cs typeface="Arial"/>
              </a:rPr>
              <a:t>Make sure your child can see the book, your face and the signs you are using.</a:t>
            </a:r>
          </a:p>
          <a:p>
            <a:pPr>
              <a:lnSpc>
                <a:spcPct val="110000"/>
              </a:lnSpc>
              <a:defRPr/>
            </a:pPr>
            <a:r>
              <a:rPr lang="en-GB" dirty="0">
                <a:latin typeface="Bahnschrift Condensed"/>
                <a:cs typeface="Arial"/>
              </a:rPr>
              <a:t>Make sure there is plenty of light on you so your child can see your lip-pattern, facial expressions and signs easily</a:t>
            </a:r>
          </a:p>
          <a:p>
            <a:pPr>
              <a:lnSpc>
                <a:spcPct val="110000"/>
              </a:lnSpc>
              <a:defRPr/>
            </a:pPr>
            <a:r>
              <a:rPr lang="en-GB" dirty="0">
                <a:latin typeface="Bahnschrift Condensed"/>
                <a:cs typeface="Arial"/>
              </a:rPr>
              <a:t>Use lots of facial expressions to show how characters feel</a:t>
            </a:r>
          </a:p>
          <a:p>
            <a:pPr>
              <a:lnSpc>
                <a:spcPct val="110000"/>
              </a:lnSpc>
              <a:defRPr/>
            </a:pPr>
            <a:r>
              <a:rPr lang="en-GB" dirty="0">
                <a:latin typeface="Bahnschrift Condensed"/>
                <a:cs typeface="Arial"/>
              </a:rPr>
              <a:t>Try and use voices, gestures and mannerisms that fit the characters in the story. </a:t>
            </a:r>
            <a:endParaRPr lang="en-GB" dirty="0">
              <a:latin typeface="Bahnschrift Condensed" panose="020B0502040204020203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GB" dirty="0">
                <a:latin typeface="Bahnschrift Condensed"/>
                <a:cs typeface="Arial"/>
              </a:rPr>
              <a:t>Remember, keep storytelling fun and be as expressive as you can.</a:t>
            </a:r>
            <a:endParaRPr lang="en-US" dirty="0">
              <a:latin typeface="Bahnschrift Condensed"/>
              <a:cs typeface="Arial"/>
            </a:endParaRP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Bahnschrift Condensed" panose="020B0502040204020203" pitchFamily="34" charset="0"/>
                <a:cs typeface="Arial" pitchFamily="34" charset="0"/>
              </a:rPr>
              <a:t>Recap and check for understanding.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32" y="453474"/>
            <a:ext cx="1714100" cy="1808199"/>
          </a:xfrm>
          <a:prstGeom prst="rect">
            <a:avLst/>
          </a:prstGeom>
        </p:spPr>
      </p:pic>
      <p:pic>
        <p:nvPicPr>
          <p:cNvPr id="1028" name="Picture 4" descr="Every child deserves to learn how to read': Inside Bozeman School  District's revamped literacy programs | Education |  bozemandailychronicl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68" y="5257411"/>
            <a:ext cx="2662323" cy="15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1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Ayrshire Deaf EDUCATION Service </a:t>
            </a:r>
            <a:b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YouTube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Our AMAZING British Sign Language (BSL) Tutor, Kat, has uploaded a series of useful BSL tutorials covering a range of topics. These would be beneficial in supporting early language acquisition of deaf children in the early years.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2"/>
              </a:rPr>
              <a:t>https://www.youtube.com/watch?v=Oy0UA4ucWhk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72" y="4491507"/>
            <a:ext cx="1957997" cy="17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84" y="1856800"/>
            <a:ext cx="7213316" cy="3541714"/>
          </a:xfrm>
        </p:spPr>
        <p:txBody>
          <a:bodyPr>
            <a:noAutofit/>
          </a:bodyPr>
          <a:lstStyle/>
          <a:p>
            <a:pPr marL="457200" indent="-457200"/>
            <a:r>
              <a:rPr lang="en-GB" sz="2800" b="1" dirty="0">
                <a:latin typeface="Bahnschrift Condensed" panose="020B0502040204020203" pitchFamily="34" charset="0"/>
              </a:rPr>
              <a:t>Hearing aids attempt to boost a deaf student’s access to speech sounds.</a:t>
            </a:r>
          </a:p>
          <a:p>
            <a:pPr marL="457200" indent="-457200"/>
            <a:r>
              <a:rPr lang="en-GB" sz="2800" b="1" dirty="0">
                <a:latin typeface="Bahnschrift Condensed" panose="020B0502040204020203" pitchFamily="34" charset="0"/>
              </a:rPr>
              <a:t>However, hearing aids can make all sounds louder.</a:t>
            </a:r>
          </a:p>
          <a:p>
            <a:pPr marL="457200" indent="-457200"/>
            <a:r>
              <a:rPr lang="en-GB" sz="2800" b="1" dirty="0">
                <a:latin typeface="Bahnschrift Condensed" panose="020B0502040204020203" pitchFamily="34" charset="0"/>
              </a:rPr>
              <a:t>Hearing aids do not cure deafness or return hearing to normal levels</a:t>
            </a:r>
            <a:r>
              <a:rPr lang="en-GB" sz="2800" b="1" dirty="0" smtClean="0">
                <a:latin typeface="Bahnschrift Condensed" panose="020B0502040204020203" pitchFamily="34" charset="0"/>
              </a:rPr>
              <a:t>.</a:t>
            </a:r>
            <a:endParaRPr lang="en-GB" sz="2800" b="1" dirty="0">
              <a:latin typeface="Bahnschrift Condensed" panose="020B0502040204020203" pitchFamily="34" charset="0"/>
            </a:endParaRPr>
          </a:p>
          <a:p>
            <a:pPr marL="457200" indent="-457200"/>
            <a:r>
              <a:rPr lang="en-GB" sz="2800" b="1" dirty="0">
                <a:latin typeface="Bahnschrift Condensed" panose="020B0502040204020203" pitchFamily="34" charset="0"/>
              </a:rPr>
              <a:t>Listening with hearing aids is not easy, particularly in background noise.</a:t>
            </a:r>
          </a:p>
          <a:p>
            <a:endParaRPr lang="en-GB" sz="3200" b="1" dirty="0">
              <a:latin typeface="Bahnschrift Condensed" panose="020B0502040204020203" pitchFamily="34" charset="0"/>
            </a:endParaRPr>
          </a:p>
          <a:p>
            <a:endParaRPr lang="en-GB" sz="3200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694" y="2979165"/>
            <a:ext cx="3695006" cy="24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A13799-3EAF-3912-E139-F5E524234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48" b="-1456"/>
          <a:stretch/>
        </p:blipFill>
        <p:spPr>
          <a:xfrm>
            <a:off x="1263685" y="2762865"/>
            <a:ext cx="9883125" cy="3671008"/>
          </a:xfrm>
        </p:spPr>
      </p:pic>
      <p:sp>
        <p:nvSpPr>
          <p:cNvPr id="2" name="TextBox 1"/>
          <p:cNvSpPr txBox="1"/>
          <p:nvPr/>
        </p:nvSpPr>
        <p:spPr>
          <a:xfrm>
            <a:off x="1533832" y="855406"/>
            <a:ext cx="5407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TECHNOLOGY - HEARING AID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7083" y="2399069"/>
            <a:ext cx="297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Ear Mould and Tubing</a:t>
            </a:r>
          </a:p>
        </p:txBody>
      </p:sp>
    </p:spTree>
    <p:extLst>
      <p:ext uri="{BB962C8B-B14F-4D97-AF65-F5344CB8AC3E}">
        <p14:creationId xmlns:p14="http://schemas.microsoft.com/office/powerpoint/2010/main" val="10855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90AE143-83AB-072B-F984-2339D4858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37"/>
          <a:stretch/>
        </p:blipFill>
        <p:spPr>
          <a:xfrm>
            <a:off x="983163" y="1484671"/>
            <a:ext cx="10638134" cy="5021155"/>
          </a:xfrm>
        </p:spPr>
      </p:pic>
      <p:sp>
        <p:nvSpPr>
          <p:cNvPr id="3" name="TextBox 2"/>
          <p:cNvSpPr txBox="1"/>
          <p:nvPr/>
        </p:nvSpPr>
        <p:spPr>
          <a:xfrm>
            <a:off x="1209367" y="715230"/>
            <a:ext cx="6617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TECHNOLOGY – COCHLEAR IMPLANT</a:t>
            </a:r>
          </a:p>
        </p:txBody>
      </p:sp>
    </p:spTree>
    <p:extLst>
      <p:ext uri="{BB962C8B-B14F-4D97-AF65-F5344CB8AC3E}">
        <p14:creationId xmlns:p14="http://schemas.microsoft.com/office/powerpoint/2010/main" val="34159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indoor, person, screenshot&#10;&#10;Description automatically generated">
            <a:extLst>
              <a:ext uri="{FF2B5EF4-FFF2-40B4-BE49-F238E27FC236}">
                <a16:creationId xmlns:a16="http://schemas.microsoft.com/office/drawing/2014/main" id="{F7FFC148-6DCA-8AA2-927D-194D477AC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7" t="20282"/>
          <a:stretch/>
        </p:blipFill>
        <p:spPr>
          <a:xfrm>
            <a:off x="1111044" y="1455173"/>
            <a:ext cx="10185053" cy="5264281"/>
          </a:xfrm>
        </p:spPr>
      </p:pic>
      <p:sp>
        <p:nvSpPr>
          <p:cNvPr id="3" name="TextBox 2"/>
          <p:cNvSpPr txBox="1"/>
          <p:nvPr/>
        </p:nvSpPr>
        <p:spPr>
          <a:xfrm>
            <a:off x="1396179" y="560438"/>
            <a:ext cx="1000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TECHNOLOGY – BONE ANCHORED HEARING AID (BAHA)</a:t>
            </a:r>
          </a:p>
        </p:txBody>
      </p:sp>
    </p:spTree>
    <p:extLst>
      <p:ext uri="{BB962C8B-B14F-4D97-AF65-F5344CB8AC3E}">
        <p14:creationId xmlns:p14="http://schemas.microsoft.com/office/powerpoint/2010/main" val="6285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555" y="685415"/>
            <a:ext cx="9905998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Hearing Aid Checks</a:t>
            </a:r>
          </a:p>
        </p:txBody>
      </p:sp>
      <p:pic>
        <p:nvPicPr>
          <p:cNvPr id="4" name="Content Placeholder 3" descr="Batteri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5059" y="2163985"/>
            <a:ext cx="3492500" cy="2895600"/>
          </a:xfrm>
        </p:spPr>
      </p:pic>
      <p:pic>
        <p:nvPicPr>
          <p:cNvPr id="5" name="Picture 4" descr="cupped ha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487" y="1917404"/>
            <a:ext cx="3396343" cy="2500231"/>
          </a:xfrm>
          <a:prstGeom prst="rect">
            <a:avLst/>
          </a:prstGeom>
        </p:spPr>
      </p:pic>
      <p:pic>
        <p:nvPicPr>
          <p:cNvPr id="6" name="Picture 5" descr="Stetocli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456" y="3868960"/>
            <a:ext cx="2381250" cy="238125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4222429" flipH="1">
            <a:off x="4568326" y="4880773"/>
            <a:ext cx="160259" cy="1800945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06150" y="5491408"/>
            <a:ext cx="2821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Bahnschrift Condensed" panose="020B0502040204020203" pitchFamily="34" charset="0"/>
              </a:rPr>
              <a:t>Stetoclip</a:t>
            </a:r>
            <a:r>
              <a:rPr lang="en-GB" dirty="0">
                <a:latin typeface="Bahnschrift Condensed" panose="020B0502040204020203" pitchFamily="34" charset="0"/>
              </a:rPr>
              <a:t> – Tool used by </a:t>
            </a:r>
            <a:r>
              <a:rPr lang="en-GB" dirty="0" err="1">
                <a:latin typeface="Bahnschrift Condensed" panose="020B0502040204020203" pitchFamily="34" charset="0"/>
              </a:rPr>
              <a:t>ToDs</a:t>
            </a:r>
            <a:r>
              <a:rPr lang="en-GB" dirty="0">
                <a:latin typeface="Bahnschrift Condensed" panose="020B0502040204020203" pitchFamily="34" charset="0"/>
              </a:rPr>
              <a:t> to monitor the sound quality of a hearing aid.</a:t>
            </a:r>
          </a:p>
        </p:txBody>
      </p:sp>
    </p:spTree>
    <p:extLst>
      <p:ext uri="{BB962C8B-B14F-4D97-AF65-F5344CB8AC3E}">
        <p14:creationId xmlns:p14="http://schemas.microsoft.com/office/powerpoint/2010/main" val="3073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3925" y="1633198"/>
            <a:ext cx="68810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latin typeface="Bahnschrift Condensed" panose="020B0502040204020203" pitchFamily="34" charset="0"/>
              </a:rPr>
              <a:t>Under the Equality Act 2010, deaf students have the right to: </a:t>
            </a:r>
          </a:p>
          <a:p>
            <a:endParaRPr lang="en-GB" sz="2600" b="1" dirty="0">
              <a:latin typeface="Bahnschrif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latin typeface="Bahnschrift Condensed" panose="020B0502040204020203" pitchFamily="34" charset="0"/>
              </a:rPr>
              <a:t>not be discriminated against because of their deafness.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600" dirty="0">
              <a:latin typeface="Bahnschrif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latin typeface="Bahnschrift Condensed" panose="020B0502040204020203" pitchFamily="34" charset="0"/>
              </a:rPr>
              <a:t>expect public services such as nurseries, schools and the NHS to make </a:t>
            </a:r>
            <a:r>
              <a:rPr lang="en-GB" sz="2600" b="1" dirty="0">
                <a:latin typeface="Bahnschrift Condensed" panose="020B0502040204020203" pitchFamily="34" charset="0"/>
              </a:rPr>
              <a:t>reasonable adjustments</a:t>
            </a:r>
            <a:r>
              <a:rPr lang="en-GB" sz="2600" dirty="0">
                <a:latin typeface="Bahnschrift Condensed" panose="020B0502040204020203" pitchFamily="34" charset="0"/>
              </a:rPr>
              <a:t> to ensure their inclusion.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600" dirty="0">
              <a:latin typeface="Bahnschrif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latin typeface="Bahnschrift Condensed" panose="020B0502040204020203" pitchFamily="34" charset="0"/>
              </a:rPr>
              <a:t>expect public services to consider how they can promote equality of opportunity for deaf children.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3091" y="600364"/>
            <a:ext cx="785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EQUALITY ACT 2010</a:t>
            </a:r>
          </a:p>
        </p:txBody>
      </p:sp>
      <p:pic>
        <p:nvPicPr>
          <p:cNvPr id="6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016" y="2395152"/>
            <a:ext cx="3667117" cy="20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2DD211-C437-5F17-C399-3A734015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608" y="294219"/>
            <a:ext cx="10703168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+mn-lt"/>
                <a:cs typeface="+mn-lt"/>
              </a:rPr>
              <a:t>Profoundly Deaf Student, Cieran shares some tips!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endParaRPr lang="en-GB" sz="4000" dirty="0">
              <a:latin typeface="Bahnschrift Condense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DBFE0-B6CD-9430-D798-4E40951BA51B}"/>
              </a:ext>
            </a:extLst>
          </p:cNvPr>
          <p:cNvSpPr txBox="1"/>
          <p:nvPr/>
        </p:nvSpPr>
        <p:spPr>
          <a:xfrm>
            <a:off x="1406770" y="5404338"/>
            <a:ext cx="937846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EBEBEB"/>
                </a:solidFill>
                <a:latin typeface="Bahnschrift Condensed"/>
              </a:rPr>
              <a:t>"I need my teachers to know these tips. They are really important when I need to learn."</a:t>
            </a:r>
            <a:endParaRPr lang="en-US" sz="3200" dirty="0">
              <a:latin typeface="Bahnschrift Condensed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617" y="1209386"/>
            <a:ext cx="7287491" cy="40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206" y="147484"/>
            <a:ext cx="5328213" cy="2890684"/>
          </a:xfrm>
        </p:spPr>
        <p:txBody>
          <a:bodyPr>
            <a:no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Get a deaf pupil’s attention before speaking.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743" y="3038168"/>
            <a:ext cx="4168006" cy="3623108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GB" sz="3200" b="1" dirty="0">
                <a:latin typeface="Bahnschrift Condensed" panose="020B0502040204020203" pitchFamily="34" charset="0"/>
              </a:rPr>
              <a:t>Wave a hand or gently tap their desk or arm.</a:t>
            </a:r>
          </a:p>
          <a:p>
            <a:pPr marL="342900" indent="-342900"/>
            <a:r>
              <a:rPr lang="en-GB" sz="3200" b="1" dirty="0">
                <a:latin typeface="Bahnschrift Condensed" panose="020B0502040204020203" pitchFamily="34" charset="0"/>
              </a:rPr>
              <a:t>Smile – it relaxes a deaf pupil and lets them know you are ready to communicate with them.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14" y="2342895"/>
            <a:ext cx="3597981" cy="30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11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69A00F-844F-C956-4004-B48BADA9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   Who are we?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10D592FD-E132-D9C4-4D10-3AD801E64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559" y="2249487"/>
            <a:ext cx="3292300" cy="354965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7230-E951-1940-7179-379DA729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579" y="2249487"/>
            <a:ext cx="6474650" cy="35417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dirty="0">
                <a:latin typeface="Bahnschrift Condensed"/>
              </a:rPr>
              <a:t>A Teacher of the Deaf (</a:t>
            </a:r>
            <a:r>
              <a:rPr lang="en-US" dirty="0" err="1">
                <a:latin typeface="Bahnschrift Condensed"/>
              </a:rPr>
              <a:t>ToD</a:t>
            </a:r>
            <a:r>
              <a:rPr lang="en-US" dirty="0">
                <a:latin typeface="Bahnschrift Condensed"/>
              </a:rPr>
              <a:t>) is a qualified and experienced primary or secondary teacher with an additional  2 year post-graduate diploma, </a:t>
            </a:r>
            <a:r>
              <a:rPr lang="en-US" dirty="0" err="1">
                <a:latin typeface="Bahnschrift Condensed"/>
              </a:rPr>
              <a:t>specialising</a:t>
            </a:r>
            <a:r>
              <a:rPr lang="en-US" dirty="0">
                <a:latin typeface="Bahnschrift Condensed"/>
              </a:rPr>
              <a:t> in teaching pupils with a hearing loss.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Bahnschrift Condensed"/>
              </a:rPr>
              <a:t>We are a team of qualified teachers of the deaf, covering North, South and East Ayrshire, working peripatetically.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Bahnschrift Condensed"/>
              </a:rPr>
              <a:t>Approximately 178 pupils (0-18yrs): diagnosis – school leaver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Bahnschrift Condensed"/>
              </a:rPr>
              <a:t>Service Co-</a:t>
            </a:r>
            <a:r>
              <a:rPr lang="en-US" dirty="0" err="1">
                <a:latin typeface="Bahnschrift Condensed"/>
              </a:rPr>
              <a:t>ordinator</a:t>
            </a:r>
            <a:r>
              <a:rPr lang="en-US" dirty="0">
                <a:latin typeface="Bahnschrift Condensed"/>
              </a:rPr>
              <a:t>: Stacey McCann 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Bahnschrift Condensed"/>
              </a:rPr>
              <a:t>A wonderful BSL Sign Language tutor, Kat Bennett</a:t>
            </a:r>
          </a:p>
          <a:p>
            <a:pPr>
              <a:lnSpc>
                <a:spcPct val="110000"/>
              </a:lnSpc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8272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568" y="333383"/>
            <a:ext cx="4335155" cy="2223004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Face your deaf pupil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090" y="2556387"/>
            <a:ext cx="3725555" cy="3541714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Bahnschrift Condensed" panose="020B0502040204020203" pitchFamily="34" charset="0"/>
              </a:rPr>
              <a:t>This allows access to facial expressions and lip pattern.</a:t>
            </a:r>
          </a:p>
          <a:p>
            <a:r>
              <a:rPr lang="en-GB" sz="3200" b="1" dirty="0">
                <a:latin typeface="Bahnschrift Condensed" panose="020B0502040204020203" pitchFamily="34" charset="0"/>
              </a:rPr>
              <a:t>Stand close to the deaf pupil – no further than 1 metre.</a:t>
            </a:r>
            <a:endParaRPr lang="en-GB" sz="2800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12" y="652012"/>
            <a:ext cx="4154449" cy="4072019"/>
          </a:xfrm>
          <a:prstGeom prst="rect">
            <a:avLst/>
          </a:prstGeom>
        </p:spPr>
      </p:pic>
      <p:pic>
        <p:nvPicPr>
          <p:cNvPr id="5" name="Picture 2" descr="Image result for teacher writing on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65" y="4925961"/>
            <a:ext cx="2646342" cy="16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295" y="516939"/>
            <a:ext cx="3353586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DON’T COVER YOUR MOUTH</a:t>
            </a:r>
            <a:r>
              <a:rPr lang="en-GB" sz="3600" b="1" dirty="0">
                <a:latin typeface="Bahnschrift Condensed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GB" sz="3600" b="1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en-GB" sz="3600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13" y="1167884"/>
            <a:ext cx="3707329" cy="46736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5525" y="2637322"/>
            <a:ext cx="48102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Bahnschrift Condensed" panose="020B0502040204020203" pitchFamily="34" charset="0"/>
              </a:rPr>
              <a:t>Deaf children need access to your lip pattern and facial expressions to assist them in perceiving speech.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Bahnschrift Condensed" panose="020B0502040204020203" pitchFamily="34" charset="0"/>
              </a:rPr>
              <a:t>Putting your hand over your mouth muffles the sound and prevents them getting access to other communication cues.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48014"/>
            <a:ext cx="3843542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Don’t shout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1413" y="2455728"/>
            <a:ext cx="42761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Bahnschrift Condensed" panose="020B0502040204020203" pitchFamily="34" charset="0"/>
              </a:rPr>
              <a:t>You do not need to raise your voice loudly. It can distort both your lip patterns and the speech signal to your deaf pupil’s hearing aids/cochlear implants.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83" y="1534464"/>
            <a:ext cx="4361543" cy="43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Quiet times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295827" cy="3541714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latin typeface="Bahnschrift Condensed" panose="020B0502040204020203" pitchFamily="34" charset="0"/>
              </a:rPr>
              <a:t>Allowing deaf children to have quiet times at nursery or during the school day can be considered a ‘reasonable adjustment’.</a:t>
            </a:r>
          </a:p>
          <a:p>
            <a:endParaRPr lang="en-GB" dirty="0"/>
          </a:p>
        </p:txBody>
      </p:sp>
      <p:pic>
        <p:nvPicPr>
          <p:cNvPr id="4" name="Picture 2" descr="Image result for child reading to an adult qui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41" y="887412"/>
            <a:ext cx="35528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42038" y="3676777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Bahnschrift Condensed" panose="020B0502040204020203" pitchFamily="34" charset="0"/>
              </a:rPr>
              <a:t>Time to have a story read to them, play a game, revise phonics or work with a </a:t>
            </a:r>
            <a:r>
              <a:rPr lang="en-GB" sz="2000" b="1" dirty="0" err="1">
                <a:latin typeface="Bahnschrift Condensed" panose="020B0502040204020203" pitchFamily="34" charset="0"/>
              </a:rPr>
              <a:t>ToD</a:t>
            </a:r>
            <a:r>
              <a:rPr lang="en-GB" sz="2000" b="1" dirty="0">
                <a:latin typeface="Bahnschrift Condensed" panose="020B0502040204020203" pitchFamily="34" charset="0"/>
              </a:rPr>
              <a:t> in a quiet room, is important.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1" dirty="0">
              <a:latin typeface="Bahnschrift Condensed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Bahnschrift Condensed" panose="020B0502040204020203" pitchFamily="34" charset="0"/>
              </a:rPr>
              <a:t>Deaf children need breaks in quiet – this eases frustration and reduces behaviour issues.</a:t>
            </a:r>
          </a:p>
        </p:txBody>
      </p:sp>
    </p:spTree>
    <p:extLst>
      <p:ext uri="{BB962C8B-B14F-4D97-AF65-F5344CB8AC3E}">
        <p14:creationId xmlns:p14="http://schemas.microsoft.com/office/powerpoint/2010/main" val="42278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5" y="1124324"/>
            <a:ext cx="9905998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Speak clearly and </a:t>
            </a:r>
            <a:b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at a normal pace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426" y="3231956"/>
            <a:ext cx="44638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Bahnschrift Condensed" panose="020B0502040204020203" pitchFamily="34" charset="0"/>
              </a:rPr>
              <a:t>A calm, well-paced voice is reassuring.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Bahnschrift Condensed" panose="020B0502040204020203" pitchFamily="34" charset="0"/>
              </a:rPr>
              <a:t>This allows a deaf pupil to perceive and process speech optimally.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20" y="2602894"/>
            <a:ext cx="3447342" cy="25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5318381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Explain New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599" y="2269151"/>
            <a:ext cx="4905427" cy="380718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Bahnschrift Condensed" panose="020B0502040204020203" pitchFamily="34" charset="0"/>
              </a:rPr>
              <a:t>Teach new vocabulary with explanations of a new word in a sentence and with an image/picture.</a:t>
            </a:r>
          </a:p>
          <a:p>
            <a:r>
              <a:rPr lang="en-GB" sz="3200" b="1" dirty="0">
                <a:latin typeface="Bahnschrift Condensed" panose="020B0502040204020203" pitchFamily="34" charset="0"/>
              </a:rPr>
              <a:t>Revise new vocabulary and give this for homework.</a:t>
            </a:r>
          </a:p>
          <a:p>
            <a:endParaRPr lang="en-GB" sz="2800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21" y="1828799"/>
            <a:ext cx="4605868" cy="345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141413" y="789956"/>
            <a:ext cx="6145162" cy="1415197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Use lots of visuals</a:t>
            </a:r>
            <a:b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and concrete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409" y="2871019"/>
            <a:ext cx="4177840" cy="2920182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Bahnschrift Condensed" panose="020B0502040204020203" pitchFamily="34" charset="0"/>
              </a:rPr>
              <a:t>Visuals help all learners.</a:t>
            </a:r>
          </a:p>
          <a:p>
            <a:r>
              <a:rPr lang="en-GB" sz="3200" b="1" dirty="0">
                <a:latin typeface="Bahnschrift Condensed" panose="020B0502040204020203" pitchFamily="34" charset="0"/>
              </a:rPr>
              <a:t>Diagrams, drawings, images, photos, videos etc.</a:t>
            </a:r>
          </a:p>
        </p:txBody>
      </p:sp>
      <p:pic>
        <p:nvPicPr>
          <p:cNvPr id="1028" name="Picture 4" descr="My Body Parts 7 page Activity Set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86" y="1283201"/>
            <a:ext cx="2263887" cy="28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.media-amazon.com/images/I/61dHX4HrtjL._AC_SL100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07" y="4331110"/>
            <a:ext cx="2914958" cy="19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m.media-amazon.com/images/I/71izaBNNcnL._AC_SL15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22" y="1709903"/>
            <a:ext cx="2563169" cy="23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701476"/>
            <a:ext cx="4325322" cy="1478570"/>
          </a:xfrm>
        </p:spPr>
        <p:txBody>
          <a:bodyPr>
            <a:no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Repeat the contributions of others in  the class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99" y="2750933"/>
            <a:ext cx="4394149" cy="3541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 dirty="0">
                <a:latin typeface="Bahnschrift Condensed" panose="020B0502040204020203" pitchFamily="34" charset="0"/>
              </a:rPr>
              <a:t>A deaf child, during a lesson, may not always hear other pupils’ answers to questions; it helps to repeat what another pupil has said. This ensures the deaf pupil is included.</a:t>
            </a:r>
          </a:p>
          <a:p>
            <a:endParaRPr lang="en-GB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69" y="2180046"/>
            <a:ext cx="45148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3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555" y="687344"/>
            <a:ext cx="5613348" cy="1377430"/>
          </a:xfrm>
        </p:spPr>
        <p:txBody>
          <a:bodyPr>
            <a:no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Get to know your deaf pupil and check in with them regularly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74" y="3193385"/>
            <a:ext cx="4905427" cy="3817016"/>
          </a:xfrm>
        </p:spPr>
        <p:txBody>
          <a:bodyPr>
            <a:normAutofit fontScale="77500" lnSpcReduction="20000"/>
          </a:bodyPr>
          <a:lstStyle/>
          <a:p>
            <a:r>
              <a:rPr lang="en-GB" sz="4100" dirty="0">
                <a:latin typeface="Bahnschrift Condensed" panose="020B0502040204020203" pitchFamily="34" charset="0"/>
              </a:rPr>
              <a:t>Deaf children do not always feel confident to tell you if something is not working well for them. </a:t>
            </a:r>
          </a:p>
          <a:p>
            <a:r>
              <a:rPr lang="en-GB" sz="4100" dirty="0">
                <a:latin typeface="Bahnschrift Condensed" panose="020B0502040204020203" pitchFamily="34" charset="0"/>
              </a:rPr>
              <a:t>Plan times to check in with them, observe them and liaise with their </a:t>
            </a:r>
            <a:r>
              <a:rPr lang="en-GB" sz="4100" dirty="0" err="1">
                <a:latin typeface="Bahnschrift Condensed" panose="020B0502040204020203" pitchFamily="34" charset="0"/>
              </a:rPr>
              <a:t>ToD</a:t>
            </a:r>
            <a:r>
              <a:rPr lang="en-GB" sz="4100" dirty="0">
                <a:latin typeface="Bahnschrift Condensed" panose="020B0502040204020203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Picture 2" descr="Image result for Shy Kid Anim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84" y="1727920"/>
            <a:ext cx="2895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118" y="65486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Thanks for Listening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2289400"/>
            <a:ext cx="3847435" cy="2308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5018" y="5277116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869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830" y="840509"/>
            <a:ext cx="4458086" cy="748145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Role of Teacher of the Deaf (Tod)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317" y="1021050"/>
            <a:ext cx="5469466" cy="4893735"/>
          </a:xfrm>
        </p:spPr>
        <p:txBody>
          <a:bodyPr>
            <a:noAutofit/>
          </a:bodyPr>
          <a:lstStyle/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Supporting  deaf children aged 0-18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Supporting parents after diagnosis &amp; beyond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Modelling play &amp; communication with deaf babies and toddlers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Reducing barriers to learning for deaf children &amp; how to overcome these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Specialised assessments </a:t>
            </a:r>
          </a:p>
          <a:p>
            <a:pPr>
              <a:buClr>
                <a:srgbClr val="AB946B"/>
              </a:buClr>
            </a:pPr>
            <a:r>
              <a:rPr lang="en-GB" dirty="0">
                <a:latin typeface="Bahnschrift Condensed"/>
              </a:rPr>
              <a:t>Audiology &amp; Hearing Technology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" y="1874982"/>
            <a:ext cx="3666479" cy="1900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197" y="3618387"/>
            <a:ext cx="3673920" cy="24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1345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Brain 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62526" y="1385688"/>
            <a:ext cx="7520345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2400" dirty="0">
                <a:latin typeface="Bahnschrift Condensed"/>
                <a:ea typeface="+mn-lt"/>
                <a:cs typeface="+mn-lt"/>
              </a:rPr>
              <a:t>An unborn baby hears at 20 weeks gestation and hearing pathways form in the brain and the cochlea is fully developed at 16 weeks' gestation.</a:t>
            </a:r>
            <a:endParaRPr lang="en-US" sz="2000" dirty="0">
              <a:latin typeface="Bahnschrift Condensed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2400" dirty="0">
              <a:latin typeface="Bahnschrift Condensed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2400" dirty="0">
                <a:latin typeface="Bahnschrift Condensed"/>
                <a:ea typeface="+mn-lt"/>
                <a:cs typeface="+mn-lt"/>
              </a:rPr>
              <a:t>After birth, these pathways continue to strengthen. Auditory brain centres are established. </a:t>
            </a:r>
            <a:endParaRPr lang="en-US" sz="2000" dirty="0">
              <a:latin typeface="Bahnschrift Condensed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2400" dirty="0">
              <a:latin typeface="Bahnschrift Condensed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2400" dirty="0">
                <a:latin typeface="Bahnschrift Condensed"/>
              </a:rPr>
              <a:t>Hearing loss in babies has been called a “neurodevelopmental emergency.” </a:t>
            </a:r>
            <a:endParaRPr lang="en-US" sz="2000" dirty="0">
              <a:latin typeface="Bahnschrift Condensed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2400" dirty="0">
              <a:latin typeface="Bahnschrift Condensed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2400" u="sng" dirty="0">
                <a:latin typeface="Bahnschrift Condensed"/>
                <a:ea typeface="+mn-lt"/>
                <a:cs typeface="+mn-lt"/>
              </a:rPr>
              <a:t>If not aided and supported</a:t>
            </a:r>
            <a:r>
              <a:rPr lang="en-GB" sz="2400" dirty="0">
                <a:latin typeface="Bahnschrift Condensed"/>
                <a:ea typeface="+mn-lt"/>
                <a:cs typeface="+mn-lt"/>
              </a:rPr>
              <a:t>, there can be significant social, emotional, cognitive and educational delays. </a:t>
            </a:r>
            <a:endParaRPr lang="en-GB" sz="2400" dirty="0">
              <a:latin typeface="Bahnschrift Condensed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53" y="2254102"/>
            <a:ext cx="3267631" cy="26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9340" y="1897512"/>
            <a:ext cx="6464473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Bahnschrift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/>
              </a:rPr>
              <a:t>The baby’s brain must be exposed to meaningful sounds consistently in order for these auditory neural pathways in the brain to develop.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Bahnschrift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/>
              </a:rPr>
              <a:t>After about 3 ½ years of age, the brain has considerably less flexibility to develop effective skills to process auditory information. This is why children who have hearing loss that is identified late have a much harder time learning to listen and speak proficiently. 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088534" y="58706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Brain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518" y="1446028"/>
            <a:ext cx="3129596" cy="2086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023" y="3891516"/>
            <a:ext cx="2964990" cy="20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911" y="552361"/>
            <a:ext cx="9905998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Glue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47" y="2204185"/>
            <a:ext cx="6725814" cy="3972026"/>
          </a:xfrm>
        </p:spPr>
        <p:txBody>
          <a:bodyPr>
            <a:normAutofit/>
          </a:bodyPr>
          <a:lstStyle/>
          <a:p>
            <a:pPr marL="457200" indent="-457200"/>
            <a:r>
              <a:rPr lang="en-GB" b="1" dirty="0">
                <a:latin typeface="Bahnschrift Condensed" panose="020B0502040204020203" pitchFamily="34" charset="0"/>
              </a:rPr>
              <a:t>Glue ear impacts a young child’s ability to develop early literacy skills, like phonics and reading.</a:t>
            </a:r>
          </a:p>
          <a:p>
            <a:pPr marL="457200" indent="-457200"/>
            <a:endParaRPr lang="en-GB" b="1" dirty="0">
              <a:latin typeface="Bahnschrift Condensed" panose="020B0502040204020203" pitchFamily="34" charset="0"/>
            </a:endParaRPr>
          </a:p>
          <a:p>
            <a:pPr marL="457200" indent="-457200"/>
            <a:r>
              <a:rPr lang="en-GB" b="1" dirty="0">
                <a:latin typeface="Bahnschrift Condensed" panose="020B0502040204020203" pitchFamily="34" charset="0"/>
              </a:rPr>
              <a:t>Glue ear can be a temporary or a longstanding issue.</a:t>
            </a:r>
          </a:p>
          <a:p>
            <a:pPr marL="457200" indent="-457200"/>
            <a:endParaRPr lang="en-GB" b="1" dirty="0">
              <a:latin typeface="Bahnschrift Condensed" panose="020B0502040204020203" pitchFamily="34" charset="0"/>
            </a:endParaRPr>
          </a:p>
          <a:p>
            <a:pPr marL="457200" indent="-457200"/>
            <a:r>
              <a:rPr lang="en-GB" b="1" dirty="0">
                <a:latin typeface="Bahnschrift Condensed" panose="020B0502040204020203" pitchFamily="34" charset="0"/>
              </a:rPr>
              <a:t>Children with glue ear can be fitted with hearing aids.</a:t>
            </a:r>
          </a:p>
          <a:p>
            <a:endParaRPr lang="en-GB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16" y="2494868"/>
            <a:ext cx="4258733" cy="28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060" y="-144463"/>
            <a:ext cx="9905998" cy="1478570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Signs of a Hearing Loss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4446" y="959431"/>
            <a:ext cx="10323225" cy="5632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Bahnschrift Condensed" panose="020B0502040204020203" pitchFamily="34" charset="0"/>
              </a:rPr>
              <a:t>If you work in the early years or a primary school, there is a high chance that a child in your care will have an undiagnosed hearing loss.  These are common signs of hearing loss:</a:t>
            </a:r>
          </a:p>
          <a:p>
            <a:endParaRPr lang="en-GB" sz="2400" dirty="0">
              <a:latin typeface="Bahnschrif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Does not respond when called.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Constantly says "what?" or asks for speech to be repeated.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Watches faces/lips intently.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Doesn’t always follow instructions straightaway.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Often misunderstands or ignores instructions.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Makes little or no contribution to group or activities or discussions.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Complains about not being able to hear.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Tires easily.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Talks louder or softer than expected.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Becomes easily frustrated.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Seems startled when people come into their line of vision.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Appears inattentive or as though daydreaming.</a:t>
            </a:r>
            <a:endParaRPr lang="en-GB" sz="2400" b="0" i="0" dirty="0"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4" name="AutoShape 2" descr="Getting children to wear hearing aids and cochlear impla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 descr="Getting children to wear hearing aids and cochlear implan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AutoShape 6" descr="Getting children to wear hearing aids and cochlear implant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AutoShape 8" descr="Getting children to wear hearing aids and cochlear implan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595" y="4079846"/>
            <a:ext cx="3037405" cy="1743796"/>
          </a:xfrm>
          <a:prstGeom prst="rect">
            <a:avLst/>
          </a:prstGeom>
        </p:spPr>
      </p:pic>
      <p:pic>
        <p:nvPicPr>
          <p:cNvPr id="9" name="Picture 2" descr="8 Ways to Promote Learning through Play - The Speech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52" y="2207329"/>
            <a:ext cx="3330001" cy="156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047" y="1659705"/>
            <a:ext cx="758854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We understand the benefits of learning through play, hearing children free to explore a language rich environment, gaining knowledge, building vocabulary and developing their social and communication skills.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400" dirty="0">
              <a:latin typeface="Bahnschrift Condensed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 However, early years settings are not conducive to an optimum listening environment for deaf children to have the same experiences.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400" dirty="0">
              <a:latin typeface="Bahnschrift Condensed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Condensed" panose="020B0502040204020203" pitchFamily="34" charset="0"/>
              </a:rPr>
              <a:t>A deaf child will struggle to hear speech with a high level of background noise, as a result they will miss a lot of incidental learning and conversational language from staff and their peers.  </a:t>
            </a:r>
          </a:p>
          <a:p>
            <a:endParaRPr lang="en-GB" sz="2000" dirty="0">
              <a:latin typeface="Bahnschrif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63110" y="655840"/>
            <a:ext cx="9192490" cy="11632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LEARNING THROUGH PLAY</a:t>
            </a:r>
          </a:p>
        </p:txBody>
      </p:sp>
      <p:sp>
        <p:nvSpPr>
          <p:cNvPr id="4" name="AutoShape 4" descr="Our vision for deaf children | overcoming barri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062" name="Picture 14" descr="Using symbols to support the development of early years behaviour, learning  and communication | Nursery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48" y="3858892"/>
            <a:ext cx="2921849" cy="19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The Benefits of Learning Through Play | Educational Playca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066" name="Picture 18" descr="The Benefits of Learning Through Play | Educational Playc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95" y="1509143"/>
            <a:ext cx="2734279" cy="205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8A227E26EF6144B325FCF5A2FFD326" ma:contentTypeVersion="11" ma:contentTypeDescription="Create a new document." ma:contentTypeScope="" ma:versionID="18b25cd93fb73488c97487169a0af9ff">
  <xsd:schema xmlns:xsd="http://www.w3.org/2001/XMLSchema" xmlns:xs="http://www.w3.org/2001/XMLSchema" xmlns:p="http://schemas.microsoft.com/office/2006/metadata/properties" xmlns:ns2="25dfaab7-1302-41a7-8147-660d89fcb428" xmlns:ns3="00f36092-ca14-4bb2-8753-64792093ac26" targetNamespace="http://schemas.microsoft.com/office/2006/metadata/properties" ma:root="true" ma:fieldsID="122e6b60aa52189ebe28a057caddea80" ns2:_="" ns3:_="">
    <xsd:import namespace="25dfaab7-1302-41a7-8147-660d89fcb428"/>
    <xsd:import namespace="00f36092-ca14-4bb2-8753-64792093a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faab7-1302-41a7-8147-660d89fcb4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36092-ca14-4bb2-8753-64792093a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D54AFD-AEB7-4824-BD16-FAA0F931A2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D71359-2664-4528-8710-7E826FA70118}">
  <ds:schemaRefs>
    <ds:schemaRef ds:uri="http://schemas.microsoft.com/office/2006/metadata/properties"/>
    <ds:schemaRef ds:uri="http://purl.org/dc/dcmitype/"/>
    <ds:schemaRef ds:uri="http://purl.org/dc/terms/"/>
    <ds:schemaRef ds:uri="00f36092-ca14-4bb2-8753-64792093ac26"/>
    <ds:schemaRef ds:uri="http://schemas.microsoft.com/office/2006/documentManagement/types"/>
    <ds:schemaRef ds:uri="http://schemas.microsoft.com/office/infopath/2007/PartnerControls"/>
    <ds:schemaRef ds:uri="25dfaab7-1302-41a7-8147-660d89fcb428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06EDC5-3F92-4D96-9D09-745E66E3C1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dfaab7-1302-41a7-8147-660d89fcb428"/>
    <ds:schemaRef ds:uri="00f36092-ca14-4bb2-8753-64792093ac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2547</TotalTime>
  <Words>1816</Words>
  <Application>Microsoft Office PowerPoint</Application>
  <PresentationFormat>Widescreen</PresentationFormat>
  <Paragraphs>198</Paragraphs>
  <Slides>39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Arial,Sans-Serif</vt:lpstr>
      <vt:lpstr>Bahnschrift</vt:lpstr>
      <vt:lpstr>Bahnschrift Condensed</vt:lpstr>
      <vt:lpstr>Bahnschrift SemiBold Condensed</vt:lpstr>
      <vt:lpstr>Calibri</vt:lpstr>
      <vt:lpstr>Comic Sans MS</vt:lpstr>
      <vt:lpstr>Trebuchet MS</vt:lpstr>
      <vt:lpstr>Tw Cen MT</vt:lpstr>
      <vt:lpstr>Circuit</vt:lpstr>
      <vt:lpstr>Supporting Deafness</vt:lpstr>
      <vt:lpstr>Learning Objectives</vt:lpstr>
      <vt:lpstr>    Who are we?</vt:lpstr>
      <vt:lpstr>Role of Teacher of the Deaf (Tod)</vt:lpstr>
      <vt:lpstr>Brain DEVELOPMENT</vt:lpstr>
      <vt:lpstr>Brain DEVELOPMENT</vt:lpstr>
      <vt:lpstr>Glue Ear</vt:lpstr>
      <vt:lpstr>Signs of a Hearing Loss </vt:lpstr>
      <vt:lpstr>PowerPoint Presentation</vt:lpstr>
      <vt:lpstr>A ‘Deaf Friendly’ Environment   </vt:lpstr>
      <vt:lpstr>PowerPoint Presentation</vt:lpstr>
      <vt:lpstr>‘FACE me when you talk’  National Deaf Children Society</vt:lpstr>
      <vt:lpstr>Example of an Audiogram </vt:lpstr>
      <vt:lpstr>PowerPoint Presentation</vt:lpstr>
      <vt:lpstr>Activity 1 </vt:lpstr>
      <vt:lpstr>PowerPoint Presentation</vt:lpstr>
      <vt:lpstr>PowerPoint Presentation</vt:lpstr>
      <vt:lpstr>Group Time</vt:lpstr>
      <vt:lpstr>Word Aware Strategy</vt:lpstr>
      <vt:lpstr>PowerPoint Presentation</vt:lpstr>
      <vt:lpstr>Ayrshire Deaf EDUCATION Service  YouTube Channel</vt:lpstr>
      <vt:lpstr>AMPLIFICATION</vt:lpstr>
      <vt:lpstr>PowerPoint Presentation</vt:lpstr>
      <vt:lpstr>PowerPoint Presentation</vt:lpstr>
      <vt:lpstr>PowerPoint Presentation</vt:lpstr>
      <vt:lpstr>Hearing Aid Checks</vt:lpstr>
      <vt:lpstr>PowerPoint Presentation</vt:lpstr>
      <vt:lpstr>PowerPoint Presentation</vt:lpstr>
      <vt:lpstr>Get a deaf pupil’s attention before speaking.</vt:lpstr>
      <vt:lpstr>Face your deaf pupil</vt:lpstr>
      <vt:lpstr>PowerPoint Presentation</vt:lpstr>
      <vt:lpstr>Don’t shout</vt:lpstr>
      <vt:lpstr>Quiet times</vt:lpstr>
      <vt:lpstr>Speak clearly and  at a normal pace</vt:lpstr>
      <vt:lpstr>Explain New Vocabulary</vt:lpstr>
      <vt:lpstr>Use lots of visuals and concrete materials</vt:lpstr>
      <vt:lpstr>Repeat the contributions of others in  the class</vt:lpstr>
      <vt:lpstr>Get to know your deaf pupil and check in with them regularly</vt:lpstr>
      <vt:lpstr>Thanks for Listening </vt:lpstr>
    </vt:vector>
  </TitlesOfParts>
  <Company>East Ayrshire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Douglas, Claire</dc:creator>
  <cp:lastModifiedBy>Lesley Wright</cp:lastModifiedBy>
  <cp:revision>316</cp:revision>
  <dcterms:created xsi:type="dcterms:W3CDTF">2022-01-06T11:56:34Z</dcterms:created>
  <dcterms:modified xsi:type="dcterms:W3CDTF">2023-05-11T08:41:42Z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0x010100F68A227E26EF6144B325FCF5A2FFD326</vt:lpwstr>
  </property>
</Properties>
</file>