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14"/>
  </p:notesMasterIdLst>
  <p:sldIdLst>
    <p:sldId id="256" r:id="rId2"/>
    <p:sldId id="257" r:id="rId3"/>
    <p:sldId id="258" r:id="rId4"/>
    <p:sldId id="264" r:id="rId5"/>
    <p:sldId id="265" r:id="rId6"/>
    <p:sldId id="259" r:id="rId7"/>
    <p:sldId id="268" r:id="rId8"/>
    <p:sldId id="267" r:id="rId9"/>
    <p:sldId id="270" r:id="rId10"/>
    <p:sldId id="261" r:id="rId11"/>
    <p:sldId id="269"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1" autoAdjust="0"/>
    <p:restoredTop sz="97248"/>
  </p:normalViewPr>
  <p:slideViewPr>
    <p:cSldViewPr snapToGrid="0">
      <p:cViewPr varScale="1">
        <p:scale>
          <a:sx n="136" d="100"/>
          <a:sy n="136" d="100"/>
        </p:scale>
        <p:origin x="224" y="904"/>
      </p:cViewPr>
      <p:guideLst/>
    </p:cSldViewPr>
  </p:slideViewPr>
  <p:notesTextViewPr>
    <p:cViewPr>
      <p:scale>
        <a:sx n="1" d="1"/>
        <a:sy n="1" d="1"/>
      </p:scale>
      <p:origin x="0" y="0"/>
    </p:cViewPr>
  </p:notesTextViewPr>
  <p:notesViewPr>
    <p:cSldViewPr snapToGrid="0">
      <p:cViewPr varScale="1">
        <p:scale>
          <a:sx n="131" d="100"/>
          <a:sy n="131" d="100"/>
        </p:scale>
        <p:origin x="537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F6D32-4635-49A4-A5A7-C7A9B1B7D923}" type="datetimeFigureOut">
              <a:rPr lang="en-GB" smtClean="0"/>
              <a:t>24/04/2023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CE5B1-FE8A-4B04-B434-50D8DE663841}" type="slidenum">
              <a:rPr lang="en-GB" smtClean="0"/>
              <a:t>‹#›</a:t>
            </a:fld>
            <a:endParaRPr lang="en-GB"/>
          </a:p>
        </p:txBody>
      </p:sp>
    </p:spTree>
    <p:extLst>
      <p:ext uri="{BB962C8B-B14F-4D97-AF65-F5344CB8AC3E}">
        <p14:creationId xmlns:p14="http://schemas.microsoft.com/office/powerpoint/2010/main" val="126879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Larissa McColgan. I am one of the teachers of the deaf working in East Ayrshire. I am going to talk to you about self-advocacy and why it’s important for deaf children and young people.</a:t>
            </a:r>
          </a:p>
        </p:txBody>
      </p:sp>
      <p:sp>
        <p:nvSpPr>
          <p:cNvPr id="4" name="Slide Number Placeholder 3"/>
          <p:cNvSpPr>
            <a:spLocks noGrp="1"/>
          </p:cNvSpPr>
          <p:nvPr>
            <p:ph type="sldNum" sz="quarter" idx="5"/>
          </p:nvPr>
        </p:nvSpPr>
        <p:spPr/>
        <p:txBody>
          <a:bodyPr/>
          <a:lstStyle/>
          <a:p>
            <a:fld id="{23CCE5B1-FE8A-4B04-B434-50D8DE663841}" type="slidenum">
              <a:rPr lang="en-GB" smtClean="0"/>
              <a:t>1</a:t>
            </a:fld>
            <a:endParaRPr lang="en-GB"/>
          </a:p>
        </p:txBody>
      </p:sp>
    </p:spTree>
    <p:extLst>
      <p:ext uri="{BB962C8B-B14F-4D97-AF65-F5344CB8AC3E}">
        <p14:creationId xmlns:p14="http://schemas.microsoft.com/office/powerpoint/2010/main" val="3807214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Secondary school can be hard for kids. Most kids don’t want to stand out from the crowd. They may hesitate to speak up for themselves, not only with other kids, but with teachers, too. </a:t>
            </a:r>
          </a:p>
          <a:p>
            <a:endParaRPr lang="en-GB" dirty="0"/>
          </a:p>
          <a:p>
            <a:r>
              <a:rPr lang="en-GB" dirty="0"/>
              <a:t>Deaf young people may be used to watching you advocate for them to help them get the support they need.</a:t>
            </a:r>
          </a:p>
          <a:p>
            <a:endParaRPr lang="en-GB" dirty="0"/>
          </a:p>
          <a:p>
            <a:r>
              <a:rPr lang="en-GB" dirty="0"/>
              <a:t>When they start secondary school, though, you’re not always going to be there when things get tough. So, it’s more important than ever for young people to learn self-advocacy skills. They might not be ready to be their only advocate, but there are ways to start teaching them to speak up for themselves.</a:t>
            </a:r>
          </a:p>
          <a:p>
            <a:endParaRPr lang="en-GB" dirty="0"/>
          </a:p>
          <a:p>
            <a:r>
              <a:rPr lang="en-GB" dirty="0"/>
              <a:t>Bullet points</a:t>
            </a:r>
          </a:p>
        </p:txBody>
      </p:sp>
      <p:sp>
        <p:nvSpPr>
          <p:cNvPr id="4" name="Slide Number Placeholder 3"/>
          <p:cNvSpPr>
            <a:spLocks noGrp="1"/>
          </p:cNvSpPr>
          <p:nvPr>
            <p:ph type="sldNum" sz="quarter" idx="10"/>
          </p:nvPr>
        </p:nvSpPr>
        <p:spPr/>
        <p:txBody>
          <a:bodyPr/>
          <a:lstStyle/>
          <a:p>
            <a:fld id="{23CCE5B1-FE8A-4B04-B434-50D8DE663841}" type="slidenum">
              <a:rPr lang="en-GB" smtClean="0"/>
              <a:t>10</a:t>
            </a:fld>
            <a:endParaRPr lang="en-GB"/>
          </a:p>
        </p:txBody>
      </p:sp>
    </p:spTree>
    <p:extLst>
      <p:ext uri="{BB962C8B-B14F-4D97-AF65-F5344CB8AC3E}">
        <p14:creationId xmlns:p14="http://schemas.microsoft.com/office/powerpoint/2010/main" val="1661258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one thing to practice at home with family members. It’s another thing to find your voice out in public. Encourage your child to ask for what they need outside of the house.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instance, kids can order their own food at restaurants. You could say: ‘Tell the lady “Can I have a hamburger with chips, please?”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Facilitate communication with unfamiliar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Learning to self-advocate takes time, especially at a very young 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older children, you could support them with making phone calls, like making an appointment or booking a table in a restaurant. Rehearse what they are going to 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who use BSL will rely on an adult to interpret. However, they should be encouraged to express their needs and what they want the person to do in BSL.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 prepared to help your child with the language of asking for what they need for as long as it takes — until they start doing it on her own.</a:t>
            </a:r>
          </a:p>
          <a:p>
            <a:endParaRPr lang="en-GB" dirty="0"/>
          </a:p>
          <a:p>
            <a:endParaRPr lang="en-GB" dirty="0"/>
          </a:p>
        </p:txBody>
      </p:sp>
      <p:sp>
        <p:nvSpPr>
          <p:cNvPr id="4" name="Slide Number Placeholder 3"/>
          <p:cNvSpPr>
            <a:spLocks noGrp="1"/>
          </p:cNvSpPr>
          <p:nvPr>
            <p:ph type="sldNum" sz="quarter" idx="10"/>
          </p:nvPr>
        </p:nvSpPr>
        <p:spPr/>
        <p:txBody>
          <a:bodyPr/>
          <a:lstStyle/>
          <a:p>
            <a:fld id="{23CCE5B1-FE8A-4B04-B434-50D8DE663841}" type="slidenum">
              <a:rPr lang="en-GB" smtClean="0"/>
              <a:t>11</a:t>
            </a:fld>
            <a:endParaRPr lang="en-GB"/>
          </a:p>
        </p:txBody>
      </p:sp>
    </p:spTree>
    <p:extLst>
      <p:ext uri="{BB962C8B-B14F-4D97-AF65-F5344CB8AC3E}">
        <p14:creationId xmlns:p14="http://schemas.microsoft.com/office/powerpoint/2010/main" val="340702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your teenager is studying for her exams just now. She is quite stressed and tells you: “Mum, Dad, I feel really stressed about my exams. Could we go for a walk so I can relax a bit? After the walk, I will feel less stressed and will be able to learn better.”</a:t>
            </a:r>
          </a:p>
          <a:p>
            <a:endParaRPr lang="en-US" dirty="0"/>
          </a:p>
          <a:p>
            <a:r>
              <a:rPr lang="en-US" dirty="0"/>
              <a:t>Your toddler tells you: “Too noisy!” And points at the washing machine. He is trying to tell you that he can’t hear you over the noise of the washing machine. You go into another room and close the door. That’s better, now you can hear what I am saying.</a:t>
            </a:r>
          </a:p>
          <a:p>
            <a:endParaRPr lang="en-US" dirty="0"/>
          </a:p>
          <a:p>
            <a:endParaRPr lang="en-US" dirty="0"/>
          </a:p>
        </p:txBody>
      </p:sp>
      <p:sp>
        <p:nvSpPr>
          <p:cNvPr id="4" name="Slide Number Placeholder 3"/>
          <p:cNvSpPr>
            <a:spLocks noGrp="1"/>
          </p:cNvSpPr>
          <p:nvPr>
            <p:ph type="sldNum" sz="quarter" idx="5"/>
          </p:nvPr>
        </p:nvSpPr>
        <p:spPr/>
        <p:txBody>
          <a:bodyPr/>
          <a:lstStyle/>
          <a:p>
            <a:fld id="{23CCE5B1-FE8A-4B04-B434-50D8DE663841}" type="slidenum">
              <a:rPr lang="en-GB" smtClean="0"/>
              <a:t>2</a:t>
            </a:fld>
            <a:endParaRPr lang="en-GB"/>
          </a:p>
        </p:txBody>
      </p:sp>
    </p:spTree>
    <p:extLst>
      <p:ext uri="{BB962C8B-B14F-4D97-AF65-F5344CB8AC3E}">
        <p14:creationId xmlns:p14="http://schemas.microsoft.com/office/powerpoint/2010/main" val="395244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Bullet point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Deaf children &amp; young people who know how to self-advocate are more likely to </a:t>
            </a:r>
            <a:r>
              <a:rPr lang="en-GB" sz="1200" b="1" dirty="0"/>
              <a:t>do well in school, work, and life</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Bullet point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They often </a:t>
            </a:r>
            <a:r>
              <a:rPr lang="en-GB" sz="1200" b="1" dirty="0"/>
              <a:t>feel confident </a:t>
            </a:r>
            <a:r>
              <a:rPr lang="en-GB" sz="1200" dirty="0"/>
              <a:t>in what they’re learning and doing.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Bullet point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Self-advocacy also creates </a:t>
            </a:r>
            <a:r>
              <a:rPr lang="en-GB" sz="1200" b="1" dirty="0"/>
              <a:t>independence</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Bullet point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And it </a:t>
            </a:r>
            <a:r>
              <a:rPr lang="en-GB" sz="1200" b="1" dirty="0"/>
              <a:t>empowers them</a:t>
            </a:r>
            <a:r>
              <a:rPr lang="en-GB" sz="1200" dirty="0"/>
              <a:t> to find </a:t>
            </a:r>
            <a:r>
              <a:rPr lang="en-GB" sz="1200" b="1" dirty="0"/>
              <a:t>solutions</a:t>
            </a:r>
            <a:r>
              <a:rPr lang="en-GB" sz="1200" dirty="0"/>
              <a:t> to problems that others might not be aware of.</a:t>
            </a:r>
          </a:p>
          <a:p>
            <a:endParaRPr lang="en-US" dirty="0"/>
          </a:p>
        </p:txBody>
      </p:sp>
      <p:sp>
        <p:nvSpPr>
          <p:cNvPr id="4" name="Slide Number Placeholder 3"/>
          <p:cNvSpPr>
            <a:spLocks noGrp="1"/>
          </p:cNvSpPr>
          <p:nvPr>
            <p:ph type="sldNum" sz="quarter" idx="5"/>
          </p:nvPr>
        </p:nvSpPr>
        <p:spPr/>
        <p:txBody>
          <a:bodyPr/>
          <a:lstStyle/>
          <a:p>
            <a:fld id="{23CCE5B1-FE8A-4B04-B434-50D8DE663841}" type="slidenum">
              <a:rPr lang="en-GB" smtClean="0"/>
              <a:t>3</a:t>
            </a:fld>
            <a:endParaRPr lang="en-GB"/>
          </a:p>
        </p:txBody>
      </p:sp>
    </p:spTree>
    <p:extLst>
      <p:ext uri="{BB962C8B-B14F-4D97-AF65-F5344CB8AC3E}">
        <p14:creationId xmlns:p14="http://schemas.microsoft.com/office/powerpoint/2010/main" val="3014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where you can practice with your child/young person.</a:t>
            </a:r>
          </a:p>
          <a:p>
            <a:endParaRPr lang="en-US" dirty="0"/>
          </a:p>
          <a:p>
            <a:r>
              <a:rPr lang="en-US" dirty="0"/>
              <a:t>1) Understanding his/her needs: Ask your child what makes hearing or listening difficult? Is it too noisy? Did the person talk too fast? Do their friends all take over each other? Get your child to practice saying what it is that’s difficult.</a:t>
            </a:r>
          </a:p>
          <a:p>
            <a:endParaRPr lang="en-US" dirty="0"/>
          </a:p>
          <a:p>
            <a:r>
              <a:rPr lang="en-US" dirty="0"/>
              <a:t>2) Think together about what would help. You could say: What do you think would help? Turn the radio off? Close the door? Ask the person top slow down? Ask friends to talk one at a time? </a:t>
            </a:r>
          </a:p>
          <a:p>
            <a:endParaRPr lang="en-US" dirty="0"/>
          </a:p>
          <a:p>
            <a:r>
              <a:rPr lang="en-US" dirty="0"/>
              <a:t>3)Get your child to practice saying these phrases.</a:t>
            </a:r>
          </a:p>
          <a:p>
            <a:endParaRPr lang="en-US" dirty="0"/>
          </a:p>
          <a:p>
            <a:r>
              <a:rPr lang="en-US" dirty="0"/>
              <a:t>Build confidence</a:t>
            </a:r>
          </a:p>
          <a:p>
            <a:endParaRPr lang="en-US" dirty="0"/>
          </a:p>
          <a:p>
            <a:endParaRPr lang="en-US" dirty="0"/>
          </a:p>
        </p:txBody>
      </p:sp>
      <p:sp>
        <p:nvSpPr>
          <p:cNvPr id="4" name="Slide Number Placeholder 3"/>
          <p:cNvSpPr>
            <a:spLocks noGrp="1"/>
          </p:cNvSpPr>
          <p:nvPr>
            <p:ph type="sldNum" sz="quarter" idx="5"/>
          </p:nvPr>
        </p:nvSpPr>
        <p:spPr/>
        <p:txBody>
          <a:bodyPr/>
          <a:lstStyle/>
          <a:p>
            <a:fld id="{23CCE5B1-FE8A-4B04-B434-50D8DE663841}" type="slidenum">
              <a:rPr lang="en-GB" smtClean="0"/>
              <a:t>4</a:t>
            </a:fld>
            <a:endParaRPr lang="en-GB"/>
          </a:p>
        </p:txBody>
      </p:sp>
    </p:spTree>
    <p:extLst>
      <p:ext uri="{BB962C8B-B14F-4D97-AF65-F5344CB8AC3E}">
        <p14:creationId xmlns:p14="http://schemas.microsoft.com/office/powerpoint/2010/main" val="104403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1130300"/>
            <a:ext cx="5486400" cy="3086100"/>
          </a:xfrm>
        </p:spPr>
      </p:sp>
      <p:sp>
        <p:nvSpPr>
          <p:cNvPr id="3" name="Notes Placeholder 2"/>
          <p:cNvSpPr>
            <a:spLocks noGrp="1"/>
          </p:cNvSpPr>
          <p:nvPr>
            <p:ph type="body" idx="1"/>
          </p:nvPr>
        </p:nvSpPr>
        <p:spPr/>
        <p:txBody>
          <a:bodyPr/>
          <a:lstStyle/>
          <a:p>
            <a:r>
              <a:rPr lang="en-GB" dirty="0"/>
              <a:t>Say you’re a student who struggles with writing. But you’re in a history class that requires taking a lot of notes.</a:t>
            </a:r>
          </a:p>
          <a:p>
            <a:endParaRPr lang="en-GB" dirty="0"/>
          </a:p>
          <a:p>
            <a:r>
              <a:rPr lang="en-GB" dirty="0"/>
              <a:t>If you’re a strong self-advocate, you understand that taking notes is going to be a challenge for you. You know that support like pre-printed notes may help. You communicate your challenge to the teacher, and ask for pre-printed notes. If the teacher says no, you know you can reach out to your teacher of the deaf or other person for help.</a:t>
            </a:r>
          </a:p>
          <a:p>
            <a:endParaRPr lang="en-GB" dirty="0"/>
          </a:p>
          <a:p>
            <a:r>
              <a:rPr lang="en-GB" dirty="0"/>
              <a:t>People often learn self-advocacy in small steps. They may start with just understanding one of their challenges. Or they may be able to say that something is wrong, but not know what would help. This is self-advocacy, too.</a:t>
            </a:r>
          </a:p>
          <a:p>
            <a:endParaRPr lang="en-GB" dirty="0"/>
          </a:p>
        </p:txBody>
      </p:sp>
      <p:sp>
        <p:nvSpPr>
          <p:cNvPr id="4" name="Slide Number Placeholder 3"/>
          <p:cNvSpPr>
            <a:spLocks noGrp="1"/>
          </p:cNvSpPr>
          <p:nvPr>
            <p:ph type="sldNum" sz="quarter" idx="10"/>
          </p:nvPr>
        </p:nvSpPr>
        <p:spPr/>
        <p:txBody>
          <a:bodyPr/>
          <a:lstStyle/>
          <a:p>
            <a:fld id="{23CCE5B1-FE8A-4B04-B434-50D8DE663841}" type="slidenum">
              <a:rPr lang="en-GB" smtClean="0"/>
              <a:t>5</a:t>
            </a:fld>
            <a:endParaRPr lang="en-GB"/>
          </a:p>
        </p:txBody>
      </p:sp>
    </p:spTree>
    <p:extLst>
      <p:ext uri="{BB962C8B-B14F-4D97-AF65-F5344CB8AC3E}">
        <p14:creationId xmlns:p14="http://schemas.microsoft.com/office/powerpoint/2010/main" val="176905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Self-advocacy isn’t easy for many children. But even young children can learn how to speak up for their needs. Here are things you can do to help:</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Keep in mind that some kids may feel awkward or even guilty about asking for support. That’s especially true when kids feel embarrassed about their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kids have confidence, it makes it easier for them to speak up when they need help. It also helps them explain their challenges to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Bullet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What the child is good at, what's difficult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You didn’t hear</a:t>
            </a:r>
            <a:r>
              <a:rPr lang="en-GB" baseline="0" dirty="0"/>
              <a:t> what the man said, did you? What could you do?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What would help?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What would you like? Do you want the red jumper or the yellow one? What would work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5) Responsibility: set an alarm &amp; get yourself up, feed the fish, set the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6) Independence: get dressed, walk to school/shop</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3CCE5B1-FE8A-4B04-B434-50D8DE663841}" type="slidenum">
              <a:rPr lang="en-GB" smtClean="0"/>
              <a:t>6</a:t>
            </a:fld>
            <a:endParaRPr lang="en-GB"/>
          </a:p>
        </p:txBody>
      </p:sp>
    </p:spTree>
    <p:extLst>
      <p:ext uri="{BB962C8B-B14F-4D97-AF65-F5344CB8AC3E}">
        <p14:creationId xmlns:p14="http://schemas.microsoft.com/office/powerpoint/2010/main" val="94228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advocacy skills can</a:t>
            </a:r>
            <a:r>
              <a:rPr lang="en-GB" baseline="0" dirty="0"/>
              <a:t> start with very young children. </a:t>
            </a:r>
          </a:p>
          <a:p>
            <a:endParaRPr lang="en-GB" dirty="0"/>
          </a:p>
          <a:p>
            <a:r>
              <a:rPr lang="en-GB" dirty="0"/>
              <a:t>This way children hear the language needed for voicing their challenges and solutions.</a:t>
            </a:r>
          </a:p>
        </p:txBody>
      </p:sp>
      <p:sp>
        <p:nvSpPr>
          <p:cNvPr id="4" name="Slide Number Placeholder 3"/>
          <p:cNvSpPr>
            <a:spLocks noGrp="1"/>
          </p:cNvSpPr>
          <p:nvPr>
            <p:ph type="sldNum" sz="quarter" idx="10"/>
          </p:nvPr>
        </p:nvSpPr>
        <p:spPr/>
        <p:txBody>
          <a:bodyPr/>
          <a:lstStyle/>
          <a:p>
            <a:fld id="{23CCE5B1-FE8A-4B04-B434-50D8DE663841}" type="slidenum">
              <a:rPr lang="en-GB" smtClean="0"/>
              <a:t>7</a:t>
            </a:fld>
            <a:endParaRPr lang="en-GB"/>
          </a:p>
        </p:txBody>
      </p:sp>
    </p:spTree>
    <p:extLst>
      <p:ext uri="{BB962C8B-B14F-4D97-AF65-F5344CB8AC3E}">
        <p14:creationId xmlns:p14="http://schemas.microsoft.com/office/powerpoint/2010/main" val="4102733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Kids may not know the words to say when they want or need something. But you can help them build that vocabulary by teaching them how to 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Use small world play figures (Duplo, Lego, Playmobil) or teddies and dolls to invent scenarios and rehearse little scripts.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Scenarios: child can’t hear, someone has</a:t>
            </a:r>
            <a:r>
              <a:rPr lang="en-GB" baseline="0" dirty="0"/>
              <a:t> taken their toy, someone has pushed them, their hearing aid is not 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 Teaches empowering strategies to stick up for themselves, rather than bursting into tears or not telling anybody that they can’t hear/understand or are being picked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Practise the exact words that they can say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It can also shows them that speaking up when bad things are happening is another way to get help when they need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23CCE5B1-FE8A-4B04-B434-50D8DE663841}" type="slidenum">
              <a:rPr lang="en-GB" smtClean="0"/>
              <a:t>8</a:t>
            </a:fld>
            <a:endParaRPr lang="en-GB"/>
          </a:p>
        </p:txBody>
      </p:sp>
    </p:spTree>
    <p:extLst>
      <p:ext uri="{BB962C8B-B14F-4D97-AF65-F5344CB8AC3E}">
        <p14:creationId xmlns:p14="http://schemas.microsoft.com/office/powerpoint/2010/main" val="76827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younger children who are just starting school don’t always have that level of self-awareness — or the words to express what they’re struggling with. We need to teach them what to say.</a:t>
            </a:r>
          </a:p>
          <a:p>
            <a:endParaRPr lang="en-GB" dirty="0"/>
          </a:p>
        </p:txBody>
      </p:sp>
      <p:sp>
        <p:nvSpPr>
          <p:cNvPr id="4" name="Slide Number Placeholder 3"/>
          <p:cNvSpPr>
            <a:spLocks noGrp="1"/>
          </p:cNvSpPr>
          <p:nvPr>
            <p:ph type="sldNum" sz="quarter" idx="10"/>
          </p:nvPr>
        </p:nvSpPr>
        <p:spPr/>
        <p:txBody>
          <a:bodyPr/>
          <a:lstStyle/>
          <a:p>
            <a:fld id="{23CCE5B1-FE8A-4B04-B434-50D8DE663841}" type="slidenum">
              <a:rPr lang="en-GB" smtClean="0"/>
              <a:t>9</a:t>
            </a:fld>
            <a:endParaRPr lang="en-GB"/>
          </a:p>
        </p:txBody>
      </p:sp>
    </p:spTree>
    <p:extLst>
      <p:ext uri="{BB962C8B-B14F-4D97-AF65-F5344CB8AC3E}">
        <p14:creationId xmlns:p14="http://schemas.microsoft.com/office/powerpoint/2010/main" val="2144016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3EF3F01-5102-4D1E-9C07-675B444C28C6}" type="datetimeFigureOut">
              <a:rPr lang="en-GB" smtClean="0"/>
              <a:t>24/04/2023</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F186664-9E92-4B96-9FC9-A4E978F6EBF9}" type="slidenum">
              <a:rPr lang="en-GB" smtClean="0"/>
              <a:t>‹#›</a:t>
            </a:fld>
            <a:endParaRPr lang="en-GB"/>
          </a:p>
        </p:txBody>
      </p:sp>
    </p:spTree>
    <p:extLst>
      <p:ext uri="{BB962C8B-B14F-4D97-AF65-F5344CB8AC3E}">
        <p14:creationId xmlns:p14="http://schemas.microsoft.com/office/powerpoint/2010/main" val="42765731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F3F01-5102-4D1E-9C07-675B444C28C6}"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186664-9E92-4B96-9FC9-A4E978F6EBF9}" type="slidenum">
              <a:rPr lang="en-GB" smtClean="0"/>
              <a:t>‹#›</a:t>
            </a:fld>
            <a:endParaRPr lang="en-GB"/>
          </a:p>
        </p:txBody>
      </p:sp>
    </p:spTree>
    <p:extLst>
      <p:ext uri="{BB962C8B-B14F-4D97-AF65-F5344CB8AC3E}">
        <p14:creationId xmlns:p14="http://schemas.microsoft.com/office/powerpoint/2010/main" val="372374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F3F01-5102-4D1E-9C07-675B444C28C6}"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186664-9E92-4B96-9FC9-A4E978F6EBF9}" type="slidenum">
              <a:rPr lang="en-GB" smtClean="0"/>
              <a:t>‹#›</a:t>
            </a:fld>
            <a:endParaRPr lang="en-GB"/>
          </a:p>
        </p:txBody>
      </p:sp>
    </p:spTree>
    <p:extLst>
      <p:ext uri="{BB962C8B-B14F-4D97-AF65-F5344CB8AC3E}">
        <p14:creationId xmlns:p14="http://schemas.microsoft.com/office/powerpoint/2010/main" val="313091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EF3F01-5102-4D1E-9C07-675B444C28C6}" type="datetimeFigureOut">
              <a:rPr lang="en-GB" smtClean="0"/>
              <a:t>24/04/2023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186664-9E92-4B96-9FC9-A4E978F6EBF9}" type="slidenum">
              <a:rPr lang="en-GB" smtClean="0"/>
              <a:t>‹#›</a:t>
            </a:fld>
            <a:endParaRPr lang="en-GB"/>
          </a:p>
        </p:txBody>
      </p:sp>
    </p:spTree>
    <p:extLst>
      <p:ext uri="{BB962C8B-B14F-4D97-AF65-F5344CB8AC3E}">
        <p14:creationId xmlns:p14="http://schemas.microsoft.com/office/powerpoint/2010/main" val="252966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3EF3F01-5102-4D1E-9C07-675B444C28C6}" type="datetimeFigureOut">
              <a:rPr lang="en-GB" smtClean="0"/>
              <a:t>24/04/2023</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5F186664-9E92-4B96-9FC9-A4E978F6EBF9}" type="slidenum">
              <a:rPr lang="en-GB" smtClean="0"/>
              <a:t>‹#›</a:t>
            </a:fld>
            <a:endParaRPr lang="en-GB"/>
          </a:p>
        </p:txBody>
      </p:sp>
    </p:spTree>
    <p:extLst>
      <p:ext uri="{BB962C8B-B14F-4D97-AF65-F5344CB8AC3E}">
        <p14:creationId xmlns:p14="http://schemas.microsoft.com/office/powerpoint/2010/main" val="12938729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EF3F01-5102-4D1E-9C07-675B444C28C6}" type="datetimeFigureOut">
              <a:rPr lang="en-GB" smtClean="0"/>
              <a:t>24/04/2023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186664-9E92-4B96-9FC9-A4E978F6EBF9}" type="slidenum">
              <a:rPr lang="en-GB" smtClean="0"/>
              <a:t>‹#›</a:t>
            </a:fld>
            <a:endParaRPr lang="en-GB"/>
          </a:p>
        </p:txBody>
      </p:sp>
    </p:spTree>
    <p:extLst>
      <p:ext uri="{BB962C8B-B14F-4D97-AF65-F5344CB8AC3E}">
        <p14:creationId xmlns:p14="http://schemas.microsoft.com/office/powerpoint/2010/main" val="190420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EF3F01-5102-4D1E-9C07-675B444C28C6}" type="datetimeFigureOut">
              <a:rPr lang="en-GB" smtClean="0"/>
              <a:t>24/04/2023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186664-9E92-4B96-9FC9-A4E978F6EBF9}" type="slidenum">
              <a:rPr lang="en-GB" smtClean="0"/>
              <a:t>‹#›</a:t>
            </a:fld>
            <a:endParaRPr lang="en-GB"/>
          </a:p>
        </p:txBody>
      </p:sp>
    </p:spTree>
    <p:extLst>
      <p:ext uri="{BB962C8B-B14F-4D97-AF65-F5344CB8AC3E}">
        <p14:creationId xmlns:p14="http://schemas.microsoft.com/office/powerpoint/2010/main" val="159153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EF3F01-5102-4D1E-9C07-675B444C28C6}"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186664-9E92-4B96-9FC9-A4E978F6EBF9}" type="slidenum">
              <a:rPr lang="en-GB" smtClean="0"/>
              <a:t>‹#›</a:t>
            </a:fld>
            <a:endParaRPr lang="en-GB"/>
          </a:p>
        </p:txBody>
      </p:sp>
    </p:spTree>
    <p:extLst>
      <p:ext uri="{BB962C8B-B14F-4D97-AF65-F5344CB8AC3E}">
        <p14:creationId xmlns:p14="http://schemas.microsoft.com/office/powerpoint/2010/main" val="306083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F3F01-5102-4D1E-9C07-675B444C28C6}" type="datetimeFigureOut">
              <a:rPr lang="en-GB" smtClean="0"/>
              <a:t>24/04/2023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186664-9E92-4B96-9FC9-A4E978F6EBF9}" type="slidenum">
              <a:rPr lang="en-GB" smtClean="0"/>
              <a:t>‹#›</a:t>
            </a:fld>
            <a:endParaRPr lang="en-GB"/>
          </a:p>
        </p:txBody>
      </p:sp>
    </p:spTree>
    <p:extLst>
      <p:ext uri="{BB962C8B-B14F-4D97-AF65-F5344CB8AC3E}">
        <p14:creationId xmlns:p14="http://schemas.microsoft.com/office/powerpoint/2010/main" val="306378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93EF3F01-5102-4D1E-9C07-675B444C28C6}" type="datetimeFigureOut">
              <a:rPr lang="en-GB" smtClean="0"/>
              <a:t>24/04/2023</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F186664-9E92-4B96-9FC9-A4E978F6EBF9}"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61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93EF3F01-5102-4D1E-9C07-675B444C28C6}" type="datetimeFigureOut">
              <a:rPr lang="en-GB" smtClean="0"/>
              <a:t>24/04/2023</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F186664-9E92-4B96-9FC9-A4E978F6EBF9}"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870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3EF3F01-5102-4D1E-9C07-675B444C28C6}" type="datetimeFigureOut">
              <a:rPr lang="en-GB" smtClean="0"/>
              <a:t>24/04/2023</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F186664-9E92-4B96-9FC9-A4E978F6EBF9}" type="slidenum">
              <a:rPr lang="en-GB" smtClean="0"/>
              <a:t>‹#›</a:t>
            </a:fld>
            <a:endParaRPr lang="en-GB"/>
          </a:p>
        </p:txBody>
      </p:sp>
    </p:spTree>
    <p:extLst>
      <p:ext uri="{BB962C8B-B14F-4D97-AF65-F5344CB8AC3E}">
        <p14:creationId xmlns:p14="http://schemas.microsoft.com/office/powerpoint/2010/main" val="395048275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pngall.com/children-png/download/24440" TargetMode="External"/><Relationship Id="rId5" Type="http://schemas.openxmlformats.org/officeDocument/2006/relationships/image" Target="../media/image5.png"/><Relationship Id="rId4" Type="http://schemas.openxmlformats.org/officeDocument/2006/relationships/hyperlink" Target="https://pngimg.com/download/1804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Self-advocacy</a:t>
            </a:r>
          </a:p>
        </p:txBody>
      </p:sp>
      <p:sp>
        <p:nvSpPr>
          <p:cNvPr id="3" name="Subtitle 2"/>
          <p:cNvSpPr>
            <a:spLocks noGrp="1"/>
          </p:cNvSpPr>
          <p:nvPr>
            <p:ph type="subTitle" idx="1"/>
          </p:nvPr>
        </p:nvSpPr>
        <p:spPr/>
        <p:txBody>
          <a:bodyPr/>
          <a:lstStyle/>
          <a:p>
            <a:r>
              <a:rPr lang="en-GB" dirty="0"/>
              <a:t>Skills for deaf children and young people</a:t>
            </a:r>
          </a:p>
        </p:txBody>
      </p:sp>
    </p:spTree>
    <p:extLst>
      <p:ext uri="{BB962C8B-B14F-4D97-AF65-F5344CB8AC3E}">
        <p14:creationId xmlns:p14="http://schemas.microsoft.com/office/powerpoint/2010/main" val="299761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6928" y="641350"/>
            <a:ext cx="5361432" cy="1644650"/>
          </a:xfrm>
        </p:spPr>
        <p:txBody>
          <a:bodyPr>
            <a:normAutofit/>
          </a:bodyPr>
          <a:lstStyle/>
          <a:p>
            <a:r>
              <a:rPr lang="en-GB" dirty="0"/>
              <a:t>Secondary School</a:t>
            </a:r>
          </a:p>
        </p:txBody>
      </p:sp>
      <p:sp>
        <p:nvSpPr>
          <p:cNvPr id="5" name="Text Placeholder 4"/>
          <p:cNvSpPr>
            <a:spLocks noGrp="1"/>
          </p:cNvSpPr>
          <p:nvPr>
            <p:ph type="body" sz="half" idx="4294967295"/>
          </p:nvPr>
        </p:nvSpPr>
        <p:spPr>
          <a:xfrm>
            <a:off x="6903720" y="677926"/>
            <a:ext cx="4818888" cy="5668010"/>
          </a:xfrm>
        </p:spPr>
        <p:txBody>
          <a:bodyPr>
            <a:normAutofit/>
          </a:bodyPr>
          <a:lstStyle/>
          <a:p>
            <a:pPr marL="0" indent="0">
              <a:buNone/>
            </a:pPr>
            <a:r>
              <a:rPr lang="en-GB" b="1" dirty="0"/>
              <a:t>Useful phrases:</a:t>
            </a:r>
          </a:p>
          <a:p>
            <a:r>
              <a:rPr lang="en-GB" dirty="0"/>
              <a:t>Sorry, what did you say?</a:t>
            </a:r>
          </a:p>
          <a:p>
            <a:r>
              <a:rPr lang="en-GB" dirty="0"/>
              <a:t>Can you repeat that, please?</a:t>
            </a:r>
          </a:p>
          <a:p>
            <a:r>
              <a:rPr lang="en-GB" dirty="0"/>
              <a:t>Can you speak a bit louder, please?</a:t>
            </a:r>
          </a:p>
          <a:p>
            <a:r>
              <a:rPr lang="en-GB" dirty="0"/>
              <a:t>Can you say that more slowly, please?</a:t>
            </a:r>
          </a:p>
          <a:p>
            <a:r>
              <a:rPr lang="en-GB" dirty="0"/>
              <a:t>I didn’t hear all of that because I need you to face me.</a:t>
            </a:r>
          </a:p>
          <a:p>
            <a:r>
              <a:rPr lang="en-GB" dirty="0"/>
              <a:t>It can be difficult for me to pick up accents, could you say that more slowly, please?</a:t>
            </a:r>
          </a:p>
          <a:p>
            <a:r>
              <a:rPr lang="en-GB" dirty="0"/>
              <a:t>I don’t understand, can you say that a different way?</a:t>
            </a:r>
          </a:p>
          <a:p>
            <a:r>
              <a:rPr lang="en-GB" dirty="0"/>
              <a:t>I am not sure I understand, can you show me what to do?</a:t>
            </a:r>
          </a:p>
          <a:p>
            <a:r>
              <a:rPr lang="en-GB" dirty="0"/>
              <a:t>Is this what you mean? – repeat what you think was said.</a:t>
            </a:r>
          </a:p>
          <a:p>
            <a:endParaRPr lang="en-GB" dirty="0"/>
          </a:p>
        </p:txBody>
      </p:sp>
      <p:pic>
        <p:nvPicPr>
          <p:cNvPr id="8" name="Picture Placeholder 7"/>
          <p:cNvPicPr>
            <a:picLocks noGrp="1" noChangeAspect="1"/>
          </p:cNvPicPr>
          <p:nvPr>
            <p:ph idx="4294967295"/>
          </p:nvPr>
        </p:nvPicPr>
        <p:blipFill>
          <a:blip r:embed="rId3"/>
          <a:stretch>
            <a:fillRect/>
          </a:stretch>
        </p:blipFill>
        <p:spPr>
          <a:xfrm>
            <a:off x="493776" y="3493008"/>
            <a:ext cx="6234591" cy="2921191"/>
          </a:xfrm>
          <a:prstGeom prst="rect">
            <a:avLst/>
          </a:prstGeom>
        </p:spPr>
      </p:pic>
    </p:spTree>
    <p:extLst>
      <p:ext uri="{BB962C8B-B14F-4D97-AF65-F5344CB8AC3E}">
        <p14:creationId xmlns:p14="http://schemas.microsoft.com/office/powerpoint/2010/main" val="401125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64210"/>
            <a:ext cx="10058400" cy="1794738"/>
          </a:xfrm>
        </p:spPr>
        <p:txBody>
          <a:bodyPr>
            <a:normAutofit fontScale="90000"/>
          </a:bodyPr>
          <a:lstStyle/>
          <a:p>
            <a:r>
              <a:rPr lang="en-GB" dirty="0"/>
              <a:t>Give kids real-world opportunities to practise</a:t>
            </a:r>
            <a:br>
              <a:rPr lang="en-GB" dirty="0"/>
            </a:br>
            <a:endParaRPr lang="en-GB" dirty="0"/>
          </a:p>
        </p:txBody>
      </p:sp>
      <p:pic>
        <p:nvPicPr>
          <p:cNvPr id="6" name="Content Placeholder 5"/>
          <p:cNvPicPr>
            <a:picLocks noGrp="1" noChangeAspect="1"/>
          </p:cNvPicPr>
          <p:nvPr>
            <p:ph sz="half" idx="1"/>
          </p:nvPr>
        </p:nvPicPr>
        <p:blipFill>
          <a:blip r:embed="rId3"/>
          <a:stretch>
            <a:fillRect/>
          </a:stretch>
        </p:blipFill>
        <p:spPr>
          <a:xfrm>
            <a:off x="1066800" y="2313384"/>
            <a:ext cx="4754563" cy="3328194"/>
          </a:xfrm>
          <a:prstGeom prst="rect">
            <a:avLst/>
          </a:prstGeom>
        </p:spPr>
      </p:pic>
      <p:sp>
        <p:nvSpPr>
          <p:cNvPr id="4" name="Content Placeholder 3"/>
          <p:cNvSpPr>
            <a:spLocks noGrp="1"/>
          </p:cNvSpPr>
          <p:nvPr>
            <p:ph sz="half" idx="2"/>
          </p:nvPr>
        </p:nvSpPr>
        <p:spPr/>
        <p:txBody>
          <a:bodyPr>
            <a:normAutofit/>
          </a:bodyPr>
          <a:lstStyle/>
          <a:p>
            <a:endParaRPr lang="en-GB" dirty="0"/>
          </a:p>
          <a:p>
            <a:endParaRPr lang="en-GB" dirty="0"/>
          </a:p>
        </p:txBody>
      </p:sp>
      <p:pic>
        <p:nvPicPr>
          <p:cNvPr id="5" name="Picture 4"/>
          <p:cNvPicPr>
            <a:picLocks noChangeAspect="1"/>
          </p:cNvPicPr>
          <p:nvPr/>
        </p:nvPicPr>
        <p:blipFill>
          <a:blip r:embed="rId4"/>
          <a:stretch>
            <a:fillRect/>
          </a:stretch>
        </p:blipFill>
        <p:spPr>
          <a:xfrm>
            <a:off x="6081057" y="2258948"/>
            <a:ext cx="4861263" cy="3382629"/>
          </a:xfrm>
          <a:prstGeom prst="rect">
            <a:avLst/>
          </a:prstGeom>
        </p:spPr>
      </p:pic>
    </p:spTree>
    <p:extLst>
      <p:ext uri="{BB962C8B-B14F-4D97-AF65-F5344CB8AC3E}">
        <p14:creationId xmlns:p14="http://schemas.microsoft.com/office/powerpoint/2010/main" val="466831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4107180" cy="4127526"/>
          </a:xfrm>
        </p:spPr>
        <p:txBody>
          <a:bodyPr>
            <a:normAutofit/>
          </a:bodyPr>
          <a:lstStyle/>
          <a:p>
            <a:r>
              <a:rPr lang="en-GB" dirty="0"/>
              <a:t>Questions</a:t>
            </a:r>
            <a:br>
              <a:rPr lang="en-GB" dirty="0"/>
            </a:br>
            <a:br>
              <a:rPr lang="en-GB" dirty="0"/>
            </a:br>
            <a:r>
              <a:rPr lang="en-GB" dirty="0"/>
              <a:t>Share your experiences</a:t>
            </a:r>
          </a:p>
        </p:txBody>
      </p:sp>
      <p:pic>
        <p:nvPicPr>
          <p:cNvPr id="4" name="Content Placeholder 3"/>
          <p:cNvPicPr>
            <a:picLocks noGrp="1" noChangeAspect="1"/>
          </p:cNvPicPr>
          <p:nvPr>
            <p:ph idx="1"/>
          </p:nvPr>
        </p:nvPicPr>
        <p:blipFill>
          <a:blip r:embed="rId2"/>
          <a:stretch>
            <a:fillRect/>
          </a:stretch>
        </p:blipFill>
        <p:spPr>
          <a:xfrm>
            <a:off x="6590692" y="868998"/>
            <a:ext cx="4799684" cy="4832291"/>
          </a:xfrm>
          <a:prstGeom prst="rect">
            <a:avLst/>
          </a:prstGeom>
        </p:spPr>
      </p:pic>
    </p:spTree>
    <p:extLst>
      <p:ext uri="{BB962C8B-B14F-4D97-AF65-F5344CB8AC3E}">
        <p14:creationId xmlns:p14="http://schemas.microsoft.com/office/powerpoint/2010/main" val="421434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self-advocacy?</a:t>
            </a:r>
          </a:p>
        </p:txBody>
      </p:sp>
      <p:sp>
        <p:nvSpPr>
          <p:cNvPr id="3" name="Content Placeholder 2"/>
          <p:cNvSpPr>
            <a:spLocks noGrp="1"/>
          </p:cNvSpPr>
          <p:nvPr>
            <p:ph idx="1"/>
          </p:nvPr>
        </p:nvSpPr>
        <p:spPr>
          <a:xfrm>
            <a:off x="1066800" y="2103120"/>
            <a:ext cx="4885944" cy="3931920"/>
          </a:xfrm>
        </p:spPr>
        <p:txBody>
          <a:bodyPr>
            <a:normAutofit/>
          </a:bodyPr>
          <a:lstStyle/>
          <a:p>
            <a:r>
              <a:rPr lang="en-GB" sz="2400" dirty="0"/>
              <a:t>Self-advocacy is the </a:t>
            </a:r>
            <a:r>
              <a:rPr lang="en-GB" sz="2400" b="1" dirty="0"/>
              <a:t>ability to communicate your needs</a:t>
            </a:r>
            <a:endParaRPr lang="en-GB" sz="2400" dirty="0"/>
          </a:p>
          <a:p>
            <a:pPr marL="0" indent="0">
              <a:buNone/>
            </a:pPr>
            <a:endParaRPr lang="en-GB" sz="2400" dirty="0"/>
          </a:p>
          <a:p>
            <a:r>
              <a:rPr lang="en-GB" sz="2400" dirty="0"/>
              <a:t>Self-advocacy skills can be learned at any age</a:t>
            </a:r>
          </a:p>
        </p:txBody>
      </p:sp>
      <p:pic>
        <p:nvPicPr>
          <p:cNvPr id="4" name="Picture 3"/>
          <p:cNvPicPr>
            <a:picLocks noChangeAspect="1"/>
          </p:cNvPicPr>
          <p:nvPr/>
        </p:nvPicPr>
        <p:blipFill>
          <a:blip r:embed="rId3"/>
          <a:stretch>
            <a:fillRect/>
          </a:stretch>
        </p:blipFill>
        <p:spPr>
          <a:xfrm>
            <a:off x="7077456" y="2103120"/>
            <a:ext cx="3777996" cy="3777996"/>
          </a:xfrm>
          <a:prstGeom prst="rect">
            <a:avLst/>
          </a:prstGeom>
        </p:spPr>
      </p:pic>
    </p:spTree>
    <p:extLst>
      <p:ext uri="{BB962C8B-B14F-4D97-AF65-F5344CB8AC3E}">
        <p14:creationId xmlns:p14="http://schemas.microsoft.com/office/powerpoint/2010/main" val="235182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id="{DD963D1E-9CEE-4CE6-A0FF-CEFE96CC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1" name="Rectangle 15">
            <a:extLst>
              <a:ext uri="{FF2B5EF4-FFF2-40B4-BE49-F238E27FC236}">
                <a16:creationId xmlns:a16="http://schemas.microsoft.com/office/drawing/2014/main" id="{93EF527E-76C9-48D0-AD8D-3694C5FCE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6F0B011F-6C65-4AC1-9953-6861E70AA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68680" y="642593"/>
            <a:ext cx="6281928" cy="1744183"/>
          </a:xfrm>
        </p:spPr>
        <p:txBody>
          <a:bodyPr vert="horz" lIns="91440" tIns="45720" rIns="91440" bIns="45720" rtlCol="0" anchor="ctr">
            <a:normAutofit/>
          </a:bodyPr>
          <a:lstStyle/>
          <a:p>
            <a:r>
              <a:rPr lang="en-US" sz="3700"/>
              <a:t>Why is it important for deaf children &amp; young people?</a:t>
            </a:r>
          </a:p>
        </p:txBody>
      </p:sp>
      <p:sp>
        <p:nvSpPr>
          <p:cNvPr id="3" name="Content Placeholder 2"/>
          <p:cNvSpPr>
            <a:spLocks noGrp="1"/>
          </p:cNvSpPr>
          <p:nvPr>
            <p:ph sz="half" idx="1"/>
          </p:nvPr>
        </p:nvSpPr>
        <p:spPr>
          <a:xfrm>
            <a:off x="868680" y="2386584"/>
            <a:ext cx="6281928" cy="3648456"/>
          </a:xfrm>
        </p:spPr>
        <p:txBody>
          <a:bodyPr vert="horz" lIns="91440" tIns="45720" rIns="91440" bIns="45720" rtlCol="0">
            <a:normAutofit/>
          </a:bodyPr>
          <a:lstStyle/>
          <a:p>
            <a:r>
              <a:rPr lang="en-US" dirty="0"/>
              <a:t>more likely to do well in school, work, and life </a:t>
            </a:r>
          </a:p>
          <a:p>
            <a:r>
              <a:rPr lang="en-US" dirty="0"/>
              <a:t>feel confident</a:t>
            </a:r>
          </a:p>
          <a:p>
            <a:r>
              <a:rPr lang="en-US" dirty="0"/>
              <a:t>creates independence</a:t>
            </a:r>
          </a:p>
          <a:p>
            <a:r>
              <a:rPr lang="en-US" dirty="0"/>
              <a:t>empowers them to find solutions</a:t>
            </a:r>
          </a:p>
          <a:p>
            <a:endParaRPr lang="en-US" dirty="0"/>
          </a:p>
        </p:txBody>
      </p:sp>
      <p:pic>
        <p:nvPicPr>
          <p:cNvPr id="9" name="Picture 8" descr="A picture containing person&#10;&#10;Description automatically generated">
            <a:extLst>
              <a:ext uri="{FF2B5EF4-FFF2-40B4-BE49-F238E27FC236}">
                <a16:creationId xmlns:a16="http://schemas.microsoft.com/office/drawing/2014/main" id="{B3D990C7-4538-3581-BF23-345FD7D485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06808" y="484632"/>
            <a:ext cx="2077676" cy="2790023"/>
          </a:xfrm>
          <a:prstGeom prst="rect">
            <a:avLst/>
          </a:prstGeom>
        </p:spPr>
      </p:pic>
      <p:pic>
        <p:nvPicPr>
          <p:cNvPr id="6" name="Content Placeholder 5" descr="A child holding his hands up&#10;&#10;Description automatically generated with low confidence">
            <a:extLst>
              <a:ext uri="{FF2B5EF4-FFF2-40B4-BE49-F238E27FC236}">
                <a16:creationId xmlns:a16="http://schemas.microsoft.com/office/drawing/2014/main" id="{138C054A-E9CC-C581-5707-FEFAD71960C0}"/>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86170" y="3709629"/>
            <a:ext cx="3321198" cy="2241810"/>
          </a:xfrm>
          <a:prstGeom prst="rect">
            <a:avLst/>
          </a:prstGeom>
        </p:spPr>
      </p:pic>
    </p:spTree>
    <p:extLst>
      <p:ext uri="{BB962C8B-B14F-4D97-AF65-F5344CB8AC3E}">
        <p14:creationId xmlns:p14="http://schemas.microsoft.com/office/powerpoint/2010/main" val="7433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6846137" y="727626"/>
            <a:ext cx="4602152" cy="1718225"/>
          </a:xfrm>
        </p:spPr>
        <p:txBody>
          <a:bodyPr vert="horz" lIns="91440" tIns="45720" rIns="91440" bIns="45720" rtlCol="0" anchor="ctr">
            <a:normAutofit/>
          </a:bodyPr>
          <a:lstStyle/>
          <a:p>
            <a:r>
              <a:rPr lang="en-US" sz="3400"/>
              <a:t>Self-advocacy has three key elements:</a:t>
            </a:r>
            <a:br>
              <a:rPr lang="en-US" sz="3400"/>
            </a:br>
            <a:endParaRPr lang="en-US" sz="3400"/>
          </a:p>
        </p:txBody>
      </p:sp>
      <p:sp>
        <p:nvSpPr>
          <p:cNvPr id="18" name="Rectangle 17">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11" name="Content Placeholder 10" descr="A picture containing person&#10;&#10;Description automatically generated">
            <a:extLst>
              <a:ext uri="{FF2B5EF4-FFF2-40B4-BE49-F238E27FC236}">
                <a16:creationId xmlns:a16="http://schemas.microsoft.com/office/drawing/2014/main" id="{CA98C04B-7CC2-CC8A-4A0C-5EC35C31E63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8798" r="11440" b="-1"/>
          <a:stretch/>
        </p:blipFill>
        <p:spPr>
          <a:xfrm>
            <a:off x="407432" y="419292"/>
            <a:ext cx="5522976" cy="6053328"/>
          </a:xfrm>
          <a:prstGeom prst="rect">
            <a:avLst/>
          </a:prstGeom>
        </p:spPr>
      </p:pic>
      <p:sp>
        <p:nvSpPr>
          <p:cNvPr id="3" name="Content Placeholder 2"/>
          <p:cNvSpPr>
            <a:spLocks noGrp="1"/>
          </p:cNvSpPr>
          <p:nvPr>
            <p:ph sz="half" idx="1"/>
          </p:nvPr>
        </p:nvSpPr>
        <p:spPr>
          <a:xfrm>
            <a:off x="6846137" y="2538919"/>
            <a:ext cx="4602152" cy="3596880"/>
          </a:xfrm>
        </p:spPr>
        <p:txBody>
          <a:bodyPr vert="horz" lIns="91440" tIns="45720" rIns="91440" bIns="45720" rtlCol="0">
            <a:normAutofit/>
          </a:bodyPr>
          <a:lstStyle/>
          <a:p>
            <a:endParaRPr lang="en-US"/>
          </a:p>
          <a:p>
            <a:pPr marL="342900"/>
            <a:r>
              <a:rPr lang="en-US"/>
              <a:t>Understanding your needs</a:t>
            </a:r>
          </a:p>
          <a:p>
            <a:pPr marL="342900"/>
            <a:r>
              <a:rPr lang="en-US"/>
              <a:t>Knowing what kind of support might help</a:t>
            </a:r>
          </a:p>
          <a:p>
            <a:pPr marL="342900"/>
            <a:r>
              <a:rPr lang="en-US"/>
              <a:t>Communicating these needs to others</a:t>
            </a:r>
          </a:p>
          <a:p>
            <a:pPr marL="342900"/>
            <a:endParaRPr lang="en-US"/>
          </a:p>
        </p:txBody>
      </p:sp>
    </p:spTree>
    <p:extLst>
      <p:ext uri="{BB962C8B-B14F-4D97-AF65-F5344CB8AC3E}">
        <p14:creationId xmlns:p14="http://schemas.microsoft.com/office/powerpoint/2010/main" val="144684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pic>
        <p:nvPicPr>
          <p:cNvPr id="6" name="Picture Placeholder 5"/>
          <p:cNvPicPr>
            <a:picLocks noGrp="1" noChangeAspect="1"/>
          </p:cNvPicPr>
          <p:nvPr>
            <p:ph type="pic" idx="1"/>
          </p:nvPr>
        </p:nvPicPr>
        <p:blipFill>
          <a:blip r:embed="rId3"/>
          <a:srcRect l="25826" r="25826"/>
          <a:stretch>
            <a:fillRect/>
          </a:stretch>
        </p:blipFill>
        <p:spPr>
          <a:prstGeom prst="rect">
            <a:avLst/>
          </a:prstGeom>
        </p:spPr>
      </p:pic>
      <p:sp>
        <p:nvSpPr>
          <p:cNvPr id="5" name="Text Placeholder 4"/>
          <p:cNvSpPr>
            <a:spLocks noGrp="1"/>
          </p:cNvSpPr>
          <p:nvPr>
            <p:ph type="body" sz="half" idx="2"/>
          </p:nvPr>
        </p:nvSpPr>
        <p:spPr/>
        <p:txBody>
          <a:bodyPr/>
          <a:lstStyle/>
          <a:p>
            <a:r>
              <a:rPr lang="en-GB" dirty="0"/>
              <a:t>Note-taking</a:t>
            </a:r>
          </a:p>
        </p:txBody>
      </p:sp>
    </p:spTree>
    <p:extLst>
      <p:ext uri="{BB962C8B-B14F-4D97-AF65-F5344CB8AC3E}">
        <p14:creationId xmlns:p14="http://schemas.microsoft.com/office/powerpoint/2010/main" val="191277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Equipping your child with self-advocacy skills</a:t>
            </a:r>
          </a:p>
        </p:txBody>
      </p:sp>
      <p:sp>
        <p:nvSpPr>
          <p:cNvPr id="3" name="Content Placeholder 2"/>
          <p:cNvSpPr>
            <a:spLocks noGrp="1"/>
          </p:cNvSpPr>
          <p:nvPr>
            <p:ph sz="half" idx="1"/>
          </p:nvPr>
        </p:nvSpPr>
        <p:spPr>
          <a:xfrm>
            <a:off x="1066800" y="2103120"/>
            <a:ext cx="4754880" cy="4382740"/>
          </a:xfrm>
        </p:spPr>
        <p:txBody>
          <a:bodyPr>
            <a:normAutofit/>
          </a:bodyPr>
          <a:lstStyle/>
          <a:p>
            <a:r>
              <a:rPr lang="en-GB" dirty="0"/>
              <a:t>Have ongoing </a:t>
            </a:r>
            <a:r>
              <a:rPr lang="en-GB" b="1" dirty="0"/>
              <a:t>conversations</a:t>
            </a:r>
            <a:r>
              <a:rPr lang="en-GB" dirty="0"/>
              <a:t> about strengths and challenges</a:t>
            </a:r>
          </a:p>
          <a:p>
            <a:r>
              <a:rPr lang="en-GB" dirty="0"/>
              <a:t>When your child runs into a challenge, ask what they </a:t>
            </a:r>
            <a:r>
              <a:rPr lang="en-GB" b="1" dirty="0"/>
              <a:t>think</a:t>
            </a:r>
            <a:r>
              <a:rPr lang="en-GB" dirty="0"/>
              <a:t> would help</a:t>
            </a:r>
          </a:p>
          <a:p>
            <a:r>
              <a:rPr lang="en-GB" dirty="0"/>
              <a:t>Remind your child that asking for help is a </a:t>
            </a:r>
            <a:r>
              <a:rPr lang="en-GB" b="1" dirty="0"/>
              <a:t>good thing</a:t>
            </a:r>
            <a:r>
              <a:rPr lang="en-GB" dirty="0"/>
              <a:t>, and </a:t>
            </a:r>
            <a:r>
              <a:rPr lang="en-GB" b="1" dirty="0"/>
              <a:t>practise</a:t>
            </a:r>
            <a:r>
              <a:rPr lang="en-GB" dirty="0"/>
              <a:t> doing it</a:t>
            </a:r>
          </a:p>
          <a:p>
            <a:endParaRPr lang="en-GB" dirty="0"/>
          </a:p>
        </p:txBody>
      </p:sp>
      <p:sp>
        <p:nvSpPr>
          <p:cNvPr id="4" name="Content Placeholder 3"/>
          <p:cNvSpPr>
            <a:spLocks noGrp="1"/>
          </p:cNvSpPr>
          <p:nvPr>
            <p:ph sz="half" idx="2"/>
          </p:nvPr>
        </p:nvSpPr>
        <p:spPr/>
        <p:txBody>
          <a:bodyPr>
            <a:normAutofit/>
          </a:bodyPr>
          <a:lstStyle/>
          <a:p>
            <a:r>
              <a:rPr lang="en-GB" dirty="0"/>
              <a:t>Give your child </a:t>
            </a:r>
            <a:r>
              <a:rPr lang="en-GB" b="1" dirty="0"/>
              <a:t>a say in decisions </a:t>
            </a:r>
            <a:r>
              <a:rPr lang="en-GB" dirty="0"/>
              <a:t>and a chance to </a:t>
            </a:r>
            <a:r>
              <a:rPr lang="en-GB" b="1" dirty="0"/>
              <a:t>solve problems </a:t>
            </a:r>
            <a:r>
              <a:rPr lang="en-GB" dirty="0"/>
              <a:t>before stepping in</a:t>
            </a:r>
          </a:p>
          <a:p>
            <a:r>
              <a:rPr lang="en-GB" dirty="0"/>
              <a:t>Giving </a:t>
            </a:r>
            <a:r>
              <a:rPr lang="en-GB" b="1" dirty="0"/>
              <a:t>responsibility</a:t>
            </a:r>
            <a:r>
              <a:rPr lang="en-GB" dirty="0"/>
              <a:t> to your child helps build the foundation for self-advocacy</a:t>
            </a:r>
          </a:p>
          <a:p>
            <a:r>
              <a:rPr lang="en-GB" dirty="0"/>
              <a:t>Let your child do certain things </a:t>
            </a:r>
            <a:r>
              <a:rPr lang="en-GB" b="1" dirty="0"/>
              <a:t>on their own</a:t>
            </a:r>
            <a:endParaRPr lang="en-GB" dirty="0"/>
          </a:p>
          <a:p>
            <a:r>
              <a:rPr lang="en-GB" b="1" dirty="0"/>
              <a:t>Praise</a:t>
            </a:r>
            <a:r>
              <a:rPr lang="en-GB" dirty="0"/>
              <a:t> kids when they speak up</a:t>
            </a:r>
          </a:p>
          <a:p>
            <a:endParaRPr lang="en-GB"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115" y="4079358"/>
            <a:ext cx="3524250" cy="2286000"/>
          </a:xfrm>
          <a:prstGeom prst="ellipse">
            <a:avLst/>
          </a:prstGeom>
          <a:ln>
            <a:noFill/>
          </a:ln>
          <a:effectLst>
            <a:softEdge rad="112500"/>
          </a:effectLst>
        </p:spPr>
      </p:pic>
    </p:spTree>
    <p:extLst>
      <p:ext uri="{BB962C8B-B14F-4D97-AF65-F5344CB8AC3E}">
        <p14:creationId xmlns:p14="http://schemas.microsoft.com/office/powerpoint/2010/main" val="58975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Babies &amp; toddlers</a:t>
            </a:r>
          </a:p>
        </p:txBody>
      </p:sp>
      <p:sp>
        <p:nvSpPr>
          <p:cNvPr id="3" name="Content Placeholder 2"/>
          <p:cNvSpPr>
            <a:spLocks noGrp="1"/>
          </p:cNvSpPr>
          <p:nvPr>
            <p:ph sz="half" idx="1"/>
          </p:nvPr>
        </p:nvSpPr>
        <p:spPr/>
        <p:txBody>
          <a:bodyPr/>
          <a:lstStyle/>
          <a:p>
            <a:r>
              <a:rPr lang="en-GB" dirty="0"/>
              <a:t>Point out new sounds</a:t>
            </a:r>
          </a:p>
          <a:p>
            <a:r>
              <a:rPr lang="en-GB" dirty="0"/>
              <a:t>Point to your ear and say to your baby: ‘You heard that. It’s the door bell. Ding, dong!’</a:t>
            </a:r>
          </a:p>
          <a:p>
            <a:r>
              <a:rPr lang="en-GB" dirty="0"/>
              <a:t>Or ask your baby: ‘Did you hear that?’ and look at them intently</a:t>
            </a:r>
          </a:p>
          <a:p>
            <a:endParaRPr lang="en-GB" dirty="0"/>
          </a:p>
        </p:txBody>
      </p:sp>
      <p:sp>
        <p:nvSpPr>
          <p:cNvPr id="4" name="Content Placeholder 3"/>
          <p:cNvSpPr>
            <a:spLocks noGrp="1"/>
          </p:cNvSpPr>
          <p:nvPr>
            <p:ph sz="half" idx="2"/>
          </p:nvPr>
        </p:nvSpPr>
        <p:spPr>
          <a:xfrm>
            <a:off x="6370320" y="3600892"/>
            <a:ext cx="4754880" cy="2251267"/>
          </a:xfrm>
        </p:spPr>
        <p:txBody>
          <a:bodyPr/>
          <a:lstStyle/>
          <a:p>
            <a:pPr marL="0" indent="0">
              <a:buNone/>
            </a:pPr>
            <a:r>
              <a:rPr lang="en-GB" dirty="0"/>
              <a:t>Model language: </a:t>
            </a:r>
          </a:p>
          <a:p>
            <a:r>
              <a:rPr lang="en-GB" dirty="0"/>
              <a:t>‘I hear you.’ </a:t>
            </a:r>
          </a:p>
          <a:p>
            <a:r>
              <a:rPr lang="en-GB" dirty="0"/>
              <a:t>‘What did you say?’</a:t>
            </a:r>
          </a:p>
          <a:p>
            <a:r>
              <a:rPr lang="en-GB" dirty="0"/>
              <a:t> ‘It’s too noisy in here. I can’t hear you.’ </a:t>
            </a:r>
          </a:p>
          <a:p>
            <a:r>
              <a:rPr lang="en-GB" dirty="0"/>
              <a:t>‘Let’s turn the TV off so you can hear me.’</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3665" y="1120140"/>
            <a:ext cx="2857500" cy="2857500"/>
          </a:xfrm>
          <a:prstGeom prst="rect">
            <a:avLst/>
          </a:prstGeom>
        </p:spPr>
      </p:pic>
    </p:spTree>
    <p:extLst>
      <p:ext uri="{BB962C8B-B14F-4D97-AF65-F5344CB8AC3E}">
        <p14:creationId xmlns:p14="http://schemas.microsoft.com/office/powerpoint/2010/main" val="268102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1000"/>
                                        <p:tgtEl>
                                          <p:spTgt spid="4">
                                            <p:txEl>
                                              <p:pRg st="4" end="4"/>
                                            </p:txEl>
                                          </p:spTgt>
                                        </p:tgtEl>
                                      </p:cBhvr>
                                    </p:animEffect>
                                    <p:anim calcmode="lin" valueType="num">
                                      <p:cBhvr>
                                        <p:cTn id="5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1" end="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years/nursery</a:t>
            </a:r>
          </a:p>
        </p:txBody>
      </p:sp>
      <p:sp>
        <p:nvSpPr>
          <p:cNvPr id="3" name="Content Placeholder 2"/>
          <p:cNvSpPr>
            <a:spLocks noGrp="1"/>
          </p:cNvSpPr>
          <p:nvPr>
            <p:ph sz="half" idx="1"/>
          </p:nvPr>
        </p:nvSpPr>
        <p:spPr>
          <a:xfrm>
            <a:off x="1066800" y="2103120"/>
            <a:ext cx="5303838" cy="3749040"/>
          </a:xfrm>
        </p:spPr>
        <p:txBody>
          <a:bodyPr>
            <a:noAutofit/>
          </a:bodyPr>
          <a:lstStyle/>
          <a:p>
            <a:r>
              <a:rPr lang="en-GB" sz="2000" dirty="0"/>
              <a:t>Role-play to rehearse difficult encounters</a:t>
            </a:r>
          </a:p>
          <a:p>
            <a:r>
              <a:rPr lang="en-GB" sz="2000" dirty="0"/>
              <a:t>Empowering strategies to stick up for themselves</a:t>
            </a:r>
          </a:p>
          <a:p>
            <a:r>
              <a:rPr lang="en-GB" sz="2000" dirty="0"/>
              <a:t>Language that they can use in real life situations</a:t>
            </a:r>
          </a:p>
        </p:txBody>
      </p:sp>
      <p:pic>
        <p:nvPicPr>
          <p:cNvPr id="5" name="Content Placeholder 4"/>
          <p:cNvPicPr>
            <a:picLocks noGrp="1" noChangeAspect="1"/>
          </p:cNvPicPr>
          <p:nvPr>
            <p:ph sz="half" idx="2"/>
          </p:nvPr>
        </p:nvPicPr>
        <p:blipFill>
          <a:blip r:embed="rId3"/>
          <a:stretch>
            <a:fillRect/>
          </a:stretch>
        </p:blipFill>
        <p:spPr>
          <a:xfrm>
            <a:off x="6891846" y="2287778"/>
            <a:ext cx="4754562" cy="3214815"/>
          </a:xfrm>
          <a:prstGeom prst="rect">
            <a:avLst/>
          </a:prstGeom>
        </p:spPr>
      </p:pic>
    </p:spTree>
    <p:extLst>
      <p:ext uri="{BB962C8B-B14F-4D97-AF65-F5344CB8AC3E}">
        <p14:creationId xmlns:p14="http://schemas.microsoft.com/office/powerpoint/2010/main" val="68313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8518" y="411226"/>
            <a:ext cx="5163058" cy="1052513"/>
          </a:xfrm>
        </p:spPr>
        <p:txBody>
          <a:bodyPr>
            <a:normAutofit/>
          </a:bodyPr>
          <a:lstStyle/>
          <a:p>
            <a:r>
              <a:rPr lang="en-GB" dirty="0"/>
              <a:t>Primary School</a:t>
            </a:r>
          </a:p>
        </p:txBody>
      </p:sp>
      <p:sp>
        <p:nvSpPr>
          <p:cNvPr id="7" name="Text Placeholder 6"/>
          <p:cNvSpPr>
            <a:spLocks noGrp="1"/>
          </p:cNvSpPr>
          <p:nvPr>
            <p:ph type="body" sz="half" idx="4294967295"/>
          </p:nvPr>
        </p:nvSpPr>
        <p:spPr>
          <a:xfrm>
            <a:off x="8086598" y="411226"/>
            <a:ext cx="3425698" cy="6074815"/>
          </a:xfrm>
        </p:spPr>
        <p:txBody>
          <a:bodyPr>
            <a:noAutofit/>
          </a:bodyPr>
          <a:lstStyle/>
          <a:p>
            <a:pPr marL="0" indent="0">
              <a:buNone/>
            </a:pPr>
            <a:r>
              <a:rPr lang="en-GB" sz="2000" b="1" dirty="0"/>
              <a:t>Useful phrases:</a:t>
            </a:r>
          </a:p>
          <a:p>
            <a:r>
              <a:rPr lang="en-GB" sz="2000" dirty="0"/>
              <a:t>I didn’t hear you, can you say that again?</a:t>
            </a:r>
          </a:p>
          <a:p>
            <a:r>
              <a:rPr lang="en-GB" sz="2000" dirty="0"/>
              <a:t>It’s too noisy and I can’t hear.</a:t>
            </a:r>
          </a:p>
          <a:p>
            <a:r>
              <a:rPr lang="en-GB" sz="2000" dirty="0"/>
              <a:t>I need to see your face when you talk to me.</a:t>
            </a:r>
          </a:p>
          <a:p>
            <a:r>
              <a:rPr lang="en-GB" sz="2000" dirty="0"/>
              <a:t>Can you switch the Roger on, please?</a:t>
            </a:r>
          </a:p>
          <a:p>
            <a:r>
              <a:rPr lang="en-GB" sz="2000" dirty="0"/>
              <a:t>Can you mute the Roger, please?</a:t>
            </a:r>
          </a:p>
          <a:p>
            <a:r>
              <a:rPr lang="en-GB" sz="2000" dirty="0"/>
              <a:t>I don’t know what to do. Can you help me, please?</a:t>
            </a:r>
          </a:p>
          <a:p>
            <a:r>
              <a:rPr lang="en-GB" sz="2000" dirty="0"/>
              <a:t>My hearing aid isn’t working. Can you help me?</a:t>
            </a:r>
          </a:p>
        </p:txBody>
      </p:sp>
      <p:pic>
        <p:nvPicPr>
          <p:cNvPr id="8" name="Picture Placeholder 7"/>
          <p:cNvPicPr>
            <a:picLocks noGrp="1" noChangeAspect="1"/>
          </p:cNvPicPr>
          <p:nvPr>
            <p:ph type="pic" idx="4294967295"/>
          </p:nvPr>
        </p:nvPicPr>
        <p:blipFill>
          <a:blip r:embed="rId3"/>
          <a:srcRect l="14614" r="14614"/>
          <a:stretch>
            <a:fillRect/>
          </a:stretch>
        </p:blipFill>
        <p:spPr>
          <a:xfrm>
            <a:off x="521209" y="1621389"/>
            <a:ext cx="6327648" cy="4733373"/>
          </a:xfrm>
          <a:prstGeom prst="rect">
            <a:avLst/>
          </a:prstGeom>
        </p:spPr>
      </p:pic>
    </p:spTree>
    <p:extLst>
      <p:ext uri="{BB962C8B-B14F-4D97-AF65-F5344CB8AC3E}">
        <p14:creationId xmlns:p14="http://schemas.microsoft.com/office/powerpoint/2010/main" val="177818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421</TotalTime>
  <Words>1671</Words>
  <Application>Microsoft Macintosh PowerPoint</Application>
  <PresentationFormat>Widescreen</PresentationFormat>
  <Paragraphs>152</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Century Gothic</vt:lpstr>
      <vt:lpstr>Garamond</vt:lpstr>
      <vt:lpstr>Savon</vt:lpstr>
      <vt:lpstr>Self-advocacy</vt:lpstr>
      <vt:lpstr>What is self-advocacy?</vt:lpstr>
      <vt:lpstr>Why is it important for deaf children &amp; young people?</vt:lpstr>
      <vt:lpstr>Self-advocacy has three key elements: </vt:lpstr>
      <vt:lpstr>Example</vt:lpstr>
      <vt:lpstr>Equipping your child with self-advocacy skills</vt:lpstr>
      <vt:lpstr>Babies &amp; toddlers</vt:lpstr>
      <vt:lpstr>Early years/nursery</vt:lpstr>
      <vt:lpstr>Primary School</vt:lpstr>
      <vt:lpstr>Secondary School</vt:lpstr>
      <vt:lpstr>Give kids real-world opportunities to practise </vt:lpstr>
      <vt:lpstr>Questions  Share your experiences</vt:lpstr>
    </vt:vector>
  </TitlesOfParts>
  <Company>East Ayrshire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Self-advocacy</dc:title>
  <dc:creator>Ms McColgan</dc:creator>
  <cp:lastModifiedBy>Larissa McColgan</cp:lastModifiedBy>
  <cp:revision>40</cp:revision>
  <dcterms:created xsi:type="dcterms:W3CDTF">2023-02-02T14:11:29Z</dcterms:created>
  <dcterms:modified xsi:type="dcterms:W3CDTF">2023-04-24T16:20:55Z</dcterms:modified>
</cp:coreProperties>
</file>