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5F6AE-193F-47E2-B6D6-F5D10CED8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A944F-FEE9-4859-BE11-94975CF67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36FE8-EDC3-48D5-BE0B-A91D5F236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671E-941F-449B-825B-719D759AED0D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363A2-D19D-4457-8CC9-11FA83527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F7CA0-3638-494E-A070-536481BBD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2C08-F536-42FD-892E-E1C130837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023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38DE4-4096-4D15-B42A-4C67A9D92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B9E8B-A241-45A4-9FDF-75C6C20A8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021F1-5EB4-4479-817B-B43D9D098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671E-941F-449B-825B-719D759AED0D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94FFE-07FC-44AD-9218-A26921D1B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7F457-5829-4F83-9D1F-F74B0640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2C08-F536-42FD-892E-E1C130837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457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67A71C-69D9-41B4-BC73-26D3CEB2DF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CB40-19EB-479B-8882-E897E942D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89593-BE85-497E-97CC-A1C0E56AF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671E-941F-449B-825B-719D759AED0D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E0444-14CA-49ED-905F-975C3027D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3761F-3AC5-4CCF-86BC-0FB01F25A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2C08-F536-42FD-892E-E1C130837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354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89782-3260-4537-A711-441B55660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57638-F7A2-4D34-B809-10362DD4E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7E364-FB33-49CE-A1E3-3BB9A56FF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671E-941F-449B-825B-719D759AED0D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80665-D481-49E0-92E2-CB0964E40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9C5CC-FC60-457C-9869-0D22780ED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2C08-F536-42FD-892E-E1C130837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46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6D79B-DD13-479A-AE54-8AD72570E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6547E-4E9C-4C14-B7BB-B431C631C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C2348-C3DA-41E3-9777-84AC00E9F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671E-941F-449B-825B-719D759AED0D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B7FFB-1A17-4E7F-8C82-0651FF6E2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1F9A3-5E75-4A9E-91FB-F61737F3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2C08-F536-42FD-892E-E1C130837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894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75D41-D01B-4C9E-813E-87C5A5668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F269C-65E4-4968-8741-A29355B7A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1AF69C-2F63-4A53-A048-C69F36738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9CA03-B0D8-455B-886C-2920B29BE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671E-941F-449B-825B-719D759AED0D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AB11E-0CDF-4205-90DC-065CB141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5EB5B-B4D9-4D96-A33F-7DB598C7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2C08-F536-42FD-892E-E1C130837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201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E9CC9-17E8-43CD-9799-891BC650B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EEC76-BD3D-438F-9B78-E9E3936CD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91695-072D-465F-908B-87202D6F5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E768A9-3C1F-4136-BCB0-0A02AA6CA8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8FBD1A-41CD-4A3A-9A0D-7441F3FD0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BBB47B-8C8A-49DC-B486-35926F7DC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671E-941F-449B-825B-719D759AED0D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682A74-D7C2-40FA-9E18-F7F82BE9F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0D245-69A8-4768-A2EF-4BD462E1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2C08-F536-42FD-892E-E1C130837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024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28A23-C10D-4F75-9B38-8494A6E9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54C8E8-5DD8-4CB5-89F4-354A82B95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671E-941F-449B-825B-719D759AED0D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9F9391-9963-464B-842D-A771655E3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F040A-F95D-451A-B5B5-3A7F76AA3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2C08-F536-42FD-892E-E1C130837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72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05E1E6-B9EA-4B97-B1B7-9CF9AAA04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671E-941F-449B-825B-719D759AED0D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59CE5-FEA4-476A-84E8-920FE534F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B0447-DD50-4EBE-B63E-459CE902D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2C08-F536-42FD-892E-E1C130837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583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CF73C-A209-4138-9507-1AABD2A9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FAA79-325F-4D6C-8CFF-DFCD3F0DA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16825D-C5AE-495E-AB0E-75DE99C4B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572EC-4640-434F-9C9D-70B62AF72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671E-941F-449B-825B-719D759AED0D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97D37-F9BE-4269-AB95-64ED57AFD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2CE64-8863-4666-A086-B76CBCD8E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2C08-F536-42FD-892E-E1C130837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819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0E18D-1370-4422-806C-C62A1487C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0D7A50-B6D8-46BD-8FCD-DB57ECE7F7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4C103-4E56-4568-BFF7-FA29D327E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01A88-3B0A-4C69-ADA8-2CF43DCC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671E-941F-449B-825B-719D759AED0D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A90D3-F1F7-42A2-8EAB-BB748728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00244E-4758-4722-86B4-11E4A985A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2C08-F536-42FD-892E-E1C130837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741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E7FD61-E119-4379-9ECD-5F10E16F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D9E82-CD99-4A1F-B0BC-00283BF90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8E45A-FCD1-489E-B4C6-1BDC25459B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5671E-941F-449B-825B-719D759AED0D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BA469-2AA4-4424-B402-D65CB147F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02BA4-858B-42B1-8F72-1C8EEB2F7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C2C08-F536-42FD-892E-E1C130837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93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1.jpg"/><Relationship Id="rId10" Type="http://schemas.openxmlformats.org/officeDocument/2006/relationships/image" Target="../media/image3.png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image" Target="../media/image4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xfordowl.co.uk/for-home/find-a-book/library-page/" TargetMode="External"/><Relationship Id="rId13" Type="http://schemas.openxmlformats.org/officeDocument/2006/relationships/image" Target="../media/image13.jpeg"/><Relationship Id="rId3" Type="http://schemas.microsoft.com/office/2007/relationships/media" Target="../media/media6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image" Target="../media/image11.jpeg"/><Relationship Id="rId5" Type="http://schemas.microsoft.com/office/2007/relationships/media" Target="../media/media7.m4a"/><Relationship Id="rId10" Type="http://schemas.openxmlformats.org/officeDocument/2006/relationships/image" Target="../media/image10.jpeg"/><Relationship Id="rId4" Type="http://schemas.openxmlformats.org/officeDocument/2006/relationships/audio" Target="../media/media6.m4a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51E961-03B4-426D-AB93-2300B2F6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157" y="1428867"/>
            <a:ext cx="10515600" cy="1111133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GB" sz="6000" b="1" dirty="0">
                <a:latin typeface="Comic Sans MS" panose="030F0702030302020204" pitchFamily="66" charset="0"/>
              </a:rPr>
              <a:t>Reading</a:t>
            </a:r>
            <a:br>
              <a:rPr lang="en-GB" sz="6000" b="1" dirty="0">
                <a:latin typeface="Comic Sans MS" panose="030F0702030302020204" pitchFamily="66" charset="0"/>
              </a:rPr>
            </a:br>
            <a:br>
              <a:rPr lang="en-GB" sz="6000" b="1" dirty="0">
                <a:latin typeface="Comic Sans MS" panose="030F0702030302020204" pitchFamily="66" charset="0"/>
              </a:rPr>
            </a:br>
            <a:r>
              <a:rPr lang="en-GB" sz="3600" dirty="0">
                <a:latin typeface="Comic Sans MS" panose="030F0702030302020204" pitchFamily="66" charset="0"/>
              </a:rPr>
              <a:t>WB 8.2.21</a:t>
            </a:r>
            <a:br>
              <a:rPr lang="en-GB" sz="6000" b="1" dirty="0">
                <a:latin typeface="Comic Sans MS" panose="030F0702030302020204" pitchFamily="66" charset="0"/>
              </a:rPr>
            </a:br>
            <a:br>
              <a:rPr lang="en-GB" b="1" dirty="0">
                <a:latin typeface="Comic Sans MS" panose="030F0702030302020204" pitchFamily="66" charset="0"/>
              </a:rPr>
            </a:br>
            <a:br>
              <a:rPr lang="en-GB" b="1" dirty="0">
                <a:latin typeface="Comic Sans MS" panose="030F0702030302020204" pitchFamily="66" charset="0"/>
              </a:rPr>
            </a:br>
            <a:endParaRPr lang="en-GB" b="1" dirty="0">
              <a:latin typeface="Comic Sans MS" panose="030F0702030302020204" pitchFamily="66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297838B-443C-47F9-A588-F3F8BD226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440" y="4668941"/>
            <a:ext cx="2010409" cy="187029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719336-D59F-4816-AA90-6CEADD0B8D5B}"/>
              </a:ext>
            </a:extLst>
          </p:cNvPr>
          <p:cNvSpPr txBox="1"/>
          <p:nvPr/>
        </p:nvSpPr>
        <p:spPr>
          <a:xfrm>
            <a:off x="696157" y="2382145"/>
            <a:ext cx="108957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/>
              <a:t>L.I. </a:t>
            </a:r>
            <a:r>
              <a:rPr lang="en-GB" sz="2400" b="1" dirty="0"/>
              <a:t>I am learning to select and use strategies and resources before I read, and as I read, to help make the meaning of texts clear. </a:t>
            </a:r>
          </a:p>
          <a:p>
            <a:r>
              <a:rPr lang="en-GB" sz="2400" b="1" dirty="0"/>
              <a:t>LIT 1-13a</a:t>
            </a:r>
          </a:p>
          <a:p>
            <a:endParaRPr lang="en-GB" sz="2400" b="1" dirty="0"/>
          </a:p>
          <a:p>
            <a:r>
              <a:rPr lang="en-GB" sz="2400" b="1" i="1" dirty="0"/>
              <a:t>To show my understanding, I can respond to different kinds of questions and other close reading tasks and I am learning to create some questions of my own. </a:t>
            </a:r>
          </a:p>
          <a:p>
            <a:r>
              <a:rPr lang="en-GB" sz="2400" b="1" i="1" dirty="0"/>
              <a:t>ENG 1-17a</a:t>
            </a:r>
          </a:p>
          <a:p>
            <a:endParaRPr lang="en-GB" sz="2400" b="1" i="1" dirty="0"/>
          </a:p>
        </p:txBody>
      </p:sp>
    </p:spTree>
    <p:extLst>
      <p:ext uri="{BB962C8B-B14F-4D97-AF65-F5344CB8AC3E}">
        <p14:creationId xmlns:p14="http://schemas.microsoft.com/office/powerpoint/2010/main" val="4169953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9A2B6-618E-4526-B92E-23041AC84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024"/>
          </a:xfrm>
        </p:spPr>
        <p:txBody>
          <a:bodyPr/>
          <a:lstStyle/>
          <a:p>
            <a:r>
              <a:rPr lang="en-GB" b="1" dirty="0">
                <a:latin typeface="Comic Sans MS" panose="030F0702030302020204" pitchFamily="66" charset="0"/>
              </a:rPr>
              <a:t>Task 1 – Bug Club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8104C-8EC4-4C6B-B882-10C5E50DA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25000" lnSpcReduction="20000"/>
          </a:bodyPr>
          <a:lstStyle/>
          <a:p>
            <a:r>
              <a:rPr lang="en-GB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Before clicking on your book have a look at the front cover.</a:t>
            </a:r>
          </a:p>
          <a:p>
            <a:endParaRPr lang="en-GB" sz="9600" dirty="0">
              <a:latin typeface="Comic Sans MS" panose="030F0702030302020204" pitchFamily="66" charset="0"/>
            </a:endParaRPr>
          </a:p>
          <a:p>
            <a:r>
              <a:rPr lang="en-GB" sz="9600" dirty="0">
                <a:latin typeface="Comic Sans MS" panose="030F0702030302020204" pitchFamily="66" charset="0"/>
              </a:rPr>
              <a:t> </a:t>
            </a:r>
            <a:r>
              <a:rPr lang="en-GB" sz="9600" dirty="0">
                <a:solidFill>
                  <a:srgbClr val="002060"/>
                </a:solidFill>
                <a:latin typeface="Comic Sans MS" panose="030F0702030302020204" pitchFamily="66" charset="0"/>
              </a:rPr>
              <a:t>Do you think it is a fiction or non-fiction text? Why? </a:t>
            </a:r>
          </a:p>
          <a:p>
            <a:endParaRPr lang="en-GB" sz="9600" dirty="0">
              <a:latin typeface="Comic Sans MS" panose="030F0702030302020204" pitchFamily="66" charset="0"/>
            </a:endParaRPr>
          </a:p>
          <a:p>
            <a:r>
              <a:rPr lang="en-GB" sz="9600" dirty="0">
                <a:solidFill>
                  <a:srgbClr val="FF66CC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If it is a fiction text make some predictions as to what you think might happen in the story.</a:t>
            </a:r>
          </a:p>
          <a:p>
            <a:endParaRPr lang="en-GB" sz="9600" dirty="0">
              <a:latin typeface="Comic Sans MS" panose="030F0702030302020204" pitchFamily="66" charset="0"/>
            </a:endParaRPr>
          </a:p>
          <a:p>
            <a:r>
              <a:rPr lang="en-GB" sz="9600" dirty="0">
                <a:solidFill>
                  <a:srgbClr val="00B050"/>
                </a:solidFill>
                <a:latin typeface="Comic Sans MS" panose="030F0702030302020204" pitchFamily="66" charset="0"/>
              </a:rPr>
              <a:t>Now open your book but look at the pictures only. What is happening in each picture? What information does it show?</a:t>
            </a:r>
          </a:p>
          <a:p>
            <a:endParaRPr lang="en-GB" sz="9600" dirty="0">
              <a:latin typeface="Comic Sans MS" panose="030F0702030302020204" pitchFamily="66" charset="0"/>
            </a:endParaRPr>
          </a:p>
          <a:p>
            <a:r>
              <a:rPr lang="en-GB" sz="9600" dirty="0">
                <a:solidFill>
                  <a:srgbClr val="7030A0"/>
                </a:solidFill>
                <a:latin typeface="Comic Sans MS" panose="030F0702030302020204" pitchFamily="66" charset="0"/>
              </a:rPr>
              <a:t>When you have gone through the whole book looking at the pictures go back to the beginning and read the text.</a:t>
            </a:r>
          </a:p>
          <a:p>
            <a:endParaRPr lang="en-GB" sz="9600" dirty="0">
              <a:latin typeface="Comic Sans MS" panose="030F0702030302020204" pitchFamily="66" charset="0"/>
            </a:endParaRPr>
          </a:p>
          <a:p>
            <a:r>
              <a:rPr lang="en-GB" sz="9600" dirty="0">
                <a:latin typeface="Comic Sans MS" panose="030F0702030302020204" pitchFamily="66" charset="0"/>
              </a:rPr>
              <a:t>Finally answer the bugs.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52" name="Picture 4" descr="Image result for Bug Club">
            <a:extLst>
              <a:ext uri="{FF2B5EF4-FFF2-40B4-BE49-F238E27FC236}">
                <a16:creationId xmlns:a16="http://schemas.microsoft.com/office/drawing/2014/main" id="{2019C5E1-49B1-4494-B765-D72D091CC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13" y="365126"/>
            <a:ext cx="15716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FCF746-76FA-41BB-8DEA-BDCF0DDB96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04" y="446266"/>
            <a:ext cx="580053" cy="580053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36553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C3960-109C-45A4-836E-4F84D4EB6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267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en-GB" b="1" dirty="0">
                <a:latin typeface="Comic Sans MS" panose="030F0702030302020204" pitchFamily="66" charset="0"/>
              </a:rPr>
              <a:t>Task 2 – Reading Detectives Book Hunt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61F2F-2313-41D1-A1A5-8168B25DE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42337"/>
            <a:ext cx="10668000" cy="5315663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b="1" dirty="0">
                <a:latin typeface="Comic Sans MS" panose="030F0702030302020204" pitchFamily="66" charset="0"/>
              </a:rPr>
              <a:t>Explore your bookshelves. Can you complete the ten challenges as a reading detective? Write the name of the book for each challenge.</a:t>
            </a:r>
          </a:p>
          <a:p>
            <a:pPr marL="0" indent="0">
              <a:buNone/>
            </a:pPr>
            <a:endParaRPr lang="en-GB" b="1" dirty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Can you find a book about a country?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7030A0"/>
                </a:solidFill>
                <a:latin typeface="Comic Sans MS" panose="030F0702030302020204" pitchFamily="66" charset="0"/>
              </a:rPr>
              <a:t>Can you find a book about an animal?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00B050"/>
                </a:solidFill>
                <a:latin typeface="Comic Sans MS" panose="030F0702030302020204" pitchFamily="66" charset="0"/>
              </a:rPr>
              <a:t>Can you find a book about a sport?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FFC000"/>
                </a:solidFill>
                <a:latin typeface="Comic Sans MS" panose="030F0702030302020204" pitchFamily="66" charset="0"/>
              </a:rPr>
              <a:t>Can you find a book about space?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Can you find a book that has one word as a title?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Can you find a fairy tale?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00B050"/>
                </a:solidFill>
                <a:latin typeface="Comic Sans MS" panose="030F0702030302020204" pitchFamily="66" charset="0"/>
              </a:rPr>
              <a:t>Can you find a comic book?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FFC000"/>
                </a:solidFill>
                <a:latin typeface="Comic Sans MS" panose="030F0702030302020204" pitchFamily="66" charset="0"/>
              </a:rPr>
              <a:t>Can you find a non-fiction book?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Can you find a book about a family?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7030A0"/>
                </a:solidFill>
                <a:latin typeface="Comic Sans MS" panose="030F0702030302020204" pitchFamily="66" charset="0"/>
              </a:rPr>
              <a:t>Can you find a book by an author whose name begins with the same letter as yours?</a:t>
            </a:r>
          </a:p>
          <a:p>
            <a:pPr marL="0" indent="0">
              <a:buNone/>
            </a:pPr>
            <a:endParaRPr lang="en-GB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b="1" dirty="0">
                <a:latin typeface="Comic Sans MS" panose="030F0702030302020204" pitchFamily="66" charset="0"/>
              </a:rPr>
              <a:t>You can record your answers on a piece of paper, in a Word document or use the ‘Book Hunt’ worksheet.</a:t>
            </a:r>
          </a:p>
        </p:txBody>
      </p:sp>
      <p:pic>
        <p:nvPicPr>
          <p:cNvPr id="2050" name="Picture 2" descr="Image result for magnifying glass clip art">
            <a:extLst>
              <a:ext uri="{FF2B5EF4-FFF2-40B4-BE49-F238E27FC236}">
                <a16:creationId xmlns:a16="http://schemas.microsoft.com/office/drawing/2014/main" id="{EB40BE73-F1B0-4837-8FB2-A2AF1A3E3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037" y="101600"/>
            <a:ext cx="1403963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AF2685-6B0E-404E-830B-96F5A19FE95A}"/>
              </a:ext>
            </a:extLst>
          </p:cNvPr>
          <p:cNvSpPr txBox="1"/>
          <p:nvPr/>
        </p:nvSpPr>
        <p:spPr>
          <a:xfrm>
            <a:off x="5640355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1F9FE7-5A84-4B7B-8D16-BA65ACF01A04}"/>
              </a:ext>
            </a:extLst>
          </p:cNvPr>
          <p:cNvSpPr txBox="1"/>
          <p:nvPr/>
        </p:nvSpPr>
        <p:spPr>
          <a:xfrm>
            <a:off x="5640355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644B0A-2C65-43EC-AAA8-4797A2AF1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8216"/>
            <a:ext cx="838200" cy="7797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6E9483-2938-4F85-89AF-763931D08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441" y="2697989"/>
            <a:ext cx="1173103" cy="1074737"/>
          </a:xfrm>
          <a:prstGeom prst="rect">
            <a:avLst/>
          </a:prstGeom>
        </p:spPr>
      </p:pic>
      <p:pic>
        <p:nvPicPr>
          <p:cNvPr id="18" name="Picture 2" descr="Image result for Clipart Globe. Size: 157 x 204. Source: clipartmag.com">
            <a:extLst>
              <a:ext uri="{FF2B5EF4-FFF2-40B4-BE49-F238E27FC236}">
                <a16:creationId xmlns:a16="http://schemas.microsoft.com/office/drawing/2014/main" id="{8E18BE5B-CC65-4465-9294-6231043DE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2211454"/>
            <a:ext cx="994409" cy="129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Clip Art Sport. Size: 204 x 204. Source: clipart-library.com">
            <a:extLst>
              <a:ext uri="{FF2B5EF4-FFF2-40B4-BE49-F238E27FC236}">
                <a16:creationId xmlns:a16="http://schemas.microsoft.com/office/drawing/2014/main" id="{38B27595-D55E-4124-A0B0-F655B1DDD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706" y="4313626"/>
            <a:ext cx="1081735" cy="108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B3ECD1A-8D5F-4D2D-A16B-8F6C6E198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193" y="4657365"/>
            <a:ext cx="1481138" cy="94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5256FF-691B-4E90-ABD0-6C754B996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8437" y="531018"/>
            <a:ext cx="487363" cy="48736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32446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DECDF-3D08-41FC-B028-2104789E4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966"/>
            <a:ext cx="10515600" cy="1325563"/>
          </a:xfrm>
          <a:noFill/>
        </p:spPr>
        <p:txBody>
          <a:bodyPr/>
          <a:lstStyle/>
          <a:p>
            <a:r>
              <a:rPr lang="en-GB" b="1" dirty="0">
                <a:latin typeface="Comic Sans MS" panose="030F0702030302020204" pitchFamily="66" charset="0"/>
              </a:rPr>
              <a:t>Task 3 – Inference – Part 2  </a:t>
            </a:r>
            <a:endParaRPr lang="en-GB" dirty="0"/>
          </a:p>
        </p:txBody>
      </p:sp>
      <p:pic>
        <p:nvPicPr>
          <p:cNvPr id="1034" name="Picture 10" descr="Image result for comprehension clipartclipart">
            <a:extLst>
              <a:ext uri="{FF2B5EF4-FFF2-40B4-BE49-F238E27FC236}">
                <a16:creationId xmlns:a16="http://schemas.microsoft.com/office/drawing/2014/main" id="{C11E468E-3392-4832-BC79-0DCC4078C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517" y="289783"/>
            <a:ext cx="2661747" cy="116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C05573-C900-4020-9DD5-10A40ED31EB9}"/>
              </a:ext>
            </a:extLst>
          </p:cNvPr>
          <p:cNvSpPr txBox="1"/>
          <p:nvPr/>
        </p:nvSpPr>
        <p:spPr>
          <a:xfrm>
            <a:off x="777001" y="1451375"/>
            <a:ext cx="10515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dirty="0">
                <a:solidFill>
                  <a:srgbClr val="231F20"/>
                </a:solidFill>
                <a:effectLst/>
                <a:latin typeface="ReithSans"/>
              </a:rPr>
              <a:t>Writers don't always tell you everything, so sometimes you need to use reading skills to understand the story and characters better.</a:t>
            </a:r>
            <a:endParaRPr lang="en-GB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3D81E1-8E2D-43F2-9052-43646F2B913D}"/>
              </a:ext>
            </a:extLst>
          </p:cNvPr>
          <p:cNvSpPr txBox="1"/>
          <p:nvPr/>
        </p:nvSpPr>
        <p:spPr>
          <a:xfrm>
            <a:off x="777001" y="2517084"/>
            <a:ext cx="102372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b="0" i="0" dirty="0">
                <a:solidFill>
                  <a:srgbClr val="7030A0"/>
                </a:solidFill>
                <a:effectLst/>
                <a:latin typeface="ReithSans"/>
              </a:rPr>
              <a:t>One of these reading skills is called </a:t>
            </a:r>
            <a:r>
              <a:rPr lang="en-GB" sz="2400" b="1" i="0" dirty="0">
                <a:effectLst/>
                <a:latin typeface="ReithSans"/>
              </a:rPr>
              <a:t>inference</a:t>
            </a:r>
            <a:r>
              <a:rPr lang="en-GB" sz="2400" b="0" i="0" dirty="0">
                <a:solidFill>
                  <a:srgbClr val="7030A0"/>
                </a:solidFill>
                <a:effectLst/>
                <a:latin typeface="ReithSans"/>
              </a:rPr>
              <a:t>.</a:t>
            </a:r>
          </a:p>
          <a:p>
            <a:pPr algn="l"/>
            <a:endParaRPr lang="en-GB" sz="2400" b="0" i="0" dirty="0">
              <a:solidFill>
                <a:srgbClr val="231F20"/>
              </a:solidFill>
              <a:effectLst/>
              <a:latin typeface="ReithSans"/>
            </a:endParaRPr>
          </a:p>
          <a:p>
            <a:pPr algn="l"/>
            <a:r>
              <a:rPr lang="en-GB" sz="2400" b="0" i="0" dirty="0">
                <a:solidFill>
                  <a:srgbClr val="231F20"/>
                </a:solidFill>
                <a:effectLst/>
                <a:latin typeface="ReithSans"/>
              </a:rPr>
              <a:t>Using inference is a bit like being a reading detective. You find </a:t>
            </a:r>
            <a:r>
              <a:rPr lang="en-GB" sz="2400" b="1" i="0" dirty="0">
                <a:solidFill>
                  <a:srgbClr val="231F20"/>
                </a:solidFill>
                <a:effectLst/>
                <a:latin typeface="ReithSans"/>
              </a:rPr>
              <a:t>clues</a:t>
            </a:r>
            <a:r>
              <a:rPr lang="en-GB" sz="2400" b="0" i="0" dirty="0">
                <a:solidFill>
                  <a:srgbClr val="231F20"/>
                </a:solidFill>
                <a:effectLst/>
                <a:latin typeface="ReithSans"/>
              </a:rPr>
              <a:t> in the text to help you learn more about what's happening.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1A4CFB-9951-4C99-8FE5-74EBA44C77AB}"/>
              </a:ext>
            </a:extLst>
          </p:cNvPr>
          <p:cNvSpPr txBox="1"/>
          <p:nvPr/>
        </p:nvSpPr>
        <p:spPr>
          <a:xfrm>
            <a:off x="777001" y="4180344"/>
            <a:ext cx="1023723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dirty="0">
                <a:solidFill>
                  <a:srgbClr val="7030A0"/>
                </a:solidFill>
                <a:effectLst/>
                <a:latin typeface="ReithSans"/>
              </a:rPr>
              <a:t>You are going to practise inference by answering some questions about</a:t>
            </a:r>
            <a:br>
              <a:rPr lang="en-GB" sz="2400" dirty="0">
                <a:solidFill>
                  <a:srgbClr val="7030A0"/>
                </a:solidFill>
              </a:rPr>
            </a:br>
            <a:r>
              <a:rPr lang="en-GB" sz="2400" b="1" i="0" dirty="0">
                <a:effectLst/>
                <a:latin typeface="ReithSans"/>
              </a:rPr>
              <a:t>Roald Dahl's</a:t>
            </a:r>
            <a:r>
              <a:rPr lang="en-GB" sz="2400" b="0" i="0" dirty="0">
                <a:effectLst/>
                <a:latin typeface="ReithSans"/>
              </a:rPr>
              <a:t> </a:t>
            </a:r>
            <a:r>
              <a:rPr lang="en-GB" sz="2400" b="0" i="0" dirty="0">
                <a:solidFill>
                  <a:srgbClr val="7030A0"/>
                </a:solidFill>
                <a:effectLst/>
                <a:latin typeface="ReithSans"/>
              </a:rPr>
              <a:t>book </a:t>
            </a:r>
            <a:r>
              <a:rPr lang="en-GB" sz="2400" b="0" i="1" dirty="0">
                <a:solidFill>
                  <a:srgbClr val="7030A0"/>
                </a:solidFill>
                <a:effectLst/>
                <a:latin typeface="ReithSans"/>
              </a:rPr>
              <a:t>George's Marvellous Medicine</a:t>
            </a:r>
            <a:r>
              <a:rPr lang="en-GB" sz="2400" b="0" i="0" dirty="0">
                <a:solidFill>
                  <a:srgbClr val="7030A0"/>
                </a:solidFill>
                <a:effectLst/>
                <a:latin typeface="ReithSans"/>
              </a:rPr>
              <a:t>.</a:t>
            </a:r>
          </a:p>
          <a:p>
            <a:endParaRPr lang="en-GB" sz="2400" b="0" i="0" dirty="0">
              <a:solidFill>
                <a:srgbClr val="7030A0"/>
              </a:solidFill>
              <a:effectLst/>
              <a:latin typeface="ReithSans"/>
            </a:endParaRPr>
          </a:p>
          <a:p>
            <a:r>
              <a:rPr lang="en-GB" sz="2400" b="1" u="sng" dirty="0">
                <a:latin typeface="ReithSans"/>
              </a:rPr>
              <a:t>Task</a:t>
            </a:r>
          </a:p>
          <a:p>
            <a:r>
              <a:rPr lang="en-GB" sz="2400" b="0" i="0" dirty="0">
                <a:solidFill>
                  <a:srgbClr val="231F20"/>
                </a:solidFill>
                <a:effectLst/>
                <a:latin typeface="ReithSans"/>
              </a:rPr>
              <a:t>Read the extract from </a:t>
            </a:r>
            <a:r>
              <a:rPr lang="en-GB" sz="2400" b="1" i="1" dirty="0">
                <a:solidFill>
                  <a:srgbClr val="231F20"/>
                </a:solidFill>
                <a:effectLst/>
                <a:latin typeface="ReithSans"/>
              </a:rPr>
              <a:t>George’s Marvellous Medicine </a:t>
            </a:r>
            <a:r>
              <a:rPr lang="en-GB" sz="2400" dirty="0">
                <a:solidFill>
                  <a:srgbClr val="231F20"/>
                </a:solidFill>
                <a:effectLst/>
                <a:latin typeface="ReithSans"/>
              </a:rPr>
              <a:t>again</a:t>
            </a:r>
            <a:r>
              <a:rPr lang="en-GB" sz="2400" dirty="0">
                <a:solidFill>
                  <a:srgbClr val="231F20"/>
                </a:solidFill>
                <a:latin typeface="ReithSans"/>
              </a:rPr>
              <a:t> (or ask an adult to read it to you). Discuss the character of George with a family member then complete the activities. </a:t>
            </a:r>
            <a:endParaRPr lang="en-GB" sz="2400" dirty="0">
              <a:solidFill>
                <a:srgbClr val="7030A0"/>
              </a:solidFill>
            </a:endParaRPr>
          </a:p>
        </p:txBody>
      </p:sp>
      <p:pic>
        <p:nvPicPr>
          <p:cNvPr id="18" name="Picture 2" descr="Image result for magnifying glass clip art">
            <a:extLst>
              <a:ext uri="{FF2B5EF4-FFF2-40B4-BE49-F238E27FC236}">
                <a16:creationId xmlns:a16="http://schemas.microsoft.com/office/drawing/2014/main" id="{34F4C8FE-86B3-4F24-BFFF-A946B3491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212" y="4103898"/>
            <a:ext cx="1536052" cy="130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D4ABD5-6EE3-4563-93AD-F54A9528F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9638" y="562065"/>
            <a:ext cx="487363" cy="487363"/>
          </a:xfrm>
          <a:prstGeom prst="rect">
            <a:avLst/>
          </a:prstGeom>
          <a:solidFill>
            <a:srgbClr val="FF66CC"/>
          </a:solidFill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85B925-24EA-4FA6-A9DD-FE860E649C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9637" y="5406625"/>
            <a:ext cx="487363" cy="487363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68024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4CADB-F27D-41CB-82E5-8CE185D92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9300"/>
          </a:xfrm>
        </p:spPr>
        <p:txBody>
          <a:bodyPr/>
          <a:lstStyle/>
          <a:p>
            <a:r>
              <a:rPr lang="en-GB" b="1" dirty="0">
                <a:latin typeface="Comic Sans MS" panose="030F0702030302020204" pitchFamily="66" charset="0"/>
              </a:rPr>
              <a:t>Task 4 – Reading for Enjoyment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765F5-3229-47BA-BCCA-7817ED078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4412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Choose from one of the following activities -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solidFill>
                  <a:srgbClr val="7030A0"/>
                </a:solidFill>
              </a:rPr>
              <a:t>Read a Bug Club book.</a:t>
            </a:r>
          </a:p>
          <a:p>
            <a:endParaRPr lang="en-GB" dirty="0"/>
          </a:p>
          <a:p>
            <a:pPr>
              <a:lnSpc>
                <a:spcPct val="120000"/>
              </a:lnSpc>
            </a:pPr>
            <a:r>
              <a:rPr lang="en-GB" dirty="0">
                <a:latin typeface="Curlz MT" panose="04040404050702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Read the rules for how to play a board game then play the game with a family member.</a:t>
            </a:r>
            <a:endParaRPr lang="en-GB" dirty="0">
              <a:effectLst/>
              <a:latin typeface="Curlz MT" panose="040404040507020202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urlz MT" panose="04040404050702020202" pitchFamily="82" charset="0"/>
              <a:cs typeface="Times New Roman" panose="02020603050405020304" pitchFamily="18" charset="0"/>
            </a:endParaRPr>
          </a:p>
          <a:p>
            <a:r>
              <a:rPr lang="en-GB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the story Mr. Noisy and the Giant. </a:t>
            </a: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urlz MT" panose="04040404050702020202" pitchFamily="82" charset="0"/>
                <a:cs typeface="Calibri" panose="020F0502020204030204" pitchFamily="34" charset="0"/>
              </a:rPr>
              <a:t>Visit the Oxford Owl Website and choose an </a:t>
            </a:r>
            <a:r>
              <a:rPr lang="en-GB" dirty="0" err="1">
                <a:latin typeface="Curlz MT" panose="04040404050702020202" pitchFamily="82" charset="0"/>
                <a:cs typeface="Calibri" panose="020F0502020204030204" pitchFamily="34" charset="0"/>
              </a:rPr>
              <a:t>ebook</a:t>
            </a:r>
            <a:r>
              <a:rPr lang="en-GB" dirty="0">
                <a:latin typeface="Curlz MT" panose="04040404050702020202" pitchFamily="82" charset="0"/>
                <a:cs typeface="Calibri" panose="020F0502020204030204" pitchFamily="34" charset="0"/>
              </a:rPr>
              <a:t> from their library.</a:t>
            </a:r>
          </a:p>
          <a:p>
            <a:pPr marL="0" indent="0">
              <a:buNone/>
            </a:pP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https://www.oxfordowl.co.uk/for-home/find-a-book/library-page/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latin typeface="Curlz MT" panose="04040404050702020202" pitchFamily="82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urlz MT" panose="04040404050702020202" pitchFamily="82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urlz MT" panose="04040404050702020202" pitchFamily="82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79BE3-A224-4063-A172-89DEA5AA07E4}"/>
              </a:ext>
            </a:extLst>
          </p:cNvPr>
          <p:cNvSpPr txBox="1"/>
          <p:nvPr/>
        </p:nvSpPr>
        <p:spPr>
          <a:xfrm>
            <a:off x="704850" y="1376253"/>
            <a:ext cx="10963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/>
              <a:t>I regularly select and read, listen to or watch texts which I enjoy and find interesting, and I can explain why I prefer certain texts and authors. LIT 1-11a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531272-C075-4337-B818-E01C942E5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6455" y="451309"/>
            <a:ext cx="487363" cy="487363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Mr Noisy">
            <a:hlinkClick r:id="" action="ppaction://media"/>
            <a:extLst>
              <a:ext uri="{FF2B5EF4-FFF2-40B4-BE49-F238E27FC236}">
                <a16:creationId xmlns:a16="http://schemas.microsoft.com/office/drawing/2014/main" id="{A2203859-17DC-4EC5-B15A-B16C810237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97974" y="4994384"/>
            <a:ext cx="487363" cy="487363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36BDE3-F37D-4D05-B10B-2AD4FF4269C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6456" y="2595050"/>
            <a:ext cx="487363" cy="487363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9" name="Picture 2" descr="Image result for oxford owl">
            <a:extLst>
              <a:ext uri="{FF2B5EF4-FFF2-40B4-BE49-F238E27FC236}">
                <a16:creationId xmlns:a16="http://schemas.microsoft.com/office/drawing/2014/main" id="{058A260A-EABD-40FF-874D-20C8CC4D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48" y="5566955"/>
            <a:ext cx="1132865" cy="118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bug club">
            <a:extLst>
              <a:ext uri="{FF2B5EF4-FFF2-40B4-BE49-F238E27FC236}">
                <a16:creationId xmlns:a16="http://schemas.microsoft.com/office/drawing/2014/main" id="{EF292D33-44D0-47B4-9E7B-F3E4074D9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031" y="187929"/>
            <a:ext cx="105251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r Noisy and the Giant">
            <a:extLst>
              <a:ext uri="{FF2B5EF4-FFF2-40B4-BE49-F238E27FC236}">
                <a16:creationId xmlns:a16="http://schemas.microsoft.com/office/drawing/2014/main" id="{B2E764C6-BEC6-4AB8-9C1C-E0B630345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747527"/>
            <a:ext cx="985838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board game clip art">
            <a:extLst>
              <a:ext uri="{FF2B5EF4-FFF2-40B4-BE49-F238E27FC236}">
                <a16:creationId xmlns:a16="http://schemas.microsoft.com/office/drawing/2014/main" id="{95B548A1-F782-4ECA-8CF8-773586125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24309" y="2457824"/>
            <a:ext cx="1894878" cy="131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91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42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559</Words>
  <Application>Microsoft Office PowerPoint</Application>
  <PresentationFormat>Widescreen</PresentationFormat>
  <Paragraphs>61</Paragraphs>
  <Slides>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Comic Sans MS</vt:lpstr>
      <vt:lpstr>Curlz MT</vt:lpstr>
      <vt:lpstr>ReithSans</vt:lpstr>
      <vt:lpstr>Office Theme</vt:lpstr>
      <vt:lpstr>Reading  WB 8.2.21   </vt:lpstr>
      <vt:lpstr>Task 1 – Bug Club Book</vt:lpstr>
      <vt:lpstr>Task 2 – Reading Detectives Book Hunt</vt:lpstr>
      <vt:lpstr>Task 3 – Inference – Part 2  </vt:lpstr>
      <vt:lpstr>Task 4 – Reading for Enjoyment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 WB 18.1.21</dc:title>
  <dc:creator>Kara Skelton</dc:creator>
  <cp:lastModifiedBy>Kara Skelton</cp:lastModifiedBy>
  <cp:revision>39</cp:revision>
  <dcterms:created xsi:type="dcterms:W3CDTF">2021-01-14T16:24:19Z</dcterms:created>
  <dcterms:modified xsi:type="dcterms:W3CDTF">2021-02-02T12:20:22Z</dcterms:modified>
</cp:coreProperties>
</file>