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73" r:id="rId5"/>
    <p:sldId id="274" r:id="rId6"/>
    <p:sldId id="269" r:id="rId7"/>
    <p:sldId id="270"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uffy" panose="020B0603060100000000" charset="0"/>
      <p:regular r:id="rId16"/>
      <p:bold r:id="rId17"/>
      <p:italic r:id="rId18"/>
      <p:boldItalic r:id="rId19"/>
    </p:embeddedFont>
    <p:embeddedFont>
      <p:font typeface="Twinkl" panose="020B0604020202020204" charset="0"/>
      <p:regular r:id="rId20"/>
      <p:bold r:id="rId21"/>
    </p:embeddedFont>
    <p:embeddedFont>
      <p:font typeface="Twinkl SemiBold" charset="0"/>
      <p:bold r:id="rId22"/>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guide id="3" pos="317">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A7"/>
    <a:srgbClr val="FFB8B3"/>
    <a:srgbClr val="9D9CCD"/>
    <a:srgbClr val="FFE000"/>
    <a:srgbClr val="E51E21"/>
    <a:srgbClr val="F39C93"/>
    <a:srgbClr val="B9D36E"/>
    <a:srgbClr val="85BD33"/>
    <a:srgbClr val="FCFCFC"/>
    <a:srgbClr val="C9E1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934" autoAdjust="0"/>
  </p:normalViewPr>
  <p:slideViewPr>
    <p:cSldViewPr snapToGrid="0">
      <p:cViewPr varScale="1">
        <p:scale>
          <a:sx n="55" d="100"/>
          <a:sy n="55" d="100"/>
        </p:scale>
        <p:origin x="1253" y="38"/>
      </p:cViewPr>
      <p:guideLst>
        <p:guide orient="horz" pos="2137"/>
        <p:guide pos="2880"/>
        <p:guide pos="317"/>
        <p:guide orient="horz" pos="3974"/>
        <p:guide pos="5420"/>
        <p:guide orient="horz" pos="346"/>
        <p:guide pos="476"/>
        <p:guide orient="horz" pos="459"/>
        <p:guide orient="horz" pos="3838"/>
        <p:guide pos="5284"/>
      </p:guideLst>
    </p:cSldViewPr>
  </p:slideViewPr>
  <p:notesTextViewPr>
    <p:cViewPr>
      <p:scale>
        <a:sx n="3" d="2"/>
        <a:sy n="3" d="2"/>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Hope" userId="c94c8f7cd47a5903" providerId="LiveId" clId="{0EFB4478-BE98-4094-8895-4A876A7C642E}"/>
    <pc:docChg chg="modSld">
      <pc:chgData name="Nicola Hope" userId="c94c8f7cd47a5903" providerId="LiveId" clId="{0EFB4478-BE98-4094-8895-4A876A7C642E}" dt="2021-02-02T11:25:43.585" v="9" actId="20577"/>
      <pc:docMkLst>
        <pc:docMk/>
      </pc:docMkLst>
      <pc:sldChg chg="modSp mod">
        <pc:chgData name="Nicola Hope" userId="c94c8f7cd47a5903" providerId="LiveId" clId="{0EFB4478-BE98-4094-8895-4A876A7C642E}" dt="2021-02-02T11:25:43.585" v="9" actId="20577"/>
        <pc:sldMkLst>
          <pc:docMk/>
          <pc:sldMk cId="0" sldId="268"/>
        </pc:sldMkLst>
        <pc:spChg chg="mod">
          <ac:chgData name="Nicola Hope" userId="c94c8f7cd47a5903" providerId="LiveId" clId="{0EFB4478-BE98-4094-8895-4A876A7C642E}" dt="2021-02-02T11:25:43.585" v="9" actId="20577"/>
          <ac:spMkLst>
            <pc:docMk/>
            <pc:sldMk cId="0" sldId="268"/>
            <ac:spMk id="1026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5208583583543"/>
          <c:y val="0.30134340582101776"/>
          <c:w val="0.83238861672169595"/>
          <c:h val="0.5530690527705453"/>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3EB0-4B3A-A31C-5367AE65D2FB}"/>
              </c:ext>
            </c:extLst>
          </c:dPt>
          <c:dPt>
            <c:idx val="1"/>
            <c:invertIfNegative val="0"/>
            <c:bubble3D val="0"/>
            <c:spPr>
              <a:solidFill>
                <a:srgbClr val="FFFF00"/>
              </a:solidFill>
              <a:ln>
                <a:noFill/>
              </a:ln>
              <a:effectLst/>
            </c:spPr>
            <c:extLst>
              <c:ext xmlns:c16="http://schemas.microsoft.com/office/drawing/2014/chart" uri="{C3380CC4-5D6E-409C-BE32-E72D297353CC}">
                <c16:uniqueId val="{00000003-3EB0-4B3A-A31C-5367AE65D2FB}"/>
              </c:ext>
            </c:extLst>
          </c:dPt>
          <c:dPt>
            <c:idx val="2"/>
            <c:invertIfNegative val="0"/>
            <c:bubble3D val="0"/>
            <c:spPr>
              <a:solidFill>
                <a:srgbClr val="FFC000"/>
              </a:solidFill>
              <a:ln>
                <a:noFill/>
              </a:ln>
              <a:effectLst/>
            </c:spPr>
            <c:extLst>
              <c:ext xmlns:c16="http://schemas.microsoft.com/office/drawing/2014/chart" uri="{C3380CC4-5D6E-409C-BE32-E72D297353CC}">
                <c16:uniqueId val="{00000005-3EB0-4B3A-A31C-5367AE65D2FB}"/>
              </c:ext>
            </c:extLst>
          </c:dPt>
          <c:dPt>
            <c:idx val="3"/>
            <c:invertIfNegative val="0"/>
            <c:bubble3D val="0"/>
            <c:spPr>
              <a:solidFill>
                <a:srgbClr val="92D050"/>
              </a:solidFill>
              <a:ln>
                <a:noFill/>
              </a:ln>
              <a:effectLst/>
            </c:spPr>
            <c:extLst>
              <c:ext xmlns:c16="http://schemas.microsoft.com/office/drawing/2014/chart" uri="{C3380CC4-5D6E-409C-BE32-E72D297353CC}">
                <c16:uniqueId val="{00000007-3EB0-4B3A-A31C-5367AE65D2FB}"/>
              </c:ext>
            </c:extLst>
          </c:dPt>
          <c:dPt>
            <c:idx val="4"/>
            <c:invertIfNegative val="0"/>
            <c:bubble3D val="0"/>
            <c:spPr>
              <a:solidFill>
                <a:srgbClr val="FF0000"/>
              </a:solidFill>
              <a:ln>
                <a:noFill/>
              </a:ln>
              <a:effectLst/>
            </c:spPr>
            <c:extLst>
              <c:ext xmlns:c16="http://schemas.microsoft.com/office/drawing/2014/chart" uri="{C3380CC4-5D6E-409C-BE32-E72D297353CC}">
                <c16:uniqueId val="{00000009-3EB0-4B3A-A31C-5367AE65D2FB}"/>
              </c:ext>
            </c:extLst>
          </c:dPt>
          <c:dPt>
            <c:idx val="5"/>
            <c:invertIfNegative val="0"/>
            <c:bubble3D val="0"/>
            <c:spPr>
              <a:solidFill>
                <a:srgbClr val="9D9CCD"/>
              </a:solidFill>
              <a:ln>
                <a:noFill/>
              </a:ln>
              <a:effectLst/>
            </c:spPr>
            <c:extLst>
              <c:ext xmlns:c16="http://schemas.microsoft.com/office/drawing/2014/chart" uri="{C3380CC4-5D6E-409C-BE32-E72D297353CC}">
                <c16:uniqueId val="{0000000B-3EB0-4B3A-A31C-5367AE65D2FB}"/>
              </c:ext>
            </c:extLst>
          </c:dPt>
          <c:cat>
            <c:strRef>
              <c:f>Sheet1!$A$2:$A$8</c:f>
              <c:strCache>
                <c:ptCount val="7"/>
                <c:pt idx="0">
                  <c:v>Jan</c:v>
                </c:pt>
                <c:pt idx="1">
                  <c:v>Feb</c:v>
                </c:pt>
                <c:pt idx="2">
                  <c:v>Mar</c:v>
                </c:pt>
                <c:pt idx="3">
                  <c:v>Apr</c:v>
                </c:pt>
                <c:pt idx="4">
                  <c:v>May</c:v>
                </c:pt>
                <c:pt idx="5">
                  <c:v>June</c:v>
                </c:pt>
                <c:pt idx="6">
                  <c:v>July</c:v>
                </c:pt>
              </c:strCache>
            </c:strRef>
          </c:cat>
          <c:val>
            <c:numRef>
              <c:f>Sheet1!$B$2:$B$8</c:f>
              <c:numCache>
                <c:formatCode>General</c:formatCode>
                <c:ptCount val="7"/>
                <c:pt idx="0">
                  <c:v>8</c:v>
                </c:pt>
                <c:pt idx="1">
                  <c:v>6</c:v>
                </c:pt>
                <c:pt idx="2">
                  <c:v>3</c:v>
                </c:pt>
                <c:pt idx="3">
                  <c:v>7</c:v>
                </c:pt>
                <c:pt idx="4">
                  <c:v>4</c:v>
                </c:pt>
                <c:pt idx="5">
                  <c:v>2</c:v>
                </c:pt>
                <c:pt idx="6">
                  <c:v>0</c:v>
                </c:pt>
              </c:numCache>
            </c:numRef>
          </c:val>
          <c:extLst>
            <c:ext xmlns:c16="http://schemas.microsoft.com/office/drawing/2014/chart" uri="{C3380CC4-5D6E-409C-BE32-E72D297353CC}">
              <c16:uniqueId val="{0000000C-3EB0-4B3A-A31C-5367AE65D2FB}"/>
            </c:ext>
          </c:extLst>
        </c:ser>
        <c:ser>
          <c:idx val="1"/>
          <c:order val="1"/>
          <c:tx>
            <c:strRef>
              <c:f>Sheet1!$C$1</c:f>
              <c:strCache>
                <c:ptCount val="1"/>
                <c:pt idx="0">
                  <c:v>Column2</c:v>
                </c:pt>
              </c:strCache>
            </c:strRef>
          </c:tx>
          <c:spPr>
            <a:solidFill>
              <a:schemeClr val="accent2"/>
            </a:solidFill>
            <a:ln>
              <a:noFill/>
            </a:ln>
            <a:effectLst/>
          </c:spPr>
          <c:invertIfNegative val="0"/>
          <c:cat>
            <c:strRef>
              <c:f>Sheet1!$A$2:$A$8</c:f>
              <c:strCache>
                <c:ptCount val="7"/>
                <c:pt idx="0">
                  <c:v>Jan</c:v>
                </c:pt>
                <c:pt idx="1">
                  <c:v>Feb</c:v>
                </c:pt>
                <c:pt idx="2">
                  <c:v>Mar</c:v>
                </c:pt>
                <c:pt idx="3">
                  <c:v>Apr</c:v>
                </c:pt>
                <c:pt idx="4">
                  <c:v>May</c:v>
                </c:pt>
                <c:pt idx="5">
                  <c:v>June</c:v>
                </c:pt>
                <c:pt idx="6">
                  <c:v>July</c:v>
                </c:pt>
              </c:strCache>
            </c:strRef>
          </c:cat>
          <c:val>
            <c:numRef>
              <c:f>Sheet1!$C$2:$C$8</c:f>
              <c:numCache>
                <c:formatCode>General</c:formatCode>
                <c:ptCount val="7"/>
              </c:numCache>
            </c:numRef>
          </c:val>
          <c:extLst>
            <c:ext xmlns:c16="http://schemas.microsoft.com/office/drawing/2014/chart" uri="{C3380CC4-5D6E-409C-BE32-E72D297353CC}">
              <c16:uniqueId val="{0000000D-3EB0-4B3A-A31C-5367AE65D2FB}"/>
            </c:ext>
          </c:extLst>
        </c:ser>
        <c:ser>
          <c:idx val="2"/>
          <c:order val="2"/>
          <c:tx>
            <c:strRef>
              <c:f>Sheet1!$D$1</c:f>
              <c:strCache>
                <c:ptCount val="1"/>
                <c:pt idx="0">
                  <c:v>Column3</c:v>
                </c:pt>
              </c:strCache>
            </c:strRef>
          </c:tx>
          <c:spPr>
            <a:solidFill>
              <a:schemeClr val="accent3"/>
            </a:solidFill>
            <a:ln>
              <a:noFill/>
            </a:ln>
            <a:effectLst/>
          </c:spPr>
          <c:invertIfNegative val="0"/>
          <c:cat>
            <c:strRef>
              <c:f>Sheet1!$A$2:$A$8</c:f>
              <c:strCache>
                <c:ptCount val="7"/>
                <c:pt idx="0">
                  <c:v>Jan</c:v>
                </c:pt>
                <c:pt idx="1">
                  <c:v>Feb</c:v>
                </c:pt>
                <c:pt idx="2">
                  <c:v>Mar</c:v>
                </c:pt>
                <c:pt idx="3">
                  <c:v>Apr</c:v>
                </c:pt>
                <c:pt idx="4">
                  <c:v>May</c:v>
                </c:pt>
                <c:pt idx="5">
                  <c:v>June</c:v>
                </c:pt>
                <c:pt idx="6">
                  <c:v>July</c:v>
                </c:pt>
              </c:strCache>
            </c:strRef>
          </c:cat>
          <c:val>
            <c:numRef>
              <c:f>Sheet1!$D$2:$D$8</c:f>
              <c:numCache>
                <c:formatCode>General</c:formatCode>
                <c:ptCount val="7"/>
              </c:numCache>
            </c:numRef>
          </c:val>
          <c:extLst>
            <c:ext xmlns:c16="http://schemas.microsoft.com/office/drawing/2014/chart" uri="{C3380CC4-5D6E-409C-BE32-E72D297353CC}">
              <c16:uniqueId val="{0000000E-3EB0-4B3A-A31C-5367AE65D2FB}"/>
            </c:ext>
          </c:extLst>
        </c:ser>
        <c:dLbls>
          <c:showLegendKey val="0"/>
          <c:showVal val="0"/>
          <c:showCatName val="0"/>
          <c:showSerName val="0"/>
          <c:showPercent val="0"/>
          <c:showBubbleSize val="0"/>
        </c:dLbls>
        <c:gapWidth val="219"/>
        <c:overlap val="-27"/>
        <c:axId val="433043040"/>
        <c:axId val="433043824"/>
      </c:barChart>
      <c:catAx>
        <c:axId val="43304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3043824"/>
        <c:crosses val="autoZero"/>
        <c:auto val="1"/>
        <c:lblAlgn val="ctr"/>
        <c:lblOffset val="100"/>
        <c:noMultiLvlLbl val="0"/>
      </c:catAx>
      <c:valAx>
        <c:axId val="43304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304304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38942897853077"/>
          <c:y val="4.6894326597716821E-2"/>
          <c:w val="0.70505216447584285"/>
          <c:h val="0.84092182633810098"/>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spPr>
              <a:solidFill>
                <a:srgbClr val="FFE864"/>
              </a:solidFill>
              <a:ln>
                <a:noFill/>
              </a:ln>
              <a:effectLst/>
            </c:spPr>
            <c:extLst>
              <c:ext xmlns:c16="http://schemas.microsoft.com/office/drawing/2014/chart" uri="{C3380CC4-5D6E-409C-BE32-E72D297353CC}">
                <c16:uniqueId val="{00000001-FB1B-4151-897F-750033FBACCB}"/>
              </c:ext>
            </c:extLst>
          </c:dPt>
          <c:dPt>
            <c:idx val="1"/>
            <c:invertIfNegative val="0"/>
            <c:bubble3D val="0"/>
            <c:spPr>
              <a:solidFill>
                <a:srgbClr val="7868AC"/>
              </a:solidFill>
              <a:ln>
                <a:noFill/>
              </a:ln>
              <a:effectLst/>
            </c:spPr>
            <c:extLst>
              <c:ext xmlns:c16="http://schemas.microsoft.com/office/drawing/2014/chart" uri="{C3380CC4-5D6E-409C-BE32-E72D297353CC}">
                <c16:uniqueId val="{00000003-FB1B-4151-897F-750033FBACCB}"/>
              </c:ext>
            </c:extLst>
          </c:dPt>
          <c:dPt>
            <c:idx val="2"/>
            <c:invertIfNegative val="0"/>
            <c:bubble3D val="0"/>
            <c:spPr>
              <a:solidFill>
                <a:srgbClr val="E51E21"/>
              </a:solidFill>
              <a:ln>
                <a:noFill/>
              </a:ln>
              <a:effectLst/>
            </c:spPr>
            <c:extLst>
              <c:ext xmlns:c16="http://schemas.microsoft.com/office/drawing/2014/chart" uri="{C3380CC4-5D6E-409C-BE32-E72D297353CC}">
                <c16:uniqueId val="{00000005-FB1B-4151-897F-750033FBACCB}"/>
              </c:ext>
            </c:extLst>
          </c:dPt>
          <c:dPt>
            <c:idx val="3"/>
            <c:invertIfNegative val="0"/>
            <c:bubble3D val="0"/>
            <c:spPr>
              <a:solidFill>
                <a:srgbClr val="B9D36E"/>
              </a:solidFill>
              <a:ln>
                <a:noFill/>
              </a:ln>
              <a:effectLst/>
            </c:spPr>
            <c:extLst>
              <c:ext xmlns:c16="http://schemas.microsoft.com/office/drawing/2014/chart" uri="{C3380CC4-5D6E-409C-BE32-E72D297353CC}">
                <c16:uniqueId val="{00000007-FB1B-4151-897F-750033FBACCB}"/>
              </c:ext>
            </c:extLst>
          </c:dPt>
          <c:cat>
            <c:strRef>
              <c:f>Sheet1!$A$2:$A$5</c:f>
              <c:strCache>
                <c:ptCount val="4"/>
                <c:pt idx="0">
                  <c:v>Banana</c:v>
                </c:pt>
                <c:pt idx="1">
                  <c:v>Grapes</c:v>
                </c:pt>
                <c:pt idx="2">
                  <c:v>Apples</c:v>
                </c:pt>
                <c:pt idx="3">
                  <c:v>Pears</c:v>
                </c:pt>
              </c:strCache>
            </c:strRef>
          </c:cat>
          <c:val>
            <c:numRef>
              <c:f>Sheet1!$B$2:$B$5</c:f>
              <c:numCache>
                <c:formatCode>General</c:formatCode>
                <c:ptCount val="4"/>
                <c:pt idx="0">
                  <c:v>10</c:v>
                </c:pt>
                <c:pt idx="1">
                  <c:v>2</c:v>
                </c:pt>
                <c:pt idx="2">
                  <c:v>8</c:v>
                </c:pt>
                <c:pt idx="3">
                  <c:v>6</c:v>
                </c:pt>
              </c:numCache>
            </c:numRef>
          </c:val>
          <c:extLst>
            <c:ext xmlns:c16="http://schemas.microsoft.com/office/drawing/2014/chart" uri="{C3380CC4-5D6E-409C-BE32-E72D297353CC}">
              <c16:uniqueId val="{00000008-FB1B-4151-897F-750033FBACCB}"/>
            </c:ext>
          </c:extLst>
        </c:ser>
        <c:ser>
          <c:idx val="1"/>
          <c:order val="1"/>
          <c:tx>
            <c:strRef>
              <c:f>Sheet1!$C$1</c:f>
              <c:strCache>
                <c:ptCount val="1"/>
                <c:pt idx="0">
                  <c:v>Column2</c:v>
                </c:pt>
              </c:strCache>
            </c:strRef>
          </c:tx>
          <c:spPr>
            <a:solidFill>
              <a:schemeClr val="accent2"/>
            </a:solidFill>
            <a:ln>
              <a:noFill/>
            </a:ln>
            <a:effectLst/>
          </c:spPr>
          <c:invertIfNegative val="0"/>
          <c:cat>
            <c:strRef>
              <c:f>Sheet1!$A$2:$A$5</c:f>
              <c:strCache>
                <c:ptCount val="4"/>
                <c:pt idx="0">
                  <c:v>Banana</c:v>
                </c:pt>
                <c:pt idx="1">
                  <c:v>Grapes</c:v>
                </c:pt>
                <c:pt idx="2">
                  <c:v>Apples</c:v>
                </c:pt>
                <c:pt idx="3">
                  <c:v>Pears</c:v>
                </c:pt>
              </c:strCache>
            </c:strRef>
          </c:cat>
          <c:val>
            <c:numRef>
              <c:f>Sheet1!$C$2:$C$5</c:f>
              <c:numCache>
                <c:formatCode>General</c:formatCode>
                <c:ptCount val="4"/>
              </c:numCache>
            </c:numRef>
          </c:val>
          <c:extLst>
            <c:ext xmlns:c16="http://schemas.microsoft.com/office/drawing/2014/chart" uri="{C3380CC4-5D6E-409C-BE32-E72D297353CC}">
              <c16:uniqueId val="{00000009-FB1B-4151-897F-750033FBACCB}"/>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Banana</c:v>
                </c:pt>
                <c:pt idx="1">
                  <c:v>Grapes</c:v>
                </c:pt>
                <c:pt idx="2">
                  <c:v>Apples</c:v>
                </c:pt>
                <c:pt idx="3">
                  <c:v>Pears</c:v>
                </c:pt>
              </c:strCache>
            </c:strRef>
          </c:cat>
          <c:val>
            <c:numRef>
              <c:f>Sheet1!$D$2:$D$5</c:f>
              <c:numCache>
                <c:formatCode>General</c:formatCode>
                <c:ptCount val="4"/>
              </c:numCache>
            </c:numRef>
          </c:val>
          <c:extLst>
            <c:ext xmlns:c16="http://schemas.microsoft.com/office/drawing/2014/chart" uri="{C3380CC4-5D6E-409C-BE32-E72D297353CC}">
              <c16:uniqueId val="{0000000A-FB1B-4151-897F-750033FBACCB}"/>
            </c:ext>
          </c:extLst>
        </c:ser>
        <c:dLbls>
          <c:showLegendKey val="0"/>
          <c:showVal val="0"/>
          <c:showCatName val="0"/>
          <c:showSerName val="0"/>
          <c:showPercent val="0"/>
          <c:showBubbleSize val="0"/>
        </c:dLbls>
        <c:gapWidth val="219"/>
        <c:overlap val="-27"/>
        <c:axId val="433037944"/>
        <c:axId val="433044216"/>
      </c:barChart>
      <c:catAx>
        <c:axId val="433037944"/>
        <c:scaling>
          <c:orientation val="minMax"/>
        </c:scaling>
        <c:delete val="1"/>
        <c:axPos val="b"/>
        <c:numFmt formatCode="General" sourceLinked="1"/>
        <c:majorTickMark val="none"/>
        <c:minorTickMark val="none"/>
        <c:tickLblPos val="nextTo"/>
        <c:crossAx val="433044216"/>
        <c:crosses val="autoZero"/>
        <c:auto val="1"/>
        <c:lblAlgn val="ctr"/>
        <c:lblOffset val="100"/>
        <c:noMultiLvlLbl val="0"/>
      </c:catAx>
      <c:valAx>
        <c:axId val="433044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037944"/>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38942897853077"/>
          <c:y val="4.6894326597716821E-2"/>
          <c:w val="0.70505216447584285"/>
          <c:h val="0.84092182633810098"/>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spPr>
              <a:solidFill>
                <a:srgbClr val="FFE864"/>
              </a:solidFill>
              <a:ln>
                <a:noFill/>
              </a:ln>
              <a:effectLst/>
            </c:spPr>
            <c:extLst>
              <c:ext xmlns:c16="http://schemas.microsoft.com/office/drawing/2014/chart" uri="{C3380CC4-5D6E-409C-BE32-E72D297353CC}">
                <c16:uniqueId val="{00000001-D0C8-44C2-AE7A-4BD89183E67C}"/>
              </c:ext>
            </c:extLst>
          </c:dPt>
          <c:dPt>
            <c:idx val="1"/>
            <c:invertIfNegative val="0"/>
            <c:bubble3D val="0"/>
            <c:spPr>
              <a:solidFill>
                <a:srgbClr val="7868AC"/>
              </a:solidFill>
              <a:ln>
                <a:noFill/>
              </a:ln>
              <a:effectLst/>
            </c:spPr>
            <c:extLst>
              <c:ext xmlns:c16="http://schemas.microsoft.com/office/drawing/2014/chart" uri="{C3380CC4-5D6E-409C-BE32-E72D297353CC}">
                <c16:uniqueId val="{00000003-D0C8-44C2-AE7A-4BD89183E67C}"/>
              </c:ext>
            </c:extLst>
          </c:dPt>
          <c:dPt>
            <c:idx val="2"/>
            <c:invertIfNegative val="0"/>
            <c:bubble3D val="0"/>
            <c:spPr>
              <a:solidFill>
                <a:srgbClr val="E51E21"/>
              </a:solidFill>
              <a:ln>
                <a:noFill/>
              </a:ln>
              <a:effectLst/>
            </c:spPr>
            <c:extLst>
              <c:ext xmlns:c16="http://schemas.microsoft.com/office/drawing/2014/chart" uri="{C3380CC4-5D6E-409C-BE32-E72D297353CC}">
                <c16:uniqueId val="{00000005-D0C8-44C2-AE7A-4BD89183E67C}"/>
              </c:ext>
            </c:extLst>
          </c:dPt>
          <c:dPt>
            <c:idx val="3"/>
            <c:invertIfNegative val="0"/>
            <c:bubble3D val="0"/>
            <c:spPr>
              <a:solidFill>
                <a:srgbClr val="B9D36E"/>
              </a:solidFill>
              <a:ln>
                <a:noFill/>
              </a:ln>
              <a:effectLst/>
            </c:spPr>
            <c:extLst>
              <c:ext xmlns:c16="http://schemas.microsoft.com/office/drawing/2014/chart" uri="{C3380CC4-5D6E-409C-BE32-E72D297353CC}">
                <c16:uniqueId val="{00000007-D0C8-44C2-AE7A-4BD89183E67C}"/>
              </c:ext>
            </c:extLst>
          </c:dPt>
          <c:cat>
            <c:strRef>
              <c:f>Sheet1!$A$2:$A$5</c:f>
              <c:strCache>
                <c:ptCount val="4"/>
                <c:pt idx="0">
                  <c:v>Banana</c:v>
                </c:pt>
                <c:pt idx="1">
                  <c:v>Grapes</c:v>
                </c:pt>
                <c:pt idx="2">
                  <c:v>Apples</c:v>
                </c:pt>
                <c:pt idx="3">
                  <c:v>Pears</c:v>
                </c:pt>
              </c:strCache>
            </c:strRef>
          </c:cat>
          <c:val>
            <c:numRef>
              <c:f>Sheet1!$B$2:$B$5</c:f>
              <c:numCache>
                <c:formatCode>General</c:formatCode>
                <c:ptCount val="4"/>
                <c:pt idx="0">
                  <c:v>6</c:v>
                </c:pt>
                <c:pt idx="1">
                  <c:v>4</c:v>
                </c:pt>
                <c:pt idx="2">
                  <c:v>5</c:v>
                </c:pt>
                <c:pt idx="3">
                  <c:v>6</c:v>
                </c:pt>
              </c:numCache>
            </c:numRef>
          </c:val>
          <c:extLst>
            <c:ext xmlns:c16="http://schemas.microsoft.com/office/drawing/2014/chart" uri="{C3380CC4-5D6E-409C-BE32-E72D297353CC}">
              <c16:uniqueId val="{00000008-D0C8-44C2-AE7A-4BD89183E67C}"/>
            </c:ext>
          </c:extLst>
        </c:ser>
        <c:ser>
          <c:idx val="1"/>
          <c:order val="1"/>
          <c:tx>
            <c:strRef>
              <c:f>Sheet1!$C$1</c:f>
              <c:strCache>
                <c:ptCount val="1"/>
                <c:pt idx="0">
                  <c:v>Column2</c:v>
                </c:pt>
              </c:strCache>
            </c:strRef>
          </c:tx>
          <c:spPr>
            <a:solidFill>
              <a:schemeClr val="accent2"/>
            </a:solidFill>
            <a:ln>
              <a:noFill/>
            </a:ln>
            <a:effectLst/>
          </c:spPr>
          <c:invertIfNegative val="0"/>
          <c:cat>
            <c:strRef>
              <c:f>Sheet1!$A$2:$A$5</c:f>
              <c:strCache>
                <c:ptCount val="4"/>
                <c:pt idx="0">
                  <c:v>Banana</c:v>
                </c:pt>
                <c:pt idx="1">
                  <c:v>Grapes</c:v>
                </c:pt>
                <c:pt idx="2">
                  <c:v>Apples</c:v>
                </c:pt>
                <c:pt idx="3">
                  <c:v>Pears</c:v>
                </c:pt>
              </c:strCache>
            </c:strRef>
          </c:cat>
          <c:val>
            <c:numRef>
              <c:f>Sheet1!$C$2:$C$5</c:f>
              <c:numCache>
                <c:formatCode>General</c:formatCode>
                <c:ptCount val="4"/>
              </c:numCache>
            </c:numRef>
          </c:val>
          <c:extLst>
            <c:ext xmlns:c16="http://schemas.microsoft.com/office/drawing/2014/chart" uri="{C3380CC4-5D6E-409C-BE32-E72D297353CC}">
              <c16:uniqueId val="{00000009-D0C8-44C2-AE7A-4BD89183E67C}"/>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Banana</c:v>
                </c:pt>
                <c:pt idx="1">
                  <c:v>Grapes</c:v>
                </c:pt>
                <c:pt idx="2">
                  <c:v>Apples</c:v>
                </c:pt>
                <c:pt idx="3">
                  <c:v>Pears</c:v>
                </c:pt>
              </c:strCache>
            </c:strRef>
          </c:cat>
          <c:val>
            <c:numRef>
              <c:f>Sheet1!$D$2:$D$5</c:f>
              <c:numCache>
                <c:formatCode>General</c:formatCode>
                <c:ptCount val="4"/>
              </c:numCache>
            </c:numRef>
          </c:val>
          <c:extLst>
            <c:ext xmlns:c16="http://schemas.microsoft.com/office/drawing/2014/chart" uri="{C3380CC4-5D6E-409C-BE32-E72D297353CC}">
              <c16:uniqueId val="{0000000A-D0C8-44C2-AE7A-4BD89183E67C}"/>
            </c:ext>
          </c:extLst>
        </c:ser>
        <c:dLbls>
          <c:showLegendKey val="0"/>
          <c:showVal val="0"/>
          <c:showCatName val="0"/>
          <c:showSerName val="0"/>
          <c:showPercent val="0"/>
          <c:showBubbleSize val="0"/>
        </c:dLbls>
        <c:gapWidth val="219"/>
        <c:overlap val="-27"/>
        <c:axId val="433043432"/>
        <c:axId val="433038336"/>
      </c:barChart>
      <c:catAx>
        <c:axId val="433043432"/>
        <c:scaling>
          <c:orientation val="minMax"/>
        </c:scaling>
        <c:delete val="1"/>
        <c:axPos val="b"/>
        <c:numFmt formatCode="General" sourceLinked="1"/>
        <c:majorTickMark val="none"/>
        <c:minorTickMark val="none"/>
        <c:tickLblPos val="nextTo"/>
        <c:crossAx val="433038336"/>
        <c:crosses val="autoZero"/>
        <c:auto val="1"/>
        <c:lblAlgn val="ctr"/>
        <c:lblOffset val="100"/>
        <c:noMultiLvlLbl val="0"/>
      </c:catAx>
      <c:valAx>
        <c:axId val="43303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043432"/>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5BC324B-EE48-4B65-B7E1-32E5D4EB59FD}" type="datetimeFigureOut">
              <a:rPr lang="en-GB"/>
              <a:pPr>
                <a:defRPr/>
              </a:pPr>
              <a:t>02/02/2021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647EC23-4AB2-46CA-B2EA-DCF323AC2242}" type="slidenum">
              <a:rPr lang="en-GB"/>
              <a:pPr>
                <a:defRPr/>
              </a:pPr>
              <a:t>‹#›</a:t>
            </a:fld>
            <a:endParaRPr lang="en-GB"/>
          </a:p>
        </p:txBody>
      </p:sp>
    </p:spTree>
    <p:extLst>
      <p:ext uri="{BB962C8B-B14F-4D97-AF65-F5344CB8AC3E}">
        <p14:creationId xmlns:p14="http://schemas.microsoft.com/office/powerpoint/2010/main" val="366356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11655FC-B27D-4CDB-A3A5-CD230AA5D6F0}" type="datetimeFigureOut">
              <a:rPr lang="en-GB"/>
              <a:pPr>
                <a:defRPr/>
              </a:pPr>
              <a:t>02/02/2021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4DACE7C-CBB9-4EE9-9C2F-E2B8C6C09A25}" type="slidenum">
              <a:rPr lang="en-GB"/>
              <a:pPr>
                <a:defRPr/>
              </a:pPr>
              <a:t>‹#›</a:t>
            </a:fld>
            <a:endParaRPr lang="en-GB"/>
          </a:p>
        </p:txBody>
      </p:sp>
    </p:spTree>
    <p:extLst>
      <p:ext uri="{BB962C8B-B14F-4D97-AF65-F5344CB8AC3E}">
        <p14:creationId xmlns:p14="http://schemas.microsoft.com/office/powerpoint/2010/main" val="1682107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Twinkl" pitchFamily="2" charset="0"/>
              </a:rPr>
              <a:t>Start your mornings with this lovely Maths PowerPoint, focusing on information handling &amp; probability. There is one slide a day for five days, with three questions for each day. There are three different degrees of challenge; yellow boxes have the least challenge, red the middle and green are the most challenging. This three-year series of PowerPoints provide progression through First Level; beginning with First Level (a), through First Level (b) and finishing with First Level (c) so that activities are not repeated and there is an appropriate level of challenge for pupils at each stage.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1</a:t>
            </a:fld>
            <a:endParaRPr lang="en-GB"/>
          </a:p>
        </p:txBody>
      </p:sp>
    </p:spTree>
    <p:extLst>
      <p:ext uri="{BB962C8B-B14F-4D97-AF65-F5344CB8AC3E}">
        <p14:creationId xmlns:p14="http://schemas.microsoft.com/office/powerpoint/2010/main" val="420808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4</a:t>
            </a:fld>
            <a:endParaRPr lang="en-GB"/>
          </a:p>
        </p:txBody>
      </p:sp>
    </p:spTree>
    <p:extLst>
      <p:ext uri="{BB962C8B-B14F-4D97-AF65-F5344CB8AC3E}">
        <p14:creationId xmlns:p14="http://schemas.microsoft.com/office/powerpoint/2010/main" val="112300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6</a:t>
            </a:fld>
            <a:endParaRPr lang="en-GB"/>
          </a:p>
        </p:txBody>
      </p:sp>
    </p:spTree>
    <p:extLst>
      <p:ext uri="{BB962C8B-B14F-4D97-AF65-F5344CB8AC3E}">
        <p14:creationId xmlns:p14="http://schemas.microsoft.com/office/powerpoint/2010/main" val="138092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7</a:t>
            </a:fld>
            <a:endParaRPr lang="en-GB"/>
          </a:p>
        </p:txBody>
      </p:sp>
    </p:spTree>
    <p:extLst>
      <p:ext uri="{BB962C8B-B14F-4D97-AF65-F5344CB8AC3E}">
        <p14:creationId xmlns:p14="http://schemas.microsoft.com/office/powerpoint/2010/main" val="415253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93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65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0717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94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340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slide" Target="slide2.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slide" Target="slide2.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2.xml"/><Relationship Id="rId7"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2.xml"/><Relationship Id="rId11" Type="http://schemas.openxmlformats.org/officeDocument/2006/relationships/image" Target="../media/image34.png"/><Relationship Id="rId5" Type="http://schemas.openxmlformats.org/officeDocument/2006/relationships/chart" Target="../charts/chart1.xml"/><Relationship Id="rId10" Type="http://schemas.openxmlformats.org/officeDocument/2006/relationships/image" Target="../media/image33.png"/><Relationship Id="rId4" Type="http://schemas.openxmlformats.org/officeDocument/2006/relationships/slide" Target="slide2.xml"/><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27.png"/><Relationship Id="rId12"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12.png"/><Relationship Id="rId5" Type="http://schemas.openxmlformats.org/officeDocument/2006/relationships/image" Target="../media/image25.png"/><Relationship Id="rId10" Type="http://schemas.openxmlformats.org/officeDocument/2006/relationships/image" Target="../media/image13.png"/><Relationship Id="rId4" Type="http://schemas.openxmlformats.org/officeDocument/2006/relationships/slide" Target="slide2.xml"/><Relationship Id="rId9" Type="http://schemas.openxmlformats.org/officeDocument/2006/relationships/image" Target="../media/image29.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12331"/>
            <a:ext cx="2687782" cy="500137"/>
          </a:xfrm>
          <a:prstGeom prst="rect">
            <a:avLst/>
          </a:prstGeom>
          <a:solidFill>
            <a:srgbClr val="83BA41"/>
          </a:solidFill>
        </p:spPr>
        <p:txBody>
          <a:bodyPr wrap="square" rtlCol="0">
            <a:spAutoFit/>
          </a:bodyPr>
          <a:lstStyle/>
          <a:p>
            <a:pPr algn="r"/>
            <a:r>
              <a:rPr lang="en-GB" sz="2650" dirty="0">
                <a:solidFill>
                  <a:schemeClr val="bg1"/>
                </a:solidFill>
              </a:rPr>
              <a:t>First Level </a:t>
            </a:r>
          </a:p>
        </p:txBody>
      </p:sp>
      <p:sp>
        <p:nvSpPr>
          <p:cNvPr id="3" name="Rectangle 2">
            <a:extLst>
              <a:ext uri="{FF2B5EF4-FFF2-40B4-BE49-F238E27FC236}">
                <a16:creationId xmlns:a16="http://schemas.microsoft.com/office/drawing/2014/main" id="{92BF01A8-A9B2-42CB-A5B8-3C8E117E2A01}"/>
              </a:ext>
            </a:extLst>
          </p:cNvPr>
          <p:cNvSpPr/>
          <p:nvPr/>
        </p:nvSpPr>
        <p:spPr>
          <a:xfrm>
            <a:off x="6134470" y="512331"/>
            <a:ext cx="3009530" cy="5001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003"/>
          <a:stretch/>
        </p:blipFill>
        <p:spPr>
          <a:xfrm>
            <a:off x="755650" y="1643063"/>
            <a:ext cx="7634817" cy="4449762"/>
          </a:xfrm>
          <a:prstGeom prst="rect">
            <a:avLst/>
          </a:prstGeom>
        </p:spPr>
      </p:pic>
      <p:sp>
        <p:nvSpPr>
          <p:cNvPr id="3" name="Rectangle 2">
            <a:hlinkClick r:id="rId3" action="ppaction://hlinksldjump"/>
          </p:cNvPr>
          <p:cNvSpPr/>
          <p:nvPr/>
        </p:nvSpPr>
        <p:spPr>
          <a:xfrm>
            <a:off x="3384550" y="2455863"/>
            <a:ext cx="2365375" cy="495300"/>
          </a:xfrm>
          <a:prstGeom prst="rect">
            <a:avLst/>
          </a:prstGeom>
          <a:solidFill>
            <a:srgbClr val="58863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Day 1</a:t>
            </a:r>
          </a:p>
        </p:txBody>
      </p:sp>
      <p:sp>
        <p:nvSpPr>
          <p:cNvPr id="9221" name="Title 20"/>
          <p:cNvSpPr>
            <a:spLocks noGrp="1"/>
          </p:cNvSpPr>
          <p:nvPr>
            <p:ph type="title"/>
          </p:nvPr>
        </p:nvSpPr>
        <p:spPr>
          <a:xfrm>
            <a:off x="457200" y="765175"/>
            <a:ext cx="8220075" cy="993775"/>
          </a:xfrm>
        </p:spPr>
        <p:txBody>
          <a:bodyPr/>
          <a:lstStyle/>
          <a:p>
            <a:pPr eaLnBrk="1" hangingPunct="1"/>
            <a:r>
              <a:rPr lang="en-GB" altLang="en-US" sz="3600"/>
              <a:t>Contents</a:t>
            </a:r>
          </a:p>
        </p:txBody>
      </p:sp>
      <p:sp>
        <p:nvSpPr>
          <p:cNvPr id="6" name="Rectangle 5">
            <a:hlinkClick r:id="rId4" action="ppaction://hlinksldjump"/>
          </p:cNvPr>
          <p:cNvSpPr/>
          <p:nvPr/>
        </p:nvSpPr>
        <p:spPr>
          <a:xfrm>
            <a:off x="3389313" y="3036888"/>
            <a:ext cx="2365375" cy="495300"/>
          </a:xfrm>
          <a:prstGeom prst="rect">
            <a:avLst/>
          </a:prstGeom>
          <a:solidFill>
            <a:srgbClr val="83BA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Day 2</a:t>
            </a:r>
          </a:p>
        </p:txBody>
      </p:sp>
      <p:sp>
        <p:nvSpPr>
          <p:cNvPr id="7" name="Rectangle 6">
            <a:hlinkClick r:id="rId5" action="ppaction://hlinksldjump"/>
          </p:cNvPr>
          <p:cNvSpPr/>
          <p:nvPr/>
        </p:nvSpPr>
        <p:spPr>
          <a:xfrm>
            <a:off x="3394075" y="3617913"/>
            <a:ext cx="2365375" cy="495300"/>
          </a:xfrm>
          <a:prstGeom prst="rect">
            <a:avLst/>
          </a:prstGeom>
          <a:solidFill>
            <a:srgbClr val="F9B0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Day 3</a:t>
            </a:r>
          </a:p>
        </p:txBody>
      </p:sp>
      <p:sp>
        <p:nvSpPr>
          <p:cNvPr id="8" name="Rectangle 7">
            <a:hlinkClick r:id="rId6" action="ppaction://hlinksldjump"/>
          </p:cNvPr>
          <p:cNvSpPr/>
          <p:nvPr/>
        </p:nvSpPr>
        <p:spPr>
          <a:xfrm>
            <a:off x="3398838" y="4198938"/>
            <a:ext cx="2365375" cy="495300"/>
          </a:xfrm>
          <a:prstGeom prst="rect">
            <a:avLst/>
          </a:prstGeom>
          <a:solidFill>
            <a:srgbClr val="F3811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Day 4</a:t>
            </a:r>
          </a:p>
        </p:txBody>
      </p:sp>
      <p:sp>
        <p:nvSpPr>
          <p:cNvPr id="9" name="Rectangle 8">
            <a:hlinkClick r:id="rId7" action="ppaction://hlinksldjump"/>
          </p:cNvPr>
          <p:cNvSpPr/>
          <p:nvPr/>
        </p:nvSpPr>
        <p:spPr>
          <a:xfrm>
            <a:off x="3403600" y="4779963"/>
            <a:ext cx="2365375" cy="493712"/>
          </a:xfrm>
          <a:prstGeom prst="rect">
            <a:avLst/>
          </a:prstGeom>
          <a:solidFill>
            <a:srgbClr val="DF4A5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Day 5</a:t>
            </a: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5896" y="1882724"/>
            <a:ext cx="1194103" cy="15082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50"/>
          <p:cNvSpPr/>
          <p:nvPr/>
        </p:nvSpPr>
        <p:spPr>
          <a:xfrm>
            <a:off x="4021643" y="3908287"/>
            <a:ext cx="4363529" cy="2190312"/>
          </a:xfrm>
          <a:prstGeom prst="roundRect">
            <a:avLst>
              <a:gd name="adj" fmla="val 0"/>
            </a:avLst>
          </a:prstGeom>
          <a:solidFill>
            <a:srgbClr val="C9E1B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Probability</a:t>
            </a:r>
          </a:p>
        </p:txBody>
      </p:sp>
      <p:sp>
        <p:nvSpPr>
          <p:cNvPr id="83" name="Rounded Rectangle 49"/>
          <p:cNvSpPr/>
          <p:nvPr/>
        </p:nvSpPr>
        <p:spPr>
          <a:xfrm>
            <a:off x="4021643" y="782638"/>
            <a:ext cx="4363529" cy="3036887"/>
          </a:xfrm>
          <a:prstGeom prst="roundRect">
            <a:avLst>
              <a:gd name="adj" fmla="val 0"/>
            </a:avLst>
          </a:prstGeom>
          <a:solidFill>
            <a:srgbClr val="FFB8B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Gathering Data</a:t>
            </a:r>
          </a:p>
        </p:txBody>
      </p:sp>
      <p:sp>
        <p:nvSpPr>
          <p:cNvPr id="84" name="Rounded Rectangle 2"/>
          <p:cNvSpPr/>
          <p:nvPr/>
        </p:nvSpPr>
        <p:spPr>
          <a:xfrm>
            <a:off x="771525" y="776288"/>
            <a:ext cx="3111606" cy="5315959"/>
          </a:xfrm>
          <a:prstGeom prst="roundRect">
            <a:avLst>
              <a:gd name="adj" fmla="val 0"/>
            </a:avLst>
          </a:prstGeom>
          <a:solidFill>
            <a:srgbClr val="FFEDA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Data Analysis</a:t>
            </a:r>
          </a:p>
        </p:txBody>
      </p:sp>
      <p:sp>
        <p:nvSpPr>
          <p:cNvPr id="10250" name="Rectangle 22"/>
          <p:cNvSpPr>
            <a:spLocks noChangeArrowheads="1"/>
          </p:cNvSpPr>
          <p:nvPr/>
        </p:nvSpPr>
        <p:spPr bwMode="auto">
          <a:xfrm>
            <a:off x="998538" y="476250"/>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a:solidFill>
                  <a:schemeClr val="tx1"/>
                </a:solidFill>
              </a:rPr>
              <a:t>Menu</a:t>
            </a:r>
          </a:p>
        </p:txBody>
      </p:sp>
      <p:pic>
        <p:nvPicPr>
          <p:cNvPr id="10251" name="Picture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550" y="511175"/>
            <a:ext cx="211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hlinkClick r:id="rId3" action="ppaction://hlinksldjump"/>
          </p:cNvPr>
          <p:cNvSpPr/>
          <p:nvPr/>
        </p:nvSpPr>
        <p:spPr>
          <a:xfrm>
            <a:off x="771525" y="500063"/>
            <a:ext cx="787400"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55" name="Rectangle 58"/>
          <p:cNvSpPr>
            <a:spLocks noChangeArrowheads="1"/>
          </p:cNvSpPr>
          <p:nvPr/>
        </p:nvSpPr>
        <p:spPr bwMode="auto">
          <a:xfrm>
            <a:off x="771525" y="1080221"/>
            <a:ext cx="309573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dirty="0"/>
              <a:t>Which was the most popular fruit? Which was the least popular fruit?</a:t>
            </a:r>
          </a:p>
        </p:txBody>
      </p:sp>
      <p:sp>
        <p:nvSpPr>
          <p:cNvPr id="10259" name="Rectangle 58"/>
          <p:cNvSpPr>
            <a:spLocks noChangeArrowheads="1"/>
          </p:cNvSpPr>
          <p:nvPr/>
        </p:nvSpPr>
        <p:spPr bwMode="auto">
          <a:xfrm>
            <a:off x="4021643" y="1069289"/>
            <a:ext cx="43635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dirty="0"/>
              <a:t>Use tally marks to find out how many of each animal is in the group.</a:t>
            </a:r>
          </a:p>
        </p:txBody>
      </p:sp>
      <p:sp>
        <p:nvSpPr>
          <p:cNvPr id="119" name="Reveal Answer 2"/>
          <p:cNvSpPr/>
          <p:nvPr/>
        </p:nvSpPr>
        <p:spPr>
          <a:xfrm>
            <a:off x="4643265" y="3555539"/>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10268" name="Rectangle 58"/>
          <p:cNvSpPr>
            <a:spLocks noChangeArrowheads="1"/>
          </p:cNvSpPr>
          <p:nvPr/>
        </p:nvSpPr>
        <p:spPr bwMode="auto">
          <a:xfrm>
            <a:off x="4021643" y="4180412"/>
            <a:ext cx="4363528" cy="180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1600" dirty="0"/>
              <a:t>Write down the statement which is most likely to happen today.</a:t>
            </a:r>
            <a:br>
              <a:rPr lang="en-GB" sz="1600" dirty="0"/>
            </a:br>
            <a:endParaRPr lang="en-GB" sz="1600" dirty="0"/>
          </a:p>
          <a:p>
            <a:pPr marL="0" indent="0" algn="ctr">
              <a:buNone/>
            </a:pPr>
            <a:r>
              <a:rPr lang="en-GB" sz="1600" dirty="0"/>
              <a:t>The class will go on a boat.</a:t>
            </a:r>
          </a:p>
          <a:p>
            <a:pPr marL="0" indent="0" algn="ctr">
              <a:buNone/>
            </a:pPr>
            <a:r>
              <a:rPr lang="en-GB" sz="1600" dirty="0"/>
              <a:t>I will play with </a:t>
            </a:r>
            <a:r>
              <a:rPr lang="en-GB" sz="1600"/>
              <a:t>my toys.</a:t>
            </a:r>
            <a:endParaRPr lang="en-GB" sz="1600" dirty="0"/>
          </a:p>
          <a:p>
            <a:pPr marL="0" indent="0" algn="ctr">
              <a:buNone/>
            </a:pPr>
            <a:r>
              <a:rPr lang="en-GB" sz="1600" dirty="0"/>
              <a:t>The class will be on a famous TV programme. </a:t>
            </a:r>
          </a:p>
        </p:txBody>
      </p:sp>
      <p:sp>
        <p:nvSpPr>
          <p:cNvPr id="38" name="Answer 1"/>
          <p:cNvSpPr>
            <a:spLocks noChangeArrowheads="1"/>
          </p:cNvSpPr>
          <p:nvPr/>
        </p:nvSpPr>
        <p:spPr bwMode="auto">
          <a:xfrm>
            <a:off x="758698" y="5311890"/>
            <a:ext cx="310855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b="1" dirty="0">
                <a:solidFill>
                  <a:schemeClr val="tx1"/>
                </a:solidFill>
              </a:rPr>
              <a:t>Most popular - Bananas</a:t>
            </a:r>
          </a:p>
        </p:txBody>
      </p:sp>
      <p:graphicFrame>
        <p:nvGraphicFramePr>
          <p:cNvPr id="18" name="Table 17">
            <a:extLst>
              <a:ext uri="{FF2B5EF4-FFF2-40B4-BE49-F238E27FC236}">
                <a16:creationId xmlns:a16="http://schemas.microsoft.com/office/drawing/2014/main" id="{13218BF8-8973-418E-9998-F15917440E2D}"/>
              </a:ext>
            </a:extLst>
          </p:cNvPr>
          <p:cNvGraphicFramePr>
            <a:graphicFrameLocks noGrp="1"/>
          </p:cNvGraphicFramePr>
          <p:nvPr>
            <p:extLst>
              <p:ext uri="{D42A27DB-BD31-4B8C-83A1-F6EECF244321}">
                <p14:modId xmlns:p14="http://schemas.microsoft.com/office/powerpoint/2010/main" val="431027302"/>
              </p:ext>
            </p:extLst>
          </p:nvPr>
        </p:nvGraphicFramePr>
        <p:xfrm>
          <a:off x="1723799" y="2283445"/>
          <a:ext cx="1191184" cy="2642120"/>
        </p:xfrm>
        <a:graphic>
          <a:graphicData uri="http://schemas.openxmlformats.org/drawingml/2006/table">
            <a:tbl>
              <a:tblPr firstRow="1" bandRow="1">
                <a:tableStyleId>{5940675A-B579-460E-94D1-54222C63F5DA}</a:tableStyleId>
              </a:tblPr>
              <a:tblGrid>
                <a:gridCol w="297796">
                  <a:extLst>
                    <a:ext uri="{9D8B030D-6E8A-4147-A177-3AD203B41FA5}">
                      <a16:colId xmlns:a16="http://schemas.microsoft.com/office/drawing/2014/main" val="20000"/>
                    </a:ext>
                  </a:extLst>
                </a:gridCol>
                <a:gridCol w="297796">
                  <a:extLst>
                    <a:ext uri="{9D8B030D-6E8A-4147-A177-3AD203B41FA5}">
                      <a16:colId xmlns:a16="http://schemas.microsoft.com/office/drawing/2014/main" val="20001"/>
                    </a:ext>
                  </a:extLst>
                </a:gridCol>
                <a:gridCol w="297796">
                  <a:extLst>
                    <a:ext uri="{9D8B030D-6E8A-4147-A177-3AD203B41FA5}">
                      <a16:colId xmlns:a16="http://schemas.microsoft.com/office/drawing/2014/main" val="20002"/>
                    </a:ext>
                  </a:extLst>
                </a:gridCol>
                <a:gridCol w="297796">
                  <a:extLst>
                    <a:ext uri="{9D8B030D-6E8A-4147-A177-3AD203B41FA5}">
                      <a16:colId xmlns:a16="http://schemas.microsoft.com/office/drawing/2014/main" val="20003"/>
                    </a:ext>
                  </a:extLst>
                </a:gridCol>
              </a:tblGrid>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chemeClr val="bg1"/>
                    </a:solidFill>
                  </a:tcPr>
                </a:tc>
                <a:extLst>
                  <a:ext uri="{0D108BD9-81ED-4DB2-BD59-A6C34878D82A}">
                    <a16:rowId xmlns:a16="http://schemas.microsoft.com/office/drawing/2014/main" val="10005"/>
                  </a:ext>
                </a:extLst>
              </a:tr>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chemeClr val="bg1"/>
                    </a:solidFill>
                  </a:tcPr>
                </a:tc>
                <a:extLst>
                  <a:ext uri="{0D108BD9-81ED-4DB2-BD59-A6C34878D82A}">
                    <a16:rowId xmlns:a16="http://schemas.microsoft.com/office/drawing/2014/main" val="10006"/>
                  </a:ext>
                </a:extLst>
              </a:tr>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rgbClr val="F39C93"/>
                    </a:solidFill>
                  </a:tcPr>
                </a:tc>
                <a:tc>
                  <a:txBody>
                    <a:bodyPr/>
                    <a:lstStyle/>
                    <a:p>
                      <a:endParaRPr lang="en-GB" sz="1000" dirty="0"/>
                    </a:p>
                  </a:txBody>
                  <a:tcPr marL="50625" marR="50625" marT="25312" marB="25312">
                    <a:solidFill>
                      <a:schemeClr val="bg1"/>
                    </a:solidFill>
                  </a:tcPr>
                </a:tc>
                <a:extLst>
                  <a:ext uri="{0D108BD9-81ED-4DB2-BD59-A6C34878D82A}">
                    <a16:rowId xmlns:a16="http://schemas.microsoft.com/office/drawing/2014/main" val="10007"/>
                  </a:ext>
                </a:extLst>
              </a:tr>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rgbClr val="F39C93"/>
                    </a:solidFill>
                  </a:tcPr>
                </a:tc>
                <a:tc>
                  <a:txBody>
                    <a:bodyPr/>
                    <a:lstStyle/>
                    <a:p>
                      <a:endParaRPr lang="en-GB" sz="1000" dirty="0"/>
                    </a:p>
                  </a:txBody>
                  <a:tcPr marL="50625" marR="50625" marT="25312" marB="25312">
                    <a:solidFill>
                      <a:schemeClr val="bg1"/>
                    </a:solidFill>
                  </a:tcPr>
                </a:tc>
                <a:extLst>
                  <a:ext uri="{0D108BD9-81ED-4DB2-BD59-A6C34878D82A}">
                    <a16:rowId xmlns:a16="http://schemas.microsoft.com/office/drawing/2014/main" val="10008"/>
                  </a:ext>
                </a:extLst>
              </a:tr>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rgbClr val="F39C93"/>
                    </a:solidFill>
                  </a:tcPr>
                </a:tc>
                <a:tc>
                  <a:txBody>
                    <a:bodyPr/>
                    <a:lstStyle/>
                    <a:p>
                      <a:endParaRPr lang="en-GB" sz="1000" dirty="0"/>
                    </a:p>
                  </a:txBody>
                  <a:tcPr marL="50625" marR="50625" marT="25312" marB="25312">
                    <a:solidFill>
                      <a:srgbClr val="B9D36E"/>
                    </a:solidFill>
                  </a:tcPr>
                </a:tc>
                <a:extLst>
                  <a:ext uri="{0D108BD9-81ED-4DB2-BD59-A6C34878D82A}">
                    <a16:rowId xmlns:a16="http://schemas.microsoft.com/office/drawing/2014/main" val="10009"/>
                  </a:ext>
                </a:extLst>
              </a:tr>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rgbClr val="F39C93"/>
                    </a:solidFill>
                  </a:tcPr>
                </a:tc>
                <a:tc>
                  <a:txBody>
                    <a:bodyPr/>
                    <a:lstStyle/>
                    <a:p>
                      <a:endParaRPr lang="en-GB" sz="1000" dirty="0"/>
                    </a:p>
                  </a:txBody>
                  <a:tcPr marL="50625" marR="50625" marT="25312" marB="25312">
                    <a:solidFill>
                      <a:srgbClr val="B9D36E"/>
                    </a:solidFill>
                  </a:tcPr>
                </a:tc>
                <a:extLst>
                  <a:ext uri="{0D108BD9-81ED-4DB2-BD59-A6C34878D82A}">
                    <a16:rowId xmlns:a16="http://schemas.microsoft.com/office/drawing/2014/main" val="10000"/>
                  </a:ext>
                </a:extLst>
              </a:tr>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rgbClr val="F39C93"/>
                    </a:solidFill>
                  </a:tcPr>
                </a:tc>
                <a:tc>
                  <a:txBody>
                    <a:bodyPr/>
                    <a:lstStyle/>
                    <a:p>
                      <a:endParaRPr lang="en-GB" sz="1000" dirty="0"/>
                    </a:p>
                  </a:txBody>
                  <a:tcPr marL="50625" marR="50625" marT="25312" marB="25312">
                    <a:solidFill>
                      <a:srgbClr val="B9D36E"/>
                    </a:solidFill>
                  </a:tcPr>
                </a:tc>
                <a:extLst>
                  <a:ext uri="{0D108BD9-81ED-4DB2-BD59-A6C34878D82A}">
                    <a16:rowId xmlns:a16="http://schemas.microsoft.com/office/drawing/2014/main" val="10001"/>
                  </a:ext>
                </a:extLst>
              </a:tr>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chemeClr val="bg1"/>
                    </a:solidFill>
                  </a:tcPr>
                </a:tc>
                <a:tc>
                  <a:txBody>
                    <a:bodyPr/>
                    <a:lstStyle/>
                    <a:p>
                      <a:endParaRPr lang="en-GB" sz="1000" dirty="0"/>
                    </a:p>
                  </a:txBody>
                  <a:tcPr marL="50625" marR="50625" marT="25312" marB="25312">
                    <a:solidFill>
                      <a:srgbClr val="F39C93"/>
                    </a:solidFill>
                  </a:tcPr>
                </a:tc>
                <a:tc>
                  <a:txBody>
                    <a:bodyPr/>
                    <a:lstStyle/>
                    <a:p>
                      <a:endParaRPr lang="en-GB" sz="1000" dirty="0"/>
                    </a:p>
                  </a:txBody>
                  <a:tcPr marL="50625" marR="50625" marT="25312" marB="25312">
                    <a:solidFill>
                      <a:srgbClr val="B9D36E"/>
                    </a:solidFill>
                  </a:tcPr>
                </a:tc>
                <a:extLst>
                  <a:ext uri="{0D108BD9-81ED-4DB2-BD59-A6C34878D82A}">
                    <a16:rowId xmlns:a16="http://schemas.microsoft.com/office/drawing/2014/main" val="10002"/>
                  </a:ext>
                </a:extLst>
              </a:tr>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rgbClr val="9D9CCD"/>
                    </a:solidFill>
                  </a:tcPr>
                </a:tc>
                <a:tc>
                  <a:txBody>
                    <a:bodyPr/>
                    <a:lstStyle/>
                    <a:p>
                      <a:endParaRPr lang="en-GB" sz="1000" dirty="0"/>
                    </a:p>
                  </a:txBody>
                  <a:tcPr marL="50625" marR="50625" marT="25312" marB="25312">
                    <a:solidFill>
                      <a:srgbClr val="F39C93"/>
                    </a:solidFill>
                  </a:tcPr>
                </a:tc>
                <a:tc>
                  <a:txBody>
                    <a:bodyPr/>
                    <a:lstStyle/>
                    <a:p>
                      <a:endParaRPr lang="en-GB" sz="1000" dirty="0"/>
                    </a:p>
                  </a:txBody>
                  <a:tcPr marL="50625" marR="50625" marT="25312" marB="25312">
                    <a:solidFill>
                      <a:srgbClr val="B9D36E"/>
                    </a:solidFill>
                  </a:tcPr>
                </a:tc>
                <a:extLst>
                  <a:ext uri="{0D108BD9-81ED-4DB2-BD59-A6C34878D82A}">
                    <a16:rowId xmlns:a16="http://schemas.microsoft.com/office/drawing/2014/main" val="10003"/>
                  </a:ext>
                </a:extLst>
              </a:tr>
              <a:tr h="264212">
                <a:tc>
                  <a:txBody>
                    <a:bodyPr/>
                    <a:lstStyle/>
                    <a:p>
                      <a:endParaRPr lang="en-GB" sz="1000" dirty="0"/>
                    </a:p>
                  </a:txBody>
                  <a:tcPr marL="50625" marR="50625" marT="25312" marB="25312">
                    <a:solidFill>
                      <a:srgbClr val="FFE864"/>
                    </a:solidFill>
                  </a:tcPr>
                </a:tc>
                <a:tc>
                  <a:txBody>
                    <a:bodyPr/>
                    <a:lstStyle/>
                    <a:p>
                      <a:endParaRPr lang="en-GB" sz="1000" dirty="0"/>
                    </a:p>
                  </a:txBody>
                  <a:tcPr marL="50625" marR="50625" marT="25312" marB="25312">
                    <a:solidFill>
                      <a:srgbClr val="9D9CCD"/>
                    </a:solidFill>
                  </a:tcPr>
                </a:tc>
                <a:tc>
                  <a:txBody>
                    <a:bodyPr/>
                    <a:lstStyle/>
                    <a:p>
                      <a:endParaRPr lang="en-GB" sz="1000" dirty="0"/>
                    </a:p>
                  </a:txBody>
                  <a:tcPr marL="50625" marR="50625" marT="25312" marB="25312">
                    <a:solidFill>
                      <a:srgbClr val="F39C93"/>
                    </a:solidFill>
                  </a:tcPr>
                </a:tc>
                <a:tc>
                  <a:txBody>
                    <a:bodyPr/>
                    <a:lstStyle/>
                    <a:p>
                      <a:endParaRPr lang="en-GB" sz="1000" dirty="0"/>
                    </a:p>
                  </a:txBody>
                  <a:tcPr marL="50625" marR="50625" marT="25312" marB="25312">
                    <a:solidFill>
                      <a:srgbClr val="B9D36E"/>
                    </a:solidFill>
                  </a:tcPr>
                </a:tc>
                <a:extLst>
                  <a:ext uri="{0D108BD9-81ED-4DB2-BD59-A6C34878D82A}">
                    <a16:rowId xmlns:a16="http://schemas.microsoft.com/office/drawing/2014/main" val="10004"/>
                  </a:ext>
                </a:extLst>
              </a:tr>
            </a:tbl>
          </a:graphicData>
        </a:graphic>
      </p:graphicFrame>
      <p:pic>
        <p:nvPicPr>
          <p:cNvPr id="29" name="Picture 28">
            <a:extLst>
              <a:ext uri="{FF2B5EF4-FFF2-40B4-BE49-F238E27FC236}">
                <a16:creationId xmlns:a16="http://schemas.microsoft.com/office/drawing/2014/main" id="{9A1829B2-2C26-4530-85EE-BAEF8D684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350" y="4709642"/>
            <a:ext cx="136012" cy="183187"/>
          </a:xfrm>
          <a:prstGeom prst="rect">
            <a:avLst/>
          </a:prstGeom>
        </p:spPr>
      </p:pic>
      <p:pic>
        <p:nvPicPr>
          <p:cNvPr id="31" name="Picture 30">
            <a:extLst>
              <a:ext uri="{FF2B5EF4-FFF2-40B4-BE49-F238E27FC236}">
                <a16:creationId xmlns:a16="http://schemas.microsoft.com/office/drawing/2014/main" id="{B8EE6119-859E-4E92-B31D-2FAC8BDBA6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11799" y="4703564"/>
            <a:ext cx="118134" cy="175500"/>
          </a:xfrm>
          <a:prstGeom prst="rect">
            <a:avLst/>
          </a:prstGeom>
        </p:spPr>
      </p:pic>
      <p:pic>
        <p:nvPicPr>
          <p:cNvPr id="32" name="Picture 31">
            <a:extLst>
              <a:ext uri="{FF2B5EF4-FFF2-40B4-BE49-F238E27FC236}">
                <a16:creationId xmlns:a16="http://schemas.microsoft.com/office/drawing/2014/main" id="{63F87F3D-ADD6-4C3D-8096-9C0A5FC4E0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11799" y="4438859"/>
            <a:ext cx="118134" cy="175500"/>
          </a:xfrm>
          <a:prstGeom prst="rect">
            <a:avLst/>
          </a:prstGeom>
        </p:spPr>
      </p:pic>
      <p:pic>
        <p:nvPicPr>
          <p:cNvPr id="33" name="Picture 32">
            <a:extLst>
              <a:ext uri="{FF2B5EF4-FFF2-40B4-BE49-F238E27FC236}">
                <a16:creationId xmlns:a16="http://schemas.microsoft.com/office/drawing/2014/main" id="{4517855B-2445-43CB-A347-C002B14D23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11799" y="4174154"/>
            <a:ext cx="118134" cy="175500"/>
          </a:xfrm>
          <a:prstGeom prst="rect">
            <a:avLst/>
          </a:prstGeom>
        </p:spPr>
      </p:pic>
      <p:pic>
        <p:nvPicPr>
          <p:cNvPr id="34" name="Picture 33">
            <a:extLst>
              <a:ext uri="{FF2B5EF4-FFF2-40B4-BE49-F238E27FC236}">
                <a16:creationId xmlns:a16="http://schemas.microsoft.com/office/drawing/2014/main" id="{08E973A0-82C6-440E-B2F7-B59651EDF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945" y="4443816"/>
            <a:ext cx="136012" cy="183187"/>
          </a:xfrm>
          <a:prstGeom prst="rect">
            <a:avLst/>
          </a:prstGeom>
        </p:spPr>
      </p:pic>
      <p:pic>
        <p:nvPicPr>
          <p:cNvPr id="35" name="Picture 34">
            <a:extLst>
              <a:ext uri="{FF2B5EF4-FFF2-40B4-BE49-F238E27FC236}">
                <a16:creationId xmlns:a16="http://schemas.microsoft.com/office/drawing/2014/main" id="{9E21AA6C-92FD-45B7-BF15-F80F22E7E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945" y="4177987"/>
            <a:ext cx="136012" cy="183187"/>
          </a:xfrm>
          <a:prstGeom prst="rect">
            <a:avLst/>
          </a:prstGeom>
        </p:spPr>
      </p:pic>
      <p:pic>
        <p:nvPicPr>
          <p:cNvPr id="36" name="Picture 35">
            <a:extLst>
              <a:ext uri="{FF2B5EF4-FFF2-40B4-BE49-F238E27FC236}">
                <a16:creationId xmlns:a16="http://schemas.microsoft.com/office/drawing/2014/main" id="{B30AC134-BAB1-478E-90DB-87DFD36DF4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945" y="3912158"/>
            <a:ext cx="136012" cy="183187"/>
          </a:xfrm>
          <a:prstGeom prst="rect">
            <a:avLst/>
          </a:prstGeom>
        </p:spPr>
      </p:pic>
      <p:grpSp>
        <p:nvGrpSpPr>
          <p:cNvPr id="16" name="Group 15"/>
          <p:cNvGrpSpPr/>
          <p:nvPr/>
        </p:nvGrpSpPr>
        <p:grpSpPr>
          <a:xfrm>
            <a:off x="1786280" y="2316635"/>
            <a:ext cx="165385" cy="2572876"/>
            <a:chOff x="1786280" y="2316635"/>
            <a:chExt cx="165385" cy="2572876"/>
          </a:xfrm>
        </p:grpSpPr>
        <p:pic>
          <p:nvPicPr>
            <p:cNvPr id="45" name="Picture 44">
              <a:extLst>
                <a:ext uri="{FF2B5EF4-FFF2-40B4-BE49-F238E27FC236}">
                  <a16:creationId xmlns:a16="http://schemas.microsoft.com/office/drawing/2014/main" id="{A34BE610-BDFD-4C44-B3B0-E967091624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3109991"/>
              <a:ext cx="165385" cy="192808"/>
            </a:xfrm>
            <a:prstGeom prst="rect">
              <a:avLst/>
            </a:prstGeom>
          </p:spPr>
        </p:pic>
        <p:pic>
          <p:nvPicPr>
            <p:cNvPr id="28" name="Picture 27">
              <a:extLst>
                <a:ext uri="{FF2B5EF4-FFF2-40B4-BE49-F238E27FC236}">
                  <a16:creationId xmlns:a16="http://schemas.microsoft.com/office/drawing/2014/main" id="{7CF1358A-1C3D-4FFD-88C8-BB735B441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4696703"/>
              <a:ext cx="165385" cy="192808"/>
            </a:xfrm>
            <a:prstGeom prst="rect">
              <a:avLst/>
            </a:prstGeom>
          </p:spPr>
        </p:pic>
        <p:pic>
          <p:nvPicPr>
            <p:cNvPr id="37" name="Picture 36">
              <a:extLst>
                <a:ext uri="{FF2B5EF4-FFF2-40B4-BE49-F238E27FC236}">
                  <a16:creationId xmlns:a16="http://schemas.microsoft.com/office/drawing/2014/main" id="{A34BE610-BDFD-4C44-B3B0-E967091624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4432251"/>
              <a:ext cx="165385" cy="192808"/>
            </a:xfrm>
            <a:prstGeom prst="rect">
              <a:avLst/>
            </a:prstGeom>
          </p:spPr>
        </p:pic>
        <p:pic>
          <p:nvPicPr>
            <p:cNvPr id="39" name="Picture 38">
              <a:extLst>
                <a:ext uri="{FF2B5EF4-FFF2-40B4-BE49-F238E27FC236}">
                  <a16:creationId xmlns:a16="http://schemas.microsoft.com/office/drawing/2014/main" id="{299976D1-0C1A-43AE-AE43-ADAE377C77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4167799"/>
              <a:ext cx="165385" cy="192808"/>
            </a:xfrm>
            <a:prstGeom prst="rect">
              <a:avLst/>
            </a:prstGeom>
          </p:spPr>
        </p:pic>
        <p:pic>
          <p:nvPicPr>
            <p:cNvPr id="42" name="Picture 41">
              <a:extLst>
                <a:ext uri="{FF2B5EF4-FFF2-40B4-BE49-F238E27FC236}">
                  <a16:creationId xmlns:a16="http://schemas.microsoft.com/office/drawing/2014/main" id="{7A70147C-3CE9-4A87-A9D9-C9B1A160A0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3903347"/>
              <a:ext cx="165385" cy="192808"/>
            </a:xfrm>
            <a:prstGeom prst="rect">
              <a:avLst/>
            </a:prstGeom>
          </p:spPr>
        </p:pic>
        <p:pic>
          <p:nvPicPr>
            <p:cNvPr id="43" name="Picture 42">
              <a:extLst>
                <a:ext uri="{FF2B5EF4-FFF2-40B4-BE49-F238E27FC236}">
                  <a16:creationId xmlns:a16="http://schemas.microsoft.com/office/drawing/2014/main" id="{2F30949B-566A-431B-837E-7CC0BDB65D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3638895"/>
              <a:ext cx="165385" cy="192808"/>
            </a:xfrm>
            <a:prstGeom prst="rect">
              <a:avLst/>
            </a:prstGeom>
          </p:spPr>
        </p:pic>
        <p:pic>
          <p:nvPicPr>
            <p:cNvPr id="44" name="Picture 43">
              <a:extLst>
                <a:ext uri="{FF2B5EF4-FFF2-40B4-BE49-F238E27FC236}">
                  <a16:creationId xmlns:a16="http://schemas.microsoft.com/office/drawing/2014/main" id="{7CF1358A-1C3D-4FFD-88C8-BB735B441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3374443"/>
              <a:ext cx="165385" cy="192808"/>
            </a:xfrm>
            <a:prstGeom prst="rect">
              <a:avLst/>
            </a:prstGeom>
          </p:spPr>
        </p:pic>
        <p:pic>
          <p:nvPicPr>
            <p:cNvPr id="46" name="Picture 45">
              <a:extLst>
                <a:ext uri="{FF2B5EF4-FFF2-40B4-BE49-F238E27FC236}">
                  <a16:creationId xmlns:a16="http://schemas.microsoft.com/office/drawing/2014/main" id="{299976D1-0C1A-43AE-AE43-ADAE377C77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2845539"/>
              <a:ext cx="165385" cy="192808"/>
            </a:xfrm>
            <a:prstGeom prst="rect">
              <a:avLst/>
            </a:prstGeom>
          </p:spPr>
        </p:pic>
        <p:pic>
          <p:nvPicPr>
            <p:cNvPr id="47" name="Picture 46">
              <a:extLst>
                <a:ext uri="{FF2B5EF4-FFF2-40B4-BE49-F238E27FC236}">
                  <a16:creationId xmlns:a16="http://schemas.microsoft.com/office/drawing/2014/main" id="{7A70147C-3CE9-4A87-A9D9-C9B1A160A0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2581087"/>
              <a:ext cx="165385" cy="192808"/>
            </a:xfrm>
            <a:prstGeom prst="rect">
              <a:avLst/>
            </a:prstGeom>
          </p:spPr>
        </p:pic>
        <p:pic>
          <p:nvPicPr>
            <p:cNvPr id="48" name="Picture 47">
              <a:extLst>
                <a:ext uri="{FF2B5EF4-FFF2-40B4-BE49-F238E27FC236}">
                  <a16:creationId xmlns:a16="http://schemas.microsoft.com/office/drawing/2014/main" id="{2F30949B-566A-431B-837E-7CC0BDB65D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80" y="2316635"/>
              <a:ext cx="165385" cy="192808"/>
            </a:xfrm>
            <a:prstGeom prst="rect">
              <a:avLst/>
            </a:prstGeom>
          </p:spPr>
        </p:pic>
      </p:grpSp>
      <p:grpSp>
        <p:nvGrpSpPr>
          <p:cNvPr id="17" name="Group 16"/>
          <p:cNvGrpSpPr/>
          <p:nvPr/>
        </p:nvGrpSpPr>
        <p:grpSpPr>
          <a:xfrm>
            <a:off x="2042349" y="4454736"/>
            <a:ext cx="235959" cy="418992"/>
            <a:chOff x="2042349" y="4454736"/>
            <a:chExt cx="235959" cy="418992"/>
          </a:xfrm>
        </p:grpSpPr>
        <p:pic>
          <p:nvPicPr>
            <p:cNvPr id="30" name="Picture 29">
              <a:extLst>
                <a:ext uri="{FF2B5EF4-FFF2-40B4-BE49-F238E27FC236}">
                  <a16:creationId xmlns:a16="http://schemas.microsoft.com/office/drawing/2014/main" id="{223420E2-1DE6-44E6-8E47-C80467531C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2349" y="4734901"/>
              <a:ext cx="231197" cy="138827"/>
            </a:xfrm>
            <a:prstGeom prst="rect">
              <a:avLst/>
            </a:prstGeom>
          </p:spPr>
        </p:pic>
        <p:pic>
          <p:nvPicPr>
            <p:cNvPr id="49" name="Picture 48">
              <a:extLst>
                <a:ext uri="{FF2B5EF4-FFF2-40B4-BE49-F238E27FC236}">
                  <a16:creationId xmlns:a16="http://schemas.microsoft.com/office/drawing/2014/main" id="{223420E2-1DE6-44E6-8E47-C80467531C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7111" y="4454736"/>
              <a:ext cx="231197" cy="138827"/>
            </a:xfrm>
            <a:prstGeom prst="rect">
              <a:avLst/>
            </a:prstGeom>
          </p:spPr>
        </p:pic>
      </p:grpSp>
      <p:pic>
        <p:nvPicPr>
          <p:cNvPr id="50" name="Picture 49">
            <a:extLst>
              <a:ext uri="{FF2B5EF4-FFF2-40B4-BE49-F238E27FC236}">
                <a16:creationId xmlns:a16="http://schemas.microsoft.com/office/drawing/2014/main" id="{9A1829B2-2C26-4530-85EE-BAEF8D684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350" y="3646329"/>
            <a:ext cx="136012" cy="183187"/>
          </a:xfrm>
          <a:prstGeom prst="rect">
            <a:avLst/>
          </a:prstGeom>
        </p:spPr>
      </p:pic>
      <p:pic>
        <p:nvPicPr>
          <p:cNvPr id="51" name="Picture 50">
            <a:extLst>
              <a:ext uri="{FF2B5EF4-FFF2-40B4-BE49-F238E27FC236}">
                <a16:creationId xmlns:a16="http://schemas.microsoft.com/office/drawing/2014/main" id="{08E973A0-82C6-440E-B2F7-B59651EDF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945" y="3380500"/>
            <a:ext cx="136012" cy="183187"/>
          </a:xfrm>
          <a:prstGeom prst="rect">
            <a:avLst/>
          </a:prstGeom>
        </p:spPr>
      </p:pic>
      <p:pic>
        <p:nvPicPr>
          <p:cNvPr id="52" name="Picture 51">
            <a:extLst>
              <a:ext uri="{FF2B5EF4-FFF2-40B4-BE49-F238E27FC236}">
                <a16:creationId xmlns:a16="http://schemas.microsoft.com/office/drawing/2014/main" id="{9E21AA6C-92FD-45B7-BF15-F80F22E7E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945" y="3114671"/>
            <a:ext cx="136012" cy="183187"/>
          </a:xfrm>
          <a:prstGeom prst="rect">
            <a:avLst/>
          </a:prstGeom>
        </p:spPr>
      </p:pic>
      <p:pic>
        <p:nvPicPr>
          <p:cNvPr id="53" name="Picture 52">
            <a:extLst>
              <a:ext uri="{FF2B5EF4-FFF2-40B4-BE49-F238E27FC236}">
                <a16:creationId xmlns:a16="http://schemas.microsoft.com/office/drawing/2014/main" id="{B30AC134-BAB1-478E-90DB-87DFD36DF4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945" y="2848842"/>
            <a:ext cx="136012" cy="183187"/>
          </a:xfrm>
          <a:prstGeom prst="rect">
            <a:avLst/>
          </a:prstGeom>
        </p:spPr>
      </p:pic>
      <p:pic>
        <p:nvPicPr>
          <p:cNvPr id="54" name="Picture 53">
            <a:extLst>
              <a:ext uri="{FF2B5EF4-FFF2-40B4-BE49-F238E27FC236}">
                <a16:creationId xmlns:a16="http://schemas.microsoft.com/office/drawing/2014/main" id="{B8EE6119-859E-4E92-B31D-2FAC8BDBA6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11799" y="3909449"/>
            <a:ext cx="118134" cy="175500"/>
          </a:xfrm>
          <a:prstGeom prst="rect">
            <a:avLst/>
          </a:prstGeom>
        </p:spPr>
      </p:pic>
      <p:pic>
        <p:nvPicPr>
          <p:cNvPr id="55" name="Picture 54">
            <a:extLst>
              <a:ext uri="{FF2B5EF4-FFF2-40B4-BE49-F238E27FC236}">
                <a16:creationId xmlns:a16="http://schemas.microsoft.com/office/drawing/2014/main" id="{63F87F3D-ADD6-4C3D-8096-9C0A5FC4E0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11799" y="3644744"/>
            <a:ext cx="118134" cy="175500"/>
          </a:xfrm>
          <a:prstGeom prst="rect">
            <a:avLst/>
          </a:prstGeom>
        </p:spPr>
      </p:pic>
      <p:pic>
        <p:nvPicPr>
          <p:cNvPr id="56" name="Picture 55">
            <a:extLst>
              <a:ext uri="{FF2B5EF4-FFF2-40B4-BE49-F238E27FC236}">
                <a16:creationId xmlns:a16="http://schemas.microsoft.com/office/drawing/2014/main" id="{4517855B-2445-43CB-A347-C002B14D23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11799" y="3380039"/>
            <a:ext cx="118134" cy="175500"/>
          </a:xfrm>
          <a:prstGeom prst="rect">
            <a:avLst/>
          </a:prstGeom>
        </p:spPr>
      </p:pic>
      <p:sp>
        <p:nvSpPr>
          <p:cNvPr id="90" name="Reveal Answer 3"/>
          <p:cNvSpPr/>
          <p:nvPr/>
        </p:nvSpPr>
        <p:spPr>
          <a:xfrm>
            <a:off x="5639410" y="4739495"/>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89" name="Reveal Answer 1"/>
          <p:cNvSpPr/>
          <p:nvPr/>
        </p:nvSpPr>
        <p:spPr>
          <a:xfrm>
            <a:off x="1789454" y="5551805"/>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grpSp>
        <p:nvGrpSpPr>
          <p:cNvPr id="11" name="Group 10"/>
          <p:cNvGrpSpPr/>
          <p:nvPr/>
        </p:nvGrpSpPr>
        <p:grpSpPr>
          <a:xfrm>
            <a:off x="1391788" y="1897645"/>
            <a:ext cx="1788745" cy="3383365"/>
            <a:chOff x="1391788" y="2050045"/>
            <a:chExt cx="1788745" cy="3383365"/>
          </a:xfrm>
        </p:grpSpPr>
        <p:sp>
          <p:nvSpPr>
            <p:cNvPr id="93" name="TextBox 92">
              <a:extLst>
                <a:ext uri="{FF2B5EF4-FFF2-40B4-BE49-F238E27FC236}">
                  <a16:creationId xmlns:a16="http://schemas.microsoft.com/office/drawing/2014/main" id="{E304BAD8-ABDE-456C-95FC-5D72C2EF38F6}"/>
                </a:ext>
              </a:extLst>
            </p:cNvPr>
            <p:cNvSpPr txBox="1"/>
            <p:nvPr/>
          </p:nvSpPr>
          <p:spPr>
            <a:xfrm>
              <a:off x="1458249" y="2050045"/>
              <a:ext cx="1722284" cy="338554"/>
            </a:xfrm>
            <a:prstGeom prst="rect">
              <a:avLst/>
            </a:prstGeom>
            <a:noFill/>
          </p:spPr>
          <p:txBody>
            <a:bodyPr wrap="square" rtlCol="0">
              <a:spAutoFit/>
            </a:bodyPr>
            <a:lstStyle/>
            <a:p>
              <a:pPr algn="ctr"/>
              <a:r>
                <a:rPr lang="en-GB" sz="1600" b="1" dirty="0"/>
                <a:t>Favourite Fruits</a:t>
              </a:r>
            </a:p>
          </p:txBody>
        </p:sp>
        <p:sp>
          <p:nvSpPr>
            <p:cNvPr id="20" name="TextBox 19">
              <a:extLst>
                <a:ext uri="{FF2B5EF4-FFF2-40B4-BE49-F238E27FC236}">
                  <a16:creationId xmlns:a16="http://schemas.microsoft.com/office/drawing/2014/main" id="{E44E9414-65EB-4B7E-AC6E-5BDCE0100220}"/>
                </a:ext>
              </a:extLst>
            </p:cNvPr>
            <p:cNvSpPr txBox="1"/>
            <p:nvPr/>
          </p:nvSpPr>
          <p:spPr>
            <a:xfrm>
              <a:off x="1472755" y="3570401"/>
              <a:ext cx="307385" cy="307777"/>
            </a:xfrm>
            <a:prstGeom prst="rect">
              <a:avLst/>
            </a:prstGeom>
            <a:noFill/>
          </p:spPr>
          <p:txBody>
            <a:bodyPr wrap="square" rtlCol="0">
              <a:spAutoFit/>
            </a:bodyPr>
            <a:lstStyle/>
            <a:p>
              <a:r>
                <a:rPr lang="en-GB" sz="1400" dirty="0"/>
                <a:t>5</a:t>
              </a:r>
            </a:p>
          </p:txBody>
        </p:sp>
        <p:sp>
          <p:nvSpPr>
            <p:cNvPr id="23" name="TextBox 22">
              <a:extLst>
                <a:ext uri="{FF2B5EF4-FFF2-40B4-BE49-F238E27FC236}">
                  <a16:creationId xmlns:a16="http://schemas.microsoft.com/office/drawing/2014/main" id="{E304BAD8-ABDE-456C-95FC-5D72C2EF38F6}"/>
                </a:ext>
              </a:extLst>
            </p:cNvPr>
            <p:cNvSpPr txBox="1"/>
            <p:nvPr/>
          </p:nvSpPr>
          <p:spPr>
            <a:xfrm>
              <a:off x="1472755" y="3843181"/>
              <a:ext cx="257436" cy="307777"/>
            </a:xfrm>
            <a:prstGeom prst="rect">
              <a:avLst/>
            </a:prstGeom>
            <a:noFill/>
          </p:spPr>
          <p:txBody>
            <a:bodyPr wrap="square" rtlCol="0">
              <a:spAutoFit/>
            </a:bodyPr>
            <a:lstStyle/>
            <a:p>
              <a:r>
                <a:rPr lang="en-GB" sz="1400" dirty="0"/>
                <a:t>4</a:t>
              </a:r>
            </a:p>
          </p:txBody>
        </p:sp>
        <p:sp>
          <p:nvSpPr>
            <p:cNvPr id="24" name="TextBox 23">
              <a:extLst>
                <a:ext uri="{FF2B5EF4-FFF2-40B4-BE49-F238E27FC236}">
                  <a16:creationId xmlns:a16="http://schemas.microsoft.com/office/drawing/2014/main" id="{B8AB3E77-64E8-4CF2-A2E5-CF7AF3FAFF11}"/>
                </a:ext>
              </a:extLst>
            </p:cNvPr>
            <p:cNvSpPr txBox="1"/>
            <p:nvPr/>
          </p:nvSpPr>
          <p:spPr>
            <a:xfrm>
              <a:off x="1472755" y="4132518"/>
              <a:ext cx="257436" cy="307777"/>
            </a:xfrm>
            <a:prstGeom prst="rect">
              <a:avLst/>
            </a:prstGeom>
            <a:noFill/>
          </p:spPr>
          <p:txBody>
            <a:bodyPr wrap="square" rtlCol="0">
              <a:spAutoFit/>
            </a:bodyPr>
            <a:lstStyle/>
            <a:p>
              <a:r>
                <a:rPr lang="en-GB" sz="1400" dirty="0"/>
                <a:t>3</a:t>
              </a:r>
            </a:p>
          </p:txBody>
        </p:sp>
        <p:sp>
          <p:nvSpPr>
            <p:cNvPr id="25" name="TextBox 24">
              <a:extLst>
                <a:ext uri="{FF2B5EF4-FFF2-40B4-BE49-F238E27FC236}">
                  <a16:creationId xmlns:a16="http://schemas.microsoft.com/office/drawing/2014/main" id="{B9F5FAEB-251E-4F70-8B0B-D12BFB254074}"/>
                </a:ext>
              </a:extLst>
            </p:cNvPr>
            <p:cNvSpPr txBox="1"/>
            <p:nvPr/>
          </p:nvSpPr>
          <p:spPr>
            <a:xfrm>
              <a:off x="1472755" y="4410249"/>
              <a:ext cx="257436" cy="307777"/>
            </a:xfrm>
            <a:prstGeom prst="rect">
              <a:avLst/>
            </a:prstGeom>
            <a:noFill/>
          </p:spPr>
          <p:txBody>
            <a:bodyPr wrap="square" rtlCol="0">
              <a:spAutoFit/>
            </a:bodyPr>
            <a:lstStyle/>
            <a:p>
              <a:r>
                <a:rPr lang="en-GB" sz="1400" dirty="0"/>
                <a:t>2</a:t>
              </a:r>
            </a:p>
          </p:txBody>
        </p:sp>
        <p:sp>
          <p:nvSpPr>
            <p:cNvPr id="26" name="TextBox 25">
              <a:extLst>
                <a:ext uri="{FF2B5EF4-FFF2-40B4-BE49-F238E27FC236}">
                  <a16:creationId xmlns:a16="http://schemas.microsoft.com/office/drawing/2014/main" id="{D13559E8-B910-448A-A0C4-FB0D51676A76}"/>
                </a:ext>
              </a:extLst>
            </p:cNvPr>
            <p:cNvSpPr txBox="1"/>
            <p:nvPr/>
          </p:nvSpPr>
          <p:spPr>
            <a:xfrm>
              <a:off x="1472755" y="4650209"/>
              <a:ext cx="257436" cy="307777"/>
            </a:xfrm>
            <a:prstGeom prst="rect">
              <a:avLst/>
            </a:prstGeom>
            <a:noFill/>
          </p:spPr>
          <p:txBody>
            <a:bodyPr wrap="square" rtlCol="0">
              <a:spAutoFit/>
            </a:bodyPr>
            <a:lstStyle/>
            <a:p>
              <a:r>
                <a:rPr lang="en-GB" sz="1400" dirty="0"/>
                <a:t>1</a:t>
              </a:r>
            </a:p>
          </p:txBody>
        </p:sp>
        <p:sp>
          <p:nvSpPr>
            <p:cNvPr id="27" name="TextBox 26">
              <a:extLst>
                <a:ext uri="{FF2B5EF4-FFF2-40B4-BE49-F238E27FC236}">
                  <a16:creationId xmlns:a16="http://schemas.microsoft.com/office/drawing/2014/main" id="{8E597268-4CD7-4FB9-B8D9-F4562D13BA9B}"/>
                </a:ext>
              </a:extLst>
            </p:cNvPr>
            <p:cNvSpPr txBox="1"/>
            <p:nvPr/>
          </p:nvSpPr>
          <p:spPr>
            <a:xfrm>
              <a:off x="1472755" y="4898431"/>
              <a:ext cx="257436" cy="307777"/>
            </a:xfrm>
            <a:prstGeom prst="rect">
              <a:avLst/>
            </a:prstGeom>
            <a:noFill/>
          </p:spPr>
          <p:txBody>
            <a:bodyPr wrap="square" rtlCol="0">
              <a:spAutoFit/>
            </a:bodyPr>
            <a:lstStyle/>
            <a:p>
              <a:r>
                <a:rPr lang="en-GB" sz="1400" dirty="0"/>
                <a:t>0</a:t>
              </a:r>
            </a:p>
          </p:txBody>
        </p:sp>
        <p:sp>
          <p:nvSpPr>
            <p:cNvPr id="85" name="TextBox 84">
              <a:extLst>
                <a:ext uri="{FF2B5EF4-FFF2-40B4-BE49-F238E27FC236}">
                  <a16:creationId xmlns:a16="http://schemas.microsoft.com/office/drawing/2014/main" id="{E304BAD8-ABDE-456C-95FC-5D72C2EF38F6}"/>
                </a:ext>
              </a:extLst>
            </p:cNvPr>
            <p:cNvSpPr txBox="1"/>
            <p:nvPr/>
          </p:nvSpPr>
          <p:spPr>
            <a:xfrm>
              <a:off x="1391788" y="2271956"/>
              <a:ext cx="407811" cy="307777"/>
            </a:xfrm>
            <a:prstGeom prst="rect">
              <a:avLst/>
            </a:prstGeom>
            <a:noFill/>
          </p:spPr>
          <p:txBody>
            <a:bodyPr wrap="square" rtlCol="0">
              <a:spAutoFit/>
            </a:bodyPr>
            <a:lstStyle/>
            <a:p>
              <a:r>
                <a:rPr lang="en-GB" sz="1400" dirty="0"/>
                <a:t>10</a:t>
              </a:r>
            </a:p>
          </p:txBody>
        </p:sp>
        <p:sp>
          <p:nvSpPr>
            <p:cNvPr id="86" name="TextBox 85">
              <a:extLst>
                <a:ext uri="{FF2B5EF4-FFF2-40B4-BE49-F238E27FC236}">
                  <a16:creationId xmlns:a16="http://schemas.microsoft.com/office/drawing/2014/main" id="{B8AB3E77-64E8-4CF2-A2E5-CF7AF3FAFF11}"/>
                </a:ext>
              </a:extLst>
            </p:cNvPr>
            <p:cNvSpPr txBox="1"/>
            <p:nvPr/>
          </p:nvSpPr>
          <p:spPr>
            <a:xfrm>
              <a:off x="1472755" y="2530752"/>
              <a:ext cx="257436" cy="307777"/>
            </a:xfrm>
            <a:prstGeom prst="rect">
              <a:avLst/>
            </a:prstGeom>
            <a:noFill/>
          </p:spPr>
          <p:txBody>
            <a:bodyPr wrap="square" rtlCol="0">
              <a:spAutoFit/>
            </a:bodyPr>
            <a:lstStyle/>
            <a:p>
              <a:r>
                <a:rPr lang="en-GB" sz="1400" dirty="0"/>
                <a:t>9</a:t>
              </a:r>
            </a:p>
          </p:txBody>
        </p:sp>
        <p:sp>
          <p:nvSpPr>
            <p:cNvPr id="87" name="TextBox 86">
              <a:extLst>
                <a:ext uri="{FF2B5EF4-FFF2-40B4-BE49-F238E27FC236}">
                  <a16:creationId xmlns:a16="http://schemas.microsoft.com/office/drawing/2014/main" id="{B9F5FAEB-251E-4F70-8B0B-D12BFB254074}"/>
                </a:ext>
              </a:extLst>
            </p:cNvPr>
            <p:cNvSpPr txBox="1"/>
            <p:nvPr/>
          </p:nvSpPr>
          <p:spPr>
            <a:xfrm>
              <a:off x="1472755" y="2785726"/>
              <a:ext cx="257436" cy="338554"/>
            </a:xfrm>
            <a:prstGeom prst="rect">
              <a:avLst/>
            </a:prstGeom>
            <a:noFill/>
          </p:spPr>
          <p:txBody>
            <a:bodyPr wrap="square" rtlCol="0">
              <a:spAutoFit/>
            </a:bodyPr>
            <a:lstStyle/>
            <a:p>
              <a:r>
                <a:rPr lang="en-GB" sz="1600" dirty="0"/>
                <a:t>8</a:t>
              </a:r>
            </a:p>
          </p:txBody>
        </p:sp>
        <p:sp>
          <p:nvSpPr>
            <p:cNvPr id="91" name="TextBox 90">
              <a:extLst>
                <a:ext uri="{FF2B5EF4-FFF2-40B4-BE49-F238E27FC236}">
                  <a16:creationId xmlns:a16="http://schemas.microsoft.com/office/drawing/2014/main" id="{D13559E8-B910-448A-A0C4-FB0D51676A76}"/>
                </a:ext>
              </a:extLst>
            </p:cNvPr>
            <p:cNvSpPr txBox="1"/>
            <p:nvPr/>
          </p:nvSpPr>
          <p:spPr>
            <a:xfrm>
              <a:off x="1472755" y="3082837"/>
              <a:ext cx="257436" cy="307777"/>
            </a:xfrm>
            <a:prstGeom prst="rect">
              <a:avLst/>
            </a:prstGeom>
            <a:noFill/>
          </p:spPr>
          <p:txBody>
            <a:bodyPr wrap="square" rtlCol="0">
              <a:spAutoFit/>
            </a:bodyPr>
            <a:lstStyle/>
            <a:p>
              <a:r>
                <a:rPr lang="en-GB" sz="1400" dirty="0"/>
                <a:t>7</a:t>
              </a:r>
            </a:p>
          </p:txBody>
        </p:sp>
        <p:sp>
          <p:nvSpPr>
            <p:cNvPr id="92" name="TextBox 91">
              <a:extLst>
                <a:ext uri="{FF2B5EF4-FFF2-40B4-BE49-F238E27FC236}">
                  <a16:creationId xmlns:a16="http://schemas.microsoft.com/office/drawing/2014/main" id="{8E597268-4CD7-4FB9-B8D9-F4562D13BA9B}"/>
                </a:ext>
              </a:extLst>
            </p:cNvPr>
            <p:cNvSpPr txBox="1"/>
            <p:nvPr/>
          </p:nvSpPr>
          <p:spPr>
            <a:xfrm>
              <a:off x="1472755" y="3316777"/>
              <a:ext cx="257436" cy="307777"/>
            </a:xfrm>
            <a:prstGeom prst="rect">
              <a:avLst/>
            </a:prstGeom>
            <a:noFill/>
          </p:spPr>
          <p:txBody>
            <a:bodyPr wrap="square" rtlCol="0">
              <a:spAutoFit/>
            </a:bodyPr>
            <a:lstStyle/>
            <a:p>
              <a:r>
                <a:rPr lang="en-GB" sz="1400" dirty="0"/>
                <a:t>6</a:t>
              </a:r>
            </a:p>
          </p:txBody>
        </p:sp>
        <p:sp>
          <p:nvSpPr>
            <p:cNvPr id="100" name="Rectangle 58">
              <a:extLst>
                <a:ext uri="{FF2B5EF4-FFF2-40B4-BE49-F238E27FC236}">
                  <a16:creationId xmlns:a16="http://schemas.microsoft.com/office/drawing/2014/main" id="{741E07FD-D3E8-4B35-BBB7-8ECF18A632ED}"/>
                </a:ext>
              </a:extLst>
            </p:cNvPr>
            <p:cNvSpPr>
              <a:spLocks noChangeArrowheads="1"/>
            </p:cNvSpPr>
            <p:nvPr/>
          </p:nvSpPr>
          <p:spPr bwMode="auto">
            <a:xfrm>
              <a:off x="1744237" y="5119478"/>
              <a:ext cx="110747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b="1" dirty="0">
                  <a:solidFill>
                    <a:schemeClr val="tx1"/>
                  </a:solidFill>
                </a:rPr>
                <a:t>Fruit</a:t>
              </a:r>
            </a:p>
          </p:txBody>
        </p:sp>
      </p:grpSp>
      <p:graphicFrame>
        <p:nvGraphicFramePr>
          <p:cNvPr id="61" name="Table 60"/>
          <p:cNvGraphicFramePr>
            <a:graphicFrameLocks noGrp="1"/>
          </p:cNvGraphicFramePr>
          <p:nvPr>
            <p:extLst>
              <p:ext uri="{D42A27DB-BD31-4B8C-83A1-F6EECF244321}">
                <p14:modId xmlns:p14="http://schemas.microsoft.com/office/powerpoint/2010/main" val="3305545039"/>
              </p:ext>
            </p:extLst>
          </p:nvPr>
        </p:nvGraphicFramePr>
        <p:xfrm>
          <a:off x="6296582" y="1604419"/>
          <a:ext cx="1960845" cy="2146144"/>
        </p:xfrm>
        <a:graphic>
          <a:graphicData uri="http://schemas.openxmlformats.org/drawingml/2006/table">
            <a:tbl>
              <a:tblPr firstRow="1" bandRow="1">
                <a:tableStyleId>{5940675A-B579-460E-94D1-54222C63F5DA}</a:tableStyleId>
              </a:tblPr>
              <a:tblGrid>
                <a:gridCol w="1137931">
                  <a:extLst>
                    <a:ext uri="{9D8B030D-6E8A-4147-A177-3AD203B41FA5}">
                      <a16:colId xmlns:a16="http://schemas.microsoft.com/office/drawing/2014/main" val="20000"/>
                    </a:ext>
                  </a:extLst>
                </a:gridCol>
                <a:gridCol w="822914">
                  <a:extLst>
                    <a:ext uri="{9D8B030D-6E8A-4147-A177-3AD203B41FA5}">
                      <a16:colId xmlns:a16="http://schemas.microsoft.com/office/drawing/2014/main" val="20001"/>
                    </a:ext>
                  </a:extLst>
                </a:gridCol>
              </a:tblGrid>
              <a:tr h="294223">
                <a:tc>
                  <a:txBody>
                    <a:bodyPr/>
                    <a:lstStyle/>
                    <a:p>
                      <a:r>
                        <a:rPr lang="en-GB" sz="1600" dirty="0"/>
                        <a:t>Lions</a:t>
                      </a:r>
                    </a:p>
                  </a:txBody>
                  <a:tcPr marL="62750" marR="62750" marT="31376" marB="31376">
                    <a:solidFill>
                      <a:schemeClr val="bg1"/>
                    </a:solidFill>
                  </a:tcPr>
                </a:tc>
                <a:tc>
                  <a:txBody>
                    <a:bodyPr/>
                    <a:lstStyle/>
                    <a:p>
                      <a:endParaRPr lang="en-GB" sz="1500" dirty="0"/>
                    </a:p>
                  </a:txBody>
                  <a:tcPr marL="62750" marR="62750" marT="31376" marB="31376">
                    <a:solidFill>
                      <a:schemeClr val="bg1"/>
                    </a:solidFill>
                  </a:tcPr>
                </a:tc>
                <a:extLst>
                  <a:ext uri="{0D108BD9-81ED-4DB2-BD59-A6C34878D82A}">
                    <a16:rowId xmlns:a16="http://schemas.microsoft.com/office/drawing/2014/main" val="10000"/>
                  </a:ext>
                </a:extLst>
              </a:tr>
              <a:tr h="294223">
                <a:tc>
                  <a:txBody>
                    <a:bodyPr/>
                    <a:lstStyle/>
                    <a:p>
                      <a:r>
                        <a:rPr lang="en-GB" sz="1600" dirty="0"/>
                        <a:t>Penguins</a:t>
                      </a:r>
                    </a:p>
                  </a:txBody>
                  <a:tcPr marL="62750" marR="62750" marT="31376" marB="31376">
                    <a:solidFill>
                      <a:schemeClr val="bg1"/>
                    </a:solidFill>
                  </a:tcPr>
                </a:tc>
                <a:tc>
                  <a:txBody>
                    <a:bodyPr/>
                    <a:lstStyle/>
                    <a:p>
                      <a:endParaRPr lang="en-GB" sz="1500" dirty="0"/>
                    </a:p>
                  </a:txBody>
                  <a:tcPr marL="62750" marR="62750" marT="31376" marB="31376">
                    <a:solidFill>
                      <a:schemeClr val="bg1"/>
                    </a:solidFill>
                  </a:tcPr>
                </a:tc>
                <a:extLst>
                  <a:ext uri="{0D108BD9-81ED-4DB2-BD59-A6C34878D82A}">
                    <a16:rowId xmlns:a16="http://schemas.microsoft.com/office/drawing/2014/main" val="10001"/>
                  </a:ext>
                </a:extLst>
              </a:tr>
              <a:tr h="294223">
                <a:tc>
                  <a:txBody>
                    <a:bodyPr/>
                    <a:lstStyle/>
                    <a:p>
                      <a:r>
                        <a:rPr lang="en-GB" sz="1600" dirty="0"/>
                        <a:t>Tigers</a:t>
                      </a:r>
                    </a:p>
                  </a:txBody>
                  <a:tcPr marL="62750" marR="62750" marT="31376" marB="31376">
                    <a:solidFill>
                      <a:schemeClr val="bg1"/>
                    </a:solidFill>
                  </a:tcPr>
                </a:tc>
                <a:tc>
                  <a:txBody>
                    <a:bodyPr/>
                    <a:lstStyle/>
                    <a:p>
                      <a:endParaRPr lang="en-GB" sz="1500"/>
                    </a:p>
                  </a:txBody>
                  <a:tcPr marL="62750" marR="62750" marT="31376" marB="31376">
                    <a:solidFill>
                      <a:schemeClr val="bg1"/>
                    </a:solidFill>
                  </a:tcPr>
                </a:tc>
                <a:extLst>
                  <a:ext uri="{0D108BD9-81ED-4DB2-BD59-A6C34878D82A}">
                    <a16:rowId xmlns:a16="http://schemas.microsoft.com/office/drawing/2014/main" val="10002"/>
                  </a:ext>
                </a:extLst>
              </a:tr>
              <a:tr h="294223">
                <a:tc>
                  <a:txBody>
                    <a:bodyPr/>
                    <a:lstStyle/>
                    <a:p>
                      <a:r>
                        <a:rPr lang="en-GB" sz="1600" dirty="0"/>
                        <a:t>Pandas</a:t>
                      </a:r>
                    </a:p>
                  </a:txBody>
                  <a:tcPr marL="62750" marR="62750" marT="31376" marB="31376">
                    <a:solidFill>
                      <a:schemeClr val="bg1"/>
                    </a:solidFill>
                  </a:tcPr>
                </a:tc>
                <a:tc>
                  <a:txBody>
                    <a:bodyPr/>
                    <a:lstStyle/>
                    <a:p>
                      <a:endParaRPr lang="en-GB" sz="1500"/>
                    </a:p>
                  </a:txBody>
                  <a:tcPr marL="62750" marR="62750" marT="31376" marB="31376">
                    <a:solidFill>
                      <a:schemeClr val="bg1"/>
                    </a:solidFill>
                  </a:tcPr>
                </a:tc>
                <a:extLst>
                  <a:ext uri="{0D108BD9-81ED-4DB2-BD59-A6C34878D82A}">
                    <a16:rowId xmlns:a16="http://schemas.microsoft.com/office/drawing/2014/main" val="10003"/>
                  </a:ext>
                </a:extLst>
              </a:tr>
              <a:tr h="294223">
                <a:tc>
                  <a:txBody>
                    <a:bodyPr/>
                    <a:lstStyle/>
                    <a:p>
                      <a:r>
                        <a:rPr lang="en-GB" sz="1600" dirty="0"/>
                        <a:t>Parrots</a:t>
                      </a:r>
                    </a:p>
                  </a:txBody>
                  <a:tcPr marL="62750" marR="62750" marT="31376" marB="31376">
                    <a:solidFill>
                      <a:schemeClr val="bg1"/>
                    </a:solidFill>
                  </a:tcPr>
                </a:tc>
                <a:tc>
                  <a:txBody>
                    <a:bodyPr/>
                    <a:lstStyle/>
                    <a:p>
                      <a:endParaRPr lang="en-GB" sz="1500"/>
                    </a:p>
                  </a:txBody>
                  <a:tcPr marL="62750" marR="62750" marT="31376" marB="31376">
                    <a:solidFill>
                      <a:schemeClr val="bg1"/>
                    </a:solidFill>
                  </a:tcPr>
                </a:tc>
                <a:extLst>
                  <a:ext uri="{0D108BD9-81ED-4DB2-BD59-A6C34878D82A}">
                    <a16:rowId xmlns:a16="http://schemas.microsoft.com/office/drawing/2014/main" val="10004"/>
                  </a:ext>
                </a:extLst>
              </a:tr>
              <a:tr h="294223">
                <a:tc>
                  <a:txBody>
                    <a:bodyPr/>
                    <a:lstStyle/>
                    <a:p>
                      <a:r>
                        <a:rPr lang="en-GB" sz="1600" dirty="0"/>
                        <a:t>Elephants</a:t>
                      </a:r>
                    </a:p>
                  </a:txBody>
                  <a:tcPr marL="62750" marR="62750" marT="31376" marB="31376">
                    <a:solidFill>
                      <a:schemeClr val="bg1"/>
                    </a:solidFill>
                  </a:tcPr>
                </a:tc>
                <a:tc>
                  <a:txBody>
                    <a:bodyPr/>
                    <a:lstStyle/>
                    <a:p>
                      <a:endParaRPr lang="en-GB" sz="1500" dirty="0"/>
                    </a:p>
                  </a:txBody>
                  <a:tcPr marL="62750" marR="62750" marT="31376" marB="31376">
                    <a:solidFill>
                      <a:schemeClr val="bg1"/>
                    </a:solidFill>
                  </a:tcPr>
                </a:tc>
                <a:extLst>
                  <a:ext uri="{0D108BD9-81ED-4DB2-BD59-A6C34878D82A}">
                    <a16:rowId xmlns:a16="http://schemas.microsoft.com/office/drawing/2014/main" val="10005"/>
                  </a:ext>
                </a:extLst>
              </a:tr>
              <a:tr h="294223">
                <a:tc>
                  <a:txBody>
                    <a:bodyPr/>
                    <a:lstStyle/>
                    <a:p>
                      <a:r>
                        <a:rPr lang="en-GB" sz="1600" dirty="0"/>
                        <a:t>Zebras</a:t>
                      </a:r>
                    </a:p>
                  </a:txBody>
                  <a:tcPr marL="62750" marR="62750" marT="31376" marB="31376">
                    <a:solidFill>
                      <a:schemeClr val="bg1"/>
                    </a:solidFill>
                  </a:tcPr>
                </a:tc>
                <a:tc>
                  <a:txBody>
                    <a:bodyPr/>
                    <a:lstStyle/>
                    <a:p>
                      <a:endParaRPr lang="en-GB" sz="1500" dirty="0"/>
                    </a:p>
                  </a:txBody>
                  <a:tcPr marL="62750" marR="62750" marT="31376" marB="31376">
                    <a:solidFill>
                      <a:schemeClr val="bg1"/>
                    </a:solidFill>
                  </a:tcPr>
                </a:tc>
                <a:extLst>
                  <a:ext uri="{0D108BD9-81ED-4DB2-BD59-A6C34878D82A}">
                    <a16:rowId xmlns:a16="http://schemas.microsoft.com/office/drawing/2014/main" val="10006"/>
                  </a:ext>
                </a:extLst>
              </a:tr>
            </a:tbl>
          </a:graphicData>
        </a:graphic>
      </p:graphicFrame>
      <p:grpSp>
        <p:nvGrpSpPr>
          <p:cNvPr id="3" name="Group 2"/>
          <p:cNvGrpSpPr/>
          <p:nvPr/>
        </p:nvGrpSpPr>
        <p:grpSpPr>
          <a:xfrm>
            <a:off x="7476392" y="1655480"/>
            <a:ext cx="400404" cy="2047956"/>
            <a:chOff x="7439816" y="1654197"/>
            <a:chExt cx="408104" cy="2087341"/>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9816" y="2271806"/>
              <a:ext cx="301807" cy="216000"/>
            </a:xfrm>
            <a:prstGeom prst="rect">
              <a:avLst/>
            </a:prstGeom>
          </p:spPr>
        </p:pic>
        <p:pic>
          <p:nvPicPr>
            <p:cNvPr id="71" name="Picture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98984" y="3525538"/>
              <a:ext cx="37007" cy="216000"/>
            </a:xfrm>
            <a:prstGeom prst="rect">
              <a:avLst/>
            </a:prstGeom>
          </p:spPr>
        </p:pic>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2217" y="3525538"/>
              <a:ext cx="37007" cy="216000"/>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98984" y="3212691"/>
              <a:ext cx="37007" cy="216000"/>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2217" y="3212691"/>
              <a:ext cx="37007" cy="216000"/>
            </a:xfrm>
            <a:prstGeom prst="rect">
              <a:avLst/>
            </a:prstGeom>
          </p:spPr>
        </p:pic>
        <p:pic>
          <p:nvPicPr>
            <p:cNvPr id="76" name="Picture 7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98984" y="2889415"/>
              <a:ext cx="37007" cy="216000"/>
            </a:xfrm>
            <a:prstGeom prst="rect">
              <a:avLst/>
            </a:prstGeom>
          </p:spPr>
        </p:pic>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2217" y="2889415"/>
              <a:ext cx="37007" cy="216000"/>
            </a:xfrm>
            <a:prstGeom prst="rect">
              <a:avLst/>
            </a:prstGeom>
          </p:spPr>
        </p:pic>
        <p:pic>
          <p:nvPicPr>
            <p:cNvPr id="78" name="Picture 7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98984" y="2584653"/>
              <a:ext cx="37007" cy="216000"/>
            </a:xfrm>
            <a:prstGeom prst="rect">
              <a:avLst/>
            </a:prstGeom>
          </p:spPr>
        </p:pic>
        <p:pic>
          <p:nvPicPr>
            <p:cNvPr id="79" name="Picture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2217" y="2584653"/>
              <a:ext cx="37007" cy="216000"/>
            </a:xfrm>
            <a:prstGeom prst="rect">
              <a:avLst/>
            </a:prstGeom>
          </p:spPr>
        </p:pic>
        <p:pic>
          <p:nvPicPr>
            <p:cNvPr id="81" name="Picture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98984" y="1968250"/>
              <a:ext cx="37007" cy="216000"/>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2217" y="1968250"/>
              <a:ext cx="37007" cy="216000"/>
            </a:xfrm>
            <a:prstGeom prst="rect">
              <a:avLst/>
            </a:prstGeom>
          </p:spPr>
        </p:pic>
        <p:pic>
          <p:nvPicPr>
            <p:cNvPr id="95" name="Picture 9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5450" y="1968250"/>
              <a:ext cx="37007" cy="216000"/>
            </a:xfrm>
            <a:prstGeom prst="rect">
              <a:avLst/>
            </a:prstGeom>
          </p:spPr>
        </p:pic>
        <p:pic>
          <p:nvPicPr>
            <p:cNvPr id="96" name="Picture 9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8683" y="1968250"/>
              <a:ext cx="37007" cy="216000"/>
            </a:xfrm>
            <a:prstGeom prst="rect">
              <a:avLst/>
            </a:prstGeom>
          </p:spPr>
        </p:pic>
        <p:pic>
          <p:nvPicPr>
            <p:cNvPr id="97" name="Picture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5083" y="1654197"/>
              <a:ext cx="301807" cy="216000"/>
            </a:xfrm>
            <a:prstGeom prst="rect">
              <a:avLst/>
            </a:prstGeom>
          </p:spPr>
        </p:pic>
        <p:pic>
          <p:nvPicPr>
            <p:cNvPr id="98" name="Picture 9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0913" y="1654871"/>
              <a:ext cx="37007" cy="216000"/>
            </a:xfrm>
            <a:prstGeom prst="rect">
              <a:avLst/>
            </a:prstGeom>
          </p:spPr>
        </p:pic>
      </p:grpSp>
      <p:grpSp>
        <p:nvGrpSpPr>
          <p:cNvPr id="13" name="Group 12"/>
          <p:cNvGrpSpPr/>
          <p:nvPr/>
        </p:nvGrpSpPr>
        <p:grpSpPr>
          <a:xfrm>
            <a:off x="4060751" y="1341411"/>
            <a:ext cx="2179417" cy="2201100"/>
            <a:chOff x="4060751" y="1341411"/>
            <a:chExt cx="2179417" cy="2201100"/>
          </a:xfrm>
        </p:grpSpPr>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09753" y="1628464"/>
              <a:ext cx="419896" cy="340137"/>
            </a:xfrm>
            <a:prstGeom prst="rect">
              <a:avLst/>
            </a:prstGeom>
          </p:spPr>
        </p:pic>
        <p:pic>
          <p:nvPicPr>
            <p:cNvPr id="99" name="Picture 9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5789" y="2881338"/>
              <a:ext cx="419896" cy="340137"/>
            </a:xfrm>
            <a:prstGeom prst="rect">
              <a:avLst/>
            </a:prstGeom>
          </p:spPr>
        </p:pic>
        <p:pic>
          <p:nvPicPr>
            <p:cNvPr id="101" name="Picture 10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46121" y="1968828"/>
              <a:ext cx="419896" cy="340137"/>
            </a:xfrm>
            <a:prstGeom prst="rect">
              <a:avLst/>
            </a:prstGeom>
          </p:spPr>
        </p:pic>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63987" y="3094130"/>
              <a:ext cx="419896" cy="340137"/>
            </a:xfrm>
            <a:prstGeom prst="rect">
              <a:avLst/>
            </a:prstGeom>
          </p:spPr>
        </p:pic>
        <p:pic>
          <p:nvPicPr>
            <p:cNvPr id="103" name="Picture 10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1598" y="1642633"/>
              <a:ext cx="419896" cy="340137"/>
            </a:xfrm>
            <a:prstGeom prst="rect">
              <a:avLst/>
            </a:prstGeom>
          </p:spPr>
        </p:pic>
        <p:pic>
          <p:nvPicPr>
            <p:cNvPr id="104" name="Picture 10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8768" y="2695063"/>
              <a:ext cx="419896" cy="340137"/>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3047" y="3069273"/>
              <a:ext cx="192330" cy="409445"/>
            </a:xfrm>
            <a:prstGeom prst="rect">
              <a:avLst/>
            </a:prstGeom>
          </p:spPr>
        </p:pic>
        <p:pic>
          <p:nvPicPr>
            <p:cNvPr id="105" name="Picture 10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42983" y="1403256"/>
              <a:ext cx="192330" cy="409445"/>
            </a:xfrm>
            <a:prstGeom prst="rect">
              <a:avLst/>
            </a:prstGeom>
          </p:spPr>
        </p:pic>
        <p:pic>
          <p:nvPicPr>
            <p:cNvPr id="106" name="Picture 10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1005" y="2393158"/>
              <a:ext cx="192330" cy="409445"/>
            </a:xfrm>
            <a:prstGeom prst="rect">
              <a:avLst/>
            </a:prstGeom>
          </p:spPr>
        </p:pic>
        <p:pic>
          <p:nvPicPr>
            <p:cNvPr id="107" name="Picture 10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9540" y="2446457"/>
              <a:ext cx="192330" cy="409445"/>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74279" y="2310579"/>
              <a:ext cx="521200" cy="257658"/>
            </a:xfrm>
            <a:prstGeom prst="rect">
              <a:avLst/>
            </a:prstGeom>
          </p:spPr>
        </p:pic>
        <p:pic>
          <p:nvPicPr>
            <p:cNvPr id="108" name="Picture 10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41984" y="1341411"/>
              <a:ext cx="521200" cy="257658"/>
            </a:xfrm>
            <a:prstGeom prst="rect">
              <a:avLst/>
            </a:prstGeom>
          </p:spPr>
        </p:pic>
        <p:pic>
          <p:nvPicPr>
            <p:cNvPr id="109" name="Picture 10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6007" y="1623371"/>
              <a:ext cx="521200" cy="257658"/>
            </a:xfrm>
            <a:prstGeom prst="rect">
              <a:avLst/>
            </a:prstGeom>
          </p:spPr>
        </p:pic>
        <p:pic>
          <p:nvPicPr>
            <p:cNvPr id="110" name="Picture 10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95261" y="3284853"/>
              <a:ext cx="521200" cy="257658"/>
            </a:xfrm>
            <a:prstGeom prst="rect">
              <a:avLst/>
            </a:prstGeom>
          </p:spPr>
        </p:pic>
        <p:pic>
          <p:nvPicPr>
            <p:cNvPr id="111" name="Picture 1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41106" y="2208671"/>
              <a:ext cx="521200" cy="257658"/>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51201" y="1519126"/>
              <a:ext cx="288967" cy="455802"/>
            </a:xfrm>
            <a:prstGeom prst="rect">
              <a:avLst/>
            </a:prstGeom>
          </p:spPr>
        </p:pic>
        <p:pic>
          <p:nvPicPr>
            <p:cNvPr id="112" name="Picture 1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05997" y="2440507"/>
              <a:ext cx="288967" cy="455802"/>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02744" y="3144493"/>
              <a:ext cx="375105" cy="301752"/>
            </a:xfrm>
            <a:prstGeom prst="rect">
              <a:avLst/>
            </a:prstGeom>
          </p:spPr>
        </p:pic>
        <p:pic>
          <p:nvPicPr>
            <p:cNvPr id="113" name="Picture 1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17537" y="2053228"/>
              <a:ext cx="375105" cy="301752"/>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99019" y="1922292"/>
              <a:ext cx="308590" cy="429453"/>
            </a:xfrm>
            <a:prstGeom prst="rect">
              <a:avLst/>
            </a:prstGeom>
          </p:spPr>
        </p:pic>
        <p:pic>
          <p:nvPicPr>
            <p:cNvPr id="114" name="Picture 1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76141" y="2815415"/>
              <a:ext cx="308590" cy="429453"/>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60751" y="1834719"/>
              <a:ext cx="397256" cy="375888"/>
            </a:xfrm>
            <a:prstGeom prst="rect">
              <a:avLst/>
            </a:prstGeom>
          </p:spPr>
        </p:pic>
        <p:pic>
          <p:nvPicPr>
            <p:cNvPr id="115" name="Picture 1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4149" y="2630811"/>
              <a:ext cx="397256" cy="375888"/>
            </a:xfrm>
            <a:prstGeom prst="rect">
              <a:avLst/>
            </a:prstGeom>
          </p:spPr>
        </p:pic>
      </p:grpSp>
      <p:pic>
        <p:nvPicPr>
          <p:cNvPr id="14" name="Picture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11841" y="4363739"/>
            <a:ext cx="1090903" cy="1072360"/>
          </a:xfrm>
          <a:prstGeom prst="rect">
            <a:avLst/>
          </a:prstGeom>
        </p:spPr>
      </p:pic>
      <p:sp>
        <p:nvSpPr>
          <p:cNvPr id="15" name="Rectangle 14"/>
          <p:cNvSpPr/>
          <p:nvPr/>
        </p:nvSpPr>
        <p:spPr>
          <a:xfrm>
            <a:off x="1038701" y="5702029"/>
            <a:ext cx="2573140" cy="369332"/>
          </a:xfrm>
          <a:prstGeom prst="rect">
            <a:avLst/>
          </a:prstGeom>
        </p:spPr>
        <p:txBody>
          <a:bodyPr wrap="none">
            <a:spAutoFit/>
          </a:bodyPr>
          <a:lstStyle/>
          <a:p>
            <a:pPr algn="ctr">
              <a:buFont typeface="Arial" panose="020B0604020202020204" pitchFamily="34" charset="0"/>
              <a:buNone/>
            </a:pPr>
            <a:r>
              <a:rPr lang="en-GB" altLang="en-US" b="1" dirty="0"/>
              <a:t>Least popular - Grapes</a:t>
            </a:r>
          </a:p>
        </p:txBody>
      </p:sp>
      <p:sp>
        <p:nvSpPr>
          <p:cNvPr id="132" name="Rectangle 131"/>
          <p:cNvSpPr/>
          <p:nvPr/>
        </p:nvSpPr>
        <p:spPr>
          <a:xfrm>
            <a:off x="4839969" y="5269772"/>
            <a:ext cx="2694475" cy="3834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
                                        <p:tgtEl>
                                          <p:spTgt spid="90"/>
                                        </p:tgtEl>
                                      </p:cBhvr>
                                    </p:animEffect>
                                    <p:set>
                                      <p:cBhvr>
                                        <p:cTn id="7" dur="1" fill="hold">
                                          <p:stCondLst>
                                            <p:cond delay="499"/>
                                          </p:stCondLst>
                                        </p:cTn>
                                        <p:tgtEl>
                                          <p:spTgt spid="90"/>
                                        </p:tgtEl>
                                        <p:attrNameLst>
                                          <p:attrName>style.visibility</p:attrName>
                                        </p:attrNameLst>
                                      </p:cBhvr>
                                      <p:to>
                                        <p:strVal val="hidden"/>
                                      </p:to>
                                    </p:set>
                                  </p:childTnLst>
                                </p:cTn>
                              </p:par>
                              <p:par>
                                <p:cTn id="8" presetID="32" presetClass="emph" presetSubtype="0" fill="hold" nodeType="withEffect">
                                  <p:stCondLst>
                                    <p:cond delay="0"/>
                                  </p:stCondLst>
                                  <p:childTnLst>
                                    <p:animRot by="120000">
                                      <p:cBhvr>
                                        <p:cTn id="9" dur="230" fill="hold">
                                          <p:stCondLst>
                                            <p:cond delay="0"/>
                                          </p:stCondLst>
                                        </p:cTn>
                                        <p:tgtEl>
                                          <p:spTgt spid="14"/>
                                        </p:tgtEl>
                                        <p:attrNameLst>
                                          <p:attrName>r</p:attrName>
                                        </p:attrNameLst>
                                      </p:cBhvr>
                                    </p:animRot>
                                    <p:animRot by="-240000">
                                      <p:cBhvr>
                                        <p:cTn id="10" dur="460" fill="hold">
                                          <p:stCondLst>
                                            <p:cond delay="460"/>
                                          </p:stCondLst>
                                        </p:cTn>
                                        <p:tgtEl>
                                          <p:spTgt spid="14"/>
                                        </p:tgtEl>
                                        <p:attrNameLst>
                                          <p:attrName>r</p:attrName>
                                        </p:attrNameLst>
                                      </p:cBhvr>
                                    </p:animRot>
                                    <p:animRot by="240000">
                                      <p:cBhvr>
                                        <p:cTn id="11" dur="460" fill="hold">
                                          <p:stCondLst>
                                            <p:cond delay="920"/>
                                          </p:stCondLst>
                                        </p:cTn>
                                        <p:tgtEl>
                                          <p:spTgt spid="14"/>
                                        </p:tgtEl>
                                        <p:attrNameLst>
                                          <p:attrName>r</p:attrName>
                                        </p:attrNameLst>
                                      </p:cBhvr>
                                    </p:animRot>
                                    <p:animRot by="-240000">
                                      <p:cBhvr>
                                        <p:cTn id="12" dur="460" fill="hold">
                                          <p:stCondLst>
                                            <p:cond delay="1380"/>
                                          </p:stCondLst>
                                        </p:cTn>
                                        <p:tgtEl>
                                          <p:spTgt spid="14"/>
                                        </p:tgtEl>
                                        <p:attrNameLst>
                                          <p:attrName>r</p:attrName>
                                        </p:attrNameLst>
                                      </p:cBhvr>
                                    </p:animRot>
                                    <p:animRot by="120000">
                                      <p:cBhvr>
                                        <p:cTn id="13" dur="460" fill="hold">
                                          <p:stCondLst>
                                            <p:cond delay="1840"/>
                                          </p:stCondLst>
                                        </p:cTn>
                                        <p:tgtEl>
                                          <p:spTgt spid="14"/>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fade">
                                      <p:cBhvr>
                                        <p:cTn id="16" dur="500"/>
                                        <p:tgtEl>
                                          <p:spTgt spid="132"/>
                                        </p:tgtEl>
                                      </p:cBhvr>
                                    </p:animEffect>
                                  </p:childTnLst>
                                </p:cTn>
                              </p:par>
                              <p:par>
                                <p:cTn id="17" presetID="26" presetClass="emph" presetSubtype="0" repeatCount="3000" fill="hold" grpId="1" nodeType="withEffect">
                                  <p:stCondLst>
                                    <p:cond delay="0"/>
                                  </p:stCondLst>
                                  <p:childTnLst>
                                    <p:animEffect transition="out" filter="fade">
                                      <p:cBhvr>
                                        <p:cTn id="18" dur="500" tmFilter="0, 0; .2, .5; .8, .5; 1, 0"/>
                                        <p:tgtEl>
                                          <p:spTgt spid="132"/>
                                        </p:tgtEl>
                                      </p:cBhvr>
                                    </p:animEffect>
                                    <p:animScale>
                                      <p:cBhvr>
                                        <p:cTn id="19" dur="250" autoRev="1" fill="hold"/>
                                        <p:tgtEl>
                                          <p:spTgt spid="132"/>
                                        </p:tgtEl>
                                      </p:cBhvr>
                                      <p:by x="105000" y="105000"/>
                                    </p:animScale>
                                  </p:childTnLst>
                                </p:cTn>
                              </p:par>
                            </p:childTnLst>
                          </p:cTn>
                        </p:par>
                      </p:childTnLst>
                    </p:cTn>
                  </p:par>
                </p:childTnLst>
              </p:cTn>
              <p:nextCondLst>
                <p:cond evt="onClick" delay="0">
                  <p:tgtEl>
                    <p:spTgt spid="90"/>
                  </p:tgtEl>
                </p:cond>
              </p:nextCondLst>
            </p:seq>
            <p:seq concurrent="1" nextAc="seek">
              <p:cTn id="20" restart="whenNotActive" fill="hold" evtFilter="cancelBubble" nodeType="interactiveSeq">
                <p:stCondLst>
                  <p:cond evt="onClick" delay="0">
                    <p:tgtEl>
                      <p:spTgt spid="1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afterEffect">
                                  <p:stCondLst>
                                    <p:cond delay="0"/>
                                  </p:stCondLst>
                                  <p:childTnLst>
                                    <p:animEffect transition="out" filter="fade">
                                      <p:cBhvr>
                                        <p:cTn id="24" dur="500"/>
                                        <p:tgtEl>
                                          <p:spTgt spid="119"/>
                                        </p:tgtEl>
                                      </p:cBhvr>
                                    </p:animEffect>
                                    <p:set>
                                      <p:cBhvr>
                                        <p:cTn id="25" dur="1" fill="hold">
                                          <p:stCondLst>
                                            <p:cond delay="499"/>
                                          </p:stCondLst>
                                        </p:cTn>
                                        <p:tgtEl>
                                          <p:spTgt spid="11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nextCondLst>
                <p:cond evt="onClick" delay="0">
                  <p:tgtEl>
                    <p:spTgt spid="119"/>
                  </p:tgtEl>
                </p:cond>
              </p:nextCondLst>
            </p:seq>
            <p:seq concurrent="1" nextAc="seek">
              <p:cTn id="29" restart="whenNotActive" fill="hold" evtFilter="cancelBubble" nodeType="interactiveSeq">
                <p:stCondLst>
                  <p:cond evt="onClick" delay="0">
                    <p:tgtEl>
                      <p:spTgt spid="89"/>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89"/>
                                        </p:tgtEl>
                                      </p:cBhvr>
                                    </p:animEffect>
                                    <p:set>
                                      <p:cBhvr>
                                        <p:cTn id="34" dur="1" fill="hold">
                                          <p:stCondLst>
                                            <p:cond delay="499"/>
                                          </p:stCondLst>
                                        </p:cTn>
                                        <p:tgtEl>
                                          <p:spTgt spid="8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26" presetClass="emph" presetSubtype="0" repeatCount="5000" fill="hold" nodeType="withEffect">
                                  <p:stCondLst>
                                    <p:cond delay="0"/>
                                  </p:stCondLst>
                                  <p:childTnLst>
                                    <p:animEffect transition="out" filter="fade">
                                      <p:cBhvr>
                                        <p:cTn id="39" dur="500" tmFilter="0, 0; .2, .5; .8, .5; 1, 0"/>
                                        <p:tgtEl>
                                          <p:spTgt spid="16"/>
                                        </p:tgtEl>
                                      </p:cBhvr>
                                    </p:animEffect>
                                    <p:animScale>
                                      <p:cBhvr>
                                        <p:cTn id="40" dur="250" autoRev="1" fill="hold"/>
                                        <p:tgtEl>
                                          <p:spTgt spid="16"/>
                                        </p:tgtEl>
                                      </p:cBhvr>
                                      <p:by x="105000" y="105000"/>
                                    </p:animScale>
                                  </p:childTnLst>
                                </p:cTn>
                              </p:par>
                              <p:par>
                                <p:cTn id="41" presetID="10" presetClass="entr" presetSubtype="0" fill="hold" grpId="0" nodeType="withEffect">
                                  <p:stCondLst>
                                    <p:cond delay="28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26" presetClass="emph" presetSubtype="0" repeatCount="5000" fill="hold" nodeType="withEffect">
                                  <p:stCondLst>
                                    <p:cond delay="2700"/>
                                  </p:stCondLst>
                                  <p:childTnLst>
                                    <p:animEffect transition="out" filter="fade">
                                      <p:cBhvr>
                                        <p:cTn id="45" dur="500" tmFilter="0, 0; .2, .5; .8, .5; 1, 0"/>
                                        <p:tgtEl>
                                          <p:spTgt spid="17"/>
                                        </p:tgtEl>
                                      </p:cBhvr>
                                    </p:animEffect>
                                    <p:animScale>
                                      <p:cBhvr>
                                        <p:cTn id="46" dur="250" autoRev="1" fill="hold"/>
                                        <p:tgtEl>
                                          <p:spTgt spid="17"/>
                                        </p:tgtEl>
                                      </p:cBhvr>
                                      <p:by x="105000" y="105000"/>
                                    </p:animScale>
                                  </p:childTnLst>
                                </p:cTn>
                              </p:par>
                            </p:childTnLst>
                          </p:cTn>
                        </p:par>
                      </p:childTnLst>
                    </p:cTn>
                  </p:par>
                </p:childTnLst>
              </p:cTn>
              <p:nextCondLst>
                <p:cond evt="onClick" delay="0">
                  <p:tgtEl>
                    <p:spTgt spid="89"/>
                  </p:tgtEl>
                </p:cond>
              </p:nextCondLst>
            </p:seq>
          </p:childTnLst>
        </p:cTn>
      </p:par>
    </p:tnLst>
    <p:bldLst>
      <p:bldP spid="119" grpId="0" animBg="1"/>
      <p:bldP spid="38" grpId="0"/>
      <p:bldP spid="90" grpId="0" animBg="1"/>
      <p:bldP spid="89" grpId="0" animBg="1"/>
      <p:bldP spid="15" grpId="0"/>
      <p:bldP spid="132" grpId="0" animBg="1"/>
      <p:bldP spid="13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2"/>
          <p:cNvSpPr/>
          <p:nvPr/>
        </p:nvSpPr>
        <p:spPr>
          <a:xfrm>
            <a:off x="755650" y="782638"/>
            <a:ext cx="7632700" cy="2173155"/>
          </a:xfrm>
          <a:prstGeom prst="roundRect">
            <a:avLst>
              <a:gd name="adj" fmla="val 0"/>
            </a:avLst>
          </a:prstGeom>
          <a:solidFill>
            <a:srgbClr val="FFEDA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Data Analysis</a:t>
            </a:r>
          </a:p>
        </p:txBody>
      </p:sp>
      <p:sp>
        <p:nvSpPr>
          <p:cNvPr id="11269" name="Rectangle 22"/>
          <p:cNvSpPr>
            <a:spLocks noChangeArrowheads="1"/>
          </p:cNvSpPr>
          <p:nvPr/>
        </p:nvSpPr>
        <p:spPr bwMode="auto">
          <a:xfrm>
            <a:off x="998538" y="476250"/>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a:solidFill>
                  <a:schemeClr val="tx1"/>
                </a:solidFill>
              </a:rPr>
              <a:t>Menu</a:t>
            </a:r>
          </a:p>
        </p:txBody>
      </p:sp>
      <p:pic>
        <p:nvPicPr>
          <p:cNvPr id="11270"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0" y="511175"/>
            <a:ext cx="211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hlinkClick r:id="rId4" action="ppaction://hlinksldjump"/>
          </p:cNvPr>
          <p:cNvSpPr/>
          <p:nvPr/>
        </p:nvSpPr>
        <p:spPr>
          <a:xfrm>
            <a:off x="771525" y="500063"/>
            <a:ext cx="787400"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3" name="Rounded Rectangle 2"/>
          <p:cNvSpPr/>
          <p:nvPr/>
        </p:nvSpPr>
        <p:spPr>
          <a:xfrm>
            <a:off x="4434488" y="3052287"/>
            <a:ext cx="3953861" cy="3045302"/>
          </a:xfrm>
          <a:prstGeom prst="roundRect">
            <a:avLst>
              <a:gd name="adj" fmla="val 0"/>
            </a:avLst>
          </a:prstGeom>
          <a:solidFill>
            <a:srgbClr val="C9E1B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Data Analysis</a:t>
            </a:r>
          </a:p>
        </p:txBody>
      </p:sp>
      <p:sp>
        <p:nvSpPr>
          <p:cNvPr id="87" name="Rounded Rectangle 49"/>
          <p:cNvSpPr/>
          <p:nvPr/>
        </p:nvSpPr>
        <p:spPr>
          <a:xfrm>
            <a:off x="763588" y="3052287"/>
            <a:ext cx="3561363" cy="3045301"/>
          </a:xfrm>
          <a:prstGeom prst="roundRect">
            <a:avLst>
              <a:gd name="adj" fmla="val 0"/>
            </a:avLst>
          </a:prstGeom>
          <a:solidFill>
            <a:srgbClr val="FFB8B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Probability</a:t>
            </a:r>
          </a:p>
        </p:txBody>
      </p:sp>
      <p:sp>
        <p:nvSpPr>
          <p:cNvPr id="42" name="Reveal Answer 1"/>
          <p:cNvSpPr/>
          <p:nvPr/>
        </p:nvSpPr>
        <p:spPr>
          <a:xfrm>
            <a:off x="4047905" y="2228162"/>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t>
            </a:r>
            <a:r>
              <a:rPr lang="en-GB" sz="1000" dirty="0" err="1"/>
              <a:t>Anser</a:t>
            </a:r>
            <a:endParaRPr lang="en-GB" sz="1000" dirty="0"/>
          </a:p>
        </p:txBody>
      </p:sp>
      <p:sp>
        <p:nvSpPr>
          <p:cNvPr id="56" name="Reveal Answer 1"/>
          <p:cNvSpPr/>
          <p:nvPr/>
        </p:nvSpPr>
        <p:spPr>
          <a:xfrm>
            <a:off x="1252221" y="2433146"/>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64" name="Answer 3"/>
          <p:cNvSpPr>
            <a:spLocks noChangeArrowheads="1"/>
          </p:cNvSpPr>
          <p:nvPr/>
        </p:nvSpPr>
        <p:spPr bwMode="auto">
          <a:xfrm>
            <a:off x="4540696" y="5156709"/>
            <a:ext cx="384395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1600" b="1" dirty="0"/>
              <a:t>An example answer for the x axis could be ‘Type of Fruit’. An example answer for the y axis could be </a:t>
            </a:r>
            <a:br>
              <a:rPr lang="en-GB" sz="1600" b="1" dirty="0"/>
            </a:br>
            <a:r>
              <a:rPr lang="en-GB" sz="1600" b="1" dirty="0"/>
              <a:t>‘Number of Children’.</a:t>
            </a:r>
          </a:p>
        </p:txBody>
      </p:sp>
      <p:sp>
        <p:nvSpPr>
          <p:cNvPr id="58" name="Rectangle 58"/>
          <p:cNvSpPr>
            <a:spLocks noChangeArrowheads="1"/>
          </p:cNvSpPr>
          <p:nvPr/>
        </p:nvSpPr>
        <p:spPr bwMode="auto">
          <a:xfrm>
            <a:off x="1038636" y="1334245"/>
            <a:ext cx="147117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dirty="0"/>
              <a:t>How many people liked each flavour of ice-cream?</a:t>
            </a:r>
          </a:p>
        </p:txBody>
      </p:sp>
      <p:sp>
        <p:nvSpPr>
          <p:cNvPr id="59" name="Rectangle 58"/>
          <p:cNvSpPr>
            <a:spLocks noChangeArrowheads="1"/>
          </p:cNvSpPr>
          <p:nvPr/>
        </p:nvSpPr>
        <p:spPr bwMode="auto">
          <a:xfrm>
            <a:off x="755652" y="3431972"/>
            <a:ext cx="3569300" cy="247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dirty="0"/>
              <a:t>Write down the statement which will never happen today.</a:t>
            </a:r>
            <a:br>
              <a:rPr lang="en-GB" sz="1600" dirty="0"/>
            </a:br>
            <a:endParaRPr lang="en-GB" sz="1600" dirty="0"/>
          </a:p>
          <a:p>
            <a:pPr algn="ctr">
              <a:buNone/>
            </a:pPr>
            <a:r>
              <a:rPr lang="en-GB" sz="1600" dirty="0"/>
              <a:t>We will learn something today.</a:t>
            </a:r>
            <a:br>
              <a:rPr lang="en-GB" sz="1600" dirty="0"/>
            </a:br>
            <a:endParaRPr lang="en-GB" sz="1600" dirty="0"/>
          </a:p>
          <a:p>
            <a:pPr algn="ctr">
              <a:buNone/>
            </a:pPr>
            <a:r>
              <a:rPr lang="en-GB" sz="1600" dirty="0"/>
              <a:t>It will rain today.</a:t>
            </a:r>
            <a:br>
              <a:rPr lang="en-GB" sz="1600" dirty="0"/>
            </a:br>
            <a:endParaRPr lang="en-GB" sz="1600" dirty="0"/>
          </a:p>
          <a:p>
            <a:pPr algn="ctr">
              <a:buNone/>
            </a:pPr>
            <a:r>
              <a:rPr lang="en-GB" sz="1600" dirty="0"/>
              <a:t>The school will be taken over by aliens.</a:t>
            </a:r>
          </a:p>
        </p:txBody>
      </p:sp>
      <p:sp>
        <p:nvSpPr>
          <p:cNvPr id="60" name="Reveal Answer 2"/>
          <p:cNvSpPr/>
          <p:nvPr/>
        </p:nvSpPr>
        <p:spPr>
          <a:xfrm>
            <a:off x="2131992" y="3965955"/>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61" name="Rectangle 58"/>
          <p:cNvSpPr>
            <a:spLocks noChangeArrowheads="1"/>
          </p:cNvSpPr>
          <p:nvPr/>
        </p:nvSpPr>
        <p:spPr bwMode="auto">
          <a:xfrm>
            <a:off x="4434487" y="3380147"/>
            <a:ext cx="394989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dirty="0"/>
              <a:t>The bar graph below is about children’s favourite fruit. Can you think of a label for the x axis and the y axis?</a:t>
            </a:r>
          </a:p>
        </p:txBody>
      </p:sp>
      <p:sp>
        <p:nvSpPr>
          <p:cNvPr id="62" name="Answer 1"/>
          <p:cNvSpPr>
            <a:spLocks noChangeArrowheads="1"/>
          </p:cNvSpPr>
          <p:nvPr/>
        </p:nvSpPr>
        <p:spPr bwMode="auto">
          <a:xfrm>
            <a:off x="3530213" y="2573034"/>
            <a:ext cx="51067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None/>
            </a:pPr>
            <a:r>
              <a:rPr lang="en-GB" sz="1600" b="1" dirty="0"/>
              <a:t>6	3            2           10           4            5</a:t>
            </a:r>
            <a:r>
              <a:rPr lang="en-GB" sz="1600" b="1" dirty="0">
                <a:solidFill>
                  <a:srgbClr val="FFFF00"/>
                </a:solidFill>
              </a:rPr>
              <a:t> </a:t>
            </a:r>
            <a:endParaRPr lang="en-GB" sz="1600" b="1" dirty="0"/>
          </a:p>
        </p:txBody>
      </p:sp>
      <p:graphicFrame>
        <p:nvGraphicFramePr>
          <p:cNvPr id="2" name="Table 1"/>
          <p:cNvGraphicFramePr>
            <a:graphicFrameLocks noGrp="1"/>
          </p:cNvGraphicFramePr>
          <p:nvPr>
            <p:extLst>
              <p:ext uri="{D42A27DB-BD31-4B8C-83A1-F6EECF244321}">
                <p14:modId xmlns:p14="http://schemas.microsoft.com/office/powerpoint/2010/main" val="851722364"/>
              </p:ext>
            </p:extLst>
          </p:nvPr>
        </p:nvGraphicFramePr>
        <p:xfrm>
          <a:off x="2505322" y="1192517"/>
          <a:ext cx="5739139" cy="1357434"/>
        </p:xfrm>
        <a:graphic>
          <a:graphicData uri="http://schemas.openxmlformats.org/drawingml/2006/table">
            <a:tbl>
              <a:tblPr firstRow="1" bandRow="1">
                <a:tableStyleId>{5C22544A-7EE6-4342-B048-85BDC9FD1C3A}</a:tableStyleId>
              </a:tblPr>
              <a:tblGrid>
                <a:gridCol w="819877">
                  <a:extLst>
                    <a:ext uri="{9D8B030D-6E8A-4147-A177-3AD203B41FA5}">
                      <a16:colId xmlns:a16="http://schemas.microsoft.com/office/drawing/2014/main" val="20000"/>
                    </a:ext>
                  </a:extLst>
                </a:gridCol>
                <a:gridCol w="819877">
                  <a:extLst>
                    <a:ext uri="{9D8B030D-6E8A-4147-A177-3AD203B41FA5}">
                      <a16:colId xmlns:a16="http://schemas.microsoft.com/office/drawing/2014/main" val="20001"/>
                    </a:ext>
                  </a:extLst>
                </a:gridCol>
                <a:gridCol w="819877">
                  <a:extLst>
                    <a:ext uri="{9D8B030D-6E8A-4147-A177-3AD203B41FA5}">
                      <a16:colId xmlns:a16="http://schemas.microsoft.com/office/drawing/2014/main" val="20002"/>
                    </a:ext>
                  </a:extLst>
                </a:gridCol>
                <a:gridCol w="819877">
                  <a:extLst>
                    <a:ext uri="{9D8B030D-6E8A-4147-A177-3AD203B41FA5}">
                      <a16:colId xmlns:a16="http://schemas.microsoft.com/office/drawing/2014/main" val="20003"/>
                    </a:ext>
                  </a:extLst>
                </a:gridCol>
                <a:gridCol w="819877">
                  <a:extLst>
                    <a:ext uri="{9D8B030D-6E8A-4147-A177-3AD203B41FA5}">
                      <a16:colId xmlns:a16="http://schemas.microsoft.com/office/drawing/2014/main" val="20004"/>
                    </a:ext>
                  </a:extLst>
                </a:gridCol>
                <a:gridCol w="819877">
                  <a:extLst>
                    <a:ext uri="{9D8B030D-6E8A-4147-A177-3AD203B41FA5}">
                      <a16:colId xmlns:a16="http://schemas.microsoft.com/office/drawing/2014/main" val="20005"/>
                    </a:ext>
                  </a:extLst>
                </a:gridCol>
                <a:gridCol w="819877">
                  <a:extLst>
                    <a:ext uri="{9D8B030D-6E8A-4147-A177-3AD203B41FA5}">
                      <a16:colId xmlns:a16="http://schemas.microsoft.com/office/drawing/2014/main" val="20006"/>
                    </a:ext>
                  </a:extLst>
                </a:gridCol>
              </a:tblGrid>
              <a:tr h="456098">
                <a:tc>
                  <a:txBody>
                    <a:bodyPr/>
                    <a:lstStyle/>
                    <a:p>
                      <a:r>
                        <a:rPr lang="en-GB" sz="1600" b="0" dirty="0">
                          <a:solidFill>
                            <a:schemeClr val="tx1"/>
                          </a:solidFill>
                        </a:rPr>
                        <a:t>Ice</a:t>
                      </a:r>
                      <a:r>
                        <a:rPr lang="en-GB" sz="1600" b="0" baseline="0" dirty="0">
                          <a:solidFill>
                            <a:schemeClr val="tx1"/>
                          </a:solidFill>
                        </a:rPr>
                        <a:t> Cream flavour</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34474">
                <a:tc>
                  <a:txBody>
                    <a:bodyPr/>
                    <a:lstStyle/>
                    <a:p>
                      <a:r>
                        <a:rPr lang="en-GB" sz="1600" b="0" dirty="0">
                          <a:solidFill>
                            <a:schemeClr val="tx1"/>
                          </a:solidFill>
                        </a:rPr>
                        <a:t>Tally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3208241" y="1251799"/>
            <a:ext cx="5380827" cy="1199878"/>
            <a:chOff x="1728329" y="1176161"/>
            <a:chExt cx="5380827" cy="1199878"/>
          </a:xfrm>
        </p:grpSpPr>
        <p:grpSp>
          <p:nvGrpSpPr>
            <p:cNvPr id="4" name="Group 3"/>
            <p:cNvGrpSpPr/>
            <p:nvPr/>
          </p:nvGrpSpPr>
          <p:grpSpPr>
            <a:xfrm>
              <a:off x="1728329" y="1176161"/>
              <a:ext cx="5380827" cy="594038"/>
              <a:chOff x="1758607" y="1198160"/>
              <a:chExt cx="5380827" cy="594038"/>
            </a:xfrm>
          </p:grpSpPr>
          <p:sp>
            <p:nvSpPr>
              <p:cNvPr id="3" name="TextBox 2"/>
              <p:cNvSpPr txBox="1"/>
              <p:nvPr/>
            </p:nvSpPr>
            <p:spPr>
              <a:xfrm rot="18945287">
                <a:off x="1758607" y="1370794"/>
                <a:ext cx="1078992" cy="338554"/>
              </a:xfrm>
              <a:prstGeom prst="rect">
                <a:avLst/>
              </a:prstGeom>
              <a:noFill/>
            </p:spPr>
            <p:txBody>
              <a:bodyPr wrap="square" rtlCol="0">
                <a:spAutoFit/>
              </a:bodyPr>
              <a:lstStyle/>
              <a:p>
                <a:r>
                  <a:rPr lang="en-GB" sz="1600" dirty="0"/>
                  <a:t>Chocolate</a:t>
                </a:r>
              </a:p>
            </p:txBody>
          </p:sp>
          <p:sp>
            <p:nvSpPr>
              <p:cNvPr id="24" name="TextBox 23"/>
              <p:cNvSpPr txBox="1"/>
              <p:nvPr/>
            </p:nvSpPr>
            <p:spPr>
              <a:xfrm rot="18945287">
                <a:off x="2497039" y="1369477"/>
                <a:ext cx="1227606" cy="338554"/>
              </a:xfrm>
              <a:prstGeom prst="rect">
                <a:avLst/>
              </a:prstGeom>
              <a:noFill/>
            </p:spPr>
            <p:txBody>
              <a:bodyPr wrap="square" rtlCol="0">
                <a:spAutoFit/>
              </a:bodyPr>
              <a:lstStyle/>
              <a:p>
                <a:r>
                  <a:rPr lang="en-GB" sz="1600" dirty="0"/>
                  <a:t>Strawberry</a:t>
                </a:r>
              </a:p>
            </p:txBody>
          </p:sp>
          <p:sp>
            <p:nvSpPr>
              <p:cNvPr id="25" name="TextBox 24"/>
              <p:cNvSpPr txBox="1"/>
              <p:nvPr/>
            </p:nvSpPr>
            <p:spPr>
              <a:xfrm rot="18945287">
                <a:off x="5911828" y="1248442"/>
                <a:ext cx="1227606" cy="338554"/>
              </a:xfrm>
              <a:prstGeom prst="rect">
                <a:avLst/>
              </a:prstGeom>
              <a:noFill/>
            </p:spPr>
            <p:txBody>
              <a:bodyPr wrap="square" rtlCol="0">
                <a:spAutoFit/>
              </a:bodyPr>
              <a:lstStyle/>
              <a:p>
                <a:r>
                  <a:rPr lang="en-GB" sz="1600" dirty="0"/>
                  <a:t>Other</a:t>
                </a:r>
              </a:p>
            </p:txBody>
          </p:sp>
          <p:sp>
            <p:nvSpPr>
              <p:cNvPr id="26" name="TextBox 25"/>
              <p:cNvSpPr txBox="1"/>
              <p:nvPr/>
            </p:nvSpPr>
            <p:spPr>
              <a:xfrm rot="18945287">
                <a:off x="5037320" y="1198160"/>
                <a:ext cx="1227606" cy="584775"/>
              </a:xfrm>
              <a:prstGeom prst="rect">
                <a:avLst/>
              </a:prstGeom>
              <a:noFill/>
            </p:spPr>
            <p:txBody>
              <a:bodyPr wrap="square" rtlCol="0">
                <a:spAutoFit/>
              </a:bodyPr>
              <a:lstStyle/>
              <a:p>
                <a:r>
                  <a:rPr lang="en-GB" sz="1600" dirty="0"/>
                  <a:t>Mint Choc Chip</a:t>
                </a:r>
              </a:p>
            </p:txBody>
          </p:sp>
          <p:sp>
            <p:nvSpPr>
              <p:cNvPr id="27" name="TextBox 26"/>
              <p:cNvSpPr txBox="1"/>
              <p:nvPr/>
            </p:nvSpPr>
            <p:spPr>
              <a:xfrm rot="18945287">
                <a:off x="3411660" y="1253779"/>
                <a:ext cx="1227606" cy="338554"/>
              </a:xfrm>
              <a:prstGeom prst="rect">
                <a:avLst/>
              </a:prstGeom>
              <a:noFill/>
            </p:spPr>
            <p:txBody>
              <a:bodyPr wrap="square" rtlCol="0">
                <a:spAutoFit/>
              </a:bodyPr>
              <a:lstStyle/>
              <a:p>
                <a:r>
                  <a:rPr lang="en-GB" sz="1600" dirty="0"/>
                  <a:t>Vanilla</a:t>
                </a:r>
              </a:p>
            </p:txBody>
          </p:sp>
          <p:sp>
            <p:nvSpPr>
              <p:cNvPr id="28" name="TextBox 27"/>
              <p:cNvSpPr txBox="1"/>
              <p:nvPr/>
            </p:nvSpPr>
            <p:spPr>
              <a:xfrm rot="18945287">
                <a:off x="4242252" y="1207423"/>
                <a:ext cx="1164550" cy="584775"/>
              </a:xfrm>
              <a:prstGeom prst="rect">
                <a:avLst/>
              </a:prstGeom>
              <a:noFill/>
            </p:spPr>
            <p:txBody>
              <a:bodyPr wrap="square" rtlCol="0">
                <a:spAutoFit/>
              </a:bodyPr>
              <a:lstStyle/>
              <a:p>
                <a:r>
                  <a:rPr lang="en-GB" sz="1600" dirty="0"/>
                  <a:t>Cookies &amp; Cream</a:t>
                </a:r>
              </a:p>
            </p:txBody>
          </p:sp>
        </p:grpSp>
        <p:grpSp>
          <p:nvGrpSpPr>
            <p:cNvPr id="5" name="Group 4"/>
            <p:cNvGrpSpPr/>
            <p:nvPr/>
          </p:nvGrpSpPr>
          <p:grpSpPr>
            <a:xfrm>
              <a:off x="1904887" y="2097517"/>
              <a:ext cx="4531509" cy="278522"/>
              <a:chOff x="1904887" y="2097517"/>
              <a:chExt cx="4531509" cy="278522"/>
            </a:xfrm>
          </p:grpSpPr>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4887" y="2097517"/>
                <a:ext cx="387961" cy="277659"/>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5214" y="2098380"/>
                <a:ext cx="47571" cy="277659"/>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8790" y="2097517"/>
                <a:ext cx="387961" cy="277659"/>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160" y="2097517"/>
                <a:ext cx="387961" cy="277659"/>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8435" y="2097517"/>
                <a:ext cx="387961" cy="277659"/>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7005" y="2098380"/>
                <a:ext cx="47571" cy="277659"/>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8424" y="2098380"/>
                <a:ext cx="47571" cy="277659"/>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7277" y="2098380"/>
                <a:ext cx="47571" cy="277659"/>
              </a:xfrm>
              <a:prstGeom prst="rect">
                <a:avLst/>
              </a:prstGeom>
            </p:spPr>
          </p:pic>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696" y="2098380"/>
                <a:ext cx="47571" cy="277659"/>
              </a:xfrm>
              <a:prstGeom prst="rect">
                <a:avLst/>
              </a:prstGeom>
            </p:spPr>
          </p:pic>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5303" y="2098380"/>
                <a:ext cx="47571" cy="277659"/>
              </a:xfrm>
              <a:prstGeom prst="rect">
                <a:avLst/>
              </a:prstGeom>
            </p:spPr>
          </p:pic>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6722" y="2098380"/>
                <a:ext cx="47571" cy="277659"/>
              </a:xfrm>
              <a:prstGeom prst="rect">
                <a:avLst/>
              </a:prstGeom>
            </p:spPr>
          </p:pic>
          <p:pic>
            <p:nvPicPr>
              <p:cNvPr id="70" name="Picture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594" y="2098380"/>
                <a:ext cx="47571" cy="277659"/>
              </a:xfrm>
              <a:prstGeom prst="rect">
                <a:avLst/>
              </a:prstGeom>
            </p:spPr>
          </p:pic>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9013" y="2098380"/>
                <a:ext cx="47571" cy="277659"/>
              </a:xfrm>
              <a:prstGeom prst="rect">
                <a:avLst/>
              </a:prstGeom>
            </p:spPr>
          </p:pic>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7492" y="2098380"/>
                <a:ext cx="47571" cy="277659"/>
              </a:xfrm>
              <a:prstGeom prst="rect">
                <a:avLst/>
              </a:prstGeom>
            </p:spPr>
          </p:pic>
        </p:grpSp>
      </p:grpSp>
      <p:graphicFrame>
        <p:nvGraphicFramePr>
          <p:cNvPr id="74" name="Table 73"/>
          <p:cNvGraphicFramePr>
            <a:graphicFrameLocks noGrp="1"/>
          </p:cNvGraphicFramePr>
          <p:nvPr>
            <p:extLst>
              <p:ext uri="{D42A27DB-BD31-4B8C-83A1-F6EECF244321}">
                <p14:modId xmlns:p14="http://schemas.microsoft.com/office/powerpoint/2010/main" val="3562869609"/>
              </p:ext>
            </p:extLst>
          </p:nvPr>
        </p:nvGraphicFramePr>
        <p:xfrm>
          <a:off x="6079885" y="4164078"/>
          <a:ext cx="754320" cy="976895"/>
        </p:xfrm>
        <a:graphic>
          <a:graphicData uri="http://schemas.openxmlformats.org/drawingml/2006/table">
            <a:tbl>
              <a:tblPr firstRow="1" bandRow="1">
                <a:tableStyleId>{5940675A-B579-460E-94D1-54222C63F5DA}</a:tableStyleId>
              </a:tblPr>
              <a:tblGrid>
                <a:gridCol w="188580">
                  <a:extLst>
                    <a:ext uri="{9D8B030D-6E8A-4147-A177-3AD203B41FA5}">
                      <a16:colId xmlns:a16="http://schemas.microsoft.com/office/drawing/2014/main" val="20000"/>
                    </a:ext>
                  </a:extLst>
                </a:gridCol>
                <a:gridCol w="188580">
                  <a:extLst>
                    <a:ext uri="{9D8B030D-6E8A-4147-A177-3AD203B41FA5}">
                      <a16:colId xmlns:a16="http://schemas.microsoft.com/office/drawing/2014/main" val="20001"/>
                    </a:ext>
                  </a:extLst>
                </a:gridCol>
                <a:gridCol w="188580">
                  <a:extLst>
                    <a:ext uri="{9D8B030D-6E8A-4147-A177-3AD203B41FA5}">
                      <a16:colId xmlns:a16="http://schemas.microsoft.com/office/drawing/2014/main" val="20002"/>
                    </a:ext>
                  </a:extLst>
                </a:gridCol>
                <a:gridCol w="188580">
                  <a:extLst>
                    <a:ext uri="{9D8B030D-6E8A-4147-A177-3AD203B41FA5}">
                      <a16:colId xmlns:a16="http://schemas.microsoft.com/office/drawing/2014/main" val="20003"/>
                    </a:ext>
                  </a:extLst>
                </a:gridCol>
              </a:tblGrid>
              <a:tr h="195379">
                <a:tc>
                  <a:txBody>
                    <a:bodyPr/>
                    <a:lstStyle/>
                    <a:p>
                      <a:endParaRPr lang="en-GB" sz="900" dirty="0"/>
                    </a:p>
                  </a:txBody>
                  <a:tcPr marL="48901" marR="48901" marT="24450" marB="24450">
                    <a:solidFill>
                      <a:srgbClr val="FFE864"/>
                    </a:solidFill>
                  </a:tcPr>
                </a:tc>
                <a:tc>
                  <a:txBody>
                    <a:bodyPr/>
                    <a:lstStyle/>
                    <a:p>
                      <a:endParaRPr lang="en-GB" sz="900" dirty="0"/>
                    </a:p>
                  </a:txBody>
                  <a:tcPr marL="48901" marR="48901" marT="24450" marB="24450">
                    <a:solidFill>
                      <a:schemeClr val="bg1"/>
                    </a:solidFill>
                  </a:tcPr>
                </a:tc>
                <a:tc>
                  <a:txBody>
                    <a:bodyPr/>
                    <a:lstStyle/>
                    <a:p>
                      <a:endParaRPr lang="en-GB" sz="900" dirty="0"/>
                    </a:p>
                  </a:txBody>
                  <a:tcPr marL="48901" marR="48901" marT="24450" marB="24450">
                    <a:solidFill>
                      <a:schemeClr val="bg1"/>
                    </a:solidFill>
                  </a:tcPr>
                </a:tc>
                <a:tc>
                  <a:txBody>
                    <a:bodyPr/>
                    <a:lstStyle/>
                    <a:p>
                      <a:endParaRPr lang="en-GB" sz="900" dirty="0"/>
                    </a:p>
                  </a:txBody>
                  <a:tcPr marL="48901" marR="48901" marT="24450" marB="24450">
                    <a:solidFill>
                      <a:schemeClr val="bg1"/>
                    </a:solidFill>
                  </a:tcPr>
                </a:tc>
                <a:extLst>
                  <a:ext uri="{0D108BD9-81ED-4DB2-BD59-A6C34878D82A}">
                    <a16:rowId xmlns:a16="http://schemas.microsoft.com/office/drawing/2014/main" val="10000"/>
                  </a:ext>
                </a:extLst>
              </a:tr>
              <a:tr h="195379">
                <a:tc>
                  <a:txBody>
                    <a:bodyPr/>
                    <a:lstStyle/>
                    <a:p>
                      <a:endParaRPr lang="en-GB" sz="900" dirty="0"/>
                    </a:p>
                  </a:txBody>
                  <a:tcPr marL="48901" marR="48901" marT="24450" marB="24450">
                    <a:solidFill>
                      <a:srgbClr val="FFE864"/>
                    </a:solidFill>
                  </a:tcPr>
                </a:tc>
                <a:tc>
                  <a:txBody>
                    <a:bodyPr/>
                    <a:lstStyle/>
                    <a:p>
                      <a:endParaRPr lang="en-GB" sz="900" dirty="0"/>
                    </a:p>
                  </a:txBody>
                  <a:tcPr marL="48901" marR="48901" marT="24450" marB="24450">
                    <a:solidFill>
                      <a:schemeClr val="bg1"/>
                    </a:solidFill>
                  </a:tcPr>
                </a:tc>
                <a:tc>
                  <a:txBody>
                    <a:bodyPr/>
                    <a:lstStyle/>
                    <a:p>
                      <a:endParaRPr lang="en-GB" sz="900"/>
                    </a:p>
                  </a:txBody>
                  <a:tcPr marL="48901" marR="48901" marT="24450" marB="24450">
                    <a:solidFill>
                      <a:srgbClr val="F39C93"/>
                    </a:solidFill>
                  </a:tcPr>
                </a:tc>
                <a:tc>
                  <a:txBody>
                    <a:bodyPr/>
                    <a:lstStyle/>
                    <a:p>
                      <a:endParaRPr lang="en-GB" sz="900" dirty="0"/>
                    </a:p>
                  </a:txBody>
                  <a:tcPr marL="48901" marR="48901" marT="24450" marB="24450">
                    <a:solidFill>
                      <a:schemeClr val="bg1"/>
                    </a:solidFill>
                  </a:tcPr>
                </a:tc>
                <a:extLst>
                  <a:ext uri="{0D108BD9-81ED-4DB2-BD59-A6C34878D82A}">
                    <a16:rowId xmlns:a16="http://schemas.microsoft.com/office/drawing/2014/main" val="10001"/>
                  </a:ext>
                </a:extLst>
              </a:tr>
              <a:tr h="195379">
                <a:tc>
                  <a:txBody>
                    <a:bodyPr/>
                    <a:lstStyle/>
                    <a:p>
                      <a:endParaRPr lang="en-GB" sz="900" dirty="0"/>
                    </a:p>
                  </a:txBody>
                  <a:tcPr marL="48901" marR="48901" marT="24450" marB="24450">
                    <a:solidFill>
                      <a:srgbClr val="FFE864"/>
                    </a:solidFill>
                  </a:tcPr>
                </a:tc>
                <a:tc>
                  <a:txBody>
                    <a:bodyPr/>
                    <a:lstStyle/>
                    <a:p>
                      <a:endParaRPr lang="en-GB" sz="900"/>
                    </a:p>
                  </a:txBody>
                  <a:tcPr marL="48901" marR="48901" marT="24450" marB="24450">
                    <a:solidFill>
                      <a:schemeClr val="bg1"/>
                    </a:solidFill>
                  </a:tcPr>
                </a:tc>
                <a:tc>
                  <a:txBody>
                    <a:bodyPr/>
                    <a:lstStyle/>
                    <a:p>
                      <a:endParaRPr lang="en-GB" sz="900" dirty="0"/>
                    </a:p>
                  </a:txBody>
                  <a:tcPr marL="48901" marR="48901" marT="24450" marB="24450">
                    <a:solidFill>
                      <a:srgbClr val="F39C93"/>
                    </a:solidFill>
                  </a:tcPr>
                </a:tc>
                <a:tc>
                  <a:txBody>
                    <a:bodyPr/>
                    <a:lstStyle/>
                    <a:p>
                      <a:endParaRPr lang="en-GB" sz="900" dirty="0"/>
                    </a:p>
                  </a:txBody>
                  <a:tcPr marL="48901" marR="48901" marT="24450" marB="24450">
                    <a:solidFill>
                      <a:srgbClr val="CFE09B"/>
                    </a:solidFill>
                  </a:tcPr>
                </a:tc>
                <a:extLst>
                  <a:ext uri="{0D108BD9-81ED-4DB2-BD59-A6C34878D82A}">
                    <a16:rowId xmlns:a16="http://schemas.microsoft.com/office/drawing/2014/main" val="10002"/>
                  </a:ext>
                </a:extLst>
              </a:tr>
              <a:tr h="195379">
                <a:tc>
                  <a:txBody>
                    <a:bodyPr/>
                    <a:lstStyle/>
                    <a:p>
                      <a:endParaRPr lang="en-GB" sz="900" dirty="0"/>
                    </a:p>
                  </a:txBody>
                  <a:tcPr marL="48901" marR="48901" marT="24450" marB="24450">
                    <a:solidFill>
                      <a:srgbClr val="FFE864"/>
                    </a:solidFill>
                  </a:tcPr>
                </a:tc>
                <a:tc>
                  <a:txBody>
                    <a:bodyPr/>
                    <a:lstStyle/>
                    <a:p>
                      <a:endParaRPr lang="en-GB" sz="900" dirty="0"/>
                    </a:p>
                  </a:txBody>
                  <a:tcPr marL="48901" marR="48901" marT="24450" marB="24450">
                    <a:solidFill>
                      <a:schemeClr val="bg1"/>
                    </a:solidFill>
                  </a:tcPr>
                </a:tc>
                <a:tc>
                  <a:txBody>
                    <a:bodyPr/>
                    <a:lstStyle/>
                    <a:p>
                      <a:endParaRPr lang="en-GB" sz="900" dirty="0"/>
                    </a:p>
                  </a:txBody>
                  <a:tcPr marL="48901" marR="48901" marT="24450" marB="24450">
                    <a:solidFill>
                      <a:srgbClr val="F39C93"/>
                    </a:solidFill>
                  </a:tcPr>
                </a:tc>
                <a:tc>
                  <a:txBody>
                    <a:bodyPr/>
                    <a:lstStyle/>
                    <a:p>
                      <a:endParaRPr lang="en-GB" sz="900"/>
                    </a:p>
                  </a:txBody>
                  <a:tcPr marL="48901" marR="48901" marT="24450" marB="24450">
                    <a:solidFill>
                      <a:srgbClr val="CFE09B"/>
                    </a:solidFill>
                  </a:tcPr>
                </a:tc>
                <a:extLst>
                  <a:ext uri="{0D108BD9-81ED-4DB2-BD59-A6C34878D82A}">
                    <a16:rowId xmlns:a16="http://schemas.microsoft.com/office/drawing/2014/main" val="10003"/>
                  </a:ext>
                </a:extLst>
              </a:tr>
              <a:tr h="195379">
                <a:tc>
                  <a:txBody>
                    <a:bodyPr/>
                    <a:lstStyle/>
                    <a:p>
                      <a:endParaRPr lang="en-GB" sz="900" dirty="0"/>
                    </a:p>
                  </a:txBody>
                  <a:tcPr marL="48901" marR="48901" marT="24450" marB="24450">
                    <a:solidFill>
                      <a:srgbClr val="FFE864"/>
                    </a:solidFill>
                  </a:tcPr>
                </a:tc>
                <a:tc>
                  <a:txBody>
                    <a:bodyPr/>
                    <a:lstStyle/>
                    <a:p>
                      <a:endParaRPr lang="en-GB" sz="900" dirty="0"/>
                    </a:p>
                  </a:txBody>
                  <a:tcPr marL="48901" marR="48901" marT="24450" marB="24450">
                    <a:solidFill>
                      <a:srgbClr val="CFB6D8"/>
                    </a:solidFill>
                  </a:tcPr>
                </a:tc>
                <a:tc>
                  <a:txBody>
                    <a:bodyPr/>
                    <a:lstStyle/>
                    <a:p>
                      <a:endParaRPr lang="en-GB" sz="900" dirty="0"/>
                    </a:p>
                  </a:txBody>
                  <a:tcPr marL="48901" marR="48901" marT="24450" marB="24450">
                    <a:solidFill>
                      <a:srgbClr val="F39C93"/>
                    </a:solidFill>
                  </a:tcPr>
                </a:tc>
                <a:tc>
                  <a:txBody>
                    <a:bodyPr/>
                    <a:lstStyle/>
                    <a:p>
                      <a:endParaRPr lang="en-GB" sz="900" dirty="0"/>
                    </a:p>
                  </a:txBody>
                  <a:tcPr marL="48901" marR="48901" marT="24450" marB="24450">
                    <a:solidFill>
                      <a:srgbClr val="CFE09B"/>
                    </a:solidFill>
                  </a:tcPr>
                </a:tc>
                <a:extLst>
                  <a:ext uri="{0D108BD9-81ED-4DB2-BD59-A6C34878D82A}">
                    <a16:rowId xmlns:a16="http://schemas.microsoft.com/office/drawing/2014/main" val="10004"/>
                  </a:ext>
                </a:extLst>
              </a:tr>
            </a:tbl>
          </a:graphicData>
        </a:graphic>
      </p:graphicFrame>
      <p:grpSp>
        <p:nvGrpSpPr>
          <p:cNvPr id="7" name="Group 6"/>
          <p:cNvGrpSpPr/>
          <p:nvPr/>
        </p:nvGrpSpPr>
        <p:grpSpPr>
          <a:xfrm>
            <a:off x="6106315" y="4176985"/>
            <a:ext cx="691208" cy="951658"/>
            <a:chOff x="-1282645" y="4127831"/>
            <a:chExt cx="691208" cy="951658"/>
          </a:xfrm>
        </p:grpSpPr>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645" y="4912770"/>
              <a:ext cx="143006" cy="166719"/>
            </a:xfrm>
            <a:prstGeom prst="rect">
              <a:avLst/>
            </a:prstGeom>
          </p:spPr>
        </p:pic>
        <p:pic>
          <p:nvPicPr>
            <p:cNvPr id="86" name="Picture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900" y="4914740"/>
              <a:ext cx="117608" cy="158399"/>
            </a:xfrm>
            <a:prstGeom prst="rect">
              <a:avLst/>
            </a:prstGeom>
          </p:spPr>
        </p:pic>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3315" y="4924684"/>
              <a:ext cx="186424" cy="111942"/>
            </a:xfrm>
            <a:prstGeom prst="rect">
              <a:avLst/>
            </a:prstGeom>
          </p:spPr>
        </p:pic>
        <p:pic>
          <p:nvPicPr>
            <p:cNvPr id="90" name="Picture 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91367" y="4924684"/>
              <a:ext cx="99930" cy="148455"/>
            </a:xfrm>
            <a:prstGeom prst="rect">
              <a:avLst/>
            </a:prstGeom>
          </p:spPr>
        </p:pic>
        <p:pic>
          <p:nvPicPr>
            <p:cNvPr id="91" name="Picture 9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95544" y="4725027"/>
              <a:ext cx="99930" cy="148455"/>
            </a:xfrm>
            <a:prstGeom prst="rect">
              <a:avLst/>
            </a:prstGeom>
          </p:spPr>
        </p:pic>
        <p:pic>
          <p:nvPicPr>
            <p:cNvPr id="92" name="Picture 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01822" y="4534710"/>
              <a:ext cx="99930" cy="148455"/>
            </a:xfrm>
            <a:prstGeom prst="rect">
              <a:avLst/>
            </a:prstGeom>
          </p:spPr>
        </p:pic>
        <p:pic>
          <p:nvPicPr>
            <p:cNvPr id="93" name="Picture 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112" y="4722249"/>
              <a:ext cx="117608" cy="158399"/>
            </a:xfrm>
            <a:prstGeom prst="rect">
              <a:avLst/>
            </a:prstGeom>
          </p:spPr>
        </p:pic>
        <p:pic>
          <p:nvPicPr>
            <p:cNvPr id="94" name="Picture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112" y="4527043"/>
              <a:ext cx="117608" cy="158399"/>
            </a:xfrm>
            <a:prstGeom prst="rect">
              <a:avLst/>
            </a:prstGeom>
          </p:spPr>
        </p:pic>
        <p:pic>
          <p:nvPicPr>
            <p:cNvPr id="95" name="Picture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112" y="4334241"/>
              <a:ext cx="117608" cy="158399"/>
            </a:xfrm>
            <a:prstGeom prst="rect">
              <a:avLst/>
            </a:prstGeom>
          </p:spPr>
        </p:pic>
        <p:pic>
          <p:nvPicPr>
            <p:cNvPr id="96" name="Picture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645" y="4708537"/>
              <a:ext cx="143006" cy="166719"/>
            </a:xfrm>
            <a:prstGeom prst="rect">
              <a:avLst/>
            </a:prstGeom>
          </p:spPr>
        </p:pic>
        <p:pic>
          <p:nvPicPr>
            <p:cNvPr id="97" name="Picture 9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645" y="4520011"/>
              <a:ext cx="143006" cy="166719"/>
            </a:xfrm>
            <a:prstGeom prst="rect">
              <a:avLst/>
            </a:prstGeom>
          </p:spPr>
        </p:pic>
        <p:pic>
          <p:nvPicPr>
            <p:cNvPr id="98" name="Picture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645" y="4320109"/>
              <a:ext cx="143006" cy="166719"/>
            </a:xfrm>
            <a:prstGeom prst="rect">
              <a:avLst/>
            </a:prstGeom>
          </p:spPr>
        </p:pic>
        <p:pic>
          <p:nvPicPr>
            <p:cNvPr id="99"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645" y="4127831"/>
              <a:ext cx="143006" cy="166719"/>
            </a:xfrm>
            <a:prstGeom prst="rect">
              <a:avLst/>
            </a:prstGeom>
          </p:spPr>
        </p:pic>
      </p:grpSp>
      <p:grpSp>
        <p:nvGrpSpPr>
          <p:cNvPr id="8" name="Group 7"/>
          <p:cNvGrpSpPr/>
          <p:nvPr/>
        </p:nvGrpSpPr>
        <p:grpSpPr>
          <a:xfrm>
            <a:off x="5904954" y="4056482"/>
            <a:ext cx="355925" cy="1180425"/>
            <a:chOff x="5854948" y="4051720"/>
            <a:chExt cx="355925" cy="1180425"/>
          </a:xfrm>
        </p:grpSpPr>
        <p:sp>
          <p:nvSpPr>
            <p:cNvPr id="76" name="TextBox 75"/>
            <p:cNvSpPr txBox="1"/>
            <p:nvPr/>
          </p:nvSpPr>
          <p:spPr>
            <a:xfrm>
              <a:off x="5854948" y="4051720"/>
              <a:ext cx="355925" cy="215444"/>
            </a:xfrm>
            <a:prstGeom prst="rect">
              <a:avLst/>
            </a:prstGeom>
            <a:noFill/>
          </p:spPr>
          <p:txBody>
            <a:bodyPr wrap="square" rtlCol="0">
              <a:spAutoFit/>
            </a:bodyPr>
            <a:lstStyle/>
            <a:p>
              <a:r>
                <a:rPr lang="en-GB" sz="800" dirty="0"/>
                <a:t>5</a:t>
              </a:r>
            </a:p>
          </p:txBody>
        </p:sp>
        <p:sp>
          <p:nvSpPr>
            <p:cNvPr id="103" name="TextBox 102"/>
            <p:cNvSpPr txBox="1"/>
            <p:nvPr/>
          </p:nvSpPr>
          <p:spPr>
            <a:xfrm>
              <a:off x="5854948" y="4242147"/>
              <a:ext cx="355925" cy="215444"/>
            </a:xfrm>
            <a:prstGeom prst="rect">
              <a:avLst/>
            </a:prstGeom>
            <a:noFill/>
          </p:spPr>
          <p:txBody>
            <a:bodyPr wrap="square" rtlCol="0">
              <a:spAutoFit/>
            </a:bodyPr>
            <a:lstStyle/>
            <a:p>
              <a:r>
                <a:rPr lang="en-GB" sz="800" dirty="0"/>
                <a:t>4</a:t>
              </a:r>
            </a:p>
          </p:txBody>
        </p:sp>
        <p:sp>
          <p:nvSpPr>
            <p:cNvPr id="104" name="TextBox 103"/>
            <p:cNvSpPr txBox="1"/>
            <p:nvPr/>
          </p:nvSpPr>
          <p:spPr>
            <a:xfrm>
              <a:off x="5854948" y="4439636"/>
              <a:ext cx="355925" cy="215444"/>
            </a:xfrm>
            <a:prstGeom prst="rect">
              <a:avLst/>
            </a:prstGeom>
            <a:noFill/>
          </p:spPr>
          <p:txBody>
            <a:bodyPr wrap="square" rtlCol="0">
              <a:spAutoFit/>
            </a:bodyPr>
            <a:lstStyle/>
            <a:p>
              <a:r>
                <a:rPr lang="en-GB" sz="800" dirty="0"/>
                <a:t>3</a:t>
              </a:r>
            </a:p>
          </p:txBody>
        </p:sp>
        <p:sp>
          <p:nvSpPr>
            <p:cNvPr id="105" name="TextBox 104"/>
            <p:cNvSpPr txBox="1"/>
            <p:nvPr/>
          </p:nvSpPr>
          <p:spPr>
            <a:xfrm>
              <a:off x="5854948" y="4632964"/>
              <a:ext cx="355925" cy="215444"/>
            </a:xfrm>
            <a:prstGeom prst="rect">
              <a:avLst/>
            </a:prstGeom>
            <a:noFill/>
          </p:spPr>
          <p:txBody>
            <a:bodyPr wrap="square" rtlCol="0">
              <a:spAutoFit/>
            </a:bodyPr>
            <a:lstStyle/>
            <a:p>
              <a:r>
                <a:rPr lang="en-GB" sz="800" dirty="0"/>
                <a:t>2</a:t>
              </a:r>
            </a:p>
          </p:txBody>
        </p:sp>
        <p:sp>
          <p:nvSpPr>
            <p:cNvPr id="106" name="TextBox 105"/>
            <p:cNvSpPr txBox="1"/>
            <p:nvPr/>
          </p:nvSpPr>
          <p:spPr>
            <a:xfrm>
              <a:off x="5854948" y="4828711"/>
              <a:ext cx="355925" cy="215444"/>
            </a:xfrm>
            <a:prstGeom prst="rect">
              <a:avLst/>
            </a:prstGeom>
            <a:noFill/>
          </p:spPr>
          <p:txBody>
            <a:bodyPr wrap="square" rtlCol="0">
              <a:spAutoFit/>
            </a:bodyPr>
            <a:lstStyle/>
            <a:p>
              <a:r>
                <a:rPr lang="en-GB" sz="800" dirty="0"/>
                <a:t>1</a:t>
              </a:r>
            </a:p>
          </p:txBody>
        </p:sp>
        <p:sp>
          <p:nvSpPr>
            <p:cNvPr id="107" name="TextBox 106"/>
            <p:cNvSpPr txBox="1"/>
            <p:nvPr/>
          </p:nvSpPr>
          <p:spPr>
            <a:xfrm>
              <a:off x="5854948" y="5016701"/>
              <a:ext cx="355925" cy="215444"/>
            </a:xfrm>
            <a:prstGeom prst="rect">
              <a:avLst/>
            </a:prstGeom>
            <a:noFill/>
          </p:spPr>
          <p:txBody>
            <a:bodyPr wrap="square" rtlCol="0">
              <a:spAutoFit/>
            </a:bodyPr>
            <a:lstStyle/>
            <a:p>
              <a:r>
                <a:rPr lang="en-GB" sz="800" dirty="0"/>
                <a:t>0</a:t>
              </a:r>
            </a:p>
          </p:txBody>
        </p:sp>
      </p:grpSp>
      <p:sp>
        <p:nvSpPr>
          <p:cNvPr id="57" name="Reveal Answer 3"/>
          <p:cNvSpPr/>
          <p:nvPr/>
        </p:nvSpPr>
        <p:spPr>
          <a:xfrm>
            <a:off x="5972126" y="5507417"/>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pic>
        <p:nvPicPr>
          <p:cNvPr id="108" name="Picture 107"/>
          <p:cNvPicPr>
            <a:picLocks noChangeAspect="1"/>
          </p:cNvPicPr>
          <p:nvPr/>
        </p:nvPicPr>
        <p:blipFill rotWithShape="1">
          <a:blip r:embed="rId11" cstate="print">
            <a:extLst>
              <a:ext uri="{28A0092B-C50C-407E-A947-70E740481C1C}">
                <a14:useLocalDpi xmlns:a14="http://schemas.microsoft.com/office/drawing/2010/main" val="0"/>
              </a:ext>
            </a:extLst>
          </a:blip>
          <a:srcRect r="52037"/>
          <a:stretch/>
        </p:blipFill>
        <p:spPr>
          <a:xfrm flipH="1">
            <a:off x="767035" y="853910"/>
            <a:ext cx="737489" cy="2174473"/>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024731">
            <a:off x="892620" y="4468631"/>
            <a:ext cx="772221" cy="760412"/>
          </a:xfrm>
          <a:prstGeom prst="rect">
            <a:avLst/>
          </a:prstGeom>
        </p:spPr>
      </p:pic>
      <p:pic>
        <p:nvPicPr>
          <p:cNvPr id="109" name="Picture 10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575269" flipH="1">
            <a:off x="3423398" y="4468631"/>
            <a:ext cx="772221" cy="760412"/>
          </a:xfrm>
          <a:prstGeom prst="rect">
            <a:avLst/>
          </a:prstGeom>
        </p:spPr>
      </p:pic>
      <p:sp>
        <p:nvSpPr>
          <p:cNvPr id="10" name="Rectangle 9"/>
          <p:cNvSpPr/>
          <p:nvPr/>
        </p:nvSpPr>
        <p:spPr>
          <a:xfrm>
            <a:off x="998538" y="5300375"/>
            <a:ext cx="3116261" cy="5590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after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childTnLst>
                    </p:cTn>
                  </p:par>
                </p:childTnLst>
              </p:cTn>
              <p:nextCondLst>
                <p:cond evt="onClick" delay="0">
                  <p:tgtEl>
                    <p:spTgt spid="57"/>
                  </p:tgtEl>
                </p:cond>
              </p:nextCondLst>
            </p:seq>
            <p:seq concurrent="1" nextAc="seek">
              <p:cTn id="17" restart="whenNotActive" fill="hold" evtFilter="cancelBubble" nodeType="interactiveSeq">
                <p:stCondLst>
                  <p:cond evt="onClick" delay="0">
                    <p:tgtEl>
                      <p:spTgt spid="6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afterEffect">
                                  <p:stCondLst>
                                    <p:cond delay="0"/>
                                  </p:stCondLst>
                                  <p:childTnLst>
                                    <p:animEffect transition="out" filter="fade">
                                      <p:cBhvr>
                                        <p:cTn id="21" dur="500"/>
                                        <p:tgtEl>
                                          <p:spTgt spid="60"/>
                                        </p:tgtEl>
                                      </p:cBhvr>
                                    </p:animEffect>
                                    <p:set>
                                      <p:cBhvr>
                                        <p:cTn id="22" dur="1" fill="hold">
                                          <p:stCondLst>
                                            <p:cond delay="499"/>
                                          </p:stCondLst>
                                        </p:cTn>
                                        <p:tgtEl>
                                          <p:spTgt spid="60"/>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6" presetClass="emph" presetSubtype="0" repeatCount="3000" fill="hold" grpId="1" nodeType="withEffect">
                                  <p:stCondLst>
                                    <p:cond delay="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childTnLst>
                    </p:cTn>
                  </p:par>
                </p:childTnLst>
              </p:cTn>
              <p:nextCondLst>
                <p:cond evt="onClick" delay="0">
                  <p:tgtEl>
                    <p:spTgt spid="60"/>
                  </p:tgtEl>
                </p:cond>
              </p:nextCondLst>
            </p:seq>
            <p:seq concurrent="1" nextAc="seek">
              <p:cTn id="29" restart="whenNotActive" fill="hold" evtFilter="cancelBubble" nodeType="interactiveSeq">
                <p:stCondLst>
                  <p:cond evt="onClick" delay="0">
                    <p:tgtEl>
                      <p:spTgt spid="5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56"/>
                                        </p:tgtEl>
                                      </p:cBhvr>
                                    </p:animEffect>
                                    <p:set>
                                      <p:cBhvr>
                                        <p:cTn id="34" dur="1" fill="hold">
                                          <p:stCondLst>
                                            <p:cond delay="499"/>
                                          </p:stCondLst>
                                        </p:cTn>
                                        <p:tgtEl>
                                          <p:spTgt spid="56"/>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childTnLst>
              </p:cTn>
              <p:nextCondLst>
                <p:cond evt="onClick" delay="0">
                  <p:tgtEl>
                    <p:spTgt spid="56"/>
                  </p:tgtEl>
                </p:cond>
              </p:nextCondLst>
            </p:seq>
          </p:childTnLst>
        </p:cTn>
      </p:par>
    </p:tnLst>
    <p:bldLst>
      <p:bldP spid="42" grpId="0" animBg="1"/>
      <p:bldP spid="56" grpId="0" animBg="1"/>
      <p:bldP spid="64" grpId="0"/>
      <p:bldP spid="60" grpId="0" animBg="1"/>
      <p:bldP spid="62" grpId="0"/>
      <p:bldP spid="57" grpId="0"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2"/>
          <p:cNvSpPr/>
          <p:nvPr/>
        </p:nvSpPr>
        <p:spPr>
          <a:xfrm>
            <a:off x="754064" y="2486025"/>
            <a:ext cx="3441418" cy="3606800"/>
          </a:xfrm>
          <a:prstGeom prst="roundRect">
            <a:avLst>
              <a:gd name="adj" fmla="val 0"/>
            </a:avLst>
          </a:prstGeom>
          <a:solidFill>
            <a:srgbClr val="C9E1B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600" b="1" dirty="0">
                <a:solidFill>
                  <a:schemeClr val="tx1"/>
                </a:solidFill>
              </a:rPr>
              <a:t>Probability</a:t>
            </a:r>
          </a:p>
        </p:txBody>
      </p:sp>
      <p:sp>
        <p:nvSpPr>
          <p:cNvPr id="12297" name="Rectangle 22"/>
          <p:cNvSpPr>
            <a:spLocks noChangeArrowheads="1"/>
          </p:cNvSpPr>
          <p:nvPr/>
        </p:nvSpPr>
        <p:spPr bwMode="auto">
          <a:xfrm>
            <a:off x="998538" y="476250"/>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a:solidFill>
                  <a:schemeClr val="tx1"/>
                </a:solidFill>
              </a:rPr>
              <a:t>Menu</a:t>
            </a:r>
          </a:p>
        </p:txBody>
      </p:sp>
      <p:pic>
        <p:nvPicPr>
          <p:cNvPr id="12298" name="Picture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550" y="511175"/>
            <a:ext cx="211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hlinkClick r:id="rId3" action="ppaction://hlinksldjump"/>
          </p:cNvPr>
          <p:cNvSpPr/>
          <p:nvPr/>
        </p:nvSpPr>
        <p:spPr>
          <a:xfrm>
            <a:off x="771525" y="500063"/>
            <a:ext cx="787400"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0" name="Rounded Rectangle 49"/>
          <p:cNvSpPr/>
          <p:nvPr/>
        </p:nvSpPr>
        <p:spPr>
          <a:xfrm>
            <a:off x="4324085" y="2486025"/>
            <a:ext cx="4064266" cy="3606800"/>
          </a:xfrm>
          <a:prstGeom prst="roundRect">
            <a:avLst>
              <a:gd name="adj" fmla="val 0"/>
            </a:avLst>
          </a:prstGeom>
          <a:solidFill>
            <a:srgbClr val="FFB8B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600" b="1" dirty="0">
                <a:solidFill>
                  <a:schemeClr val="tx1"/>
                </a:solidFill>
              </a:rPr>
              <a:t>Gathering Data</a:t>
            </a:r>
          </a:p>
        </p:txBody>
      </p:sp>
      <p:sp>
        <p:nvSpPr>
          <p:cNvPr id="71" name="Rounded Rectangle 2"/>
          <p:cNvSpPr/>
          <p:nvPr/>
        </p:nvSpPr>
        <p:spPr>
          <a:xfrm>
            <a:off x="755650" y="720909"/>
            <a:ext cx="7632700" cy="1627934"/>
          </a:xfrm>
          <a:prstGeom prst="roundRect">
            <a:avLst>
              <a:gd name="adj" fmla="val 0"/>
            </a:avLst>
          </a:prstGeom>
          <a:solidFill>
            <a:srgbClr val="FFEDA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600" b="1" dirty="0">
                <a:solidFill>
                  <a:schemeClr val="tx1"/>
                </a:solidFill>
              </a:rPr>
              <a:t>Probability</a:t>
            </a:r>
          </a:p>
        </p:txBody>
      </p:sp>
      <p:sp>
        <p:nvSpPr>
          <p:cNvPr id="57" name="Reveal Answer 1"/>
          <p:cNvSpPr/>
          <p:nvPr/>
        </p:nvSpPr>
        <p:spPr>
          <a:xfrm>
            <a:off x="2747739" y="2025177"/>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58" name="Reveal Answer 3"/>
          <p:cNvSpPr/>
          <p:nvPr/>
        </p:nvSpPr>
        <p:spPr>
          <a:xfrm>
            <a:off x="2857391" y="4475991"/>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59" name="Rectangle 58"/>
          <p:cNvSpPr>
            <a:spLocks noChangeArrowheads="1"/>
          </p:cNvSpPr>
          <p:nvPr/>
        </p:nvSpPr>
        <p:spPr bwMode="auto">
          <a:xfrm>
            <a:off x="4477000" y="1162513"/>
            <a:ext cx="3911350" cy="104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dirty="0"/>
              <a:t>I will drink water or juice.</a:t>
            </a:r>
          </a:p>
          <a:p>
            <a:pPr algn="ctr">
              <a:buNone/>
            </a:pPr>
            <a:r>
              <a:rPr lang="en-GB" sz="1600" dirty="0"/>
              <a:t>I will have pasta for dinner.</a:t>
            </a:r>
          </a:p>
          <a:p>
            <a:pPr algn="ctr">
              <a:buNone/>
            </a:pPr>
            <a:r>
              <a:rPr lang="en-GB" sz="1600" dirty="0"/>
              <a:t>I will drive a car.</a:t>
            </a:r>
          </a:p>
        </p:txBody>
      </p:sp>
      <p:sp>
        <p:nvSpPr>
          <p:cNvPr id="60" name="Rectangle 58"/>
          <p:cNvSpPr>
            <a:spLocks noChangeArrowheads="1"/>
          </p:cNvSpPr>
          <p:nvPr/>
        </p:nvSpPr>
        <p:spPr bwMode="auto">
          <a:xfrm>
            <a:off x="4324085" y="2739322"/>
            <a:ext cx="4064265" cy="123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None/>
            </a:pPr>
            <a:r>
              <a:rPr lang="en-GB" sz="1600" dirty="0"/>
              <a:t>What was the most popular pet?</a:t>
            </a:r>
          </a:p>
          <a:p>
            <a:pPr>
              <a:buNone/>
            </a:pPr>
            <a:r>
              <a:rPr lang="en-GB" sz="1600" dirty="0"/>
              <a:t>What is the least popular pet?</a:t>
            </a:r>
          </a:p>
          <a:p>
            <a:pPr>
              <a:buNone/>
            </a:pPr>
            <a:r>
              <a:rPr lang="en-GB" sz="1600" dirty="0"/>
              <a:t>What is the difference between the most and the least popular pets?</a:t>
            </a:r>
          </a:p>
        </p:txBody>
      </p:sp>
      <p:sp>
        <p:nvSpPr>
          <p:cNvPr id="61" name="Reveal Answer 2"/>
          <p:cNvSpPr/>
          <p:nvPr/>
        </p:nvSpPr>
        <p:spPr>
          <a:xfrm>
            <a:off x="6952026" y="4250353"/>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62" name="Rectangle 58"/>
          <p:cNvSpPr>
            <a:spLocks noChangeArrowheads="1"/>
          </p:cNvSpPr>
          <p:nvPr/>
        </p:nvSpPr>
        <p:spPr bwMode="auto">
          <a:xfrm>
            <a:off x="754064" y="3036527"/>
            <a:ext cx="3441418"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1600" dirty="0"/>
              <a:t>What chance is there that you will pull a circle out of the jar?</a:t>
            </a:r>
          </a:p>
          <a:p>
            <a:pPr marL="0" indent="0" algn="ctr">
              <a:buNone/>
            </a:pPr>
            <a:r>
              <a:rPr lang="en-GB" sz="1600" dirty="0"/>
              <a:t>Likely, impossible or certain?</a:t>
            </a:r>
          </a:p>
        </p:txBody>
      </p:sp>
      <p:sp>
        <p:nvSpPr>
          <p:cNvPr id="65" name="Answer 3"/>
          <p:cNvSpPr>
            <a:spLocks noChangeArrowheads="1"/>
          </p:cNvSpPr>
          <p:nvPr/>
        </p:nvSpPr>
        <p:spPr bwMode="auto">
          <a:xfrm>
            <a:off x="2883187" y="4772039"/>
            <a:ext cx="99240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b="1" dirty="0">
                <a:solidFill>
                  <a:schemeClr val="tx1"/>
                </a:solidFill>
              </a:rPr>
              <a:t>Likely</a:t>
            </a:r>
          </a:p>
        </p:txBody>
      </p:sp>
      <p:sp>
        <p:nvSpPr>
          <p:cNvPr id="19" name="Rectangle 18"/>
          <p:cNvSpPr/>
          <p:nvPr/>
        </p:nvSpPr>
        <p:spPr>
          <a:xfrm>
            <a:off x="4879765" y="1126774"/>
            <a:ext cx="3116261" cy="3908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1165688" y="4096972"/>
            <a:ext cx="1341524" cy="1857249"/>
            <a:chOff x="-5509362" y="-265472"/>
            <a:chExt cx="4953653" cy="6858005"/>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362" y="-265472"/>
              <a:ext cx="4953653" cy="6858005"/>
            </a:xfrm>
            <a:prstGeom prst="rect">
              <a:avLst/>
            </a:prstGeom>
          </p:spPr>
        </p:pic>
        <p:sp>
          <p:nvSpPr>
            <p:cNvPr id="34" name="Rectangle 33"/>
            <p:cNvSpPr/>
            <p:nvPr/>
          </p:nvSpPr>
          <p:spPr>
            <a:xfrm>
              <a:off x="-1531625" y="3113842"/>
              <a:ext cx="666831" cy="666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1784237" y="2091867"/>
              <a:ext cx="892173" cy="892174"/>
            </a:xfrm>
            <a:prstGeom prst="ellipse">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2977656" y="904302"/>
              <a:ext cx="892173" cy="892174"/>
            </a:xfrm>
            <a:prstGeom prst="ellipse">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rot="19733815">
              <a:off x="-1995636" y="1083085"/>
              <a:ext cx="963824" cy="830885"/>
            </a:xfrm>
            <a:prstGeom prst="triangl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4631696" y="1358742"/>
              <a:ext cx="666831" cy="666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3823411" y="2299954"/>
              <a:ext cx="892173" cy="892174"/>
            </a:xfrm>
            <a:prstGeom prst="ellipse">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5190454" y="2380142"/>
              <a:ext cx="892173" cy="892174"/>
            </a:xfrm>
            <a:prstGeom prst="ellipse">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p:nvSpPr>
          <p:spPr>
            <a:xfrm rot="1395448">
              <a:off x="-4631696" y="3691127"/>
              <a:ext cx="963824" cy="830885"/>
            </a:xfrm>
            <a:prstGeom prst="triangl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1589506" y="3968442"/>
              <a:ext cx="892173" cy="892174"/>
            </a:xfrm>
            <a:prstGeom prst="ellipse">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4971622" y="4971754"/>
              <a:ext cx="892173" cy="892174"/>
            </a:xfrm>
            <a:prstGeom prst="ellipse">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3125141" y="3629376"/>
              <a:ext cx="892173" cy="892174"/>
            </a:xfrm>
            <a:prstGeom prst="ellipse">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3749792" y="5336594"/>
              <a:ext cx="666832" cy="666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Isosceles Triangle 81"/>
            <p:cNvSpPr/>
            <p:nvPr/>
          </p:nvSpPr>
          <p:spPr>
            <a:xfrm rot="19532001">
              <a:off x="-2379344" y="4886545"/>
              <a:ext cx="963824" cy="830885"/>
            </a:xfrm>
            <a:prstGeom prst="triangl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1731452" y="1162513"/>
            <a:ext cx="3076575" cy="830997"/>
          </a:xfrm>
          <a:prstGeom prst="rect">
            <a:avLst/>
          </a:prstGeom>
        </p:spPr>
        <p:txBody>
          <a:bodyPr wrap="square">
            <a:spAutoFit/>
          </a:bodyPr>
          <a:lstStyle/>
          <a:p>
            <a:pPr algn="ctr"/>
            <a:r>
              <a:rPr lang="en-GB" sz="1600" dirty="0"/>
              <a:t>Write down the statement which will always happen everyday.</a:t>
            </a:r>
          </a:p>
        </p:txBody>
      </p:sp>
      <p:graphicFrame>
        <p:nvGraphicFramePr>
          <p:cNvPr id="83" name="Table 82"/>
          <p:cNvGraphicFramePr>
            <a:graphicFrameLocks noGrp="1"/>
          </p:cNvGraphicFramePr>
          <p:nvPr>
            <p:extLst>
              <p:ext uri="{D42A27DB-BD31-4B8C-83A1-F6EECF244321}">
                <p14:modId xmlns:p14="http://schemas.microsoft.com/office/powerpoint/2010/main" val="2421944731"/>
              </p:ext>
            </p:extLst>
          </p:nvPr>
        </p:nvGraphicFramePr>
        <p:xfrm>
          <a:off x="4741339" y="4221841"/>
          <a:ext cx="1857600" cy="1627345"/>
        </p:xfrm>
        <a:graphic>
          <a:graphicData uri="http://schemas.openxmlformats.org/drawingml/2006/table">
            <a:tbl>
              <a:tblPr firstRow="1" bandRow="1">
                <a:tableStyleId>{5940675A-B579-460E-94D1-54222C63F5DA}</a:tableStyleId>
              </a:tblPr>
              <a:tblGrid>
                <a:gridCol w="371520">
                  <a:extLst>
                    <a:ext uri="{9D8B030D-6E8A-4147-A177-3AD203B41FA5}">
                      <a16:colId xmlns:a16="http://schemas.microsoft.com/office/drawing/2014/main" val="20000"/>
                    </a:ext>
                  </a:extLst>
                </a:gridCol>
                <a:gridCol w="371520">
                  <a:extLst>
                    <a:ext uri="{9D8B030D-6E8A-4147-A177-3AD203B41FA5}">
                      <a16:colId xmlns:a16="http://schemas.microsoft.com/office/drawing/2014/main" val="20001"/>
                    </a:ext>
                  </a:extLst>
                </a:gridCol>
                <a:gridCol w="371520">
                  <a:extLst>
                    <a:ext uri="{9D8B030D-6E8A-4147-A177-3AD203B41FA5}">
                      <a16:colId xmlns:a16="http://schemas.microsoft.com/office/drawing/2014/main" val="20002"/>
                    </a:ext>
                  </a:extLst>
                </a:gridCol>
                <a:gridCol w="371520">
                  <a:extLst>
                    <a:ext uri="{9D8B030D-6E8A-4147-A177-3AD203B41FA5}">
                      <a16:colId xmlns:a16="http://schemas.microsoft.com/office/drawing/2014/main" val="20003"/>
                    </a:ext>
                  </a:extLst>
                </a:gridCol>
                <a:gridCol w="371520">
                  <a:extLst>
                    <a:ext uri="{9D8B030D-6E8A-4147-A177-3AD203B41FA5}">
                      <a16:colId xmlns:a16="http://schemas.microsoft.com/office/drawing/2014/main" val="20004"/>
                    </a:ext>
                  </a:extLst>
                </a:gridCol>
              </a:tblGrid>
              <a:tr h="325469">
                <a:tc>
                  <a:txBody>
                    <a:bodyPr/>
                    <a:lstStyle/>
                    <a:p>
                      <a:endParaRPr lang="en-GB" sz="1600" dirty="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dirty="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dirty="0"/>
                    </a:p>
                  </a:txBody>
                  <a:tcPr marL="81367" marR="81367" marT="40684" marB="40684">
                    <a:solidFill>
                      <a:schemeClr val="bg1"/>
                    </a:solidFill>
                  </a:tcPr>
                </a:tc>
                <a:extLst>
                  <a:ext uri="{0D108BD9-81ED-4DB2-BD59-A6C34878D82A}">
                    <a16:rowId xmlns:a16="http://schemas.microsoft.com/office/drawing/2014/main" val="10000"/>
                  </a:ext>
                </a:extLst>
              </a:tr>
              <a:tr h="325469">
                <a:tc>
                  <a:txBody>
                    <a:bodyPr/>
                    <a:lstStyle/>
                    <a:p>
                      <a:endParaRPr lang="en-GB" sz="160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dirty="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dirty="0"/>
                    </a:p>
                  </a:txBody>
                  <a:tcPr marL="81367" marR="81367" marT="40684" marB="40684">
                    <a:solidFill>
                      <a:schemeClr val="bg1"/>
                    </a:solidFill>
                  </a:tcPr>
                </a:tc>
                <a:extLst>
                  <a:ext uri="{0D108BD9-81ED-4DB2-BD59-A6C34878D82A}">
                    <a16:rowId xmlns:a16="http://schemas.microsoft.com/office/drawing/2014/main" val="10001"/>
                  </a:ext>
                </a:extLst>
              </a:tr>
              <a:tr h="325469">
                <a:tc>
                  <a:txBody>
                    <a:bodyPr/>
                    <a:lstStyle/>
                    <a:p>
                      <a:endParaRPr lang="en-GB" sz="160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a:p>
                  </a:txBody>
                  <a:tcPr marL="81367" marR="81367" marT="40684" marB="40684">
                    <a:solidFill>
                      <a:schemeClr val="bg1"/>
                    </a:solidFill>
                  </a:tcPr>
                </a:tc>
                <a:extLst>
                  <a:ext uri="{0D108BD9-81ED-4DB2-BD59-A6C34878D82A}">
                    <a16:rowId xmlns:a16="http://schemas.microsoft.com/office/drawing/2014/main" val="10002"/>
                  </a:ext>
                </a:extLst>
              </a:tr>
              <a:tr h="325469">
                <a:tc>
                  <a:txBody>
                    <a:bodyPr/>
                    <a:lstStyle/>
                    <a:p>
                      <a:endParaRPr lang="en-GB" sz="160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dirty="0"/>
                    </a:p>
                  </a:txBody>
                  <a:tcPr marL="81367" marR="81367" marT="40684" marB="40684">
                    <a:solidFill>
                      <a:schemeClr val="bg1"/>
                    </a:solidFill>
                  </a:tcPr>
                </a:tc>
                <a:tc>
                  <a:txBody>
                    <a:bodyPr/>
                    <a:lstStyle/>
                    <a:p>
                      <a:endParaRPr lang="en-GB" sz="1600" dirty="0"/>
                    </a:p>
                  </a:txBody>
                  <a:tcPr marL="81367" marR="81367" marT="40684" marB="40684">
                    <a:solidFill>
                      <a:schemeClr val="bg1"/>
                    </a:solidFill>
                  </a:tcPr>
                </a:tc>
                <a:extLst>
                  <a:ext uri="{0D108BD9-81ED-4DB2-BD59-A6C34878D82A}">
                    <a16:rowId xmlns:a16="http://schemas.microsoft.com/office/drawing/2014/main" val="10003"/>
                  </a:ext>
                </a:extLst>
              </a:tr>
              <a:tr h="325469">
                <a:tc>
                  <a:txBody>
                    <a:bodyPr/>
                    <a:lstStyle/>
                    <a:p>
                      <a:endParaRPr lang="en-GB" sz="160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dirty="0"/>
                    </a:p>
                  </a:txBody>
                  <a:tcPr marL="81367" marR="81367" marT="40684" marB="40684">
                    <a:solidFill>
                      <a:schemeClr val="bg1"/>
                    </a:solidFill>
                  </a:tcPr>
                </a:tc>
                <a:tc>
                  <a:txBody>
                    <a:bodyPr/>
                    <a:lstStyle/>
                    <a:p>
                      <a:endParaRPr lang="en-GB" sz="1600"/>
                    </a:p>
                  </a:txBody>
                  <a:tcPr marL="81367" marR="81367" marT="40684" marB="40684">
                    <a:solidFill>
                      <a:schemeClr val="bg1"/>
                    </a:solidFill>
                  </a:tcPr>
                </a:tc>
                <a:tc>
                  <a:txBody>
                    <a:bodyPr/>
                    <a:lstStyle/>
                    <a:p>
                      <a:endParaRPr lang="en-GB" sz="1600" dirty="0"/>
                    </a:p>
                  </a:txBody>
                  <a:tcPr marL="81367" marR="81367" marT="40684" marB="40684">
                    <a:solidFill>
                      <a:schemeClr val="bg1"/>
                    </a:solidFill>
                  </a:tcPr>
                </a:tc>
                <a:extLst>
                  <a:ext uri="{0D108BD9-81ED-4DB2-BD59-A6C34878D82A}">
                    <a16:rowId xmlns:a16="http://schemas.microsoft.com/office/drawing/2014/main" val="10004"/>
                  </a:ext>
                </a:extLst>
              </a:tr>
            </a:tbl>
          </a:graphicData>
        </a:graphic>
      </p:graphicFrame>
      <p:grpSp>
        <p:nvGrpSpPr>
          <p:cNvPr id="9" name="Group 8"/>
          <p:cNvGrpSpPr/>
          <p:nvPr/>
        </p:nvGrpSpPr>
        <p:grpSpPr>
          <a:xfrm>
            <a:off x="4451193" y="4077326"/>
            <a:ext cx="2590942" cy="2009599"/>
            <a:chOff x="4976417" y="4184901"/>
            <a:chExt cx="2590942" cy="2009599"/>
          </a:xfrm>
        </p:grpSpPr>
        <p:sp>
          <p:nvSpPr>
            <p:cNvPr id="86" name="TextBox 85"/>
            <p:cNvSpPr txBox="1"/>
            <p:nvPr/>
          </p:nvSpPr>
          <p:spPr>
            <a:xfrm>
              <a:off x="5257038" y="5948279"/>
              <a:ext cx="2310321" cy="246221"/>
            </a:xfrm>
            <a:prstGeom prst="rect">
              <a:avLst/>
            </a:prstGeom>
            <a:noFill/>
          </p:spPr>
          <p:txBody>
            <a:bodyPr wrap="square" rtlCol="0">
              <a:spAutoFit/>
            </a:bodyPr>
            <a:lstStyle/>
            <a:p>
              <a:r>
                <a:rPr lang="en-GB" sz="1000" dirty="0"/>
                <a:t>Dog    Cat    Fish   Rabbit Hamster</a:t>
              </a:r>
            </a:p>
          </p:txBody>
        </p:sp>
        <p:sp>
          <p:nvSpPr>
            <p:cNvPr id="103" name="TextBox 102"/>
            <p:cNvSpPr txBox="1"/>
            <p:nvPr/>
          </p:nvSpPr>
          <p:spPr>
            <a:xfrm>
              <a:off x="4976417" y="4184901"/>
              <a:ext cx="435945" cy="276999"/>
            </a:xfrm>
            <a:prstGeom prst="rect">
              <a:avLst/>
            </a:prstGeom>
            <a:noFill/>
          </p:spPr>
          <p:txBody>
            <a:bodyPr wrap="square" rtlCol="0">
              <a:spAutoFit/>
            </a:bodyPr>
            <a:lstStyle/>
            <a:p>
              <a:r>
                <a:rPr lang="en-GB" sz="1200" dirty="0"/>
                <a:t>10</a:t>
              </a:r>
            </a:p>
          </p:txBody>
        </p:sp>
        <p:sp>
          <p:nvSpPr>
            <p:cNvPr id="104" name="TextBox 103"/>
            <p:cNvSpPr txBox="1"/>
            <p:nvPr/>
          </p:nvSpPr>
          <p:spPr>
            <a:xfrm>
              <a:off x="5024042" y="4510679"/>
              <a:ext cx="435945" cy="276999"/>
            </a:xfrm>
            <a:prstGeom prst="rect">
              <a:avLst/>
            </a:prstGeom>
            <a:noFill/>
          </p:spPr>
          <p:txBody>
            <a:bodyPr wrap="square" rtlCol="0">
              <a:spAutoFit/>
            </a:bodyPr>
            <a:lstStyle/>
            <a:p>
              <a:r>
                <a:rPr lang="en-GB" sz="1200" dirty="0"/>
                <a:t>8</a:t>
              </a:r>
            </a:p>
          </p:txBody>
        </p:sp>
        <p:sp>
          <p:nvSpPr>
            <p:cNvPr id="105" name="TextBox 104"/>
            <p:cNvSpPr txBox="1"/>
            <p:nvPr/>
          </p:nvSpPr>
          <p:spPr>
            <a:xfrm>
              <a:off x="5024042" y="4832724"/>
              <a:ext cx="435945" cy="276999"/>
            </a:xfrm>
            <a:prstGeom prst="rect">
              <a:avLst/>
            </a:prstGeom>
            <a:noFill/>
          </p:spPr>
          <p:txBody>
            <a:bodyPr wrap="square" rtlCol="0">
              <a:spAutoFit/>
            </a:bodyPr>
            <a:lstStyle/>
            <a:p>
              <a:r>
                <a:rPr lang="en-GB" sz="1200" dirty="0"/>
                <a:t>6</a:t>
              </a:r>
            </a:p>
          </p:txBody>
        </p:sp>
        <p:sp>
          <p:nvSpPr>
            <p:cNvPr id="106" name="TextBox 105"/>
            <p:cNvSpPr txBox="1"/>
            <p:nvPr/>
          </p:nvSpPr>
          <p:spPr>
            <a:xfrm>
              <a:off x="5024042" y="5147978"/>
              <a:ext cx="435945" cy="276999"/>
            </a:xfrm>
            <a:prstGeom prst="rect">
              <a:avLst/>
            </a:prstGeom>
            <a:noFill/>
          </p:spPr>
          <p:txBody>
            <a:bodyPr wrap="square" rtlCol="0">
              <a:spAutoFit/>
            </a:bodyPr>
            <a:lstStyle/>
            <a:p>
              <a:r>
                <a:rPr lang="en-GB" sz="1200" dirty="0"/>
                <a:t>4</a:t>
              </a:r>
            </a:p>
          </p:txBody>
        </p:sp>
        <p:sp>
          <p:nvSpPr>
            <p:cNvPr id="107" name="TextBox 106"/>
            <p:cNvSpPr txBox="1"/>
            <p:nvPr/>
          </p:nvSpPr>
          <p:spPr>
            <a:xfrm>
              <a:off x="5024042" y="5814387"/>
              <a:ext cx="435945" cy="276999"/>
            </a:xfrm>
            <a:prstGeom prst="rect">
              <a:avLst/>
            </a:prstGeom>
            <a:noFill/>
          </p:spPr>
          <p:txBody>
            <a:bodyPr wrap="square" rtlCol="0">
              <a:spAutoFit/>
            </a:bodyPr>
            <a:lstStyle/>
            <a:p>
              <a:r>
                <a:rPr lang="en-GB" sz="1200" dirty="0"/>
                <a:t>0</a:t>
              </a:r>
            </a:p>
          </p:txBody>
        </p:sp>
        <p:sp>
          <p:nvSpPr>
            <p:cNvPr id="108" name="TextBox 107"/>
            <p:cNvSpPr txBox="1"/>
            <p:nvPr/>
          </p:nvSpPr>
          <p:spPr>
            <a:xfrm>
              <a:off x="5024042" y="5486962"/>
              <a:ext cx="435945" cy="276999"/>
            </a:xfrm>
            <a:prstGeom prst="rect">
              <a:avLst/>
            </a:prstGeom>
            <a:noFill/>
          </p:spPr>
          <p:txBody>
            <a:bodyPr wrap="square" rtlCol="0">
              <a:spAutoFit/>
            </a:bodyPr>
            <a:lstStyle/>
            <a:p>
              <a:r>
                <a:rPr lang="en-GB" sz="1200" dirty="0"/>
                <a:t>2</a:t>
              </a:r>
            </a:p>
          </p:txBody>
        </p:sp>
      </p:grpSp>
      <p:grpSp>
        <p:nvGrpSpPr>
          <p:cNvPr id="10" name="Group 9"/>
          <p:cNvGrpSpPr/>
          <p:nvPr/>
        </p:nvGrpSpPr>
        <p:grpSpPr>
          <a:xfrm>
            <a:off x="4784467" y="4392985"/>
            <a:ext cx="1767697" cy="1433364"/>
            <a:chOff x="5295400" y="4267405"/>
            <a:chExt cx="2049213" cy="1661640"/>
          </a:xfrm>
        </p:grpSpPr>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5400" y="5621491"/>
              <a:ext cx="356084" cy="307554"/>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282" y="5621491"/>
              <a:ext cx="351694" cy="294548"/>
            </a:xfrm>
            <a:prstGeom prst="rect">
              <a:avLst/>
            </a:prstGeom>
          </p:spPr>
        </p:pic>
        <p:pic>
          <p:nvPicPr>
            <p:cNvPr id="90" name="Picture 8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8386" y="5672425"/>
              <a:ext cx="389924" cy="217116"/>
            </a:xfrm>
            <a:prstGeom prst="rect">
              <a:avLst/>
            </a:prstGeom>
          </p:spPr>
        </p:pic>
        <p:pic>
          <p:nvPicPr>
            <p:cNvPr id="91" name="Pictur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1862" y="5624135"/>
              <a:ext cx="345555" cy="294624"/>
            </a:xfrm>
            <a:prstGeom prst="rect">
              <a:avLst/>
            </a:prstGeom>
          </p:spPr>
        </p:pic>
        <p:pic>
          <p:nvPicPr>
            <p:cNvPr id="92" name="Picture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4588" y="5667898"/>
              <a:ext cx="330025" cy="251012"/>
            </a:xfrm>
            <a:prstGeom prst="rect">
              <a:avLst/>
            </a:prstGeom>
          </p:spPr>
        </p:pic>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5400" y="5240590"/>
              <a:ext cx="356084" cy="307554"/>
            </a:xfrm>
            <a:prstGeom prst="rect">
              <a:avLst/>
            </a:prstGeom>
          </p:spPr>
        </p:pic>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5400" y="4876757"/>
              <a:ext cx="356084" cy="307554"/>
            </a:xfrm>
            <a:prstGeom prst="rect">
              <a:avLst/>
            </a:prstGeom>
          </p:spPr>
        </p:pic>
        <p:pic>
          <p:nvPicPr>
            <p:cNvPr id="95" name="Pictur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282" y="5252626"/>
              <a:ext cx="351694" cy="294548"/>
            </a:xfrm>
            <a:prstGeom prst="rect">
              <a:avLst/>
            </a:prstGeom>
          </p:spPr>
        </p:pic>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282" y="4492643"/>
              <a:ext cx="351694" cy="294548"/>
            </a:xfrm>
            <a:prstGeom prst="rect">
              <a:avLst/>
            </a:prstGeom>
          </p:spPr>
        </p:pic>
        <p:pic>
          <p:nvPicPr>
            <p:cNvPr id="97" name="Picture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282" y="4875941"/>
              <a:ext cx="351694" cy="294548"/>
            </a:xfrm>
            <a:prstGeom prst="rect">
              <a:avLst/>
            </a:prstGeom>
          </p:spPr>
        </p:pic>
        <p:pic>
          <p:nvPicPr>
            <p:cNvPr id="98" name="Picture 97"/>
            <p:cNvPicPr>
              <a:picLocks noChangeAspect="1"/>
            </p:cNvPicPr>
            <p:nvPr/>
          </p:nvPicPr>
          <p:blipFill rotWithShape="1">
            <a:blip r:embed="rId7" cstate="print">
              <a:extLst>
                <a:ext uri="{28A0092B-C50C-407E-A947-70E740481C1C}">
                  <a14:useLocalDpi xmlns:a14="http://schemas.microsoft.com/office/drawing/2010/main" val="0"/>
                </a:ext>
              </a:extLst>
            </a:blip>
            <a:srcRect t="46543" b="1"/>
            <a:stretch/>
          </p:blipFill>
          <p:spPr>
            <a:xfrm>
              <a:off x="6098386" y="5424640"/>
              <a:ext cx="389924" cy="116063"/>
            </a:xfrm>
            <a:prstGeom prst="rect">
              <a:avLst/>
            </a:prstGeom>
          </p:spPr>
        </p:pic>
        <p:pic>
          <p:nvPicPr>
            <p:cNvPr id="99" name="Picture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4587" y="5317474"/>
              <a:ext cx="330025" cy="251012"/>
            </a:xfrm>
            <a:prstGeom prst="rect">
              <a:avLst/>
            </a:prstGeom>
          </p:spPr>
        </p:pic>
        <p:pic>
          <p:nvPicPr>
            <p:cNvPr id="100" name="Picture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1862" y="4471057"/>
              <a:ext cx="345555" cy="294624"/>
            </a:xfrm>
            <a:prstGeom prst="rect">
              <a:avLst/>
            </a:prstGeom>
          </p:spPr>
        </p:pic>
        <p:pic>
          <p:nvPicPr>
            <p:cNvPr id="101" name="Picture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1862" y="4851526"/>
              <a:ext cx="345555" cy="294624"/>
            </a:xfrm>
            <a:prstGeom prst="rect">
              <a:avLst/>
            </a:prstGeom>
          </p:spPr>
        </p:pic>
        <p:pic>
          <p:nvPicPr>
            <p:cNvPr id="102" name="Picture 1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1862" y="5243594"/>
              <a:ext cx="345555" cy="294624"/>
            </a:xfrm>
            <a:prstGeom prst="rect">
              <a:avLst/>
            </a:prstGeom>
          </p:spPr>
        </p:pic>
        <p:pic>
          <p:nvPicPr>
            <p:cNvPr id="122" name="Picture 121"/>
            <p:cNvPicPr>
              <a:picLocks noChangeAspect="1"/>
            </p:cNvPicPr>
            <p:nvPr/>
          </p:nvPicPr>
          <p:blipFill rotWithShape="1">
            <a:blip r:embed="rId6" cstate="print">
              <a:extLst>
                <a:ext uri="{28A0092B-C50C-407E-A947-70E740481C1C}">
                  <a14:useLocalDpi xmlns:a14="http://schemas.microsoft.com/office/drawing/2010/main" val="0"/>
                </a:ext>
              </a:extLst>
            </a:blip>
            <a:srcRect t="48864"/>
            <a:stretch/>
          </p:blipFill>
          <p:spPr>
            <a:xfrm>
              <a:off x="5702282" y="4267405"/>
              <a:ext cx="351694" cy="150619"/>
            </a:xfrm>
            <a:prstGeom prst="rect">
              <a:avLst/>
            </a:prstGeom>
          </p:spPr>
        </p:pic>
      </p:grpSp>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53657" y="5087711"/>
            <a:ext cx="1242250" cy="999214"/>
          </a:xfrm>
          <a:prstGeom prst="rect">
            <a:avLst/>
          </a:prstGeom>
        </p:spPr>
      </p:pic>
      <p:grpSp>
        <p:nvGrpSpPr>
          <p:cNvPr id="3" name="Group 2"/>
          <p:cNvGrpSpPr/>
          <p:nvPr/>
        </p:nvGrpSpPr>
        <p:grpSpPr>
          <a:xfrm>
            <a:off x="6661622" y="2696280"/>
            <a:ext cx="1469632" cy="1305532"/>
            <a:chOff x="6661622" y="2696280"/>
            <a:chExt cx="1469632" cy="1305532"/>
          </a:xfrm>
        </p:grpSpPr>
        <p:sp>
          <p:nvSpPr>
            <p:cNvPr id="64" name="Answer 2"/>
            <p:cNvSpPr>
              <a:spLocks noChangeArrowheads="1"/>
            </p:cNvSpPr>
            <p:nvPr/>
          </p:nvSpPr>
          <p:spPr bwMode="auto">
            <a:xfrm>
              <a:off x="7299231" y="2696280"/>
              <a:ext cx="832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b="1" dirty="0">
                  <a:solidFill>
                    <a:schemeClr val="tx1"/>
                  </a:solidFill>
                </a:rPr>
                <a:t>Cat </a:t>
              </a:r>
            </a:p>
          </p:txBody>
        </p:sp>
        <p:sp>
          <p:nvSpPr>
            <p:cNvPr id="66" name="Answer 2"/>
            <p:cNvSpPr>
              <a:spLocks noChangeArrowheads="1"/>
            </p:cNvSpPr>
            <p:nvPr/>
          </p:nvSpPr>
          <p:spPr bwMode="auto">
            <a:xfrm>
              <a:off x="7042135" y="3053060"/>
              <a:ext cx="832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b="1" dirty="0">
                  <a:solidFill>
                    <a:schemeClr val="tx1"/>
                  </a:solidFill>
                </a:rPr>
                <a:t>Fish</a:t>
              </a:r>
            </a:p>
          </p:txBody>
        </p:sp>
        <p:sp>
          <p:nvSpPr>
            <p:cNvPr id="67" name="Answer 2"/>
            <p:cNvSpPr>
              <a:spLocks noChangeArrowheads="1"/>
            </p:cNvSpPr>
            <p:nvPr/>
          </p:nvSpPr>
          <p:spPr bwMode="auto">
            <a:xfrm>
              <a:off x="6661622" y="3632480"/>
              <a:ext cx="832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b="1" dirty="0">
                  <a:solidFill>
                    <a:schemeClr val="tx1"/>
                  </a:solidFill>
                </a:rPr>
                <a:t>6 </a:t>
              </a:r>
            </a:p>
          </p:txBody>
        </p:sp>
      </p:gr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59765" y="919411"/>
            <a:ext cx="1087327" cy="1315507"/>
          </a:xfrm>
          <a:prstGeom prst="rect">
            <a:avLst/>
          </a:prstGeom>
        </p:spPr>
      </p:pic>
      <p:sp>
        <p:nvSpPr>
          <p:cNvPr id="5" name="TextBox 4"/>
          <p:cNvSpPr txBox="1"/>
          <p:nvPr/>
        </p:nvSpPr>
        <p:spPr>
          <a:xfrm>
            <a:off x="4779105" y="3898011"/>
            <a:ext cx="1730188" cy="338554"/>
          </a:xfrm>
          <a:prstGeom prst="rect">
            <a:avLst/>
          </a:prstGeom>
          <a:noFill/>
        </p:spPr>
        <p:txBody>
          <a:bodyPr wrap="square" rtlCol="0">
            <a:spAutoFit/>
          </a:bodyPr>
          <a:lstStyle/>
          <a:p>
            <a:pPr algn="ctr"/>
            <a:r>
              <a:rPr lang="en-GB" sz="1600" dirty="0"/>
              <a:t>Favourite Pets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58"/>
                  </p:tgtEl>
                </p:cond>
              </p:nextCondLst>
            </p:seq>
            <p:seq concurrent="1" nextAc="seek">
              <p:cTn id="17" restart="whenNotActive" fill="hold" evtFilter="cancelBubble" nodeType="interactiveSeq">
                <p:stCondLst>
                  <p:cond evt="onClick" delay="0">
                    <p:tgtEl>
                      <p:spTgt spid="6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afterEffect">
                                  <p:stCondLst>
                                    <p:cond delay="0"/>
                                  </p:stCondLst>
                                  <p:childTnLst>
                                    <p:animEffect transition="out" filter="fade">
                                      <p:cBhvr>
                                        <p:cTn id="21" dur="500"/>
                                        <p:tgtEl>
                                          <p:spTgt spid="61"/>
                                        </p:tgtEl>
                                      </p:cBhvr>
                                    </p:animEffect>
                                    <p:set>
                                      <p:cBhvr>
                                        <p:cTn id="22" dur="1" fill="hold">
                                          <p:stCondLst>
                                            <p:cond delay="499"/>
                                          </p:stCondLst>
                                        </p:cTn>
                                        <p:tgtEl>
                                          <p:spTgt spid="6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nextCondLst>
                <p:cond evt="onClick" delay="0">
                  <p:tgtEl>
                    <p:spTgt spid="61"/>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7"/>
                                        </p:tgtEl>
                                      </p:cBhvr>
                                    </p:animEffect>
                                    <p:set>
                                      <p:cBhvr>
                                        <p:cTn id="31" dur="1" fill="hold">
                                          <p:stCondLst>
                                            <p:cond delay="499"/>
                                          </p:stCondLst>
                                        </p:cTn>
                                        <p:tgtEl>
                                          <p:spTgt spid="5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26" presetClass="emph" presetSubtype="0" repeatCount="3000" fill="hold" grpId="1" nodeType="withEffect">
                                  <p:stCondLst>
                                    <p:cond delay="0"/>
                                  </p:st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childTnLst>
                          </p:cTn>
                        </p:par>
                      </p:childTnLst>
                    </p:cTn>
                  </p:par>
                </p:childTnLst>
              </p:cTn>
              <p:nextCondLst>
                <p:cond evt="onClick" delay="0">
                  <p:tgtEl>
                    <p:spTgt spid="57"/>
                  </p:tgtEl>
                </p:cond>
              </p:nextCondLst>
            </p:seq>
          </p:childTnLst>
        </p:cTn>
      </p:par>
    </p:tnLst>
    <p:bldLst>
      <p:bldP spid="57" grpId="0" animBg="1"/>
      <p:bldP spid="58" grpId="0" animBg="1"/>
      <p:bldP spid="61" grpId="0" animBg="1"/>
      <p:bldP spid="65" grpId="0"/>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ed Rectangle 2"/>
          <p:cNvSpPr/>
          <p:nvPr/>
        </p:nvSpPr>
        <p:spPr>
          <a:xfrm>
            <a:off x="755650" y="782638"/>
            <a:ext cx="3829050" cy="3577056"/>
          </a:xfrm>
          <a:prstGeom prst="roundRect">
            <a:avLst>
              <a:gd name="adj" fmla="val 0"/>
            </a:avLst>
          </a:prstGeom>
          <a:solidFill>
            <a:srgbClr val="FFEDA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Data Analysis</a:t>
            </a:r>
          </a:p>
        </p:txBody>
      </p:sp>
      <p:sp>
        <p:nvSpPr>
          <p:cNvPr id="13319" name="Rectangle 22"/>
          <p:cNvSpPr>
            <a:spLocks noChangeArrowheads="1"/>
          </p:cNvSpPr>
          <p:nvPr/>
        </p:nvSpPr>
        <p:spPr bwMode="auto">
          <a:xfrm>
            <a:off x="998538" y="476250"/>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a:solidFill>
                  <a:schemeClr val="tx1"/>
                </a:solidFill>
              </a:rPr>
              <a:t>Menu</a:t>
            </a:r>
          </a:p>
        </p:txBody>
      </p:sp>
      <p:pic>
        <p:nvPicPr>
          <p:cNvPr id="13320"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0" y="511175"/>
            <a:ext cx="211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hlinkClick r:id="rId4" action="ppaction://hlinksldjump"/>
          </p:cNvPr>
          <p:cNvSpPr/>
          <p:nvPr/>
        </p:nvSpPr>
        <p:spPr>
          <a:xfrm>
            <a:off x="771525" y="500063"/>
            <a:ext cx="787400"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1" name="Rounded Rectangle 49"/>
          <p:cNvSpPr/>
          <p:nvPr/>
        </p:nvSpPr>
        <p:spPr>
          <a:xfrm>
            <a:off x="4715993" y="782639"/>
            <a:ext cx="3672357" cy="3577055"/>
          </a:xfrm>
          <a:prstGeom prst="roundRect">
            <a:avLst>
              <a:gd name="adj" fmla="val 0"/>
            </a:avLst>
          </a:prstGeom>
          <a:solidFill>
            <a:srgbClr val="FFB8B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Data Analysis</a:t>
            </a:r>
          </a:p>
        </p:txBody>
      </p:sp>
      <p:sp>
        <p:nvSpPr>
          <p:cNvPr id="175" name="Rounded Rectangle 49"/>
          <p:cNvSpPr/>
          <p:nvPr/>
        </p:nvSpPr>
        <p:spPr>
          <a:xfrm>
            <a:off x="755650" y="4459035"/>
            <a:ext cx="7632700" cy="1642384"/>
          </a:xfrm>
          <a:prstGeom prst="roundRect">
            <a:avLst>
              <a:gd name="adj" fmla="val 0"/>
            </a:avLst>
          </a:prstGeom>
          <a:solidFill>
            <a:srgbClr val="C9E1B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Gathering Data</a:t>
            </a:r>
          </a:p>
        </p:txBody>
      </p:sp>
      <p:sp>
        <p:nvSpPr>
          <p:cNvPr id="40" name="Reveal Answer 1"/>
          <p:cNvSpPr/>
          <p:nvPr/>
        </p:nvSpPr>
        <p:spPr>
          <a:xfrm>
            <a:off x="1164534" y="3980315"/>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41" name="Reveal Answer 3"/>
          <p:cNvSpPr/>
          <p:nvPr/>
        </p:nvSpPr>
        <p:spPr>
          <a:xfrm>
            <a:off x="4034125" y="5103980"/>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42" name="Rectangle 58"/>
          <p:cNvSpPr>
            <a:spLocks noChangeArrowheads="1"/>
          </p:cNvSpPr>
          <p:nvPr/>
        </p:nvSpPr>
        <p:spPr bwMode="auto">
          <a:xfrm>
            <a:off x="771525" y="1193190"/>
            <a:ext cx="381317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dirty="0"/>
              <a:t>This bar graph shows how many people have their birthday in each month.</a:t>
            </a:r>
          </a:p>
        </p:txBody>
      </p:sp>
      <p:sp>
        <p:nvSpPr>
          <p:cNvPr id="43" name="Rectangle 58"/>
          <p:cNvSpPr>
            <a:spLocks noChangeArrowheads="1"/>
          </p:cNvSpPr>
          <p:nvPr/>
        </p:nvSpPr>
        <p:spPr bwMode="auto">
          <a:xfrm>
            <a:off x="4715991" y="1580701"/>
            <a:ext cx="153423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dirty="0"/>
              <a:t>This bar graph is missing a label for one of its axis. Can you think of a label for it?</a:t>
            </a:r>
          </a:p>
        </p:txBody>
      </p:sp>
      <p:sp>
        <p:nvSpPr>
          <p:cNvPr id="44" name="Reveal Answer 2"/>
          <p:cNvSpPr/>
          <p:nvPr/>
        </p:nvSpPr>
        <p:spPr>
          <a:xfrm>
            <a:off x="5122968" y="3081105"/>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45" name="Rectangle 58"/>
          <p:cNvSpPr>
            <a:spLocks noChangeArrowheads="1"/>
          </p:cNvSpPr>
          <p:nvPr/>
        </p:nvSpPr>
        <p:spPr bwMode="auto">
          <a:xfrm>
            <a:off x="1184995" y="4760050"/>
            <a:ext cx="6770141"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indent="0" algn="ctr">
              <a:buNone/>
            </a:pPr>
            <a:r>
              <a:rPr lang="en-GB" sz="1600" dirty="0"/>
              <a:t>Draw tally marks for each of these numbers:</a:t>
            </a:r>
            <a:br>
              <a:rPr lang="en-GB" sz="1600" dirty="0"/>
            </a:br>
            <a:endParaRPr lang="en-GB" sz="1600" dirty="0"/>
          </a:p>
          <a:p>
            <a:pPr marL="0" indent="0" algn="ctr">
              <a:buNone/>
            </a:pPr>
            <a:r>
              <a:rPr lang="en-GB" sz="1600" dirty="0"/>
              <a:t>12		16			24</a:t>
            </a:r>
          </a:p>
        </p:txBody>
      </p:sp>
      <p:sp>
        <p:nvSpPr>
          <p:cNvPr id="47" name="Answer 2"/>
          <p:cNvSpPr>
            <a:spLocks noChangeArrowheads="1"/>
          </p:cNvSpPr>
          <p:nvPr/>
        </p:nvSpPr>
        <p:spPr bwMode="auto">
          <a:xfrm>
            <a:off x="4715991" y="3309587"/>
            <a:ext cx="185795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1600" b="1" dirty="0">
                <a:solidFill>
                  <a:schemeClr val="tx1"/>
                </a:solidFill>
              </a:rPr>
              <a:t>An example answer is colour.</a:t>
            </a:r>
          </a:p>
        </p:txBody>
      </p:sp>
      <p:graphicFrame>
        <p:nvGraphicFramePr>
          <p:cNvPr id="4" name="Chart 3"/>
          <p:cNvGraphicFramePr/>
          <p:nvPr>
            <p:extLst>
              <p:ext uri="{D42A27DB-BD31-4B8C-83A1-F6EECF244321}">
                <p14:modId xmlns:p14="http://schemas.microsoft.com/office/powerpoint/2010/main" val="3767665580"/>
              </p:ext>
            </p:extLst>
          </p:nvPr>
        </p:nvGraphicFramePr>
        <p:xfrm>
          <a:off x="2694847" y="956482"/>
          <a:ext cx="1831581" cy="34333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extLst>
              <p:ext uri="{D42A27DB-BD31-4B8C-83A1-F6EECF244321}">
                <p14:modId xmlns:p14="http://schemas.microsoft.com/office/powerpoint/2010/main" val="719636072"/>
              </p:ext>
            </p:extLst>
          </p:nvPr>
        </p:nvGraphicFramePr>
        <p:xfrm>
          <a:off x="6573943" y="1363565"/>
          <a:ext cx="1743332" cy="2571942"/>
        </p:xfrm>
        <a:graphic>
          <a:graphicData uri="http://schemas.openxmlformats.org/drawingml/2006/chart">
            <c:chart xmlns:c="http://schemas.openxmlformats.org/drawingml/2006/chart" xmlns:r="http://schemas.openxmlformats.org/officeDocument/2006/relationships" r:id="rId6"/>
          </a:graphicData>
        </a:graphic>
      </p:graphicFrame>
      <p:grpSp>
        <p:nvGrpSpPr>
          <p:cNvPr id="9" name="Group 8"/>
          <p:cNvGrpSpPr/>
          <p:nvPr/>
        </p:nvGrpSpPr>
        <p:grpSpPr>
          <a:xfrm>
            <a:off x="1478701" y="5670075"/>
            <a:ext cx="6469464" cy="332003"/>
            <a:chOff x="1478701" y="5435671"/>
            <a:chExt cx="6469464" cy="332003"/>
          </a:xfrm>
        </p:grpSpPr>
        <p:grpSp>
          <p:nvGrpSpPr>
            <p:cNvPr id="8" name="Group 7"/>
            <p:cNvGrpSpPr/>
            <p:nvPr/>
          </p:nvGrpSpPr>
          <p:grpSpPr>
            <a:xfrm>
              <a:off x="1478701" y="5435671"/>
              <a:ext cx="1187661" cy="332003"/>
              <a:chOff x="1086249" y="5423556"/>
              <a:chExt cx="1755579" cy="490761"/>
            </a:xfrm>
          </p:grpSpPr>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8489" y="5423556"/>
                <a:ext cx="84081" cy="490761"/>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7747" y="5423556"/>
                <a:ext cx="84081" cy="490761"/>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5618" y="5423556"/>
                <a:ext cx="685719" cy="490761"/>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249" y="5423556"/>
                <a:ext cx="685719" cy="490761"/>
              </a:xfrm>
              <a:prstGeom prst="rect">
                <a:avLst/>
              </a:prstGeom>
            </p:spPr>
          </p:pic>
        </p:grpSp>
        <p:grpSp>
          <p:nvGrpSpPr>
            <p:cNvPr id="7" name="Group 6"/>
            <p:cNvGrpSpPr/>
            <p:nvPr/>
          </p:nvGrpSpPr>
          <p:grpSpPr>
            <a:xfrm>
              <a:off x="3378692" y="5435671"/>
              <a:ext cx="1514197" cy="332003"/>
              <a:chOff x="3583140" y="5423556"/>
              <a:chExt cx="2238259" cy="490761"/>
            </a:xfrm>
          </p:grpSpPr>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7318" y="5423556"/>
                <a:ext cx="84081" cy="490761"/>
              </a:xfrm>
              <a:prstGeom prst="rect">
                <a:avLst/>
              </a:prstGeom>
            </p:spPr>
          </p:pic>
          <p:pic>
            <p:nvPicPr>
              <p:cNvPr id="61" name="Picture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4447" y="5423556"/>
                <a:ext cx="685719" cy="490761"/>
              </a:xfrm>
              <a:prstGeom prst="rect">
                <a:avLst/>
              </a:prstGeom>
            </p:spPr>
          </p:pic>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5078" y="5423556"/>
                <a:ext cx="685719" cy="490761"/>
              </a:xfrm>
              <a:prstGeom prst="rect">
                <a:avLst/>
              </a:prstGeom>
            </p:spPr>
          </p:pic>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3140" y="5423556"/>
                <a:ext cx="685719" cy="490761"/>
              </a:xfrm>
              <a:prstGeom prst="rect">
                <a:avLst/>
              </a:prstGeom>
            </p:spPr>
          </p:pic>
        </p:grpSp>
        <p:grpSp>
          <p:nvGrpSpPr>
            <p:cNvPr id="6" name="Group 5"/>
            <p:cNvGrpSpPr/>
            <p:nvPr/>
          </p:nvGrpSpPr>
          <p:grpSpPr>
            <a:xfrm>
              <a:off x="5629588" y="5435671"/>
              <a:ext cx="2318577" cy="332003"/>
              <a:chOff x="6171836" y="5423556"/>
              <a:chExt cx="3427280" cy="490761"/>
            </a:xfrm>
          </p:grpSpPr>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8923" y="5423556"/>
                <a:ext cx="84081" cy="490761"/>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8181" y="5423556"/>
                <a:ext cx="84081" cy="490761"/>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5608" y="5423556"/>
                <a:ext cx="84081" cy="490761"/>
              </a:xfrm>
              <a:prstGeom prst="rect">
                <a:avLst/>
              </a:prstGeom>
            </p:spPr>
          </p:pic>
          <p:pic>
            <p:nvPicPr>
              <p:cNvPr id="64" name="Picture 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3143" y="5423556"/>
                <a:ext cx="685719" cy="490761"/>
              </a:xfrm>
              <a:prstGeom prst="rect">
                <a:avLst/>
              </a:prstGeom>
            </p:spPr>
          </p:pic>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3774" y="5423556"/>
                <a:ext cx="685719" cy="490761"/>
              </a:xfrm>
              <a:prstGeom prst="rect">
                <a:avLst/>
              </a:prstGeom>
            </p:spPr>
          </p:pic>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1836" y="5423556"/>
                <a:ext cx="685719" cy="490761"/>
              </a:xfrm>
              <a:prstGeom prst="rect">
                <a:avLst/>
              </a:prstGeom>
            </p:spPr>
          </p:pic>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8293" y="5423556"/>
                <a:ext cx="685719" cy="490761"/>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5035" y="5423556"/>
                <a:ext cx="84081" cy="490761"/>
              </a:xfrm>
              <a:prstGeom prst="rect">
                <a:avLst/>
              </a:prstGeom>
            </p:spPr>
          </p:pic>
        </p:grpSp>
      </p:grpSp>
      <p:sp>
        <p:nvSpPr>
          <p:cNvPr id="2" name="Rectangle 1"/>
          <p:cNvSpPr/>
          <p:nvPr/>
        </p:nvSpPr>
        <p:spPr>
          <a:xfrm>
            <a:off x="755649" y="1788031"/>
            <a:ext cx="2074454" cy="2092881"/>
          </a:xfrm>
          <a:prstGeom prst="rect">
            <a:avLst/>
          </a:prstGeom>
        </p:spPr>
        <p:txBody>
          <a:bodyPr wrap="square">
            <a:spAutoFit/>
          </a:bodyPr>
          <a:lstStyle/>
          <a:p>
            <a:pPr>
              <a:buNone/>
            </a:pPr>
            <a:r>
              <a:rPr lang="en-GB" sz="1600" dirty="0"/>
              <a:t>How many people had a birthday in:</a:t>
            </a:r>
            <a:br>
              <a:rPr lang="en-GB" sz="1600" dirty="0"/>
            </a:br>
            <a:endParaRPr lang="en-GB" sz="1600" dirty="0"/>
          </a:p>
          <a:p>
            <a:pPr marL="228600" indent="-228600">
              <a:buAutoNum type="alphaLcParenR"/>
            </a:pPr>
            <a:r>
              <a:rPr lang="en-GB" sz="1600" dirty="0"/>
              <a:t>January?</a:t>
            </a:r>
            <a:br>
              <a:rPr lang="en-GB" sz="1600" dirty="0"/>
            </a:br>
            <a:endParaRPr lang="en-GB" sz="1600" dirty="0"/>
          </a:p>
          <a:p>
            <a:pPr marL="228600" indent="-228600">
              <a:buAutoNum type="alphaLcParenR"/>
            </a:pPr>
            <a:r>
              <a:rPr lang="en-GB" sz="1600" dirty="0"/>
              <a:t>April?</a:t>
            </a:r>
            <a:br>
              <a:rPr lang="en-GB" sz="1600" dirty="0"/>
            </a:br>
            <a:endParaRPr lang="en-GB" sz="1600" dirty="0"/>
          </a:p>
          <a:p>
            <a:pPr marL="228600" indent="-228600">
              <a:buAutoNum type="alphaLcParenR"/>
            </a:pPr>
            <a:r>
              <a:rPr lang="en-GB" sz="1600" dirty="0"/>
              <a:t>June?</a:t>
            </a:r>
          </a:p>
        </p:txBody>
      </p:sp>
      <p:grpSp>
        <p:nvGrpSpPr>
          <p:cNvPr id="3" name="Group 2"/>
          <p:cNvGrpSpPr/>
          <p:nvPr/>
        </p:nvGrpSpPr>
        <p:grpSpPr>
          <a:xfrm>
            <a:off x="1977967" y="2482587"/>
            <a:ext cx="373904" cy="1372699"/>
            <a:chOff x="1977967" y="2482587"/>
            <a:chExt cx="373904" cy="1372699"/>
          </a:xfrm>
        </p:grpSpPr>
        <p:sp>
          <p:nvSpPr>
            <p:cNvPr id="46" name="Rectangle 45"/>
            <p:cNvSpPr/>
            <p:nvPr/>
          </p:nvSpPr>
          <p:spPr>
            <a:xfrm>
              <a:off x="1977967" y="2482587"/>
              <a:ext cx="373904" cy="400110"/>
            </a:xfrm>
            <a:prstGeom prst="rect">
              <a:avLst/>
            </a:prstGeom>
          </p:spPr>
          <p:txBody>
            <a:bodyPr wrap="square">
              <a:spAutoFit/>
            </a:bodyPr>
            <a:lstStyle/>
            <a:p>
              <a:pPr>
                <a:buNone/>
              </a:pPr>
              <a:r>
                <a:rPr lang="en-GB" sz="2000" dirty="0"/>
                <a:t>8</a:t>
              </a:r>
              <a:endParaRPr lang="en-GB" sz="2400" dirty="0"/>
            </a:p>
          </p:txBody>
        </p:sp>
        <p:sp>
          <p:nvSpPr>
            <p:cNvPr id="48" name="Rectangle 47"/>
            <p:cNvSpPr/>
            <p:nvPr/>
          </p:nvSpPr>
          <p:spPr>
            <a:xfrm>
              <a:off x="1977967" y="2955725"/>
              <a:ext cx="373904" cy="400110"/>
            </a:xfrm>
            <a:prstGeom prst="rect">
              <a:avLst/>
            </a:prstGeom>
          </p:spPr>
          <p:txBody>
            <a:bodyPr wrap="square">
              <a:spAutoFit/>
            </a:bodyPr>
            <a:lstStyle/>
            <a:p>
              <a:pPr>
                <a:buNone/>
              </a:pPr>
              <a:r>
                <a:rPr lang="en-GB" sz="2000" dirty="0"/>
                <a:t>7</a:t>
              </a:r>
            </a:p>
          </p:txBody>
        </p:sp>
        <p:sp>
          <p:nvSpPr>
            <p:cNvPr id="49" name="Rectangle 48"/>
            <p:cNvSpPr/>
            <p:nvPr/>
          </p:nvSpPr>
          <p:spPr>
            <a:xfrm>
              <a:off x="1977967" y="3455176"/>
              <a:ext cx="373904" cy="400110"/>
            </a:xfrm>
            <a:prstGeom prst="rect">
              <a:avLst/>
            </a:prstGeom>
          </p:spPr>
          <p:txBody>
            <a:bodyPr wrap="square">
              <a:spAutoFit/>
            </a:bodyPr>
            <a:lstStyle/>
            <a:p>
              <a:pPr>
                <a:buNone/>
              </a:pPr>
              <a:r>
                <a:rPr lang="en-GB" sz="2000" dirty="0"/>
                <a:t>2</a:t>
              </a:r>
            </a:p>
          </p:txBody>
        </p:sp>
      </p:gr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805046">
            <a:off x="4625042" y="602277"/>
            <a:ext cx="1034856" cy="1024873"/>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616135">
            <a:off x="5175136" y="3709209"/>
            <a:ext cx="1082820" cy="1072375"/>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577190" y="4034848"/>
            <a:ext cx="864259" cy="855922"/>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48095" y="4303654"/>
            <a:ext cx="999520" cy="1576595"/>
          </a:xfrm>
          <a:prstGeom prst="rect">
            <a:avLst/>
          </a:prstGeom>
        </p:spPr>
      </p:pic>
      <p:sp>
        <p:nvSpPr>
          <p:cNvPr id="50" name="Rectangle 58"/>
          <p:cNvSpPr>
            <a:spLocks noChangeArrowheads="1"/>
          </p:cNvSpPr>
          <p:nvPr/>
        </p:nvSpPr>
        <p:spPr bwMode="auto">
          <a:xfrm rot="16200000">
            <a:off x="5561591" y="2429679"/>
            <a:ext cx="185795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dirty="0"/>
              <a:t>Number of Pupils</a:t>
            </a:r>
          </a:p>
        </p:txBody>
      </p:sp>
      <p:sp>
        <p:nvSpPr>
          <p:cNvPr id="51" name="TextBox 50"/>
          <p:cNvSpPr txBox="1"/>
          <p:nvPr/>
        </p:nvSpPr>
        <p:spPr>
          <a:xfrm>
            <a:off x="2888409" y="1703642"/>
            <a:ext cx="1730188" cy="338554"/>
          </a:xfrm>
          <a:prstGeom prst="rect">
            <a:avLst/>
          </a:prstGeom>
          <a:noFill/>
        </p:spPr>
        <p:txBody>
          <a:bodyPr wrap="square" rtlCol="0">
            <a:spAutoFit/>
          </a:bodyPr>
          <a:lstStyle/>
          <a:p>
            <a:pPr algn="ctr"/>
            <a:r>
              <a:rPr lang="en-GB" sz="1600" dirty="0"/>
              <a:t>Birthdays</a:t>
            </a:r>
          </a:p>
        </p:txBody>
      </p:sp>
      <p:sp>
        <p:nvSpPr>
          <p:cNvPr id="52" name="TextBox 51"/>
          <p:cNvSpPr txBox="1"/>
          <p:nvPr/>
        </p:nvSpPr>
        <p:spPr>
          <a:xfrm>
            <a:off x="6406875" y="1068506"/>
            <a:ext cx="2077467" cy="338554"/>
          </a:xfrm>
          <a:prstGeom prst="rect">
            <a:avLst/>
          </a:prstGeom>
          <a:noFill/>
        </p:spPr>
        <p:txBody>
          <a:bodyPr wrap="square" rtlCol="0">
            <a:spAutoFit/>
          </a:bodyPr>
          <a:lstStyle/>
          <a:p>
            <a:pPr algn="ctr"/>
            <a:r>
              <a:rPr lang="en-GB" sz="1600" dirty="0"/>
              <a:t>Favourite Colours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nextCondLst>
                <p:cond evt="onClick" delay="0">
                  <p:tgtEl>
                    <p:spTgt spid="41"/>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afterEffect">
                                  <p:stCondLst>
                                    <p:cond delay="0"/>
                                  </p:stCondLst>
                                  <p:childTnLst>
                                    <p:animEffect transition="out" filter="fade">
                                      <p:cBhvr>
                                        <p:cTn id="15" dur="500"/>
                                        <p:tgtEl>
                                          <p:spTgt spid="44"/>
                                        </p:tgtEl>
                                      </p:cBhvr>
                                    </p:animEffect>
                                    <p:set>
                                      <p:cBhvr>
                                        <p:cTn id="16" dur="1" fill="hold">
                                          <p:stCondLst>
                                            <p:cond delay="499"/>
                                          </p:stCondLst>
                                        </p:cTn>
                                        <p:tgtEl>
                                          <p:spTgt spid="4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26" presetClass="emph" presetSubtype="0" fill="hold" nodeType="with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par>
                                <p:cTn id="25" presetID="1" presetClass="entr" presetSubtype="0"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childTnLst>
                                </p:cTn>
                              </p:par>
                              <p:par>
                                <p:cTn id="27" presetID="26" presetClass="emph" presetSubtype="0" fill="hold" nodeType="withEffect">
                                  <p:stCondLst>
                                    <p:cond delay="50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ntr" presetSubtype="0" fill="hold" nodeType="withEffect">
                                  <p:stCondLst>
                                    <p:cond delay="1000"/>
                                  </p:stCondLst>
                                  <p:childTnLst>
                                    <p:set>
                                      <p:cBhvr>
                                        <p:cTn id="31" dur="1" fill="hold">
                                          <p:stCondLst>
                                            <p:cond delay="0"/>
                                          </p:stCondLst>
                                        </p:cTn>
                                        <p:tgtEl>
                                          <p:spTgt spid="10"/>
                                        </p:tgtEl>
                                        <p:attrNameLst>
                                          <p:attrName>style.visibility</p:attrName>
                                        </p:attrNameLst>
                                      </p:cBhvr>
                                      <p:to>
                                        <p:strVal val="visible"/>
                                      </p:to>
                                    </p:set>
                                  </p:childTnLst>
                                </p:cTn>
                              </p:par>
                              <p:par>
                                <p:cTn id="32" presetID="26" presetClass="emph" presetSubtype="0" fill="hold" nodeType="withEffect">
                                  <p:stCondLst>
                                    <p:cond delay="100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childTnLst>
              </p:cTn>
              <p:nextCondLst>
                <p:cond evt="onClick" delay="0">
                  <p:tgtEl>
                    <p:spTgt spid="44"/>
                  </p:tgtEl>
                </p:cond>
              </p:nextCondLst>
            </p:seq>
            <p:seq concurrent="1" nextAc="seek">
              <p:cTn id="35" restart="whenNotActive" fill="hold" evtFilter="cancelBubble" nodeType="interactiveSeq">
                <p:stCondLst>
                  <p:cond evt="onClick" delay="0">
                    <p:tgtEl>
                      <p:spTgt spid="4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0"/>
                                        </p:tgtEl>
                                      </p:cBhvr>
                                    </p:animEffect>
                                    <p:set>
                                      <p:cBhvr>
                                        <p:cTn id="40" dur="1" fill="hold">
                                          <p:stCondLst>
                                            <p:cond delay="499"/>
                                          </p:stCondLst>
                                        </p:cTn>
                                        <p:tgtEl>
                                          <p:spTgt spid="40"/>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nextCondLst>
                <p:cond evt="onClick" delay="0">
                  <p:tgtEl>
                    <p:spTgt spid="40"/>
                  </p:tgtEl>
                </p:cond>
              </p:nextCondLst>
            </p:seq>
          </p:childTnLst>
        </p:cTn>
      </p:par>
    </p:tnLst>
    <p:bldLst>
      <p:bldP spid="40" grpId="0" animBg="1"/>
      <p:bldP spid="41" grpId="0" animBg="1"/>
      <p:bldP spid="44" grpId="0" animBg="1"/>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49"/>
          <p:cNvSpPr/>
          <p:nvPr/>
        </p:nvSpPr>
        <p:spPr>
          <a:xfrm>
            <a:off x="4633884" y="2488265"/>
            <a:ext cx="3754466" cy="3613154"/>
          </a:xfrm>
          <a:prstGeom prst="roundRect">
            <a:avLst>
              <a:gd name="adj" fmla="val 0"/>
            </a:avLst>
          </a:prstGeom>
          <a:solidFill>
            <a:srgbClr val="C9E1B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Data Analysis</a:t>
            </a:r>
          </a:p>
        </p:txBody>
      </p:sp>
      <p:sp>
        <p:nvSpPr>
          <p:cNvPr id="14343" name="Rectangle 22"/>
          <p:cNvSpPr>
            <a:spLocks noChangeArrowheads="1"/>
          </p:cNvSpPr>
          <p:nvPr/>
        </p:nvSpPr>
        <p:spPr bwMode="auto">
          <a:xfrm>
            <a:off x="998538" y="476250"/>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a:solidFill>
                  <a:schemeClr val="tx1"/>
                </a:solidFill>
              </a:rPr>
              <a:t>Menu</a:t>
            </a:r>
          </a:p>
        </p:txBody>
      </p:sp>
      <p:pic>
        <p:nvPicPr>
          <p:cNvPr id="14344"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0" y="511175"/>
            <a:ext cx="211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hlinkClick r:id="rId4" action="ppaction://hlinksldjump"/>
          </p:cNvPr>
          <p:cNvSpPr/>
          <p:nvPr/>
        </p:nvSpPr>
        <p:spPr>
          <a:xfrm>
            <a:off x="771525" y="500063"/>
            <a:ext cx="787400"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7" name="Rounded Rectangle 2"/>
          <p:cNvSpPr/>
          <p:nvPr/>
        </p:nvSpPr>
        <p:spPr>
          <a:xfrm>
            <a:off x="755650" y="782638"/>
            <a:ext cx="7632700" cy="1560709"/>
          </a:xfrm>
          <a:prstGeom prst="roundRect">
            <a:avLst>
              <a:gd name="adj" fmla="val 0"/>
            </a:avLst>
          </a:prstGeom>
          <a:solidFill>
            <a:srgbClr val="FFB8B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Gathering Data</a:t>
            </a:r>
          </a:p>
        </p:txBody>
      </p:sp>
      <p:sp>
        <p:nvSpPr>
          <p:cNvPr id="25" name="Rounded Rectangle 49"/>
          <p:cNvSpPr/>
          <p:nvPr/>
        </p:nvSpPr>
        <p:spPr>
          <a:xfrm>
            <a:off x="755650" y="2488265"/>
            <a:ext cx="3752588" cy="3604559"/>
          </a:xfrm>
          <a:prstGeom prst="roundRect">
            <a:avLst>
              <a:gd name="adj" fmla="val 0"/>
            </a:avLst>
          </a:prstGeom>
          <a:solidFill>
            <a:srgbClr val="FFEDA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1600" b="1" dirty="0">
                <a:solidFill>
                  <a:schemeClr val="tx1"/>
                </a:solidFill>
              </a:rPr>
              <a:t>Data Analysis</a:t>
            </a:r>
          </a:p>
        </p:txBody>
      </p:sp>
      <p:sp>
        <p:nvSpPr>
          <p:cNvPr id="32" name="Rectangle 58"/>
          <p:cNvSpPr>
            <a:spLocks noChangeArrowheads="1"/>
          </p:cNvSpPr>
          <p:nvPr/>
        </p:nvSpPr>
        <p:spPr bwMode="auto">
          <a:xfrm>
            <a:off x="771525" y="2788035"/>
            <a:ext cx="37367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dirty="0"/>
              <a:t>What could be the title of this graph?</a:t>
            </a:r>
          </a:p>
        </p:txBody>
      </p:sp>
      <p:sp>
        <p:nvSpPr>
          <p:cNvPr id="37" name="Rectangle 58"/>
          <p:cNvSpPr>
            <a:spLocks noChangeArrowheads="1"/>
          </p:cNvSpPr>
          <p:nvPr/>
        </p:nvSpPr>
        <p:spPr bwMode="auto">
          <a:xfrm>
            <a:off x="771525" y="1060913"/>
            <a:ext cx="7616825" cy="71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dirty="0"/>
              <a:t>Draw tally marks for these numbers:</a:t>
            </a:r>
          </a:p>
          <a:p>
            <a:pPr algn="ctr">
              <a:buNone/>
            </a:pPr>
            <a:r>
              <a:rPr lang="en-GB" dirty="0"/>
              <a:t>6		10		4</a:t>
            </a:r>
          </a:p>
        </p:txBody>
      </p:sp>
      <p:sp>
        <p:nvSpPr>
          <p:cNvPr id="41" name="Rectangle 58"/>
          <p:cNvSpPr>
            <a:spLocks noChangeArrowheads="1"/>
          </p:cNvSpPr>
          <p:nvPr/>
        </p:nvSpPr>
        <p:spPr bwMode="auto">
          <a:xfrm>
            <a:off x="4642614" y="2966767"/>
            <a:ext cx="1885488" cy="183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dirty="0"/>
              <a:t>This bar graph shows how many people liked each fruit. How many people took part in this survey?</a:t>
            </a:r>
          </a:p>
        </p:txBody>
      </p:sp>
      <p:sp>
        <p:nvSpPr>
          <p:cNvPr id="43" name="Answer 1"/>
          <p:cNvSpPr>
            <a:spLocks noChangeArrowheads="1"/>
          </p:cNvSpPr>
          <p:nvPr/>
        </p:nvSpPr>
        <p:spPr bwMode="auto">
          <a:xfrm>
            <a:off x="755649" y="5344289"/>
            <a:ext cx="373797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1600" b="1" dirty="0"/>
              <a:t>Example answers could be; Pets, Favourite Pets, Animals, Least Favourite Animals, etc.</a:t>
            </a:r>
          </a:p>
        </p:txBody>
      </p:sp>
      <p:sp>
        <p:nvSpPr>
          <p:cNvPr id="44" name="Answer 2"/>
          <p:cNvSpPr>
            <a:spLocks noChangeArrowheads="1"/>
          </p:cNvSpPr>
          <p:nvPr/>
        </p:nvSpPr>
        <p:spPr bwMode="auto">
          <a:xfrm>
            <a:off x="4844730" y="5213654"/>
            <a:ext cx="148125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sz="1600" b="1" dirty="0">
                <a:solidFill>
                  <a:schemeClr val="tx1"/>
                </a:solidFill>
              </a:rPr>
              <a:t>6 + 4 + 5 + 1=</a:t>
            </a:r>
          </a:p>
        </p:txBody>
      </p:sp>
      <p:graphicFrame>
        <p:nvGraphicFramePr>
          <p:cNvPr id="47" name="Table 46"/>
          <p:cNvGraphicFramePr>
            <a:graphicFrameLocks noGrp="1"/>
          </p:cNvGraphicFramePr>
          <p:nvPr>
            <p:extLst>
              <p:ext uri="{D42A27DB-BD31-4B8C-83A1-F6EECF244321}">
                <p14:modId xmlns:p14="http://schemas.microsoft.com/office/powerpoint/2010/main" val="125050301"/>
              </p:ext>
            </p:extLst>
          </p:nvPr>
        </p:nvGraphicFramePr>
        <p:xfrm>
          <a:off x="1558925" y="3407184"/>
          <a:ext cx="2087560" cy="1828800"/>
        </p:xfrm>
        <a:graphic>
          <a:graphicData uri="http://schemas.openxmlformats.org/drawingml/2006/table">
            <a:tbl>
              <a:tblPr firstRow="1" bandRow="1">
                <a:tableStyleId>{5940675A-B579-460E-94D1-54222C63F5DA}</a:tableStyleId>
              </a:tblPr>
              <a:tblGrid>
                <a:gridCol w="417512">
                  <a:extLst>
                    <a:ext uri="{9D8B030D-6E8A-4147-A177-3AD203B41FA5}">
                      <a16:colId xmlns:a16="http://schemas.microsoft.com/office/drawing/2014/main" val="20000"/>
                    </a:ext>
                  </a:extLst>
                </a:gridCol>
                <a:gridCol w="417512">
                  <a:extLst>
                    <a:ext uri="{9D8B030D-6E8A-4147-A177-3AD203B41FA5}">
                      <a16:colId xmlns:a16="http://schemas.microsoft.com/office/drawing/2014/main" val="20001"/>
                    </a:ext>
                  </a:extLst>
                </a:gridCol>
                <a:gridCol w="417512">
                  <a:extLst>
                    <a:ext uri="{9D8B030D-6E8A-4147-A177-3AD203B41FA5}">
                      <a16:colId xmlns:a16="http://schemas.microsoft.com/office/drawing/2014/main" val="20002"/>
                    </a:ext>
                  </a:extLst>
                </a:gridCol>
                <a:gridCol w="417512">
                  <a:extLst>
                    <a:ext uri="{9D8B030D-6E8A-4147-A177-3AD203B41FA5}">
                      <a16:colId xmlns:a16="http://schemas.microsoft.com/office/drawing/2014/main" val="20003"/>
                    </a:ext>
                  </a:extLst>
                </a:gridCol>
                <a:gridCol w="417512">
                  <a:extLst>
                    <a:ext uri="{9D8B030D-6E8A-4147-A177-3AD203B41FA5}">
                      <a16:colId xmlns:a16="http://schemas.microsoft.com/office/drawing/2014/main" val="20004"/>
                    </a:ext>
                  </a:extLst>
                </a:gridCol>
              </a:tblGrid>
              <a:tr h="362192">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0000"/>
                  </a:ext>
                </a:extLst>
              </a:tr>
              <a:tr h="362192">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0001"/>
                  </a:ext>
                </a:extLst>
              </a:tr>
              <a:tr h="362192">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0002"/>
                  </a:ext>
                </a:extLst>
              </a:tr>
              <a:tr h="362192">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0003"/>
                  </a:ext>
                </a:extLst>
              </a:tr>
              <a:tr h="362192">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0004"/>
                  </a:ext>
                </a:extLst>
              </a:tr>
            </a:tbl>
          </a:graphicData>
        </a:graphic>
      </p:graphicFrame>
      <p:grpSp>
        <p:nvGrpSpPr>
          <p:cNvPr id="56" name="Group 55"/>
          <p:cNvGrpSpPr/>
          <p:nvPr/>
        </p:nvGrpSpPr>
        <p:grpSpPr>
          <a:xfrm>
            <a:off x="1597287" y="3579760"/>
            <a:ext cx="2005041" cy="1628508"/>
            <a:chOff x="5295400" y="4300537"/>
            <a:chExt cx="2005041" cy="1628508"/>
          </a:xfrm>
        </p:grpSpPr>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5400" y="5621491"/>
              <a:ext cx="356084" cy="307554"/>
            </a:xfrm>
            <a:prstGeom prst="rect">
              <a:avLst/>
            </a:prstGeom>
          </p:spPr>
        </p:pic>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282" y="5621491"/>
              <a:ext cx="351694" cy="294548"/>
            </a:xfrm>
            <a:prstGeom prst="rect">
              <a:avLst/>
            </a:prstGeom>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8386" y="5672425"/>
              <a:ext cx="389924" cy="217116"/>
            </a:xfrm>
            <a:prstGeom prst="rect">
              <a:avLst/>
            </a:prstGeom>
          </p:spPr>
        </p:pic>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6341" y="5610026"/>
              <a:ext cx="345555" cy="294624"/>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0416" y="5667898"/>
              <a:ext cx="330025" cy="251012"/>
            </a:xfrm>
            <a:prstGeom prst="rect">
              <a:avLst/>
            </a:prstGeom>
          </p:spPr>
        </p:pic>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5400" y="5268198"/>
              <a:ext cx="356084" cy="307554"/>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5400" y="4904365"/>
              <a:ext cx="356084" cy="307554"/>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282" y="5247104"/>
              <a:ext cx="351694" cy="294548"/>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282" y="4536814"/>
              <a:ext cx="351694" cy="294548"/>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282" y="4914592"/>
              <a:ext cx="351694" cy="294548"/>
            </a:xfrm>
            <a:prstGeom prst="rect">
              <a:avLst/>
            </a:prstGeom>
          </p:spPr>
        </p:pic>
        <p:pic>
          <p:nvPicPr>
            <p:cNvPr id="67" name="Picture 66"/>
            <p:cNvPicPr>
              <a:picLocks noChangeAspect="1"/>
            </p:cNvPicPr>
            <p:nvPr/>
          </p:nvPicPr>
          <p:blipFill rotWithShape="1">
            <a:blip r:embed="rId7" cstate="print">
              <a:extLst>
                <a:ext uri="{28A0092B-C50C-407E-A947-70E740481C1C}">
                  <a14:useLocalDpi xmlns:a14="http://schemas.microsoft.com/office/drawing/2010/main" val="0"/>
                </a:ext>
              </a:extLst>
            </a:blip>
            <a:srcRect t="46543" b="1"/>
            <a:stretch/>
          </p:blipFill>
          <p:spPr>
            <a:xfrm>
              <a:off x="6098386" y="5424640"/>
              <a:ext cx="389924" cy="116063"/>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0416" y="5317474"/>
              <a:ext cx="330025" cy="251012"/>
            </a:xfrm>
            <a:prstGeom prst="rect">
              <a:avLst/>
            </a:prstGeom>
          </p:spPr>
        </p:pic>
        <p:pic>
          <p:nvPicPr>
            <p:cNvPr id="69" name="Picture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6341" y="4526269"/>
              <a:ext cx="345555" cy="294624"/>
            </a:xfrm>
            <a:prstGeom prst="rect">
              <a:avLst/>
            </a:prstGeom>
          </p:spPr>
        </p:pic>
        <p:pic>
          <p:nvPicPr>
            <p:cNvPr id="70" name="Picture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6341" y="4903671"/>
              <a:ext cx="345555" cy="294624"/>
            </a:xfrm>
            <a:prstGeom prst="rect">
              <a:avLst/>
            </a:prstGeom>
          </p:spPr>
        </p:pic>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6341" y="5284697"/>
              <a:ext cx="345555" cy="294624"/>
            </a:xfrm>
            <a:prstGeom prst="rect">
              <a:avLst/>
            </a:prstGeom>
          </p:spPr>
        </p:pic>
        <p:pic>
          <p:nvPicPr>
            <p:cNvPr id="72" name="Picture 71"/>
            <p:cNvPicPr>
              <a:picLocks noChangeAspect="1"/>
            </p:cNvPicPr>
            <p:nvPr/>
          </p:nvPicPr>
          <p:blipFill rotWithShape="1">
            <a:blip r:embed="rId6" cstate="print">
              <a:extLst>
                <a:ext uri="{28A0092B-C50C-407E-A947-70E740481C1C}">
                  <a14:useLocalDpi xmlns:a14="http://schemas.microsoft.com/office/drawing/2010/main" val="0"/>
                </a:ext>
              </a:extLst>
            </a:blip>
            <a:srcRect t="48864"/>
            <a:stretch/>
          </p:blipFill>
          <p:spPr>
            <a:xfrm>
              <a:off x="5702282" y="4300537"/>
              <a:ext cx="351694" cy="150619"/>
            </a:xfrm>
            <a:prstGeom prst="rect">
              <a:avLst/>
            </a:prstGeom>
          </p:spPr>
        </p:pic>
      </p:grpSp>
      <p:grpSp>
        <p:nvGrpSpPr>
          <p:cNvPr id="7" name="Group 6"/>
          <p:cNvGrpSpPr/>
          <p:nvPr/>
        </p:nvGrpSpPr>
        <p:grpSpPr>
          <a:xfrm>
            <a:off x="2266795" y="1702074"/>
            <a:ext cx="4453954" cy="493735"/>
            <a:chOff x="2266795" y="1702074"/>
            <a:chExt cx="4453954" cy="493735"/>
          </a:xfrm>
        </p:grpSpPr>
        <p:grpSp>
          <p:nvGrpSpPr>
            <p:cNvPr id="4" name="Group 3"/>
            <p:cNvGrpSpPr/>
            <p:nvPr/>
          </p:nvGrpSpPr>
          <p:grpSpPr>
            <a:xfrm>
              <a:off x="2266795" y="1714774"/>
              <a:ext cx="879176" cy="481035"/>
              <a:chOff x="2533495" y="1787606"/>
              <a:chExt cx="606794" cy="332003"/>
            </a:xfrm>
          </p:grpSpPr>
          <p:pic>
            <p:nvPicPr>
              <p:cNvPr id="86" name="Picture 8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3408" y="1787606"/>
                <a:ext cx="56881" cy="332003"/>
              </a:xfrm>
              <a:prstGeom prst="rect">
                <a:avLst/>
              </a:prstGeom>
            </p:spPr>
          </p:pic>
          <p:pic>
            <p:nvPicPr>
              <p:cNvPr id="87" name="Picture 8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33495" y="1787606"/>
                <a:ext cx="463893" cy="332003"/>
              </a:xfrm>
              <a:prstGeom prst="rect">
                <a:avLst/>
              </a:prstGeom>
            </p:spPr>
          </p:pic>
        </p:grpSp>
        <p:grpSp>
          <p:nvGrpSpPr>
            <p:cNvPr id="3" name="Group 2"/>
            <p:cNvGrpSpPr/>
            <p:nvPr/>
          </p:nvGrpSpPr>
          <p:grpSpPr>
            <a:xfrm>
              <a:off x="3970484" y="1702074"/>
              <a:ext cx="1320948" cy="481035"/>
              <a:chOff x="3876988" y="1787606"/>
              <a:chExt cx="911698" cy="332003"/>
            </a:xfrm>
          </p:grpSpPr>
          <p:pic>
            <p:nvPicPr>
              <p:cNvPr id="82" name="Picture 8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24793" y="1787606"/>
                <a:ext cx="463893" cy="332003"/>
              </a:xfrm>
              <a:prstGeom prst="rect">
                <a:avLst/>
              </a:prstGeom>
            </p:spPr>
          </p:pic>
          <p:pic>
            <p:nvPicPr>
              <p:cNvPr id="83" name="Picture 8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76988" y="1787606"/>
                <a:ext cx="463893" cy="332003"/>
              </a:xfrm>
              <a:prstGeom prst="rect">
                <a:avLst/>
              </a:prstGeom>
            </p:spPr>
          </p:pic>
        </p:grpSp>
        <p:grpSp>
          <p:nvGrpSpPr>
            <p:cNvPr id="2" name="Group 1"/>
            <p:cNvGrpSpPr/>
            <p:nvPr/>
          </p:nvGrpSpPr>
          <p:grpSpPr>
            <a:xfrm>
              <a:off x="6132451" y="1702074"/>
              <a:ext cx="588298" cy="481035"/>
              <a:chOff x="5789531" y="1787606"/>
              <a:chExt cx="406034" cy="332003"/>
            </a:xfrm>
          </p:grpSpPr>
          <p:pic>
            <p:nvPicPr>
              <p:cNvPr id="78" name="Picture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9531" y="1787606"/>
                <a:ext cx="56881" cy="332003"/>
              </a:xfrm>
              <a:prstGeom prst="rect">
                <a:avLst/>
              </a:prstGeom>
            </p:spPr>
          </p:pic>
          <p:pic>
            <p:nvPicPr>
              <p:cNvPr id="79" name="Picture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10800" y="1787606"/>
                <a:ext cx="56881" cy="332003"/>
              </a:xfrm>
              <a:prstGeom prst="rect">
                <a:avLst/>
              </a:prstGeom>
            </p:spPr>
          </p:pic>
          <p:pic>
            <p:nvPicPr>
              <p:cNvPr id="80" name="Picture 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17300" y="1787606"/>
                <a:ext cx="56881" cy="332003"/>
              </a:xfrm>
              <a:prstGeom prst="rect">
                <a:avLst/>
              </a:prstGeom>
            </p:spPr>
          </p:pic>
          <p:pic>
            <p:nvPicPr>
              <p:cNvPr id="85" name="Picture 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8684" y="1787606"/>
                <a:ext cx="56881" cy="332003"/>
              </a:xfrm>
              <a:prstGeom prst="rect">
                <a:avLst/>
              </a:prstGeom>
            </p:spPr>
          </p:pic>
        </p:grpSp>
      </p:grpSp>
      <p:sp>
        <p:nvSpPr>
          <p:cNvPr id="95" name="Reveal Answer 3"/>
          <p:cNvSpPr/>
          <p:nvPr/>
        </p:nvSpPr>
        <p:spPr>
          <a:xfrm>
            <a:off x="5063358" y="4900714"/>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39" name="Reveal Answer 2"/>
          <p:cNvSpPr/>
          <p:nvPr/>
        </p:nvSpPr>
        <p:spPr>
          <a:xfrm>
            <a:off x="2109944" y="5561770"/>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sp>
        <p:nvSpPr>
          <p:cNvPr id="26" name="Reveal Answer 1"/>
          <p:cNvSpPr/>
          <p:nvPr/>
        </p:nvSpPr>
        <p:spPr>
          <a:xfrm>
            <a:off x="4075170" y="1848310"/>
            <a:ext cx="1044000" cy="201612"/>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t>Reveal Answer</a:t>
            </a:r>
          </a:p>
        </p:txBody>
      </p:sp>
      <p:graphicFrame>
        <p:nvGraphicFramePr>
          <p:cNvPr id="96" name="Chart 95"/>
          <p:cNvGraphicFramePr/>
          <p:nvPr>
            <p:extLst>
              <p:ext uri="{D42A27DB-BD31-4B8C-83A1-F6EECF244321}">
                <p14:modId xmlns:p14="http://schemas.microsoft.com/office/powerpoint/2010/main" val="3168137142"/>
              </p:ext>
            </p:extLst>
          </p:nvPr>
        </p:nvGraphicFramePr>
        <p:xfrm>
          <a:off x="6529259" y="3150912"/>
          <a:ext cx="1743332" cy="2571942"/>
        </p:xfrm>
        <a:graphic>
          <a:graphicData uri="http://schemas.openxmlformats.org/drawingml/2006/chart">
            <c:chart xmlns:c="http://schemas.openxmlformats.org/drawingml/2006/chart" xmlns:r="http://schemas.openxmlformats.org/officeDocument/2006/relationships" r:id="rId12"/>
          </a:graphicData>
        </a:graphic>
      </p:graphicFrame>
      <p:sp>
        <p:nvSpPr>
          <p:cNvPr id="98" name="Answer 2"/>
          <p:cNvSpPr>
            <a:spLocks noChangeArrowheads="1"/>
          </p:cNvSpPr>
          <p:nvPr/>
        </p:nvSpPr>
        <p:spPr bwMode="auto">
          <a:xfrm>
            <a:off x="5341392" y="5460138"/>
            <a:ext cx="48793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pPr>
            <a:r>
              <a:rPr lang="en-GB" altLang="en-US" sz="2400" b="1" dirty="0">
                <a:solidFill>
                  <a:schemeClr val="tx1"/>
                </a:solidFill>
              </a:rPr>
              <a:t>16</a:t>
            </a:r>
          </a:p>
        </p:txBody>
      </p:sp>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9651" y="820817"/>
            <a:ext cx="1032609" cy="1969114"/>
          </a:xfrm>
          <a:prstGeom prst="rect">
            <a:avLst/>
          </a:prstGeom>
        </p:spPr>
      </p:pic>
      <p:pic>
        <p:nvPicPr>
          <p:cNvPr id="50" name="Picture 49"/>
          <p:cNvPicPr>
            <a:picLocks noChangeAspect="1"/>
          </p:cNvPicPr>
          <p:nvPr/>
        </p:nvPicPr>
        <p:blipFill rotWithShape="1">
          <a:blip r:embed="rId14" cstate="print">
            <a:extLst>
              <a:ext uri="{28A0092B-C50C-407E-A947-70E740481C1C}">
                <a14:useLocalDpi xmlns:a14="http://schemas.microsoft.com/office/drawing/2010/main" val="0"/>
              </a:ext>
            </a:extLst>
          </a:blip>
          <a:srcRect b="45050"/>
          <a:stretch/>
        </p:blipFill>
        <p:spPr>
          <a:xfrm flipH="1">
            <a:off x="7534816" y="800176"/>
            <a:ext cx="878685" cy="153296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nextCondLst>
                <p:cond evt="onClick" delay="0">
                  <p:tgtEl>
                    <p:spTgt spid="26"/>
                  </p:tgtEl>
                </p:cond>
              </p:nextCondLst>
            </p:seq>
            <p:seq concurrent="1" nextAc="seek">
              <p:cTn id="11" restart="whenNotActive" fill="hold" evtFilter="cancelBubble" nodeType="interactiveSeq">
                <p:stCondLst>
                  <p:cond evt="onClick" delay="0">
                    <p:tgtEl>
                      <p:spTgt spid="3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afterEffect">
                                  <p:stCondLst>
                                    <p:cond delay="0"/>
                                  </p:stCondLst>
                                  <p:childTnLst>
                                    <p:animEffect transition="out" filter="fade">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nextCondLst>
                <p:cond evt="onClick" delay="0">
                  <p:tgtEl>
                    <p:spTgt spid="39"/>
                  </p:tgtEl>
                </p:cond>
              </p:nextCondLst>
            </p:seq>
            <p:seq concurrent="1" nextAc="seek">
              <p:cTn id="20" restart="whenNotActive" fill="hold" evtFilter="cancelBubble" nodeType="interactiveSeq">
                <p:stCondLst>
                  <p:cond evt="onClick" delay="0">
                    <p:tgtEl>
                      <p:spTgt spid="9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95"/>
                                        </p:tgtEl>
                                      </p:cBhvr>
                                    </p:animEffect>
                                    <p:set>
                                      <p:cBhvr>
                                        <p:cTn id="25" dur="1" fill="hold">
                                          <p:stCondLst>
                                            <p:cond delay="499"/>
                                          </p:stCondLst>
                                        </p:cTn>
                                        <p:tgtEl>
                                          <p:spTgt spid="9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26" presetClass="emph" presetSubtype="0" repeatCount="5000" fill="hold" grpId="1" nodeType="withEffect">
                                  <p:stCondLst>
                                    <p:cond delay="0"/>
                                  </p:stCondLst>
                                  <p:childTnLst>
                                    <p:animEffect transition="out" filter="fade">
                                      <p:cBhvr>
                                        <p:cTn id="33" dur="500" tmFilter="0, 0; .2, .5; .8, .5; 1, 0"/>
                                        <p:tgtEl>
                                          <p:spTgt spid="98"/>
                                        </p:tgtEl>
                                      </p:cBhvr>
                                    </p:animEffect>
                                    <p:animScale>
                                      <p:cBhvr>
                                        <p:cTn id="34" dur="250" autoRev="1" fill="hold"/>
                                        <p:tgtEl>
                                          <p:spTgt spid="98"/>
                                        </p:tgtEl>
                                      </p:cBhvr>
                                      <p:by x="105000" y="105000"/>
                                    </p:animScale>
                                  </p:childTnLst>
                                </p:cTn>
                              </p:par>
                            </p:childTnLst>
                          </p:cTn>
                        </p:par>
                      </p:childTnLst>
                    </p:cTn>
                  </p:par>
                </p:childTnLst>
              </p:cTn>
              <p:nextCondLst>
                <p:cond evt="onClick" delay="0">
                  <p:tgtEl>
                    <p:spTgt spid="95"/>
                  </p:tgtEl>
                </p:cond>
              </p:nextCondLst>
            </p:seq>
          </p:childTnLst>
        </p:cTn>
      </p:par>
    </p:tnLst>
    <p:bldLst>
      <p:bldP spid="43" grpId="0"/>
      <p:bldP spid="44" grpId="0"/>
      <p:bldP spid="95" grpId="0" animBg="1"/>
      <p:bldP spid="39" grpId="0" animBg="1"/>
      <p:bldP spid="26" grpId="0" animBg="1"/>
      <p:bldP spid="98" grpId="0"/>
      <p:bldP spid="9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3088</TotalTime>
  <Words>661</Words>
  <Application>Microsoft Office PowerPoint</Application>
  <PresentationFormat>On-screen Show (4:3)</PresentationFormat>
  <Paragraphs>141</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Tuffy</vt:lpstr>
      <vt:lpstr>Twinkl</vt:lpstr>
      <vt:lpstr>Twinkl SemiBold</vt:lpstr>
      <vt:lpstr>Calibri</vt:lpstr>
      <vt:lpstr>Arial</vt:lpstr>
      <vt:lpstr>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Rachel Leather</dc:creator>
  <cp:lastModifiedBy>Nicola Hope</cp:lastModifiedBy>
  <cp:revision>902</cp:revision>
  <dcterms:created xsi:type="dcterms:W3CDTF">2018-08-30T08:03:28Z</dcterms:created>
  <dcterms:modified xsi:type="dcterms:W3CDTF">2021-02-02T11:25:49Z</dcterms:modified>
</cp:coreProperties>
</file>