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62" r:id="rId8"/>
    <p:sldId id="269" r:id="rId9"/>
    <p:sldId id="263" r:id="rId10"/>
    <p:sldId id="267" r:id="rId11"/>
    <p:sldId id="268" r:id="rId12"/>
    <p:sldId id="264" r:id="rId13"/>
    <p:sldId id="26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a Skelton" initials="KS" lastIdx="1" clrIdx="0">
    <p:extLst>
      <p:ext uri="{19B8F6BF-5375-455C-9EA6-DF929625EA0E}">
        <p15:presenceInfo xmlns:p15="http://schemas.microsoft.com/office/powerpoint/2012/main" userId="ba0c89ca0aa5b89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D763CF"/>
    <a:srgbClr val="C632BB"/>
    <a:srgbClr val="FFFF66"/>
    <a:srgbClr val="6DE13F"/>
    <a:srgbClr val="DD79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a Hope" userId="c94c8f7cd47a5903" providerId="LiveId" clId="{A0949AD1-E0F3-4908-BBD3-90D22F7891EE}"/>
    <pc:docChg chg="modSld">
      <pc:chgData name="Nicola Hope" userId="c94c8f7cd47a5903" providerId="LiveId" clId="{A0949AD1-E0F3-4908-BBD3-90D22F7891EE}" dt="2021-01-29T15:44:11.438" v="7" actId="20577"/>
      <pc:docMkLst>
        <pc:docMk/>
      </pc:docMkLst>
      <pc:sldChg chg="modSp mod">
        <pc:chgData name="Nicola Hope" userId="c94c8f7cd47a5903" providerId="LiveId" clId="{A0949AD1-E0F3-4908-BBD3-90D22F7891EE}" dt="2021-01-29T15:44:11.438" v="7" actId="20577"/>
        <pc:sldMkLst>
          <pc:docMk/>
          <pc:sldMk cId="217223384" sldId="262"/>
        </pc:sldMkLst>
        <pc:spChg chg="mod">
          <ac:chgData name="Nicola Hope" userId="c94c8f7cd47a5903" providerId="LiveId" clId="{A0949AD1-E0F3-4908-BBD3-90D22F7891EE}" dt="2021-01-29T15:44:11.438" v="7" actId="20577"/>
          <ac:spMkLst>
            <pc:docMk/>
            <pc:sldMk cId="217223384" sldId="262"/>
            <ac:spMk id="5" creationId="{C6A2E165-2618-45E8-8BDF-89FC4FA7C891}"/>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BF8A3-8876-49B0-8946-1F4572EEBE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4710297-2A90-43DB-A666-8D93B4E796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9B279C0-2ACB-4DB6-96F9-4E79B24D4099}"/>
              </a:ext>
            </a:extLst>
          </p:cNvPr>
          <p:cNvSpPr>
            <a:spLocks noGrp="1"/>
          </p:cNvSpPr>
          <p:nvPr>
            <p:ph type="dt" sz="half" idx="10"/>
          </p:nvPr>
        </p:nvSpPr>
        <p:spPr/>
        <p:txBody>
          <a:bodyPr/>
          <a:lstStyle/>
          <a:p>
            <a:fld id="{08E359D9-4F10-45B2-9AC6-F7479D9EBDCC}" type="datetimeFigureOut">
              <a:rPr lang="en-GB" smtClean="0"/>
              <a:t>29/01/2021</a:t>
            </a:fld>
            <a:endParaRPr lang="en-GB"/>
          </a:p>
        </p:txBody>
      </p:sp>
      <p:sp>
        <p:nvSpPr>
          <p:cNvPr id="5" name="Footer Placeholder 4">
            <a:extLst>
              <a:ext uri="{FF2B5EF4-FFF2-40B4-BE49-F238E27FC236}">
                <a16:creationId xmlns:a16="http://schemas.microsoft.com/office/drawing/2014/main" id="{2A078742-C7FB-4A26-92F0-9D3451F9B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C7245C-5BCE-47FE-9004-63C7078CB675}"/>
              </a:ext>
            </a:extLst>
          </p:cNvPr>
          <p:cNvSpPr>
            <a:spLocks noGrp="1"/>
          </p:cNvSpPr>
          <p:nvPr>
            <p:ph type="sldNum" sz="quarter" idx="12"/>
          </p:nvPr>
        </p:nvSpPr>
        <p:spPr/>
        <p:txBody>
          <a:bodyPr/>
          <a:lstStyle/>
          <a:p>
            <a:fld id="{8B4DA528-94AE-43D7-B29A-1FB9154921A3}" type="slidenum">
              <a:rPr lang="en-GB" smtClean="0"/>
              <a:t>‹#›</a:t>
            </a:fld>
            <a:endParaRPr lang="en-GB"/>
          </a:p>
        </p:txBody>
      </p:sp>
    </p:spTree>
    <p:extLst>
      <p:ext uri="{BB962C8B-B14F-4D97-AF65-F5344CB8AC3E}">
        <p14:creationId xmlns:p14="http://schemas.microsoft.com/office/powerpoint/2010/main" val="1737888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D8725-24A9-4E57-9F54-CB0004A9833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96602B7-1081-445F-9A87-ABD85F2D91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731C7A-EDFB-416E-B4BD-CA39234F34FC}"/>
              </a:ext>
            </a:extLst>
          </p:cNvPr>
          <p:cNvSpPr>
            <a:spLocks noGrp="1"/>
          </p:cNvSpPr>
          <p:nvPr>
            <p:ph type="dt" sz="half" idx="10"/>
          </p:nvPr>
        </p:nvSpPr>
        <p:spPr/>
        <p:txBody>
          <a:bodyPr/>
          <a:lstStyle/>
          <a:p>
            <a:fld id="{08E359D9-4F10-45B2-9AC6-F7479D9EBDCC}" type="datetimeFigureOut">
              <a:rPr lang="en-GB" smtClean="0"/>
              <a:t>29/01/2021</a:t>
            </a:fld>
            <a:endParaRPr lang="en-GB"/>
          </a:p>
        </p:txBody>
      </p:sp>
      <p:sp>
        <p:nvSpPr>
          <p:cNvPr id="5" name="Footer Placeholder 4">
            <a:extLst>
              <a:ext uri="{FF2B5EF4-FFF2-40B4-BE49-F238E27FC236}">
                <a16:creationId xmlns:a16="http://schemas.microsoft.com/office/drawing/2014/main" id="{D52FA422-1B49-4001-8EB2-A34A7B25C6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BECBBF-289D-4CE3-BD35-5FD10ADEC296}"/>
              </a:ext>
            </a:extLst>
          </p:cNvPr>
          <p:cNvSpPr>
            <a:spLocks noGrp="1"/>
          </p:cNvSpPr>
          <p:nvPr>
            <p:ph type="sldNum" sz="quarter" idx="12"/>
          </p:nvPr>
        </p:nvSpPr>
        <p:spPr/>
        <p:txBody>
          <a:bodyPr/>
          <a:lstStyle/>
          <a:p>
            <a:fld id="{8B4DA528-94AE-43D7-B29A-1FB9154921A3}" type="slidenum">
              <a:rPr lang="en-GB" smtClean="0"/>
              <a:t>‹#›</a:t>
            </a:fld>
            <a:endParaRPr lang="en-GB"/>
          </a:p>
        </p:txBody>
      </p:sp>
    </p:spTree>
    <p:extLst>
      <p:ext uri="{BB962C8B-B14F-4D97-AF65-F5344CB8AC3E}">
        <p14:creationId xmlns:p14="http://schemas.microsoft.com/office/powerpoint/2010/main" val="1195093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CB33E0-592A-4900-9C1C-B28C71003B9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D01ECD9-6755-4D82-83FE-385C56E047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56395C-8D1A-4D96-A497-F7A56922E475}"/>
              </a:ext>
            </a:extLst>
          </p:cNvPr>
          <p:cNvSpPr>
            <a:spLocks noGrp="1"/>
          </p:cNvSpPr>
          <p:nvPr>
            <p:ph type="dt" sz="half" idx="10"/>
          </p:nvPr>
        </p:nvSpPr>
        <p:spPr/>
        <p:txBody>
          <a:bodyPr/>
          <a:lstStyle/>
          <a:p>
            <a:fld id="{08E359D9-4F10-45B2-9AC6-F7479D9EBDCC}" type="datetimeFigureOut">
              <a:rPr lang="en-GB" smtClean="0"/>
              <a:t>29/01/2021</a:t>
            </a:fld>
            <a:endParaRPr lang="en-GB"/>
          </a:p>
        </p:txBody>
      </p:sp>
      <p:sp>
        <p:nvSpPr>
          <p:cNvPr id="5" name="Footer Placeholder 4">
            <a:extLst>
              <a:ext uri="{FF2B5EF4-FFF2-40B4-BE49-F238E27FC236}">
                <a16:creationId xmlns:a16="http://schemas.microsoft.com/office/drawing/2014/main" id="{F14CF288-B4DD-4C3A-962A-9E78740993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04AE9A-8F9C-4C85-A784-FB16BDFE7788}"/>
              </a:ext>
            </a:extLst>
          </p:cNvPr>
          <p:cNvSpPr>
            <a:spLocks noGrp="1"/>
          </p:cNvSpPr>
          <p:nvPr>
            <p:ph type="sldNum" sz="quarter" idx="12"/>
          </p:nvPr>
        </p:nvSpPr>
        <p:spPr/>
        <p:txBody>
          <a:bodyPr/>
          <a:lstStyle/>
          <a:p>
            <a:fld id="{8B4DA528-94AE-43D7-B29A-1FB9154921A3}" type="slidenum">
              <a:rPr lang="en-GB" smtClean="0"/>
              <a:t>‹#›</a:t>
            </a:fld>
            <a:endParaRPr lang="en-GB"/>
          </a:p>
        </p:txBody>
      </p:sp>
    </p:spTree>
    <p:extLst>
      <p:ext uri="{BB962C8B-B14F-4D97-AF65-F5344CB8AC3E}">
        <p14:creationId xmlns:p14="http://schemas.microsoft.com/office/powerpoint/2010/main" val="796490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25B95-42BE-4011-B4DB-9FE05925D6B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E31E3FF-C08F-4B0D-81C5-15331DB594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5FED67-5719-40ED-8DFE-101816B84C7C}"/>
              </a:ext>
            </a:extLst>
          </p:cNvPr>
          <p:cNvSpPr>
            <a:spLocks noGrp="1"/>
          </p:cNvSpPr>
          <p:nvPr>
            <p:ph type="dt" sz="half" idx="10"/>
          </p:nvPr>
        </p:nvSpPr>
        <p:spPr/>
        <p:txBody>
          <a:bodyPr/>
          <a:lstStyle/>
          <a:p>
            <a:fld id="{08E359D9-4F10-45B2-9AC6-F7479D9EBDCC}" type="datetimeFigureOut">
              <a:rPr lang="en-GB" smtClean="0"/>
              <a:t>29/01/2021</a:t>
            </a:fld>
            <a:endParaRPr lang="en-GB"/>
          </a:p>
        </p:txBody>
      </p:sp>
      <p:sp>
        <p:nvSpPr>
          <p:cNvPr id="5" name="Footer Placeholder 4">
            <a:extLst>
              <a:ext uri="{FF2B5EF4-FFF2-40B4-BE49-F238E27FC236}">
                <a16:creationId xmlns:a16="http://schemas.microsoft.com/office/drawing/2014/main" id="{7A52B63B-39B7-4836-B338-128A5C9FDF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7F1AC2-1FCB-4364-9B36-B8CC61D670C2}"/>
              </a:ext>
            </a:extLst>
          </p:cNvPr>
          <p:cNvSpPr>
            <a:spLocks noGrp="1"/>
          </p:cNvSpPr>
          <p:nvPr>
            <p:ph type="sldNum" sz="quarter" idx="12"/>
          </p:nvPr>
        </p:nvSpPr>
        <p:spPr/>
        <p:txBody>
          <a:bodyPr/>
          <a:lstStyle/>
          <a:p>
            <a:fld id="{8B4DA528-94AE-43D7-B29A-1FB9154921A3}" type="slidenum">
              <a:rPr lang="en-GB" smtClean="0"/>
              <a:t>‹#›</a:t>
            </a:fld>
            <a:endParaRPr lang="en-GB"/>
          </a:p>
        </p:txBody>
      </p:sp>
    </p:spTree>
    <p:extLst>
      <p:ext uri="{BB962C8B-B14F-4D97-AF65-F5344CB8AC3E}">
        <p14:creationId xmlns:p14="http://schemas.microsoft.com/office/powerpoint/2010/main" val="539934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4481E-30BF-4E0B-8BFC-F6CD1555BE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D8B0EE7-AE66-4BF9-867D-C208388D4F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7085BE-F306-4A1F-9F34-330FB53C3EE2}"/>
              </a:ext>
            </a:extLst>
          </p:cNvPr>
          <p:cNvSpPr>
            <a:spLocks noGrp="1"/>
          </p:cNvSpPr>
          <p:nvPr>
            <p:ph type="dt" sz="half" idx="10"/>
          </p:nvPr>
        </p:nvSpPr>
        <p:spPr/>
        <p:txBody>
          <a:bodyPr/>
          <a:lstStyle/>
          <a:p>
            <a:fld id="{08E359D9-4F10-45B2-9AC6-F7479D9EBDCC}" type="datetimeFigureOut">
              <a:rPr lang="en-GB" smtClean="0"/>
              <a:t>29/01/2021</a:t>
            </a:fld>
            <a:endParaRPr lang="en-GB"/>
          </a:p>
        </p:txBody>
      </p:sp>
      <p:sp>
        <p:nvSpPr>
          <p:cNvPr id="5" name="Footer Placeholder 4">
            <a:extLst>
              <a:ext uri="{FF2B5EF4-FFF2-40B4-BE49-F238E27FC236}">
                <a16:creationId xmlns:a16="http://schemas.microsoft.com/office/drawing/2014/main" id="{5058F787-8463-4BB7-A8FD-1855467F93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45AABB-C335-43D3-892D-C47F6A6FEA54}"/>
              </a:ext>
            </a:extLst>
          </p:cNvPr>
          <p:cNvSpPr>
            <a:spLocks noGrp="1"/>
          </p:cNvSpPr>
          <p:nvPr>
            <p:ph type="sldNum" sz="quarter" idx="12"/>
          </p:nvPr>
        </p:nvSpPr>
        <p:spPr/>
        <p:txBody>
          <a:bodyPr/>
          <a:lstStyle/>
          <a:p>
            <a:fld id="{8B4DA528-94AE-43D7-B29A-1FB9154921A3}" type="slidenum">
              <a:rPr lang="en-GB" smtClean="0"/>
              <a:t>‹#›</a:t>
            </a:fld>
            <a:endParaRPr lang="en-GB"/>
          </a:p>
        </p:txBody>
      </p:sp>
    </p:spTree>
    <p:extLst>
      <p:ext uri="{BB962C8B-B14F-4D97-AF65-F5344CB8AC3E}">
        <p14:creationId xmlns:p14="http://schemas.microsoft.com/office/powerpoint/2010/main" val="750555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885C2-115A-4328-A661-89564C0908D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A5C683B-E12F-454B-AB2E-9160AB12DF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5DD363-5276-4FE5-BAFD-D99397D741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81B0EB8-3EEF-45CC-A384-8BC2D1BEB0B6}"/>
              </a:ext>
            </a:extLst>
          </p:cNvPr>
          <p:cNvSpPr>
            <a:spLocks noGrp="1"/>
          </p:cNvSpPr>
          <p:nvPr>
            <p:ph type="dt" sz="half" idx="10"/>
          </p:nvPr>
        </p:nvSpPr>
        <p:spPr/>
        <p:txBody>
          <a:bodyPr/>
          <a:lstStyle/>
          <a:p>
            <a:fld id="{08E359D9-4F10-45B2-9AC6-F7479D9EBDCC}" type="datetimeFigureOut">
              <a:rPr lang="en-GB" smtClean="0"/>
              <a:t>29/01/2021</a:t>
            </a:fld>
            <a:endParaRPr lang="en-GB"/>
          </a:p>
        </p:txBody>
      </p:sp>
      <p:sp>
        <p:nvSpPr>
          <p:cNvPr id="6" name="Footer Placeholder 5">
            <a:extLst>
              <a:ext uri="{FF2B5EF4-FFF2-40B4-BE49-F238E27FC236}">
                <a16:creationId xmlns:a16="http://schemas.microsoft.com/office/drawing/2014/main" id="{7812524D-0397-4AE8-8D90-A0FACE84DC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9D5D4A0-C704-4775-A914-5C27BF05EE35}"/>
              </a:ext>
            </a:extLst>
          </p:cNvPr>
          <p:cNvSpPr>
            <a:spLocks noGrp="1"/>
          </p:cNvSpPr>
          <p:nvPr>
            <p:ph type="sldNum" sz="quarter" idx="12"/>
          </p:nvPr>
        </p:nvSpPr>
        <p:spPr/>
        <p:txBody>
          <a:bodyPr/>
          <a:lstStyle/>
          <a:p>
            <a:fld id="{8B4DA528-94AE-43D7-B29A-1FB9154921A3}" type="slidenum">
              <a:rPr lang="en-GB" smtClean="0"/>
              <a:t>‹#›</a:t>
            </a:fld>
            <a:endParaRPr lang="en-GB"/>
          </a:p>
        </p:txBody>
      </p:sp>
    </p:spTree>
    <p:extLst>
      <p:ext uri="{BB962C8B-B14F-4D97-AF65-F5344CB8AC3E}">
        <p14:creationId xmlns:p14="http://schemas.microsoft.com/office/powerpoint/2010/main" val="3207569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2B796-683E-4B11-B93C-62D01954192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1607D7B-D143-4F71-95F7-8009A25674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17DE15-647D-4445-B617-FB23C4BC8B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693C1C8-B34B-40D2-AC13-373AFD98ED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6DD6D2-AB3F-4477-BFA5-EE620AD422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BE2B27F-CE6C-4AF4-B258-E5F79DE14E47}"/>
              </a:ext>
            </a:extLst>
          </p:cNvPr>
          <p:cNvSpPr>
            <a:spLocks noGrp="1"/>
          </p:cNvSpPr>
          <p:nvPr>
            <p:ph type="dt" sz="half" idx="10"/>
          </p:nvPr>
        </p:nvSpPr>
        <p:spPr/>
        <p:txBody>
          <a:bodyPr/>
          <a:lstStyle/>
          <a:p>
            <a:fld id="{08E359D9-4F10-45B2-9AC6-F7479D9EBDCC}" type="datetimeFigureOut">
              <a:rPr lang="en-GB" smtClean="0"/>
              <a:t>29/01/2021</a:t>
            </a:fld>
            <a:endParaRPr lang="en-GB"/>
          </a:p>
        </p:txBody>
      </p:sp>
      <p:sp>
        <p:nvSpPr>
          <p:cNvPr id="8" name="Footer Placeholder 7">
            <a:extLst>
              <a:ext uri="{FF2B5EF4-FFF2-40B4-BE49-F238E27FC236}">
                <a16:creationId xmlns:a16="http://schemas.microsoft.com/office/drawing/2014/main" id="{6FE32C6C-A354-4489-BAD1-616BDD036A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0FF41C0-A11C-48BA-A35E-98B938096194}"/>
              </a:ext>
            </a:extLst>
          </p:cNvPr>
          <p:cNvSpPr>
            <a:spLocks noGrp="1"/>
          </p:cNvSpPr>
          <p:nvPr>
            <p:ph type="sldNum" sz="quarter" idx="12"/>
          </p:nvPr>
        </p:nvSpPr>
        <p:spPr/>
        <p:txBody>
          <a:bodyPr/>
          <a:lstStyle/>
          <a:p>
            <a:fld id="{8B4DA528-94AE-43D7-B29A-1FB9154921A3}" type="slidenum">
              <a:rPr lang="en-GB" smtClean="0"/>
              <a:t>‹#›</a:t>
            </a:fld>
            <a:endParaRPr lang="en-GB"/>
          </a:p>
        </p:txBody>
      </p:sp>
    </p:spTree>
    <p:extLst>
      <p:ext uri="{BB962C8B-B14F-4D97-AF65-F5344CB8AC3E}">
        <p14:creationId xmlns:p14="http://schemas.microsoft.com/office/powerpoint/2010/main" val="2954909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BD929-190B-46F8-BFDC-8EB2CD3178C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620CC77-AF28-4866-86C4-6E005DCB33E8}"/>
              </a:ext>
            </a:extLst>
          </p:cNvPr>
          <p:cNvSpPr>
            <a:spLocks noGrp="1"/>
          </p:cNvSpPr>
          <p:nvPr>
            <p:ph type="dt" sz="half" idx="10"/>
          </p:nvPr>
        </p:nvSpPr>
        <p:spPr/>
        <p:txBody>
          <a:bodyPr/>
          <a:lstStyle/>
          <a:p>
            <a:fld id="{08E359D9-4F10-45B2-9AC6-F7479D9EBDCC}" type="datetimeFigureOut">
              <a:rPr lang="en-GB" smtClean="0"/>
              <a:t>29/01/2021</a:t>
            </a:fld>
            <a:endParaRPr lang="en-GB"/>
          </a:p>
        </p:txBody>
      </p:sp>
      <p:sp>
        <p:nvSpPr>
          <p:cNvPr id="4" name="Footer Placeholder 3">
            <a:extLst>
              <a:ext uri="{FF2B5EF4-FFF2-40B4-BE49-F238E27FC236}">
                <a16:creationId xmlns:a16="http://schemas.microsoft.com/office/drawing/2014/main" id="{A4609E9F-B2DA-409A-A219-4E728FAFC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4503E3-74D4-4C96-BCE8-1994070B90BC}"/>
              </a:ext>
            </a:extLst>
          </p:cNvPr>
          <p:cNvSpPr>
            <a:spLocks noGrp="1"/>
          </p:cNvSpPr>
          <p:nvPr>
            <p:ph type="sldNum" sz="quarter" idx="12"/>
          </p:nvPr>
        </p:nvSpPr>
        <p:spPr/>
        <p:txBody>
          <a:bodyPr/>
          <a:lstStyle/>
          <a:p>
            <a:fld id="{8B4DA528-94AE-43D7-B29A-1FB9154921A3}" type="slidenum">
              <a:rPr lang="en-GB" smtClean="0"/>
              <a:t>‹#›</a:t>
            </a:fld>
            <a:endParaRPr lang="en-GB"/>
          </a:p>
        </p:txBody>
      </p:sp>
    </p:spTree>
    <p:extLst>
      <p:ext uri="{BB962C8B-B14F-4D97-AF65-F5344CB8AC3E}">
        <p14:creationId xmlns:p14="http://schemas.microsoft.com/office/powerpoint/2010/main" val="3885996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61D9D6-FBB4-4FFB-B105-03F7851084BF}"/>
              </a:ext>
            </a:extLst>
          </p:cNvPr>
          <p:cNvSpPr>
            <a:spLocks noGrp="1"/>
          </p:cNvSpPr>
          <p:nvPr>
            <p:ph type="dt" sz="half" idx="10"/>
          </p:nvPr>
        </p:nvSpPr>
        <p:spPr/>
        <p:txBody>
          <a:bodyPr/>
          <a:lstStyle/>
          <a:p>
            <a:fld id="{08E359D9-4F10-45B2-9AC6-F7479D9EBDCC}" type="datetimeFigureOut">
              <a:rPr lang="en-GB" smtClean="0"/>
              <a:t>29/01/2021</a:t>
            </a:fld>
            <a:endParaRPr lang="en-GB"/>
          </a:p>
        </p:txBody>
      </p:sp>
      <p:sp>
        <p:nvSpPr>
          <p:cNvPr id="3" name="Footer Placeholder 2">
            <a:extLst>
              <a:ext uri="{FF2B5EF4-FFF2-40B4-BE49-F238E27FC236}">
                <a16:creationId xmlns:a16="http://schemas.microsoft.com/office/drawing/2014/main" id="{218C632C-C333-436A-89F7-FB905F6CA7E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1B2C0E9-C439-45BE-BA08-737D24C4EBCE}"/>
              </a:ext>
            </a:extLst>
          </p:cNvPr>
          <p:cNvSpPr>
            <a:spLocks noGrp="1"/>
          </p:cNvSpPr>
          <p:nvPr>
            <p:ph type="sldNum" sz="quarter" idx="12"/>
          </p:nvPr>
        </p:nvSpPr>
        <p:spPr/>
        <p:txBody>
          <a:bodyPr/>
          <a:lstStyle/>
          <a:p>
            <a:fld id="{8B4DA528-94AE-43D7-B29A-1FB9154921A3}" type="slidenum">
              <a:rPr lang="en-GB" smtClean="0"/>
              <a:t>‹#›</a:t>
            </a:fld>
            <a:endParaRPr lang="en-GB"/>
          </a:p>
        </p:txBody>
      </p:sp>
    </p:spTree>
    <p:extLst>
      <p:ext uri="{BB962C8B-B14F-4D97-AF65-F5344CB8AC3E}">
        <p14:creationId xmlns:p14="http://schemas.microsoft.com/office/powerpoint/2010/main" val="3228210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A9A18-F115-44B8-86ED-C7C7818B6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A43698C-165A-4427-A7DA-347C959DCB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A19F20D-ACDD-4292-AD0B-71C31F59B4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B13027-F4F6-43D8-8E4A-32779685B282}"/>
              </a:ext>
            </a:extLst>
          </p:cNvPr>
          <p:cNvSpPr>
            <a:spLocks noGrp="1"/>
          </p:cNvSpPr>
          <p:nvPr>
            <p:ph type="dt" sz="half" idx="10"/>
          </p:nvPr>
        </p:nvSpPr>
        <p:spPr/>
        <p:txBody>
          <a:bodyPr/>
          <a:lstStyle/>
          <a:p>
            <a:fld id="{08E359D9-4F10-45B2-9AC6-F7479D9EBDCC}" type="datetimeFigureOut">
              <a:rPr lang="en-GB" smtClean="0"/>
              <a:t>29/01/2021</a:t>
            </a:fld>
            <a:endParaRPr lang="en-GB"/>
          </a:p>
        </p:txBody>
      </p:sp>
      <p:sp>
        <p:nvSpPr>
          <p:cNvPr id="6" name="Footer Placeholder 5">
            <a:extLst>
              <a:ext uri="{FF2B5EF4-FFF2-40B4-BE49-F238E27FC236}">
                <a16:creationId xmlns:a16="http://schemas.microsoft.com/office/drawing/2014/main" id="{DC05ADB2-A6E4-4C68-A8BD-734A07BA00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EB9DC52-5A7F-4A0B-95A2-26F031BE42C5}"/>
              </a:ext>
            </a:extLst>
          </p:cNvPr>
          <p:cNvSpPr>
            <a:spLocks noGrp="1"/>
          </p:cNvSpPr>
          <p:nvPr>
            <p:ph type="sldNum" sz="quarter" idx="12"/>
          </p:nvPr>
        </p:nvSpPr>
        <p:spPr/>
        <p:txBody>
          <a:bodyPr/>
          <a:lstStyle/>
          <a:p>
            <a:fld id="{8B4DA528-94AE-43D7-B29A-1FB9154921A3}" type="slidenum">
              <a:rPr lang="en-GB" smtClean="0"/>
              <a:t>‹#›</a:t>
            </a:fld>
            <a:endParaRPr lang="en-GB"/>
          </a:p>
        </p:txBody>
      </p:sp>
    </p:spTree>
    <p:extLst>
      <p:ext uri="{BB962C8B-B14F-4D97-AF65-F5344CB8AC3E}">
        <p14:creationId xmlns:p14="http://schemas.microsoft.com/office/powerpoint/2010/main" val="3159361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77A12-4FB2-4D5E-9179-DBF98CA067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8E68CD4-A9AE-4C35-851A-7CC7F4DCC7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8D56F97-C3F7-4AB8-81CF-58A97765F5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E3635-4AB8-481F-9888-B1C9A50B2816}"/>
              </a:ext>
            </a:extLst>
          </p:cNvPr>
          <p:cNvSpPr>
            <a:spLocks noGrp="1"/>
          </p:cNvSpPr>
          <p:nvPr>
            <p:ph type="dt" sz="half" idx="10"/>
          </p:nvPr>
        </p:nvSpPr>
        <p:spPr/>
        <p:txBody>
          <a:bodyPr/>
          <a:lstStyle/>
          <a:p>
            <a:fld id="{08E359D9-4F10-45B2-9AC6-F7479D9EBDCC}" type="datetimeFigureOut">
              <a:rPr lang="en-GB" smtClean="0"/>
              <a:t>29/01/2021</a:t>
            </a:fld>
            <a:endParaRPr lang="en-GB"/>
          </a:p>
        </p:txBody>
      </p:sp>
      <p:sp>
        <p:nvSpPr>
          <p:cNvPr id="6" name="Footer Placeholder 5">
            <a:extLst>
              <a:ext uri="{FF2B5EF4-FFF2-40B4-BE49-F238E27FC236}">
                <a16:creationId xmlns:a16="http://schemas.microsoft.com/office/drawing/2014/main" id="{76556400-F183-42AB-9576-D0AB71F3E5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10C233-7863-4BEA-B881-8FC3857618F7}"/>
              </a:ext>
            </a:extLst>
          </p:cNvPr>
          <p:cNvSpPr>
            <a:spLocks noGrp="1"/>
          </p:cNvSpPr>
          <p:nvPr>
            <p:ph type="sldNum" sz="quarter" idx="12"/>
          </p:nvPr>
        </p:nvSpPr>
        <p:spPr/>
        <p:txBody>
          <a:bodyPr/>
          <a:lstStyle/>
          <a:p>
            <a:fld id="{8B4DA528-94AE-43D7-B29A-1FB9154921A3}" type="slidenum">
              <a:rPr lang="en-GB" smtClean="0"/>
              <a:t>‹#›</a:t>
            </a:fld>
            <a:endParaRPr lang="en-GB"/>
          </a:p>
        </p:txBody>
      </p:sp>
    </p:spTree>
    <p:extLst>
      <p:ext uri="{BB962C8B-B14F-4D97-AF65-F5344CB8AC3E}">
        <p14:creationId xmlns:p14="http://schemas.microsoft.com/office/powerpoint/2010/main" val="3258539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DFA128-E980-4CAC-99F7-A997F6E145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2D6C03-7FC2-46D2-B216-8CCAA0CE7E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24EF96-DC94-4D0B-B007-195CEE186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E359D9-4F10-45B2-9AC6-F7479D9EBDCC}" type="datetimeFigureOut">
              <a:rPr lang="en-GB" smtClean="0"/>
              <a:t>29/01/2021</a:t>
            </a:fld>
            <a:endParaRPr lang="en-GB"/>
          </a:p>
        </p:txBody>
      </p:sp>
      <p:sp>
        <p:nvSpPr>
          <p:cNvPr id="5" name="Footer Placeholder 4">
            <a:extLst>
              <a:ext uri="{FF2B5EF4-FFF2-40B4-BE49-F238E27FC236}">
                <a16:creationId xmlns:a16="http://schemas.microsoft.com/office/drawing/2014/main" id="{C380ECF8-898A-4FAD-AEFC-EF6121AC39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3D49D4E-117D-497A-A65C-2D43E3091B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4DA528-94AE-43D7-B29A-1FB9154921A3}" type="slidenum">
              <a:rPr lang="en-GB" smtClean="0"/>
              <a:t>‹#›</a:t>
            </a:fld>
            <a:endParaRPr lang="en-GB"/>
          </a:p>
        </p:txBody>
      </p:sp>
    </p:spTree>
    <p:extLst>
      <p:ext uri="{BB962C8B-B14F-4D97-AF65-F5344CB8AC3E}">
        <p14:creationId xmlns:p14="http://schemas.microsoft.com/office/powerpoint/2010/main" val="1519723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microsoft.com/office/2007/relationships/media" Target="../media/media18.m4a"/><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18.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1.m4a"/><Relationship Id="rId7"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audio" Target="../media/media22.m4a"/><Relationship Id="rId5" Type="http://schemas.microsoft.com/office/2007/relationships/media" Target="../media/media22.m4a"/><Relationship Id="rId4" Type="http://schemas.openxmlformats.org/officeDocument/2006/relationships/audio" Target="../media/media21.m4a"/></Relationships>
</file>

<file path=ppt/slides/_rels/slide13.xml.rels><?xml version="1.0" encoding="UTF-8" standalone="yes"?>
<Relationships xmlns="http://schemas.openxmlformats.org/package/2006/relationships"><Relationship Id="rId8" Type="http://schemas.openxmlformats.org/officeDocument/2006/relationships/audio" Target="../media/media26.m4a"/><Relationship Id="rId3" Type="http://schemas.microsoft.com/office/2007/relationships/media" Target="../media/media24.m4a"/><Relationship Id="rId7" Type="http://schemas.microsoft.com/office/2007/relationships/media" Target="../media/media26.m4a"/><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audio" Target="../media/media25.m4a"/><Relationship Id="rId5" Type="http://schemas.microsoft.com/office/2007/relationships/media" Target="../media/media25.m4a"/><Relationship Id="rId10" Type="http://schemas.openxmlformats.org/officeDocument/2006/relationships/image" Target="../media/image2.png"/><Relationship Id="rId4" Type="http://schemas.openxmlformats.org/officeDocument/2006/relationships/audio" Target="../media/media24.m4a"/><Relationship Id="rId9"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jpg"/><Relationship Id="rId5" Type="http://schemas.openxmlformats.org/officeDocument/2006/relationships/slideLayout" Target="../slideLayouts/slideLayout2.xml"/><Relationship Id="rId4" Type="http://schemas.openxmlformats.org/officeDocument/2006/relationships/audio" Target="../media/media4.m4a"/></Relationships>
</file>

<file path=ppt/slides/_rels/slide4.xml.rels><?xml version="1.0" encoding="UTF-8" standalone="yes"?>
<Relationships xmlns="http://schemas.openxmlformats.org/package/2006/relationships"><Relationship Id="rId3" Type="http://schemas.microsoft.com/office/2007/relationships/media" Target="../media/media6.m4a"/><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jpg"/><Relationship Id="rId5" Type="http://schemas.openxmlformats.org/officeDocument/2006/relationships/slideLayout" Target="../slideLayouts/slideLayout2.xml"/><Relationship Id="rId4" Type="http://schemas.openxmlformats.org/officeDocument/2006/relationships/audio" Target="../media/media6.m4a"/></Relationships>
</file>

<file path=ppt/slides/_rels/slide5.xml.rels><?xml version="1.0" encoding="UTF-8" standalone="yes"?>
<Relationships xmlns="http://schemas.openxmlformats.org/package/2006/relationships"><Relationship Id="rId3" Type="http://schemas.microsoft.com/office/2007/relationships/media" Target="../media/media8.m4a"/><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jpg"/><Relationship Id="rId5" Type="http://schemas.openxmlformats.org/officeDocument/2006/relationships/slideLayout" Target="../slideLayouts/slideLayout2.xml"/><Relationship Id="rId4" Type="http://schemas.openxmlformats.org/officeDocument/2006/relationships/audio" Target="../media/media8.m4a"/></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0.m4a"/><Relationship Id="rId7"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audio" Target="../media/media11.m4a"/><Relationship Id="rId5" Type="http://schemas.microsoft.com/office/2007/relationships/media" Target="../media/media11.m4a"/><Relationship Id="rId4" Type="http://schemas.openxmlformats.org/officeDocument/2006/relationships/audio" Target="../media/media10.m4a"/><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audio" Target="../media/media15.m4a"/><Relationship Id="rId3" Type="http://schemas.microsoft.com/office/2007/relationships/media" Target="../media/media13.m4a"/><Relationship Id="rId7" Type="http://schemas.microsoft.com/office/2007/relationships/media" Target="../media/media15.m4a"/><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audio" Target="../media/media14.m4a"/><Relationship Id="rId11" Type="http://schemas.openxmlformats.org/officeDocument/2006/relationships/image" Target="../media/image1.jpg"/><Relationship Id="rId5" Type="http://schemas.microsoft.com/office/2007/relationships/media" Target="../media/media14.m4a"/><Relationship Id="rId10" Type="http://schemas.openxmlformats.org/officeDocument/2006/relationships/image" Target="../media/image2.png"/><Relationship Id="rId4" Type="http://schemas.openxmlformats.org/officeDocument/2006/relationships/audio" Target="../media/media13.m4a"/><Relationship Id="rId9"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www.ictgames.com/lcwc.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763C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E6BF2-648D-4D4F-80EE-D9DDA862D9C3}"/>
              </a:ext>
            </a:extLst>
          </p:cNvPr>
          <p:cNvSpPr>
            <a:spLocks noGrp="1"/>
          </p:cNvSpPr>
          <p:nvPr>
            <p:ph type="ctrTitle"/>
          </p:nvPr>
        </p:nvSpPr>
        <p:spPr>
          <a:xfrm>
            <a:off x="1524000" y="1275703"/>
            <a:ext cx="9144000" cy="2387600"/>
          </a:xfrm>
        </p:spPr>
        <p:txBody>
          <a:bodyPr>
            <a:normAutofit fontScale="90000"/>
          </a:bodyPr>
          <a:lstStyle/>
          <a:p>
            <a:br>
              <a:rPr lang="en-GB" sz="8000" dirty="0">
                <a:latin typeface="+mn-lt"/>
              </a:rPr>
            </a:br>
            <a:br>
              <a:rPr lang="en-GB" sz="8000" dirty="0">
                <a:latin typeface="+mn-lt"/>
              </a:rPr>
            </a:br>
            <a:br>
              <a:rPr lang="en-GB" sz="8000" dirty="0">
                <a:latin typeface="+mn-lt"/>
              </a:rPr>
            </a:br>
            <a:br>
              <a:rPr lang="en-GB" sz="8000" dirty="0">
                <a:latin typeface="+mn-lt"/>
              </a:rPr>
            </a:br>
            <a:br>
              <a:rPr lang="en-GB" sz="8000" dirty="0">
                <a:latin typeface="+mn-lt"/>
              </a:rPr>
            </a:br>
            <a:br>
              <a:rPr lang="en-GB" sz="8000" dirty="0">
                <a:latin typeface="+mn-lt"/>
              </a:rPr>
            </a:br>
            <a:br>
              <a:rPr lang="en-GB" sz="8000" dirty="0">
                <a:latin typeface="+mn-lt"/>
              </a:rPr>
            </a:br>
            <a:r>
              <a:rPr lang="en-GB" sz="8000" dirty="0">
                <a:latin typeface="+mn-lt"/>
              </a:rPr>
              <a:t>Spelling </a:t>
            </a:r>
            <a:br>
              <a:rPr lang="en-GB" sz="8000" dirty="0">
                <a:latin typeface="+mn-lt"/>
              </a:rPr>
            </a:br>
            <a:br>
              <a:rPr lang="en-GB" dirty="0">
                <a:latin typeface="+mn-lt"/>
              </a:rPr>
            </a:br>
            <a:r>
              <a:rPr lang="en-GB" dirty="0">
                <a:latin typeface="+mn-lt"/>
              </a:rPr>
              <a:t>WB 1.2.21</a:t>
            </a:r>
          </a:p>
        </p:txBody>
      </p:sp>
      <p:pic>
        <p:nvPicPr>
          <p:cNvPr id="9" name="Picture 8">
            <a:extLst>
              <a:ext uri="{FF2B5EF4-FFF2-40B4-BE49-F238E27FC236}">
                <a16:creationId xmlns:a16="http://schemas.microsoft.com/office/drawing/2014/main" id="{9230FBED-8DAB-4B1A-8FFC-820B2CC6BA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2134" y="4385811"/>
            <a:ext cx="2819400" cy="2143125"/>
          </a:xfrm>
          <a:prstGeom prst="rect">
            <a:avLst/>
          </a:prstGeom>
        </p:spPr>
      </p:pic>
      <p:pic>
        <p:nvPicPr>
          <p:cNvPr id="3" name="Recorded Sound">
            <a:hlinkClick r:id="" action="ppaction://media"/>
            <a:extLst>
              <a:ext uri="{FF2B5EF4-FFF2-40B4-BE49-F238E27FC236}">
                <a16:creationId xmlns:a16="http://schemas.microsoft.com/office/drawing/2014/main" id="{00810FF2-B838-468F-A9FE-895A85B2B6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31634" y="3603548"/>
            <a:ext cx="722652" cy="722652"/>
          </a:xfrm>
          <a:prstGeom prst="rect">
            <a:avLst/>
          </a:prstGeom>
        </p:spPr>
      </p:pic>
    </p:spTree>
    <p:extLst>
      <p:ext uri="{BB962C8B-B14F-4D97-AF65-F5344CB8AC3E}">
        <p14:creationId xmlns:p14="http://schemas.microsoft.com/office/powerpoint/2010/main" val="405934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7D1C94-453E-4675-9604-C62C292572AC}"/>
              </a:ext>
            </a:extLst>
          </p:cNvPr>
          <p:cNvSpPr>
            <a:spLocks noGrp="1"/>
          </p:cNvSpPr>
          <p:nvPr>
            <p:ph idx="1"/>
          </p:nvPr>
        </p:nvSpPr>
        <p:spPr>
          <a:xfrm>
            <a:off x="582705" y="1116107"/>
            <a:ext cx="7525871" cy="5311588"/>
          </a:xfrm>
        </p:spPr>
        <p:txBody>
          <a:bodyPr>
            <a:normAutofit fontScale="92500"/>
          </a:bodyPr>
          <a:lstStyle/>
          <a:p>
            <a:pPr marL="342900" lvl="0" indent="-342900">
              <a:lnSpc>
                <a:spcPct val="107000"/>
              </a:lnSpc>
              <a:spcAft>
                <a:spcPts val="800"/>
              </a:spcAft>
              <a:buSzPts val="1000"/>
              <a:buFont typeface="Symbol" panose="05050102010706020507" pitchFamily="18" charset="2"/>
              <a:buChar char=""/>
              <a:tabLst>
                <a:tab pos="457200" algn="l"/>
              </a:tabLst>
            </a:pPr>
            <a:r>
              <a:rPr lang="en-GB" sz="2300" dirty="0">
                <a:latin typeface="Comic Sans MS" panose="030F0702030302020204" pitchFamily="66" charset="0"/>
                <a:ea typeface="Times New Roman" panose="02020603050405020304" pitchFamily="18" charset="0"/>
                <a:cs typeface="Times New Roman" panose="02020603050405020304" pitchFamily="18" charset="0"/>
              </a:rPr>
              <a:t>C</a:t>
            </a:r>
            <a:r>
              <a:rPr lang="en-GB" sz="2300" dirty="0">
                <a:effectLst/>
                <a:latin typeface="Comic Sans MS" panose="030F0702030302020204" pitchFamily="66" charset="0"/>
                <a:ea typeface="Times New Roman" panose="02020603050405020304" pitchFamily="18" charset="0"/>
                <a:cs typeface="Times New Roman" panose="02020603050405020304" pitchFamily="18" charset="0"/>
              </a:rPr>
              <a:t>hoose a spelling strategy</a:t>
            </a:r>
            <a:r>
              <a:rPr lang="en-GB" sz="2300" dirty="0">
                <a:latin typeface="Comic Sans MS" panose="030F0702030302020204" pitchFamily="66" charset="0"/>
                <a:ea typeface="Times New Roman" panose="02020603050405020304" pitchFamily="18" charset="0"/>
                <a:cs typeface="Times New Roman" panose="02020603050405020304" pitchFamily="18" charset="0"/>
              </a:rPr>
              <a:t> </a:t>
            </a:r>
            <a:r>
              <a:rPr lang="en-GB" sz="2300" dirty="0">
                <a:effectLst/>
                <a:latin typeface="Comic Sans MS" panose="030F0702030302020204" pitchFamily="66" charset="0"/>
                <a:ea typeface="Times New Roman" panose="02020603050405020304" pitchFamily="18" charset="0"/>
                <a:cs typeface="Times New Roman" panose="02020603050405020304" pitchFamily="18" charset="0"/>
              </a:rPr>
              <a:t>to help </a:t>
            </a:r>
            <a:r>
              <a:rPr lang="en-GB" sz="2300" dirty="0">
                <a:latin typeface="Comic Sans MS" panose="030F0702030302020204" pitchFamily="66" charset="0"/>
                <a:ea typeface="Times New Roman" panose="02020603050405020304" pitchFamily="18" charset="0"/>
                <a:cs typeface="Times New Roman" panose="02020603050405020304" pitchFamily="18" charset="0"/>
              </a:rPr>
              <a:t>you </a:t>
            </a:r>
            <a:r>
              <a:rPr lang="en-GB" sz="2300" dirty="0">
                <a:effectLst/>
                <a:latin typeface="Comic Sans MS" panose="030F0702030302020204" pitchFamily="66" charset="0"/>
                <a:ea typeface="Times New Roman" panose="02020603050405020304" pitchFamily="18" charset="0"/>
                <a:cs typeface="Times New Roman" panose="02020603050405020304" pitchFamily="18" charset="0"/>
              </a:rPr>
              <a:t>learn the word.</a:t>
            </a:r>
          </a:p>
          <a:p>
            <a:pPr marL="0" indent="0">
              <a:lnSpc>
                <a:spcPct val="107000"/>
              </a:lnSpc>
              <a:spcAft>
                <a:spcPts val="800"/>
              </a:spcAft>
              <a:buSzPts val="1000"/>
              <a:buNone/>
              <a:tabLst>
                <a:tab pos="457200" algn="l"/>
              </a:tabLst>
            </a:pPr>
            <a:r>
              <a:rPr lang="en-GB" sz="3300" b="1" dirty="0">
                <a:solidFill>
                  <a:srgbClr val="0000FF"/>
                </a:solidFill>
                <a:latin typeface="Comic Sans MS" panose="030F0702030302020204" pitchFamily="66" charset="0"/>
                <a:ea typeface="Calibri" panose="020F0502020204030204" pitchFamily="34" charset="0"/>
                <a:cs typeface="Times New Roman" panose="02020603050405020304" pitchFamily="18" charset="0"/>
              </a:rPr>
              <a:t>                 second</a:t>
            </a:r>
            <a:endParaRPr lang="en-GB" sz="3300" dirty="0">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2300" dirty="0">
                <a:effectLst/>
                <a:latin typeface="Comic Sans MS" panose="030F0702030302020204" pitchFamily="66" charset="0"/>
                <a:ea typeface="Times New Roman" panose="02020603050405020304" pitchFamily="18" charset="0"/>
                <a:cs typeface="Times New Roman" panose="02020603050405020304" pitchFamily="18" charset="0"/>
              </a:rPr>
              <a:t>Make the word with some magnetic letters if you have them.</a:t>
            </a:r>
            <a:r>
              <a:rPr lang="en-GB" sz="2300" dirty="0">
                <a:latin typeface="Comic Sans MS" panose="030F0702030302020204" pitchFamily="66" charset="0"/>
                <a:ea typeface="Times New Roman" panose="02020603050405020304" pitchFamily="18" charset="0"/>
                <a:cs typeface="Times New Roman" panose="02020603050405020304" pitchFamily="18" charset="0"/>
              </a:rPr>
              <a:t> L</a:t>
            </a:r>
            <a:r>
              <a:rPr lang="en-GB" sz="2300" dirty="0">
                <a:effectLst/>
                <a:latin typeface="Comic Sans MS" panose="030F0702030302020204" pitchFamily="66" charset="0"/>
                <a:ea typeface="Times New Roman" panose="02020603050405020304" pitchFamily="18" charset="0"/>
                <a:cs typeface="Times New Roman" panose="02020603050405020304" pitchFamily="18" charset="0"/>
              </a:rPr>
              <a:t>ook carefully at the word and ‘take a photograph of it ‘ in your mind.</a:t>
            </a:r>
          </a:p>
          <a:p>
            <a:pPr marL="342900" lvl="0" indent="-342900">
              <a:lnSpc>
                <a:spcPct val="107000"/>
              </a:lnSpc>
              <a:spcAft>
                <a:spcPts val="800"/>
              </a:spcAft>
              <a:buSzPts val="1000"/>
              <a:buFont typeface="Symbol" panose="05050102010706020507" pitchFamily="18" charset="2"/>
              <a:buChar char=""/>
              <a:tabLst>
                <a:tab pos="457200" algn="l"/>
              </a:tabLst>
            </a:pPr>
            <a:endParaRPr lang="en-GB" sz="2300" dirty="0">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2300" dirty="0">
                <a:effectLst/>
                <a:latin typeface="Comic Sans MS" panose="030F0702030302020204" pitchFamily="66" charset="0"/>
                <a:ea typeface="Times New Roman" panose="02020603050405020304" pitchFamily="18" charset="0"/>
                <a:cs typeface="Times New Roman" panose="02020603050405020304" pitchFamily="18" charset="0"/>
              </a:rPr>
              <a:t>Now </a:t>
            </a:r>
            <a:r>
              <a:rPr lang="en-GB" sz="2300" dirty="0">
                <a:latin typeface="Comic Sans MS" panose="030F0702030302020204" pitchFamily="66" charset="0"/>
                <a:ea typeface="Times New Roman" panose="02020603050405020304" pitchFamily="18" charset="0"/>
                <a:cs typeface="Times New Roman" panose="02020603050405020304" pitchFamily="18" charset="0"/>
              </a:rPr>
              <a:t>close your eyes and jumble up the letters.</a:t>
            </a:r>
          </a:p>
          <a:p>
            <a:pPr marL="342900" lvl="0" indent="-342900">
              <a:lnSpc>
                <a:spcPct val="107000"/>
              </a:lnSpc>
              <a:spcAft>
                <a:spcPts val="800"/>
              </a:spcAft>
              <a:buSzPts val="1000"/>
              <a:buFont typeface="Symbol" panose="05050102010706020507" pitchFamily="18" charset="2"/>
              <a:buChar char=""/>
              <a:tabLst>
                <a:tab pos="457200" algn="l"/>
              </a:tabLst>
            </a:pPr>
            <a:endParaRPr lang="en-GB" sz="2300" dirty="0">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2300" dirty="0">
                <a:latin typeface="Comic Sans MS" panose="030F0702030302020204" pitchFamily="66" charset="0"/>
                <a:ea typeface="Times New Roman" panose="02020603050405020304" pitchFamily="18" charset="0"/>
                <a:cs typeface="Times New Roman" panose="02020603050405020304" pitchFamily="18" charset="0"/>
              </a:rPr>
              <a:t>Can you spell the word again using the spelling strategy you chose to help you?</a:t>
            </a:r>
            <a:endParaRPr lang="en-GB" sz="2300" dirty="0">
              <a:effectLst/>
              <a:latin typeface="Comic Sans MS" panose="030F0702030302020204" pitchFamily="66" charset="0"/>
              <a:ea typeface="Calibri" panose="020F0502020204030204" pitchFamily="34" charset="0"/>
              <a:cs typeface="Times New Roman" panose="02020603050405020304" pitchFamily="18" charset="0"/>
            </a:endParaRPr>
          </a:p>
          <a:p>
            <a:endParaRPr lang="en-GB" dirty="0"/>
          </a:p>
        </p:txBody>
      </p:sp>
      <p:sp>
        <p:nvSpPr>
          <p:cNvPr id="5" name="TextBox 4">
            <a:extLst>
              <a:ext uri="{FF2B5EF4-FFF2-40B4-BE49-F238E27FC236}">
                <a16:creationId xmlns:a16="http://schemas.microsoft.com/office/drawing/2014/main" id="{D1FDFA2A-D290-42E5-AAB3-8298B3DDA137}"/>
              </a:ext>
            </a:extLst>
          </p:cNvPr>
          <p:cNvSpPr txBox="1"/>
          <p:nvPr/>
        </p:nvSpPr>
        <p:spPr>
          <a:xfrm>
            <a:off x="843804" y="137917"/>
            <a:ext cx="7990914" cy="584775"/>
          </a:xfrm>
          <a:prstGeom prst="rect">
            <a:avLst/>
          </a:prstGeom>
          <a:noFill/>
        </p:spPr>
        <p:txBody>
          <a:bodyPr wrap="square">
            <a:spAutoFit/>
          </a:bodyPr>
          <a:lstStyle/>
          <a:p>
            <a:r>
              <a:rPr lang="en-GB" sz="3200" b="1" dirty="0">
                <a:latin typeface="Comic Sans MS" panose="030F0702030302020204" pitchFamily="66" charset="0"/>
              </a:rPr>
              <a:t>Task 2 – Common Words – contd.</a:t>
            </a:r>
            <a:endParaRPr lang="en-GB" sz="3200" b="1" dirty="0"/>
          </a:p>
        </p:txBody>
      </p:sp>
      <p:sp>
        <p:nvSpPr>
          <p:cNvPr id="7" name="TextBox 6">
            <a:extLst>
              <a:ext uri="{FF2B5EF4-FFF2-40B4-BE49-F238E27FC236}">
                <a16:creationId xmlns:a16="http://schemas.microsoft.com/office/drawing/2014/main" id="{1C0884D8-9111-4161-B61C-0DAAFE81AAEE}"/>
              </a:ext>
            </a:extLst>
          </p:cNvPr>
          <p:cNvSpPr txBox="1"/>
          <p:nvPr/>
        </p:nvSpPr>
        <p:spPr>
          <a:xfrm>
            <a:off x="8485094" y="714991"/>
            <a:ext cx="3503988" cy="6001643"/>
          </a:xfrm>
          <a:prstGeom prst="rect">
            <a:avLst/>
          </a:prstGeom>
          <a:noFill/>
          <a:ln w="76200">
            <a:solidFill>
              <a:srgbClr val="D763CF"/>
            </a:solidFill>
          </a:ln>
        </p:spPr>
        <p:txBody>
          <a:bodyPr wrap="square" rtlCol="0">
            <a:spAutoFit/>
          </a:bodyPr>
          <a:lstStyle/>
          <a:p>
            <a:pPr algn="ctr"/>
            <a:r>
              <a:rPr lang="en-GB" sz="3200" b="1" dirty="0"/>
              <a:t>Spelling Strategies</a:t>
            </a:r>
          </a:p>
          <a:p>
            <a:endParaRPr lang="en-GB" sz="1600" b="1" dirty="0"/>
          </a:p>
          <a:p>
            <a:pPr lvl="1"/>
            <a:r>
              <a:rPr lang="en-GB" sz="2000" dirty="0">
                <a:solidFill>
                  <a:srgbClr val="C00000"/>
                </a:solidFill>
                <a:latin typeface="Comic Sans MS" panose="030F0702030302020204" pitchFamily="66" charset="0"/>
              </a:rPr>
              <a:t>Sounding out</a:t>
            </a:r>
          </a:p>
          <a:p>
            <a:endParaRPr lang="en-GB" sz="2000" dirty="0">
              <a:latin typeface="Comic Sans MS" panose="030F0702030302020204" pitchFamily="66" charset="0"/>
            </a:endParaRPr>
          </a:p>
          <a:p>
            <a:pPr lvl="1"/>
            <a:r>
              <a:rPr lang="en-GB" sz="2000" dirty="0">
                <a:solidFill>
                  <a:srgbClr val="0070C0"/>
                </a:solidFill>
                <a:latin typeface="Comic Sans MS" panose="030F0702030302020204" pitchFamily="66" charset="0"/>
              </a:rPr>
              <a:t>Word Shape</a:t>
            </a:r>
          </a:p>
          <a:p>
            <a:endParaRPr lang="en-GB" sz="2000" dirty="0">
              <a:latin typeface="Comic Sans MS" panose="030F0702030302020204" pitchFamily="66" charset="0"/>
            </a:endParaRPr>
          </a:p>
          <a:p>
            <a:pPr lvl="1"/>
            <a:r>
              <a:rPr lang="en-GB" sz="2000" dirty="0">
                <a:solidFill>
                  <a:srgbClr val="00B050"/>
                </a:solidFill>
                <a:latin typeface="Comic Sans MS" panose="030F0702030302020204" pitchFamily="66" charset="0"/>
              </a:rPr>
              <a:t>Use a mnemonic</a:t>
            </a:r>
          </a:p>
          <a:p>
            <a:endParaRPr lang="en-GB" sz="2000" dirty="0">
              <a:latin typeface="Comic Sans MS" panose="030F0702030302020204" pitchFamily="66" charset="0"/>
            </a:endParaRPr>
          </a:p>
          <a:p>
            <a:pPr lvl="1"/>
            <a:r>
              <a:rPr lang="en-GB" sz="2000" dirty="0">
                <a:solidFill>
                  <a:srgbClr val="FF0000"/>
                </a:solidFill>
                <a:latin typeface="Comic Sans MS" panose="030F0702030302020204" pitchFamily="66" charset="0"/>
              </a:rPr>
              <a:t>Syllabification</a:t>
            </a:r>
          </a:p>
          <a:p>
            <a:endParaRPr lang="en-GB" sz="2000" dirty="0">
              <a:latin typeface="Comic Sans MS" panose="030F0702030302020204" pitchFamily="66" charset="0"/>
            </a:endParaRPr>
          </a:p>
          <a:p>
            <a:pPr lvl="1"/>
            <a:r>
              <a:rPr lang="en-GB" sz="2000" dirty="0">
                <a:latin typeface="Comic Sans MS" panose="030F0702030302020204" pitchFamily="66" charset="0"/>
              </a:rPr>
              <a:t>Compound words</a:t>
            </a:r>
          </a:p>
          <a:p>
            <a:endParaRPr lang="en-GB" sz="2000" dirty="0">
              <a:latin typeface="Comic Sans MS" panose="030F0702030302020204" pitchFamily="66" charset="0"/>
            </a:endParaRPr>
          </a:p>
          <a:p>
            <a:pPr lvl="1"/>
            <a:r>
              <a:rPr lang="en-GB" sz="2000" dirty="0">
                <a:solidFill>
                  <a:srgbClr val="0070C0"/>
                </a:solidFill>
                <a:latin typeface="Comic Sans MS" panose="030F0702030302020204" pitchFamily="66" charset="0"/>
              </a:rPr>
              <a:t>Words within words</a:t>
            </a:r>
          </a:p>
          <a:p>
            <a:endParaRPr lang="en-GB" sz="2000" dirty="0">
              <a:latin typeface="Comic Sans MS" panose="030F0702030302020204" pitchFamily="66" charset="0"/>
            </a:endParaRPr>
          </a:p>
          <a:p>
            <a:pPr lvl="1"/>
            <a:r>
              <a:rPr lang="en-GB" sz="2000" dirty="0">
                <a:solidFill>
                  <a:srgbClr val="00B050"/>
                </a:solidFill>
                <a:latin typeface="Comic Sans MS" panose="030F0702030302020204" pitchFamily="66" charset="0"/>
              </a:rPr>
              <a:t>Tricky letters</a:t>
            </a:r>
          </a:p>
          <a:p>
            <a:pPr lvl="1"/>
            <a:endParaRPr lang="en-GB" sz="2000" dirty="0">
              <a:latin typeface="Comic Sans MS" panose="030F0702030302020204" pitchFamily="66" charset="0"/>
            </a:endParaRPr>
          </a:p>
          <a:p>
            <a:pPr lvl="1"/>
            <a:r>
              <a:rPr lang="en-GB" sz="2000" dirty="0">
                <a:solidFill>
                  <a:srgbClr val="FF0000"/>
                </a:solidFill>
                <a:latin typeface="Comic Sans MS" panose="030F0702030302020204" pitchFamily="66" charset="0"/>
              </a:rPr>
              <a:t>Use an analogy</a:t>
            </a:r>
          </a:p>
          <a:p>
            <a:pPr marL="342900" indent="-342900">
              <a:buFont typeface="+mj-lt"/>
              <a:buAutoNum type="arabicPeriod"/>
            </a:pPr>
            <a:endParaRPr lang="en-GB" dirty="0"/>
          </a:p>
          <a:p>
            <a:endParaRPr lang="en-GB" dirty="0"/>
          </a:p>
        </p:txBody>
      </p:sp>
      <p:pic>
        <p:nvPicPr>
          <p:cNvPr id="6" name="Recorded Sound">
            <a:hlinkClick r:id="" action="ppaction://media"/>
            <a:extLst>
              <a:ext uri="{FF2B5EF4-FFF2-40B4-BE49-F238E27FC236}">
                <a16:creationId xmlns:a16="http://schemas.microsoft.com/office/drawing/2014/main" id="{8A9FB60F-1C1E-49F9-A025-768C11447A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0765" y="1116107"/>
            <a:ext cx="487363" cy="487363"/>
          </a:xfrm>
          <a:prstGeom prst="rect">
            <a:avLst/>
          </a:prstGeom>
          <a:solidFill>
            <a:srgbClr val="FF0000"/>
          </a:solidFill>
        </p:spPr>
      </p:pic>
      <p:pic>
        <p:nvPicPr>
          <p:cNvPr id="8" name="Recorded Sound">
            <a:hlinkClick r:id="" action="ppaction://media"/>
            <a:extLst>
              <a:ext uri="{FF2B5EF4-FFF2-40B4-BE49-F238E27FC236}">
                <a16:creationId xmlns:a16="http://schemas.microsoft.com/office/drawing/2014/main" id="{7E6D84CB-C976-4052-901F-6678E9DAA7A3}"/>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53642" y="2447406"/>
            <a:ext cx="487363" cy="487363"/>
          </a:xfrm>
          <a:prstGeom prst="rect">
            <a:avLst/>
          </a:prstGeom>
          <a:solidFill>
            <a:srgbClr val="FFFF66"/>
          </a:solidFill>
        </p:spPr>
      </p:pic>
    </p:spTree>
    <p:extLst>
      <p:ext uri="{BB962C8B-B14F-4D97-AF65-F5344CB8AC3E}">
        <p14:creationId xmlns:p14="http://schemas.microsoft.com/office/powerpoint/2010/main" val="172247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31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270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1B555-9AE0-4E80-A7D1-5514DD745E6C}"/>
              </a:ext>
            </a:extLst>
          </p:cNvPr>
          <p:cNvSpPr>
            <a:spLocks noGrp="1"/>
          </p:cNvSpPr>
          <p:nvPr>
            <p:ph type="title"/>
          </p:nvPr>
        </p:nvSpPr>
        <p:spPr/>
        <p:txBody>
          <a:bodyPr/>
          <a:lstStyle/>
          <a:p>
            <a:pPr algn="ctr"/>
            <a:r>
              <a:rPr lang="en-GB" dirty="0">
                <a:solidFill>
                  <a:srgbClr val="FF0000"/>
                </a:solidFill>
                <a:latin typeface="Comic Sans MS" panose="030F0702030302020204" pitchFamily="66" charset="0"/>
              </a:rPr>
              <a:t>fifteen</a:t>
            </a:r>
            <a:r>
              <a:rPr lang="en-GB" dirty="0">
                <a:latin typeface="Comic Sans MS" panose="030F0702030302020204" pitchFamily="66" charset="0"/>
              </a:rPr>
              <a:t>		</a:t>
            </a:r>
            <a:r>
              <a:rPr lang="en-GB" dirty="0">
                <a:solidFill>
                  <a:srgbClr val="0000FF"/>
                </a:solidFill>
                <a:latin typeface="Comic Sans MS" panose="030F0702030302020204" pitchFamily="66" charset="0"/>
              </a:rPr>
              <a:t>five</a:t>
            </a:r>
            <a:r>
              <a:rPr lang="en-GB" dirty="0">
                <a:latin typeface="Comic Sans MS" panose="030F0702030302020204" pitchFamily="66" charset="0"/>
              </a:rPr>
              <a:t>		</a:t>
            </a:r>
            <a:r>
              <a:rPr lang="en-GB" dirty="0">
                <a:solidFill>
                  <a:srgbClr val="00B050"/>
                </a:solidFill>
                <a:latin typeface="Comic Sans MS" panose="030F0702030302020204" pitchFamily="66" charset="0"/>
              </a:rPr>
              <a:t>fourteen</a:t>
            </a:r>
          </a:p>
        </p:txBody>
      </p:sp>
      <p:sp>
        <p:nvSpPr>
          <p:cNvPr id="3" name="Content Placeholder 2">
            <a:extLst>
              <a:ext uri="{FF2B5EF4-FFF2-40B4-BE49-F238E27FC236}">
                <a16:creationId xmlns:a16="http://schemas.microsoft.com/office/drawing/2014/main" id="{321D5BD3-5168-42EC-B05A-887F71A5F939}"/>
              </a:ext>
            </a:extLst>
          </p:cNvPr>
          <p:cNvSpPr>
            <a:spLocks noGrp="1"/>
          </p:cNvSpPr>
          <p:nvPr>
            <p:ph idx="1"/>
          </p:nvPr>
        </p:nvSpPr>
        <p:spPr>
          <a:xfrm>
            <a:off x="838200" y="1749749"/>
            <a:ext cx="10515600" cy="4743126"/>
          </a:xfrm>
        </p:spPr>
        <p:txBody>
          <a:bodyPr>
            <a:normAutofit fontScale="70000" lnSpcReduction="20000"/>
          </a:bodyPr>
          <a:lstStyle/>
          <a:p>
            <a:pPr marL="342900" lvl="0" indent="-342900">
              <a:lnSpc>
                <a:spcPct val="107000"/>
              </a:lnSpc>
              <a:spcAft>
                <a:spcPts val="800"/>
              </a:spcAft>
              <a:buSzPts val="1000"/>
              <a:buFont typeface="Symbol" panose="05050102010706020507" pitchFamily="18" charset="2"/>
              <a:buChar char=""/>
              <a:tabLst>
                <a:tab pos="457200" algn="l"/>
              </a:tabLst>
            </a:pPr>
            <a:r>
              <a:rPr lang="en-GB" sz="2800" dirty="0">
                <a:effectLst/>
                <a:latin typeface="Comic Sans MS" panose="030F0702030302020204" pitchFamily="66" charset="0"/>
                <a:ea typeface="Times New Roman" panose="02020603050405020304" pitchFamily="18" charset="0"/>
                <a:cs typeface="Times New Roman" panose="02020603050405020304" pitchFamily="18" charset="0"/>
              </a:rPr>
              <a:t>repeat the process with each of the common words above, choosing an appropriate spelling strategy for each word.</a:t>
            </a:r>
          </a:p>
          <a:p>
            <a:pPr marL="0" lvl="0" indent="0">
              <a:lnSpc>
                <a:spcPct val="107000"/>
              </a:lnSpc>
              <a:spcAft>
                <a:spcPts val="800"/>
              </a:spcAft>
              <a:buSzPts val="1000"/>
              <a:buNone/>
              <a:tabLst>
                <a:tab pos="457200" algn="l"/>
              </a:tabLst>
            </a:pPr>
            <a:endParaRPr lang="en-GB" sz="1400" b="1" u="sng" dirty="0">
              <a:latin typeface="Comic Sans MS" panose="030F0702030302020204" pitchFamily="66" charset="0"/>
              <a:ea typeface="Calibri" panose="020F0502020204030204" pitchFamily="34" charset="0"/>
              <a:cs typeface="Times New Roman" panose="02020603050405020304" pitchFamily="18" charset="0"/>
            </a:endParaRPr>
          </a:p>
          <a:p>
            <a:pPr marL="0" lvl="0" indent="0">
              <a:lnSpc>
                <a:spcPct val="107000"/>
              </a:lnSpc>
              <a:spcAft>
                <a:spcPts val="800"/>
              </a:spcAft>
              <a:buSzPts val="1000"/>
              <a:buNone/>
              <a:tabLst>
                <a:tab pos="457200" algn="l"/>
              </a:tabLst>
            </a:pPr>
            <a:r>
              <a:rPr lang="en-GB" b="1" u="sng" dirty="0">
                <a:latin typeface="Comic Sans MS" panose="030F0702030302020204" pitchFamily="66" charset="0"/>
                <a:ea typeface="Calibri" panose="020F0502020204030204" pitchFamily="34" charset="0"/>
                <a:cs typeface="Times New Roman" panose="02020603050405020304" pitchFamily="18" charset="0"/>
              </a:rPr>
              <a:t>Core Task</a:t>
            </a:r>
            <a:endParaRPr lang="en-GB" sz="2800" b="1" u="sng" dirty="0">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2800" dirty="0">
                <a:effectLst/>
                <a:latin typeface="Comic Sans MS" panose="030F0702030302020204" pitchFamily="66" charset="0"/>
                <a:ea typeface="Calibri" panose="020F0502020204030204" pitchFamily="34" charset="0"/>
                <a:cs typeface="Times New Roman" panose="02020603050405020304" pitchFamily="18" charset="0"/>
              </a:rPr>
              <a:t>Worksheet - Practise writing each word three times, using correct letter formation, c</a:t>
            </a:r>
            <a:r>
              <a:rPr lang="en-GB" sz="2800" dirty="0">
                <a:effectLst/>
                <a:latin typeface="Comic Sans MS" panose="030F0702030302020204" pitchFamily="66" charset="0"/>
                <a:ea typeface="Times New Roman" panose="02020603050405020304" pitchFamily="18" charset="0"/>
                <a:cs typeface="Times New Roman" panose="02020603050405020304" pitchFamily="18" charset="0"/>
              </a:rPr>
              <a:t>omplete spelling strategies grid and fill the gaps to complete the sentences.</a:t>
            </a:r>
          </a:p>
          <a:p>
            <a:pPr marL="0" lvl="0" indent="0">
              <a:lnSpc>
                <a:spcPct val="107000"/>
              </a:lnSpc>
              <a:spcAft>
                <a:spcPts val="800"/>
              </a:spcAft>
              <a:buSzPts val="1000"/>
              <a:buNone/>
              <a:tabLst>
                <a:tab pos="457200" algn="l"/>
              </a:tabLst>
            </a:pPr>
            <a:endParaRPr lang="en-GB" sz="28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0" lvl="0" indent="0">
              <a:lnSpc>
                <a:spcPct val="107000"/>
              </a:lnSpc>
              <a:spcAft>
                <a:spcPts val="800"/>
              </a:spcAft>
              <a:buSzPts val="1000"/>
              <a:buNone/>
              <a:tabLst>
                <a:tab pos="457200" algn="l"/>
              </a:tabLst>
            </a:pPr>
            <a:r>
              <a:rPr lang="en-GB" b="1" u="sng" dirty="0">
                <a:latin typeface="Comic Sans MS" panose="030F0702030302020204" pitchFamily="66" charset="0"/>
                <a:ea typeface="Calibri" panose="020F0502020204030204" pitchFamily="34" charset="0"/>
                <a:cs typeface="Times New Roman" panose="02020603050405020304" pitchFamily="18" charset="0"/>
              </a:rPr>
              <a:t>Extension Task </a:t>
            </a:r>
            <a:r>
              <a:rPr lang="en-GB" dirty="0">
                <a:latin typeface="Comic Sans MS" panose="030F0702030302020204" pitchFamily="66" charset="0"/>
                <a:ea typeface="Calibri" panose="020F0502020204030204" pitchFamily="34" charset="0"/>
                <a:cs typeface="Times New Roman" panose="02020603050405020304" pitchFamily="18" charset="0"/>
              </a:rPr>
              <a:t>(optional)</a:t>
            </a:r>
          </a:p>
          <a:p>
            <a:pPr marL="0" lvl="0" indent="0">
              <a:lnSpc>
                <a:spcPct val="107000"/>
              </a:lnSpc>
              <a:spcAft>
                <a:spcPts val="800"/>
              </a:spcAft>
              <a:buSzPts val="1000"/>
              <a:buNone/>
              <a:tabLst>
                <a:tab pos="457200" algn="l"/>
              </a:tabLst>
            </a:pPr>
            <a:r>
              <a:rPr lang="en-GB" dirty="0">
                <a:latin typeface="Comic Sans MS" panose="030F0702030302020204" pitchFamily="66" charset="0"/>
                <a:ea typeface="Calibri" panose="020F0502020204030204" pitchFamily="34" charset="0"/>
                <a:cs typeface="Times New Roman" panose="02020603050405020304" pitchFamily="18" charset="0"/>
              </a:rPr>
              <a:t>Past common words – ask a parent to test you on your previous learning. How many words can you remember how to spell? A list of common words can be found in Files.</a:t>
            </a:r>
          </a:p>
          <a:p>
            <a:pPr marL="0" lvl="0" indent="0">
              <a:lnSpc>
                <a:spcPct val="107000"/>
              </a:lnSpc>
              <a:spcAft>
                <a:spcPts val="800"/>
              </a:spcAft>
              <a:buSzPts val="1000"/>
              <a:buNone/>
              <a:tabLst>
                <a:tab pos="457200" algn="l"/>
              </a:tabLst>
            </a:pPr>
            <a:endParaRPr lang="en-GB" dirty="0">
              <a:latin typeface="Comic Sans MS" panose="030F0702030302020204" pitchFamily="66" charset="0"/>
              <a:ea typeface="Calibri" panose="020F0502020204030204" pitchFamily="34" charset="0"/>
              <a:cs typeface="Times New Roman" panose="02020603050405020304" pitchFamily="18" charset="0"/>
            </a:endParaRPr>
          </a:p>
          <a:p>
            <a:endParaRPr lang="en-GB" dirty="0"/>
          </a:p>
        </p:txBody>
      </p:sp>
      <p:pic>
        <p:nvPicPr>
          <p:cNvPr id="5" name="Recorded Sound">
            <a:hlinkClick r:id="" action="ppaction://media"/>
            <a:extLst>
              <a:ext uri="{FF2B5EF4-FFF2-40B4-BE49-F238E27FC236}">
                <a16:creationId xmlns:a16="http://schemas.microsoft.com/office/drawing/2014/main" id="{8FD8FA0C-5E7E-4DE2-98C0-6EC940B520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0837" y="784224"/>
            <a:ext cx="487363" cy="487363"/>
          </a:xfrm>
          <a:prstGeom prst="rect">
            <a:avLst/>
          </a:prstGeom>
          <a:solidFill>
            <a:srgbClr val="0000FF"/>
          </a:solidFill>
        </p:spPr>
      </p:pic>
    </p:spTree>
    <p:extLst>
      <p:ext uri="{BB962C8B-B14F-4D97-AF65-F5344CB8AC3E}">
        <p14:creationId xmlns:p14="http://schemas.microsoft.com/office/powerpoint/2010/main" val="85031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732E6-794F-487F-AF8C-D54FD0226158}"/>
              </a:ext>
            </a:extLst>
          </p:cNvPr>
          <p:cNvSpPr>
            <a:spLocks noGrp="1"/>
          </p:cNvSpPr>
          <p:nvPr>
            <p:ph type="title"/>
          </p:nvPr>
        </p:nvSpPr>
        <p:spPr>
          <a:xfrm>
            <a:off x="838200" y="365125"/>
            <a:ext cx="10515600" cy="815975"/>
          </a:xfrm>
        </p:spPr>
        <p:txBody>
          <a:bodyPr/>
          <a:lstStyle/>
          <a:p>
            <a:r>
              <a:rPr lang="en-GB" dirty="0">
                <a:latin typeface="Comic Sans MS" panose="030F0702030302020204" pitchFamily="66" charset="0"/>
              </a:rPr>
              <a:t>Task 3 - Dictation</a:t>
            </a:r>
          </a:p>
        </p:txBody>
      </p:sp>
      <p:sp>
        <p:nvSpPr>
          <p:cNvPr id="3" name="Content Placeholder 2">
            <a:extLst>
              <a:ext uri="{FF2B5EF4-FFF2-40B4-BE49-F238E27FC236}">
                <a16:creationId xmlns:a16="http://schemas.microsoft.com/office/drawing/2014/main" id="{05D61C03-D056-4513-B30C-0A5A043299B4}"/>
              </a:ext>
            </a:extLst>
          </p:cNvPr>
          <p:cNvSpPr>
            <a:spLocks noGrp="1"/>
          </p:cNvSpPr>
          <p:nvPr>
            <p:ph idx="1"/>
          </p:nvPr>
        </p:nvSpPr>
        <p:spPr>
          <a:xfrm>
            <a:off x="838200" y="1597025"/>
            <a:ext cx="10515600" cy="1327150"/>
          </a:xfrm>
        </p:spPr>
        <p:txBody>
          <a:bodyPr>
            <a:normAutofit/>
          </a:bodyPr>
          <a:lstStyle/>
          <a:p>
            <a:pPr marL="0" indent="0">
              <a:lnSpc>
                <a:spcPct val="107000"/>
              </a:lnSpc>
              <a:spcAft>
                <a:spcPts val="800"/>
              </a:spcAft>
              <a:buNone/>
            </a:pPr>
            <a:r>
              <a:rPr lang="en-GB" sz="2000" dirty="0">
                <a:latin typeface="Comic Sans MS" panose="030F0702030302020204" pitchFamily="66" charset="0"/>
                <a:ea typeface="Times New Roman" panose="02020603050405020304" pitchFamily="18" charset="0"/>
                <a:cs typeface="Times New Roman" panose="02020603050405020304" pitchFamily="18" charset="0"/>
              </a:rPr>
              <a:t>Listen to the sentences. I will say each sentence twice. Write them down on your whiteboard, a piece of paper or print off a copy of the worksheet provided. You can pause the recording at any point if you need more time to complete the sentence.</a:t>
            </a:r>
            <a:r>
              <a:rPr lang="en-GB" sz="20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8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endParaRPr lang="en-GB" dirty="0"/>
          </a:p>
        </p:txBody>
      </p:sp>
      <p:sp>
        <p:nvSpPr>
          <p:cNvPr id="4" name="TextBox 3">
            <a:extLst>
              <a:ext uri="{FF2B5EF4-FFF2-40B4-BE49-F238E27FC236}">
                <a16:creationId xmlns:a16="http://schemas.microsoft.com/office/drawing/2014/main" id="{F82FE07B-C154-4121-9870-FB0B330E6586}"/>
              </a:ext>
            </a:extLst>
          </p:cNvPr>
          <p:cNvSpPr txBox="1"/>
          <p:nvPr/>
        </p:nvSpPr>
        <p:spPr>
          <a:xfrm>
            <a:off x="971549" y="2924175"/>
            <a:ext cx="10382251" cy="3754874"/>
          </a:xfrm>
          <a:prstGeom prst="rect">
            <a:avLst/>
          </a:prstGeom>
          <a:noFill/>
        </p:spPr>
        <p:txBody>
          <a:bodyPr wrap="square" rtlCol="0">
            <a:spAutoFit/>
          </a:bodyPr>
          <a:lstStyle/>
          <a:p>
            <a:r>
              <a:rPr lang="en-GB" sz="2000" dirty="0">
                <a:solidFill>
                  <a:srgbClr val="FF0000"/>
                </a:solidFill>
              </a:rPr>
              <a:t>Remember your Core Targets</a:t>
            </a:r>
          </a:p>
          <a:p>
            <a:endParaRPr lang="en-GB" sz="2000" dirty="0">
              <a:solidFill>
                <a:srgbClr val="FF0000"/>
              </a:solidFill>
            </a:endParaRPr>
          </a:p>
          <a:p>
            <a:pPr marL="285750" indent="-285750">
              <a:buFont typeface="Arial" panose="020B0604020202020204" pitchFamily="34" charset="0"/>
              <a:buChar char="•"/>
            </a:pPr>
            <a:r>
              <a:rPr lang="en-GB" sz="2000" dirty="0">
                <a:solidFill>
                  <a:srgbClr val="FF0000"/>
                </a:solidFill>
              </a:rPr>
              <a:t>Capital letters</a:t>
            </a:r>
          </a:p>
          <a:p>
            <a:pPr marL="285750" indent="-285750">
              <a:buFont typeface="Arial" panose="020B0604020202020204" pitchFamily="34" charset="0"/>
              <a:buChar char="•"/>
            </a:pPr>
            <a:r>
              <a:rPr lang="en-GB" sz="2000" dirty="0">
                <a:solidFill>
                  <a:srgbClr val="FF0000"/>
                </a:solidFill>
              </a:rPr>
              <a:t>Full stops</a:t>
            </a:r>
          </a:p>
          <a:p>
            <a:pPr marL="285750" indent="-285750">
              <a:buFont typeface="Arial" panose="020B0604020202020204" pitchFamily="34" charset="0"/>
              <a:buChar char="•"/>
            </a:pPr>
            <a:r>
              <a:rPr lang="en-GB" sz="2000" dirty="0">
                <a:solidFill>
                  <a:srgbClr val="FF0000"/>
                </a:solidFill>
              </a:rPr>
              <a:t>Finger spaces</a:t>
            </a:r>
          </a:p>
          <a:p>
            <a:pPr marL="285750" indent="-285750">
              <a:buFont typeface="Arial" panose="020B0604020202020204" pitchFamily="34" charset="0"/>
              <a:buChar char="•"/>
            </a:pPr>
            <a:endParaRPr lang="en-GB" sz="2000" dirty="0">
              <a:solidFill>
                <a:srgbClr val="FF0000"/>
              </a:solidFill>
            </a:endParaRPr>
          </a:p>
          <a:p>
            <a:endParaRPr lang="en-GB" sz="2000" dirty="0">
              <a:solidFill>
                <a:srgbClr val="FF0000"/>
              </a:solidFill>
            </a:endParaRPr>
          </a:p>
          <a:p>
            <a:pPr marL="285750" indent="-285750">
              <a:buFont typeface="Arial" panose="020B0604020202020204" pitchFamily="34" charset="0"/>
              <a:buChar char="•"/>
            </a:pPr>
            <a:r>
              <a:rPr lang="en-GB" sz="2000" dirty="0">
                <a:solidFill>
                  <a:srgbClr val="FF0000"/>
                </a:solidFill>
              </a:rPr>
              <a:t>Easy -  					harder - </a:t>
            </a:r>
          </a:p>
          <a:p>
            <a:pPr marL="285750" indent="-285750">
              <a:buFont typeface="Arial" panose="020B0604020202020204" pitchFamily="34" charset="0"/>
              <a:buChar char="•"/>
            </a:pPr>
            <a:endParaRPr lang="en-GB" sz="2000" dirty="0">
              <a:solidFill>
                <a:srgbClr val="FF0000"/>
              </a:solidFill>
            </a:endParaRPr>
          </a:p>
          <a:p>
            <a:endParaRPr lang="en-GB" sz="2000" dirty="0">
              <a:solidFill>
                <a:srgbClr val="FF0000"/>
              </a:solidFill>
            </a:endParaRPr>
          </a:p>
          <a:p>
            <a:r>
              <a:rPr lang="en-GB" sz="2000" b="1" dirty="0"/>
              <a:t>Read over your work when you have finished to ensure it makes sense.</a:t>
            </a:r>
          </a:p>
          <a:p>
            <a:pPr marL="285750" indent="-285750">
              <a:buFont typeface="Arial" panose="020B0604020202020204" pitchFamily="34" charset="0"/>
              <a:buChar char="•"/>
            </a:pPr>
            <a:endParaRPr lang="en-GB" dirty="0"/>
          </a:p>
        </p:txBody>
      </p:sp>
      <p:pic>
        <p:nvPicPr>
          <p:cNvPr id="6" name="Recorded Sound">
            <a:hlinkClick r:id="" action="ppaction://media"/>
            <a:extLst>
              <a:ext uri="{FF2B5EF4-FFF2-40B4-BE49-F238E27FC236}">
                <a16:creationId xmlns:a16="http://schemas.microsoft.com/office/drawing/2014/main" id="{A153A5AF-3A4E-4532-B22B-032624B1304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62488" y="441325"/>
            <a:ext cx="487363" cy="487363"/>
          </a:xfrm>
          <a:prstGeom prst="rect">
            <a:avLst/>
          </a:prstGeom>
          <a:solidFill>
            <a:srgbClr val="0000FF"/>
          </a:solidFill>
        </p:spPr>
      </p:pic>
      <p:pic>
        <p:nvPicPr>
          <p:cNvPr id="5" name="Recorded Sound">
            <a:hlinkClick r:id="" action="ppaction://media"/>
            <a:extLst>
              <a:ext uri="{FF2B5EF4-FFF2-40B4-BE49-F238E27FC236}">
                <a16:creationId xmlns:a16="http://schemas.microsoft.com/office/drawing/2014/main" id="{81ED9AD3-F990-4C0E-9661-9A5321CAD8B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063297" y="5017293"/>
            <a:ext cx="487363" cy="487363"/>
          </a:xfrm>
          <a:prstGeom prst="rect">
            <a:avLst/>
          </a:prstGeom>
          <a:solidFill>
            <a:srgbClr val="FFFF00"/>
          </a:solidFill>
        </p:spPr>
      </p:pic>
      <p:pic>
        <p:nvPicPr>
          <p:cNvPr id="8" name="Recorded Sound">
            <a:hlinkClick r:id="" action="ppaction://media"/>
            <a:extLst>
              <a:ext uri="{FF2B5EF4-FFF2-40B4-BE49-F238E27FC236}">
                <a16:creationId xmlns:a16="http://schemas.microsoft.com/office/drawing/2014/main" id="{E57FC34F-2999-4C78-9567-18F6A349F0E9}"/>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7465720" y="5017292"/>
            <a:ext cx="487363" cy="487363"/>
          </a:xfrm>
          <a:prstGeom prst="rect">
            <a:avLst/>
          </a:prstGeom>
          <a:solidFill>
            <a:srgbClr val="D763CF"/>
          </a:solidFill>
        </p:spPr>
      </p:pic>
    </p:spTree>
    <p:extLst>
      <p:ext uri="{BB962C8B-B14F-4D97-AF65-F5344CB8AC3E}">
        <p14:creationId xmlns:p14="http://schemas.microsoft.com/office/powerpoint/2010/main" val="367567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93"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8562"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948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audio>
              <p:cMediaNode vol="80000">
                <p:cTn id="16" fill="hold" display="0">
                  <p:stCondLst>
                    <p:cond delay="indefinite"/>
                  </p:stCondLst>
                  <p:endCondLst>
                    <p:cond evt="onStopAudio" delay="0">
                      <p:tgtEl>
                        <p:sldTgt/>
                      </p:tgtEl>
                    </p:cond>
                  </p:endCondLst>
                </p:cTn>
                <p:tgtEl>
                  <p:spTgt spid="5"/>
                </p:tgtEl>
              </p:cMediaNode>
            </p:audio>
            <p:audio>
              <p:cMediaNode vol="80000">
                <p:cTn id="1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E7B03-82EC-413A-A0BC-978A968D9C76}"/>
              </a:ext>
            </a:extLst>
          </p:cNvPr>
          <p:cNvSpPr>
            <a:spLocks noGrp="1"/>
          </p:cNvSpPr>
          <p:nvPr>
            <p:ph type="title"/>
          </p:nvPr>
        </p:nvSpPr>
        <p:spPr>
          <a:xfrm>
            <a:off x="838200" y="365125"/>
            <a:ext cx="10515600" cy="587375"/>
          </a:xfrm>
        </p:spPr>
        <p:txBody>
          <a:bodyPr>
            <a:normAutofit fontScale="90000"/>
          </a:bodyPr>
          <a:lstStyle/>
          <a:p>
            <a:r>
              <a:rPr lang="en-GB" dirty="0">
                <a:latin typeface="Comic Sans MS" panose="030F0702030302020204" pitchFamily="66" charset="0"/>
              </a:rPr>
              <a:t>Task 4 – Elkonin Boxes and Common Words</a:t>
            </a:r>
          </a:p>
        </p:txBody>
      </p:sp>
      <p:sp>
        <p:nvSpPr>
          <p:cNvPr id="3" name="Content Placeholder 2">
            <a:extLst>
              <a:ext uri="{FF2B5EF4-FFF2-40B4-BE49-F238E27FC236}">
                <a16:creationId xmlns:a16="http://schemas.microsoft.com/office/drawing/2014/main" id="{8A8E395B-1D38-44C7-B384-C582D7ECFB81}"/>
              </a:ext>
            </a:extLst>
          </p:cNvPr>
          <p:cNvSpPr>
            <a:spLocks noGrp="1"/>
          </p:cNvSpPr>
          <p:nvPr>
            <p:ph idx="1"/>
          </p:nvPr>
        </p:nvSpPr>
        <p:spPr>
          <a:xfrm>
            <a:off x="942975" y="1139825"/>
            <a:ext cx="10515600" cy="4822436"/>
          </a:xfrm>
          <a:solidFill>
            <a:srgbClr val="FFFF66"/>
          </a:solidFill>
        </p:spPr>
        <p:txBody>
          <a:bodyPr>
            <a:normAutofit/>
          </a:bodyPr>
          <a:lstStyle/>
          <a:p>
            <a:pPr marL="0" indent="0">
              <a:lnSpc>
                <a:spcPct val="107000"/>
              </a:lnSpc>
              <a:spcAft>
                <a:spcPts val="800"/>
              </a:spcAft>
              <a:buNone/>
            </a:pPr>
            <a:r>
              <a:rPr lang="en-GB"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Phoneme words – Elkonin boxes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a:effectLst/>
                <a:latin typeface="Comic Sans MS" panose="030F0702030302020204" pitchFamily="66" charset="0"/>
                <a:ea typeface="Times New Roman" panose="02020603050405020304" pitchFamily="18" charset="0"/>
                <a:cs typeface="Times New Roman" panose="02020603050405020304" pitchFamily="18" charset="0"/>
              </a:rPr>
              <a:t>Choose either the easy word list or harder word list. Listen to the words. Make and break each word </a:t>
            </a:r>
            <a:r>
              <a:rPr lang="en-GB" sz="2000" dirty="0">
                <a:latin typeface="Comic Sans MS" panose="030F0702030302020204" pitchFamily="66" charset="0"/>
                <a:ea typeface="Times New Roman" panose="02020603050405020304" pitchFamily="18" charset="0"/>
                <a:cs typeface="Times New Roman" panose="02020603050405020304" pitchFamily="18" charset="0"/>
              </a:rPr>
              <a:t>using your Elkonin boxes to record your answers. You can pause the recording at any time.</a:t>
            </a:r>
          </a:p>
          <a:p>
            <a:pPr marL="0" indent="0" algn="ctr">
              <a:lnSpc>
                <a:spcPct val="107000"/>
              </a:lnSpc>
              <a:spcAft>
                <a:spcPts val="800"/>
              </a:spcAft>
              <a:buNone/>
            </a:pPr>
            <a:r>
              <a:rPr lang="en-GB" sz="2000" dirty="0">
                <a:effectLst/>
                <a:latin typeface="Calibri" panose="020F0502020204030204" pitchFamily="34" charset="0"/>
                <a:ea typeface="Calibri" panose="020F0502020204030204" pitchFamily="34" charset="0"/>
                <a:cs typeface="Times New Roman" panose="02020603050405020304" pitchFamily="18" charset="0"/>
              </a:rPr>
              <a:t>Easy words- 			Harder words -</a:t>
            </a:r>
          </a:p>
          <a:p>
            <a:pPr>
              <a:lnSpc>
                <a:spcPct val="107000"/>
              </a:lnSpc>
              <a:spcAft>
                <a:spcPts val="80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b="1" dirty="0">
                <a:solidFill>
                  <a:srgbClr val="FF3300"/>
                </a:solidFill>
                <a:effectLst/>
                <a:latin typeface="Times New Roman" panose="02020603050405020304" pitchFamily="18" charset="0"/>
                <a:ea typeface="Times New Roman" panose="02020603050405020304" pitchFamily="18" charset="0"/>
                <a:cs typeface="Times New Roman" panose="02020603050405020304" pitchFamily="18" charset="0"/>
              </a:rPr>
              <a:t>Common words </a:t>
            </a:r>
            <a:r>
              <a:rPr lang="en-GB" sz="2000" b="1" dirty="0">
                <a:effectLst/>
                <a:latin typeface="Times New Roman" panose="02020603050405020304" pitchFamily="18" charset="0"/>
                <a:ea typeface="Times New Roman" panose="02020603050405020304" pitchFamily="18" charset="0"/>
                <a:cs typeface="Times New Roman" panose="02020603050405020304" pitchFamily="18" charset="0"/>
              </a:rPr>
              <a:t>– Whiteboard/Paper/Word document/Worksheet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000" dirty="0">
                <a:latin typeface="Comic Sans MS" panose="030F0702030302020204" pitchFamily="66" charset="0"/>
              </a:rPr>
              <a:t>Now we are going to practise the common words. You can record these on a whiteboard, piece of paper or the worksheet provided. Think about what strategy you can apply to each word to help you spell it. Remember you can pause the recording at any time.</a:t>
            </a:r>
          </a:p>
        </p:txBody>
      </p:sp>
      <p:pic>
        <p:nvPicPr>
          <p:cNvPr id="4" name="Recorded Sound">
            <a:hlinkClick r:id="" action="ppaction://media"/>
            <a:extLst>
              <a:ext uri="{FF2B5EF4-FFF2-40B4-BE49-F238E27FC236}">
                <a16:creationId xmlns:a16="http://schemas.microsoft.com/office/drawing/2014/main" id="{9B56BB24-86E3-42FF-85F5-B2C5A77FEE9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4497" y="415130"/>
            <a:ext cx="487363" cy="487363"/>
          </a:xfrm>
          <a:prstGeom prst="rect">
            <a:avLst/>
          </a:prstGeom>
          <a:solidFill>
            <a:srgbClr val="0000FF"/>
          </a:solidFill>
        </p:spPr>
      </p:pic>
      <p:pic>
        <p:nvPicPr>
          <p:cNvPr id="8" name="Recorded Sound">
            <a:hlinkClick r:id="" action="ppaction://media"/>
            <a:extLst>
              <a:ext uri="{FF2B5EF4-FFF2-40B4-BE49-F238E27FC236}">
                <a16:creationId xmlns:a16="http://schemas.microsoft.com/office/drawing/2014/main" id="{7A9EAFBD-D356-45D1-919F-0452F591067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937125" y="2843749"/>
            <a:ext cx="487363" cy="487363"/>
          </a:xfrm>
          <a:prstGeom prst="rect">
            <a:avLst/>
          </a:prstGeom>
          <a:solidFill>
            <a:srgbClr val="C632BB"/>
          </a:solidFill>
        </p:spPr>
      </p:pic>
      <p:pic>
        <p:nvPicPr>
          <p:cNvPr id="9" name="Recorded Sound">
            <a:hlinkClick r:id="" action="ppaction://media"/>
            <a:extLst>
              <a:ext uri="{FF2B5EF4-FFF2-40B4-BE49-F238E27FC236}">
                <a16:creationId xmlns:a16="http://schemas.microsoft.com/office/drawing/2014/main" id="{5E4E89DA-A302-4C9E-BEDE-604DBBD8AFC7}"/>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8865312" y="2843748"/>
            <a:ext cx="487363" cy="487363"/>
          </a:xfrm>
          <a:prstGeom prst="rect">
            <a:avLst/>
          </a:prstGeom>
          <a:solidFill>
            <a:srgbClr val="00B0F0"/>
          </a:solidFill>
        </p:spPr>
      </p:pic>
      <p:pic>
        <p:nvPicPr>
          <p:cNvPr id="10" name="Recorded Sound">
            <a:hlinkClick r:id="" action="ppaction://media"/>
            <a:extLst>
              <a:ext uri="{FF2B5EF4-FFF2-40B4-BE49-F238E27FC236}">
                <a16:creationId xmlns:a16="http://schemas.microsoft.com/office/drawing/2014/main" id="{06F4708D-CFF8-48DD-9EE5-CA46F4E9ECC8}"/>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234497" y="3921643"/>
            <a:ext cx="487363" cy="487363"/>
          </a:xfrm>
          <a:prstGeom prst="rect">
            <a:avLst/>
          </a:prstGeom>
          <a:solidFill>
            <a:srgbClr val="92D050"/>
          </a:solidFill>
        </p:spPr>
      </p:pic>
    </p:spTree>
    <p:extLst>
      <p:ext uri="{BB962C8B-B14F-4D97-AF65-F5344CB8AC3E}">
        <p14:creationId xmlns:p14="http://schemas.microsoft.com/office/powerpoint/2010/main" val="139648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6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799"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5652"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513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audio>
              <p:cMediaNode vol="80000">
                <p:cTn id="20" fill="hold" display="0">
                  <p:stCondLst>
                    <p:cond delay="indefinite"/>
                  </p:stCondLst>
                  <p:endCondLst>
                    <p:cond evt="onStopAudio" delay="0">
                      <p:tgtEl>
                        <p:sldTgt/>
                      </p:tgtEl>
                    </p:cond>
                  </p:endCondLst>
                </p:cTn>
                <p:tgtEl>
                  <p:spTgt spid="8"/>
                </p:tgtEl>
              </p:cMediaNode>
            </p:audio>
            <p:audio>
              <p:cMediaNode vol="80000">
                <p:cTn id="21" fill="hold" display="0">
                  <p:stCondLst>
                    <p:cond delay="indefinite"/>
                  </p:stCondLst>
                  <p:endCondLst>
                    <p:cond evt="onStopAudio" delay="0">
                      <p:tgtEl>
                        <p:sldTgt/>
                      </p:tgtEl>
                    </p:cond>
                  </p:endCondLst>
                </p:cTn>
                <p:tgtEl>
                  <p:spTgt spid="9"/>
                </p:tgtEl>
              </p:cMediaNode>
            </p:audio>
            <p:audio>
              <p:cMediaNode vol="80000">
                <p:cTn id="22"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D79D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1E67-0946-4592-B7DD-00EF167292EC}"/>
              </a:ext>
            </a:extLst>
          </p:cNvPr>
          <p:cNvSpPr>
            <a:spLocks noGrp="1"/>
          </p:cNvSpPr>
          <p:nvPr>
            <p:ph type="title"/>
          </p:nvPr>
        </p:nvSpPr>
        <p:spPr/>
        <p:txBody>
          <a:bodyPr/>
          <a:lstStyle/>
          <a:p>
            <a:r>
              <a:rPr lang="en-GB" b="1" dirty="0"/>
              <a:t>We are learning to </a:t>
            </a:r>
            <a:r>
              <a:rPr lang="en-GB" dirty="0"/>
              <a:t>-</a:t>
            </a:r>
          </a:p>
        </p:txBody>
      </p:sp>
      <p:sp>
        <p:nvSpPr>
          <p:cNvPr id="3" name="Content Placeholder 2">
            <a:extLst>
              <a:ext uri="{FF2B5EF4-FFF2-40B4-BE49-F238E27FC236}">
                <a16:creationId xmlns:a16="http://schemas.microsoft.com/office/drawing/2014/main" id="{9C600C87-3F25-45C3-A82E-0E6C763EA47C}"/>
              </a:ext>
            </a:extLst>
          </p:cNvPr>
          <p:cNvSpPr>
            <a:spLocks noGrp="1"/>
          </p:cNvSpPr>
          <p:nvPr>
            <p:ph idx="1"/>
          </p:nvPr>
        </p:nvSpPr>
        <p:spPr/>
        <p:txBody>
          <a:bodyPr/>
          <a:lstStyle/>
          <a:p>
            <a:r>
              <a:rPr lang="en-GB" dirty="0"/>
              <a:t>Recognise and use single and joined phonemes</a:t>
            </a:r>
          </a:p>
          <a:p>
            <a:endParaRPr lang="en-GB" dirty="0"/>
          </a:p>
          <a:p>
            <a:r>
              <a:rPr lang="en-GB" dirty="0"/>
              <a:t>Say, make, break, read and write words which contain the ‘</a:t>
            </a:r>
            <a:r>
              <a:rPr lang="en-GB" dirty="0" err="1"/>
              <a:t>wa</a:t>
            </a:r>
            <a:r>
              <a:rPr lang="en-GB" dirty="0"/>
              <a:t>’ phoneme</a:t>
            </a:r>
          </a:p>
          <a:p>
            <a:endParaRPr lang="en-GB" dirty="0"/>
          </a:p>
          <a:p>
            <a:r>
              <a:rPr lang="en-GB" dirty="0"/>
              <a:t>Use a variety of spelling strategies to spell common words</a:t>
            </a:r>
          </a:p>
        </p:txBody>
      </p:sp>
      <p:pic>
        <p:nvPicPr>
          <p:cNvPr id="5" name="Picture 4">
            <a:extLst>
              <a:ext uri="{FF2B5EF4-FFF2-40B4-BE49-F238E27FC236}">
                <a16:creationId xmlns:a16="http://schemas.microsoft.com/office/drawing/2014/main" id="{9FFE31ED-BFD9-433D-83CA-4637531D20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7026" y="5276850"/>
            <a:ext cx="1571624" cy="1462087"/>
          </a:xfrm>
          <a:prstGeom prst="rect">
            <a:avLst/>
          </a:prstGeom>
        </p:spPr>
      </p:pic>
      <p:pic>
        <p:nvPicPr>
          <p:cNvPr id="6" name="Recorded Sound">
            <a:hlinkClick r:id="" action="ppaction://media"/>
            <a:extLst>
              <a:ext uri="{FF2B5EF4-FFF2-40B4-BE49-F238E27FC236}">
                <a16:creationId xmlns:a16="http://schemas.microsoft.com/office/drawing/2014/main" id="{82E2254F-F359-4EE8-BE74-9F2FDA8D53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7651" y="681038"/>
            <a:ext cx="590550" cy="590550"/>
          </a:xfrm>
          <a:prstGeom prst="rect">
            <a:avLst/>
          </a:prstGeom>
        </p:spPr>
      </p:pic>
    </p:spTree>
    <p:extLst>
      <p:ext uri="{BB962C8B-B14F-4D97-AF65-F5344CB8AC3E}">
        <p14:creationId xmlns:p14="http://schemas.microsoft.com/office/powerpoint/2010/main" val="372521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08894-FC6F-4679-843D-B9EC30F9BD84}"/>
              </a:ext>
            </a:extLst>
          </p:cNvPr>
          <p:cNvSpPr>
            <a:spLocks noGrp="1"/>
          </p:cNvSpPr>
          <p:nvPr>
            <p:ph type="title"/>
          </p:nvPr>
        </p:nvSpPr>
        <p:spPr>
          <a:xfrm>
            <a:off x="1038225" y="401416"/>
            <a:ext cx="10515600" cy="673100"/>
          </a:xfrm>
        </p:spPr>
        <p:txBody>
          <a:bodyPr>
            <a:normAutofit fontScale="90000"/>
          </a:bodyPr>
          <a:lstStyle/>
          <a:p>
            <a:pPr>
              <a:lnSpc>
                <a:spcPct val="150000"/>
              </a:lnSpc>
            </a:pPr>
            <a:br>
              <a:rPr lang="en-GB" sz="2000" dirty="0">
                <a:latin typeface="Comic Sans MS" panose="030F0702030302020204" pitchFamily="66" charset="0"/>
              </a:rPr>
            </a:br>
            <a:br>
              <a:rPr lang="en-GB" sz="2000" dirty="0">
                <a:latin typeface="Comic Sans MS" panose="030F0702030302020204" pitchFamily="66" charset="0"/>
              </a:rPr>
            </a:br>
            <a:r>
              <a:rPr lang="en-GB" sz="2200" dirty="0">
                <a:latin typeface="Comic Sans MS" panose="030F0702030302020204" pitchFamily="66" charset="0"/>
              </a:rPr>
              <a:t>Sing or say the alphabet. When we sing the alphabet we use the letter names. </a:t>
            </a:r>
            <a:br>
              <a:rPr lang="en-GB" sz="2200" dirty="0">
                <a:latin typeface="Comic Sans MS" panose="030F0702030302020204" pitchFamily="66" charset="0"/>
              </a:rPr>
            </a:br>
            <a:r>
              <a:rPr lang="en-GB" sz="2200" dirty="0">
                <a:latin typeface="Comic Sans MS" panose="030F0702030302020204" pitchFamily="66" charset="0"/>
              </a:rPr>
              <a:t>What sound does each of these letters make? These are single phonemes. One letter = one sound.</a:t>
            </a:r>
          </a:p>
        </p:txBody>
      </p:sp>
      <p:pic>
        <p:nvPicPr>
          <p:cNvPr id="5" name="Content Placeholder 4">
            <a:extLst>
              <a:ext uri="{FF2B5EF4-FFF2-40B4-BE49-F238E27FC236}">
                <a16:creationId xmlns:a16="http://schemas.microsoft.com/office/drawing/2014/main" id="{B6E99B1C-040A-4374-8A97-B8B1DBF30102}"/>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609851" y="1553368"/>
            <a:ext cx="6747668" cy="3751264"/>
          </a:xfrm>
        </p:spPr>
      </p:pic>
      <p:sp>
        <p:nvSpPr>
          <p:cNvPr id="6" name="TextBox 5">
            <a:extLst>
              <a:ext uri="{FF2B5EF4-FFF2-40B4-BE49-F238E27FC236}">
                <a16:creationId xmlns:a16="http://schemas.microsoft.com/office/drawing/2014/main" id="{E8FCA47C-9B8C-47BB-A4F3-2FF560B36FBB}"/>
              </a:ext>
            </a:extLst>
          </p:cNvPr>
          <p:cNvSpPr txBox="1"/>
          <p:nvPr/>
        </p:nvSpPr>
        <p:spPr>
          <a:xfrm>
            <a:off x="1038224" y="5445347"/>
            <a:ext cx="9925051" cy="1261884"/>
          </a:xfrm>
          <a:prstGeom prst="rect">
            <a:avLst/>
          </a:prstGeom>
          <a:noFill/>
        </p:spPr>
        <p:txBody>
          <a:bodyPr wrap="square" rtlCol="0">
            <a:spAutoFit/>
          </a:bodyPr>
          <a:lstStyle/>
          <a:p>
            <a:r>
              <a:rPr lang="en-GB" sz="2000" dirty="0">
                <a:latin typeface="Comic Sans MS" panose="030F0702030302020204" pitchFamily="66" charset="0"/>
              </a:rPr>
              <a:t>How many letters are in the alphabet?</a:t>
            </a:r>
          </a:p>
          <a:p>
            <a:endParaRPr lang="en-GB" sz="800" dirty="0">
              <a:latin typeface="Comic Sans MS" panose="030F0702030302020204" pitchFamily="66" charset="0"/>
            </a:endParaRPr>
          </a:p>
          <a:p>
            <a:r>
              <a:rPr lang="en-GB" sz="2000" dirty="0">
                <a:latin typeface="Comic Sans MS" panose="030F0702030302020204" pitchFamily="66" charset="0"/>
              </a:rPr>
              <a:t>The letters of the alphabet are split into two groups. What are they?</a:t>
            </a:r>
          </a:p>
          <a:p>
            <a:endParaRPr lang="en-GB" sz="800" dirty="0">
              <a:latin typeface="Comic Sans MS" panose="030F0702030302020204" pitchFamily="66" charset="0"/>
            </a:endParaRPr>
          </a:p>
          <a:p>
            <a:r>
              <a:rPr lang="en-GB" sz="2000" dirty="0">
                <a:latin typeface="Comic Sans MS" panose="030F0702030302020204" pitchFamily="66" charset="0"/>
              </a:rPr>
              <a:t>How many letters are in each group?</a:t>
            </a:r>
          </a:p>
        </p:txBody>
      </p:sp>
      <p:pic>
        <p:nvPicPr>
          <p:cNvPr id="3" name="Recorded Sound">
            <a:hlinkClick r:id="" action="ppaction://media"/>
            <a:extLst>
              <a:ext uri="{FF2B5EF4-FFF2-40B4-BE49-F238E27FC236}">
                <a16:creationId xmlns:a16="http://schemas.microsoft.com/office/drawing/2014/main" id="{1F49D57B-3CE2-447D-B779-1173D20709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9137" y="710042"/>
            <a:ext cx="487363" cy="487363"/>
          </a:xfrm>
          <a:prstGeom prst="rect">
            <a:avLst/>
          </a:prstGeom>
        </p:spPr>
      </p:pic>
      <p:pic>
        <p:nvPicPr>
          <p:cNvPr id="4" name="Recorded Sound">
            <a:hlinkClick r:id="" action="ppaction://media"/>
            <a:extLst>
              <a:ext uri="{FF2B5EF4-FFF2-40B4-BE49-F238E27FC236}">
                <a16:creationId xmlns:a16="http://schemas.microsoft.com/office/drawing/2014/main" id="{AF7F3B26-4502-4F89-9E55-948E1B5B50A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09137" y="5851247"/>
            <a:ext cx="487363" cy="487363"/>
          </a:xfrm>
          <a:prstGeom prst="rect">
            <a:avLst/>
          </a:prstGeom>
        </p:spPr>
      </p:pic>
      <p:sp>
        <p:nvSpPr>
          <p:cNvPr id="7" name="TextBox 6">
            <a:extLst>
              <a:ext uri="{FF2B5EF4-FFF2-40B4-BE49-F238E27FC236}">
                <a16:creationId xmlns:a16="http://schemas.microsoft.com/office/drawing/2014/main" id="{C30DD23D-B39F-41BE-A657-23C631BFCA7D}"/>
              </a:ext>
            </a:extLst>
          </p:cNvPr>
          <p:cNvSpPr txBox="1"/>
          <p:nvPr/>
        </p:nvSpPr>
        <p:spPr>
          <a:xfrm>
            <a:off x="1038224" y="1306"/>
            <a:ext cx="1343025" cy="523220"/>
          </a:xfrm>
          <a:prstGeom prst="rect">
            <a:avLst/>
          </a:prstGeom>
          <a:noFill/>
        </p:spPr>
        <p:txBody>
          <a:bodyPr wrap="square" rtlCol="0">
            <a:spAutoFit/>
          </a:bodyPr>
          <a:lstStyle/>
          <a:p>
            <a:r>
              <a:rPr lang="en-GB" sz="2800" b="1" dirty="0"/>
              <a:t>Task 1</a:t>
            </a:r>
          </a:p>
        </p:txBody>
      </p:sp>
    </p:spTree>
    <p:extLst>
      <p:ext uri="{BB962C8B-B14F-4D97-AF65-F5344CB8AC3E}">
        <p14:creationId xmlns:p14="http://schemas.microsoft.com/office/powerpoint/2010/main" val="415947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8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0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3FE85-3AD4-4531-BE82-64EE6F37D889}"/>
              </a:ext>
            </a:extLst>
          </p:cNvPr>
          <p:cNvSpPr>
            <a:spLocks noGrp="1"/>
          </p:cNvSpPr>
          <p:nvPr>
            <p:ph type="title"/>
          </p:nvPr>
        </p:nvSpPr>
        <p:spPr>
          <a:xfrm>
            <a:off x="838200" y="143185"/>
            <a:ext cx="10515600" cy="726828"/>
          </a:xfrm>
        </p:spPr>
        <p:txBody>
          <a:bodyPr>
            <a:normAutofit/>
          </a:bodyPr>
          <a:lstStyle/>
          <a:p>
            <a:r>
              <a:rPr lang="en-GB" sz="2000" dirty="0">
                <a:latin typeface="Comic Sans MS" panose="030F0702030302020204" pitchFamily="66" charset="0"/>
              </a:rPr>
              <a:t>Do you know what sounds these phonemes make?</a:t>
            </a:r>
          </a:p>
        </p:txBody>
      </p:sp>
      <p:sp>
        <p:nvSpPr>
          <p:cNvPr id="6" name="TextBox 5">
            <a:extLst>
              <a:ext uri="{FF2B5EF4-FFF2-40B4-BE49-F238E27FC236}">
                <a16:creationId xmlns:a16="http://schemas.microsoft.com/office/drawing/2014/main" id="{D6A58757-6D49-4C86-8844-86F65093D3FA}"/>
              </a:ext>
            </a:extLst>
          </p:cNvPr>
          <p:cNvSpPr txBox="1"/>
          <p:nvPr/>
        </p:nvSpPr>
        <p:spPr>
          <a:xfrm>
            <a:off x="838199" y="1000125"/>
            <a:ext cx="10410825" cy="2886075"/>
          </a:xfrm>
          <a:prstGeom prst="rect">
            <a:avLst/>
          </a:prstGeom>
          <a:noFill/>
        </p:spPr>
        <p:txBody>
          <a:bodyPr wrap="square" rtlCol="0">
            <a:spAutoFit/>
          </a:bodyPr>
          <a:lstStyle/>
          <a:p>
            <a:endParaRPr lang="en-GB" dirty="0"/>
          </a:p>
        </p:txBody>
      </p:sp>
      <p:sp>
        <p:nvSpPr>
          <p:cNvPr id="9" name="Content Placeholder 8">
            <a:extLst>
              <a:ext uri="{FF2B5EF4-FFF2-40B4-BE49-F238E27FC236}">
                <a16:creationId xmlns:a16="http://schemas.microsoft.com/office/drawing/2014/main" id="{F322ADC4-0668-43D5-992C-C621FA402ED9}"/>
              </a:ext>
            </a:extLst>
          </p:cNvPr>
          <p:cNvSpPr>
            <a:spLocks noGrp="1"/>
          </p:cNvSpPr>
          <p:nvPr>
            <p:ph idx="1"/>
          </p:nvPr>
        </p:nvSpPr>
        <p:spPr>
          <a:xfrm>
            <a:off x="733424" y="1000125"/>
            <a:ext cx="10515600" cy="5149787"/>
          </a:xfrm>
        </p:spPr>
        <p:txBody>
          <a:bodyPr>
            <a:normAutofit fontScale="70000" lnSpcReduction="20000"/>
          </a:bodyPr>
          <a:lstStyle/>
          <a:p>
            <a:pPr marL="0" indent="0">
              <a:buNone/>
            </a:pPr>
            <a:r>
              <a:rPr lang="en-GB" sz="5400" dirty="0" err="1">
                <a:solidFill>
                  <a:srgbClr val="FF0000"/>
                </a:solidFill>
              </a:rPr>
              <a:t>sh</a:t>
            </a:r>
            <a:r>
              <a:rPr lang="en-GB" sz="5400" dirty="0">
                <a:solidFill>
                  <a:srgbClr val="FF0000"/>
                </a:solidFill>
              </a:rPr>
              <a:t>		ck		aw		</a:t>
            </a:r>
            <a:r>
              <a:rPr lang="en-GB" sz="5400" dirty="0" err="1">
                <a:solidFill>
                  <a:srgbClr val="FF0000"/>
                </a:solidFill>
              </a:rPr>
              <a:t>wh</a:t>
            </a:r>
            <a:r>
              <a:rPr lang="en-GB" sz="5400" dirty="0">
                <a:solidFill>
                  <a:srgbClr val="FF0000"/>
                </a:solidFill>
              </a:rPr>
              <a:t>		ai		</a:t>
            </a:r>
            <a:r>
              <a:rPr lang="en-GB" sz="5400" dirty="0" err="1">
                <a:solidFill>
                  <a:srgbClr val="FF0000"/>
                </a:solidFill>
              </a:rPr>
              <a:t>ue</a:t>
            </a:r>
            <a:endParaRPr lang="en-GB" sz="5400" dirty="0">
              <a:solidFill>
                <a:srgbClr val="FF0000"/>
              </a:solidFill>
            </a:endParaRPr>
          </a:p>
          <a:p>
            <a:pPr marL="0" indent="0">
              <a:buNone/>
            </a:pPr>
            <a:endParaRPr lang="en-GB" dirty="0">
              <a:solidFill>
                <a:srgbClr val="FF0000"/>
              </a:solidFill>
            </a:endParaRPr>
          </a:p>
          <a:p>
            <a:pPr marL="0" indent="0">
              <a:buNone/>
            </a:pPr>
            <a:r>
              <a:rPr lang="en-GB" sz="5400" dirty="0" err="1">
                <a:solidFill>
                  <a:srgbClr val="FF0000"/>
                </a:solidFill>
              </a:rPr>
              <a:t>ph</a:t>
            </a:r>
            <a:r>
              <a:rPr lang="en-GB" sz="5400" dirty="0">
                <a:solidFill>
                  <a:srgbClr val="FF0000"/>
                </a:solidFill>
              </a:rPr>
              <a:t>		</a:t>
            </a:r>
            <a:r>
              <a:rPr lang="en-GB" sz="5400" dirty="0" err="1">
                <a:solidFill>
                  <a:srgbClr val="FF0000"/>
                </a:solidFill>
              </a:rPr>
              <a:t>qu</a:t>
            </a:r>
            <a:r>
              <a:rPr lang="en-GB" sz="5400" dirty="0">
                <a:solidFill>
                  <a:srgbClr val="FF0000"/>
                </a:solidFill>
              </a:rPr>
              <a:t>		ay		</a:t>
            </a:r>
            <a:r>
              <a:rPr lang="en-GB" sz="5400" dirty="0" err="1">
                <a:solidFill>
                  <a:srgbClr val="FF0000"/>
                </a:solidFill>
              </a:rPr>
              <a:t>th</a:t>
            </a:r>
            <a:r>
              <a:rPr lang="en-GB" sz="5400" dirty="0">
                <a:solidFill>
                  <a:srgbClr val="FF0000"/>
                </a:solidFill>
              </a:rPr>
              <a:t>		ow		oy</a:t>
            </a:r>
          </a:p>
          <a:p>
            <a:pPr marL="0" indent="0">
              <a:buNone/>
            </a:pPr>
            <a:endParaRPr lang="en-GB" dirty="0">
              <a:solidFill>
                <a:srgbClr val="FF0000"/>
              </a:solidFill>
            </a:endParaRPr>
          </a:p>
          <a:p>
            <a:pPr marL="0" indent="0">
              <a:buNone/>
            </a:pPr>
            <a:r>
              <a:rPr lang="en-GB" sz="5400" dirty="0">
                <a:solidFill>
                  <a:srgbClr val="FF0000"/>
                </a:solidFill>
              </a:rPr>
              <a:t>ng		</a:t>
            </a:r>
            <a:r>
              <a:rPr lang="en-GB" sz="5400" dirty="0" err="1">
                <a:solidFill>
                  <a:srgbClr val="FF0000"/>
                </a:solidFill>
              </a:rPr>
              <a:t>oa</a:t>
            </a:r>
            <a:r>
              <a:rPr lang="en-GB" sz="5400" dirty="0">
                <a:solidFill>
                  <a:srgbClr val="FF0000"/>
                </a:solidFill>
              </a:rPr>
              <a:t>		</a:t>
            </a:r>
            <a:r>
              <a:rPr lang="en-GB" sz="5400" dirty="0" err="1">
                <a:solidFill>
                  <a:srgbClr val="FF0000"/>
                </a:solidFill>
              </a:rPr>
              <a:t>ch</a:t>
            </a:r>
            <a:r>
              <a:rPr lang="en-GB" sz="5400" dirty="0">
                <a:solidFill>
                  <a:srgbClr val="FF0000"/>
                </a:solidFill>
              </a:rPr>
              <a:t>		</a:t>
            </a:r>
            <a:r>
              <a:rPr lang="en-GB" sz="5400" dirty="0" err="1">
                <a:solidFill>
                  <a:srgbClr val="FF0000"/>
                </a:solidFill>
              </a:rPr>
              <a:t>oo</a:t>
            </a:r>
            <a:r>
              <a:rPr lang="en-GB" sz="5400" dirty="0">
                <a:solidFill>
                  <a:srgbClr val="FF0000"/>
                </a:solidFill>
              </a:rPr>
              <a:t>		</a:t>
            </a:r>
            <a:r>
              <a:rPr lang="en-GB" sz="5400" dirty="0" err="1">
                <a:solidFill>
                  <a:srgbClr val="FF0000"/>
                </a:solidFill>
              </a:rPr>
              <a:t>ee</a:t>
            </a:r>
            <a:r>
              <a:rPr lang="en-GB" sz="5400" dirty="0">
                <a:solidFill>
                  <a:srgbClr val="FF0000"/>
                </a:solidFill>
              </a:rPr>
              <a:t>		</a:t>
            </a:r>
            <a:r>
              <a:rPr lang="en-GB" sz="5400" dirty="0" err="1">
                <a:solidFill>
                  <a:srgbClr val="FF0000"/>
                </a:solidFill>
              </a:rPr>
              <a:t>ea</a:t>
            </a:r>
            <a:endParaRPr lang="en-GB" sz="5400" dirty="0">
              <a:solidFill>
                <a:srgbClr val="FF0000"/>
              </a:solidFill>
            </a:endParaRPr>
          </a:p>
          <a:p>
            <a:pPr marL="0" indent="0">
              <a:buNone/>
            </a:pPr>
            <a:endParaRPr lang="en-GB" dirty="0">
              <a:solidFill>
                <a:srgbClr val="FF0000"/>
              </a:solidFill>
            </a:endParaRPr>
          </a:p>
          <a:p>
            <a:pPr marL="0" indent="0">
              <a:buNone/>
            </a:pPr>
            <a:r>
              <a:rPr lang="en-GB" sz="5400" dirty="0">
                <a:solidFill>
                  <a:srgbClr val="FF0000"/>
                </a:solidFill>
              </a:rPr>
              <a:t>oi		au		a-e		o-e		u-e		ss</a:t>
            </a:r>
          </a:p>
          <a:p>
            <a:pPr marL="0" indent="0">
              <a:buNone/>
            </a:pPr>
            <a:endParaRPr lang="en-GB" dirty="0"/>
          </a:p>
          <a:p>
            <a:pPr marL="0" indent="0">
              <a:buNone/>
            </a:pPr>
            <a:r>
              <a:rPr lang="en-GB" sz="5000" dirty="0" err="1">
                <a:solidFill>
                  <a:srgbClr val="FF0000"/>
                </a:solidFill>
              </a:rPr>
              <a:t>ll</a:t>
            </a:r>
            <a:r>
              <a:rPr lang="en-GB" sz="5000" dirty="0">
                <a:solidFill>
                  <a:srgbClr val="FF0000"/>
                </a:solidFill>
              </a:rPr>
              <a:t>		</a:t>
            </a:r>
            <a:r>
              <a:rPr lang="en-GB" sz="5000" dirty="0" err="1">
                <a:solidFill>
                  <a:srgbClr val="FF0000"/>
                </a:solidFill>
              </a:rPr>
              <a:t>ew</a:t>
            </a:r>
            <a:r>
              <a:rPr lang="en-GB" sz="5000" dirty="0">
                <a:solidFill>
                  <a:srgbClr val="FF0000"/>
                </a:solidFill>
              </a:rPr>
              <a:t>		</a:t>
            </a:r>
            <a:r>
              <a:rPr lang="en-GB" sz="5000" dirty="0" err="1">
                <a:solidFill>
                  <a:srgbClr val="FF0000"/>
                </a:solidFill>
              </a:rPr>
              <a:t>ou</a:t>
            </a:r>
            <a:r>
              <a:rPr lang="en-GB" sz="5000" dirty="0">
                <a:solidFill>
                  <a:srgbClr val="FF0000"/>
                </a:solidFill>
              </a:rPr>
              <a:t>		</a:t>
            </a:r>
            <a:r>
              <a:rPr lang="en-GB" sz="5000" dirty="0" err="1">
                <a:solidFill>
                  <a:srgbClr val="FF0000"/>
                </a:solidFill>
              </a:rPr>
              <a:t>igh</a:t>
            </a:r>
            <a:r>
              <a:rPr lang="en-GB" sz="5000" dirty="0">
                <a:solidFill>
                  <a:srgbClr val="FF0000"/>
                </a:solidFill>
              </a:rPr>
              <a:t>		</a:t>
            </a:r>
            <a:r>
              <a:rPr lang="en-GB" sz="5000" dirty="0" err="1">
                <a:solidFill>
                  <a:srgbClr val="FF0000"/>
                </a:solidFill>
              </a:rPr>
              <a:t>i</a:t>
            </a:r>
            <a:r>
              <a:rPr lang="en-GB" sz="5000" dirty="0">
                <a:solidFill>
                  <a:srgbClr val="FF0000"/>
                </a:solidFill>
              </a:rPr>
              <a:t>-e		ff</a:t>
            </a:r>
          </a:p>
          <a:p>
            <a:pPr marL="0" indent="0">
              <a:buNone/>
            </a:pPr>
            <a:endParaRPr lang="en-GB" dirty="0"/>
          </a:p>
          <a:p>
            <a:pPr marL="0" indent="0">
              <a:buNone/>
            </a:pPr>
            <a:r>
              <a:rPr lang="en-GB" sz="5400" dirty="0">
                <a:solidFill>
                  <a:srgbClr val="FF0000"/>
                </a:solidFill>
              </a:rPr>
              <a:t>e-e		</a:t>
            </a:r>
            <a:r>
              <a:rPr lang="en-GB" sz="5400" dirty="0" err="1">
                <a:solidFill>
                  <a:srgbClr val="FF0000"/>
                </a:solidFill>
              </a:rPr>
              <a:t>kn</a:t>
            </a:r>
            <a:r>
              <a:rPr lang="en-GB" sz="5400" dirty="0">
                <a:solidFill>
                  <a:srgbClr val="FF0000"/>
                </a:solidFill>
              </a:rPr>
              <a:t>		mb		tch		</a:t>
            </a:r>
            <a:r>
              <a:rPr lang="en-GB" sz="5400" dirty="0" err="1">
                <a:solidFill>
                  <a:srgbClr val="FF0000"/>
                </a:solidFill>
              </a:rPr>
              <a:t>wr</a:t>
            </a:r>
            <a:r>
              <a:rPr lang="en-GB" sz="5400" dirty="0">
                <a:solidFill>
                  <a:srgbClr val="FF0000"/>
                </a:solidFill>
              </a:rPr>
              <a:t>           </a:t>
            </a:r>
            <a:r>
              <a:rPr lang="en-GB" sz="5400" dirty="0" err="1">
                <a:solidFill>
                  <a:srgbClr val="FF0000"/>
                </a:solidFill>
              </a:rPr>
              <a:t>wa</a:t>
            </a:r>
            <a:endParaRPr lang="en-GB" dirty="0"/>
          </a:p>
        </p:txBody>
      </p:sp>
      <p:pic>
        <p:nvPicPr>
          <p:cNvPr id="11" name="Picture 10">
            <a:extLst>
              <a:ext uri="{FF2B5EF4-FFF2-40B4-BE49-F238E27FC236}">
                <a16:creationId xmlns:a16="http://schemas.microsoft.com/office/drawing/2014/main" id="{E8DA34D7-6885-494C-AF33-38D6ABECB2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34629" y="5734718"/>
            <a:ext cx="1638342" cy="1090612"/>
          </a:xfrm>
          <a:prstGeom prst="rect">
            <a:avLst/>
          </a:prstGeom>
        </p:spPr>
      </p:pic>
      <p:sp>
        <p:nvSpPr>
          <p:cNvPr id="12" name="TextBox 11">
            <a:extLst>
              <a:ext uri="{FF2B5EF4-FFF2-40B4-BE49-F238E27FC236}">
                <a16:creationId xmlns:a16="http://schemas.microsoft.com/office/drawing/2014/main" id="{1115B5F9-3B19-43C7-9E05-5CC7032D0DE4}"/>
              </a:ext>
            </a:extLst>
          </p:cNvPr>
          <p:cNvSpPr txBox="1"/>
          <p:nvPr/>
        </p:nvSpPr>
        <p:spPr>
          <a:xfrm>
            <a:off x="733424" y="6068484"/>
            <a:ext cx="9458326" cy="646331"/>
          </a:xfrm>
          <a:prstGeom prst="rect">
            <a:avLst/>
          </a:prstGeom>
          <a:noFill/>
        </p:spPr>
        <p:txBody>
          <a:bodyPr wrap="square" rtlCol="0">
            <a:spAutoFit/>
          </a:bodyPr>
          <a:lstStyle/>
          <a:p>
            <a:r>
              <a:rPr lang="en-GB" dirty="0"/>
              <a:t>These are joined phonemes. Joined phonemes are two or more letters which together make only one sound.</a:t>
            </a:r>
          </a:p>
        </p:txBody>
      </p:sp>
      <p:pic>
        <p:nvPicPr>
          <p:cNvPr id="3" name="Recorded Sound">
            <a:hlinkClick r:id="" action="ppaction://media"/>
            <a:extLst>
              <a:ext uri="{FF2B5EF4-FFF2-40B4-BE49-F238E27FC236}">
                <a16:creationId xmlns:a16="http://schemas.microsoft.com/office/drawing/2014/main" id="{AC7B04AB-1252-485A-AE84-A092397568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6061" y="262917"/>
            <a:ext cx="487363" cy="487363"/>
          </a:xfrm>
          <a:prstGeom prst="rect">
            <a:avLst/>
          </a:prstGeom>
        </p:spPr>
      </p:pic>
      <p:pic>
        <p:nvPicPr>
          <p:cNvPr id="4" name="Recorded Sound">
            <a:hlinkClick r:id="" action="ppaction://media"/>
            <a:extLst>
              <a:ext uri="{FF2B5EF4-FFF2-40B4-BE49-F238E27FC236}">
                <a16:creationId xmlns:a16="http://schemas.microsoft.com/office/drawing/2014/main" id="{FCBFA9FF-1A9F-40E5-BA4A-AF4267C4FA3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57708" y="6147967"/>
            <a:ext cx="487363" cy="487363"/>
          </a:xfrm>
          <a:prstGeom prst="rect">
            <a:avLst/>
          </a:prstGeom>
        </p:spPr>
      </p:pic>
    </p:spTree>
    <p:extLst>
      <p:ext uri="{BB962C8B-B14F-4D97-AF65-F5344CB8AC3E}">
        <p14:creationId xmlns:p14="http://schemas.microsoft.com/office/powerpoint/2010/main" val="323943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7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3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CA165-EF37-458E-8B3A-BE5471D2782E}"/>
              </a:ext>
            </a:extLst>
          </p:cNvPr>
          <p:cNvSpPr>
            <a:spLocks noGrp="1"/>
          </p:cNvSpPr>
          <p:nvPr>
            <p:ph type="title"/>
          </p:nvPr>
        </p:nvSpPr>
        <p:spPr/>
        <p:txBody>
          <a:bodyPr/>
          <a:lstStyle/>
          <a:p>
            <a:br>
              <a:rPr lang="en-GB" b="1" dirty="0">
                <a:latin typeface="Comic Sans MS" panose="030F0702030302020204" pitchFamily="66" charset="0"/>
              </a:rPr>
            </a:br>
            <a:r>
              <a:rPr lang="en-GB" b="1" dirty="0">
                <a:latin typeface="Comic Sans MS" panose="030F0702030302020204" pitchFamily="66" charset="0"/>
              </a:rPr>
              <a:t>‘</a:t>
            </a:r>
            <a:r>
              <a:rPr lang="en-GB" b="1" dirty="0" err="1">
                <a:latin typeface="Comic Sans MS" panose="030F0702030302020204" pitchFamily="66" charset="0"/>
              </a:rPr>
              <a:t>wa</a:t>
            </a:r>
            <a:r>
              <a:rPr lang="en-GB" b="1" dirty="0">
                <a:latin typeface="Comic Sans MS" panose="030F0702030302020204" pitchFamily="66" charset="0"/>
              </a:rPr>
              <a:t>’ </a:t>
            </a:r>
          </a:p>
        </p:txBody>
      </p:sp>
      <p:sp>
        <p:nvSpPr>
          <p:cNvPr id="3" name="Content Placeholder 2">
            <a:extLst>
              <a:ext uri="{FF2B5EF4-FFF2-40B4-BE49-F238E27FC236}">
                <a16:creationId xmlns:a16="http://schemas.microsoft.com/office/drawing/2014/main" id="{97D1D647-262F-4B9D-975A-60DF7ABA3AB3}"/>
              </a:ext>
            </a:extLst>
          </p:cNvPr>
          <p:cNvSpPr>
            <a:spLocks noGrp="1"/>
          </p:cNvSpPr>
          <p:nvPr>
            <p:ph idx="1"/>
          </p:nvPr>
        </p:nvSpPr>
        <p:spPr>
          <a:xfrm>
            <a:off x="844947" y="2043953"/>
            <a:ext cx="10515600" cy="4351338"/>
          </a:xfrm>
        </p:spPr>
        <p:txBody>
          <a:bodyPr/>
          <a:lstStyle/>
          <a:p>
            <a:pPr>
              <a:lnSpc>
                <a:spcPct val="107000"/>
              </a:lnSpc>
            </a:pPr>
            <a:r>
              <a:rPr lang="en-GB" sz="1800" b="1" dirty="0">
                <a:effectLst/>
                <a:latin typeface="Comic Sans MS" panose="030F0702030302020204" pitchFamily="66" charset="0"/>
                <a:ea typeface="Times New Roman" panose="02020603050405020304" pitchFamily="18" charset="0"/>
                <a:cs typeface="Times New Roman" panose="02020603050405020304" pitchFamily="18" charset="0"/>
              </a:rPr>
              <a:t>Do you know what sound this phoneme makes?</a:t>
            </a:r>
          </a:p>
          <a:p>
            <a:pPr>
              <a:lnSpc>
                <a:spcPct val="107000"/>
              </a:lnSpc>
            </a:pPr>
            <a:endParaRPr lang="en-GB" sz="1800" b="1" dirty="0">
              <a:latin typeface="Comic Sans MS" panose="030F0702030302020204" pitchFamily="66" charset="0"/>
              <a:ea typeface="Times New Roman" panose="02020603050405020304" pitchFamily="18" charset="0"/>
              <a:cs typeface="Times New Roman" panose="02020603050405020304" pitchFamily="18" charset="0"/>
            </a:endParaRPr>
          </a:p>
          <a:p>
            <a:pPr>
              <a:lnSpc>
                <a:spcPct val="107000"/>
              </a:lnSpc>
            </a:pPr>
            <a:r>
              <a:rPr lang="en-GB" sz="1800" b="1" dirty="0">
                <a:latin typeface="Comic Sans MS" panose="030F0702030302020204" pitchFamily="66" charset="0"/>
                <a:ea typeface="Times New Roman" panose="02020603050405020304" pitchFamily="18" charset="0"/>
                <a:cs typeface="Times New Roman" panose="02020603050405020304" pitchFamily="18" charset="0"/>
              </a:rPr>
              <a:t>S</a:t>
            </a:r>
            <a:r>
              <a:rPr lang="en-GB" sz="1800" b="1" dirty="0">
                <a:effectLst/>
                <a:latin typeface="Comic Sans MS" panose="030F0702030302020204" pitchFamily="66" charset="0"/>
                <a:ea typeface="Times New Roman" panose="02020603050405020304" pitchFamily="18" charset="0"/>
                <a:cs typeface="Times New Roman" panose="02020603050405020304" pitchFamily="18" charset="0"/>
              </a:rPr>
              <a:t>ay the phoneme aloud and think about what your mouth is doing.</a:t>
            </a:r>
          </a:p>
          <a:p>
            <a:pPr marL="0" indent="0">
              <a:lnSpc>
                <a:spcPct val="107000"/>
              </a:lnSpc>
              <a:buNone/>
            </a:pPr>
            <a:endParaRPr lang="en-GB" sz="1800" b="1" dirty="0">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b="1" dirty="0">
                <a:effectLst/>
                <a:latin typeface="Comic Sans MS" panose="030F0702030302020204" pitchFamily="66" charset="0"/>
                <a:ea typeface="Times New Roman" panose="02020603050405020304" pitchFamily="18" charset="0"/>
                <a:cs typeface="Times New Roman" panose="02020603050405020304" pitchFamily="18" charset="0"/>
              </a:rPr>
              <a:t>Write the phoneme in the air then on the table or carpet in front of you whilst </a:t>
            </a:r>
            <a:r>
              <a:rPr lang="en-GB" sz="1800" b="1" dirty="0">
                <a:latin typeface="Comic Sans MS" panose="030F0702030302020204" pitchFamily="66" charset="0"/>
                <a:ea typeface="Times New Roman" panose="02020603050405020304" pitchFamily="18" charset="0"/>
                <a:cs typeface="Times New Roman" panose="02020603050405020304" pitchFamily="18" charset="0"/>
              </a:rPr>
              <a:t>making</a:t>
            </a:r>
            <a:r>
              <a:rPr lang="en-GB" sz="1800" b="1" dirty="0">
                <a:effectLst/>
                <a:latin typeface="Comic Sans MS" panose="030F0702030302020204" pitchFamily="66" charset="0"/>
                <a:ea typeface="Times New Roman" panose="02020603050405020304" pitchFamily="18" charset="0"/>
                <a:cs typeface="Times New Roman" panose="02020603050405020304" pitchFamily="18" charset="0"/>
              </a:rPr>
              <a:t> the sound.</a:t>
            </a:r>
            <a:endParaRPr lang="en-GB" sz="1800" b="1" dirty="0">
              <a:effectLst/>
              <a:latin typeface="Comic Sans MS" panose="030F0702030302020204" pitchFamily="66" charset="0"/>
              <a:ea typeface="Calibri" panose="020F0502020204030204" pitchFamily="34" charset="0"/>
              <a:cs typeface="Times New Roman" panose="02020603050405020304" pitchFamily="18" charset="0"/>
            </a:endParaRPr>
          </a:p>
          <a:p>
            <a:endParaRPr lang="en-GB" dirty="0"/>
          </a:p>
        </p:txBody>
      </p:sp>
      <p:pic>
        <p:nvPicPr>
          <p:cNvPr id="5" name="Picture 4">
            <a:extLst>
              <a:ext uri="{FF2B5EF4-FFF2-40B4-BE49-F238E27FC236}">
                <a16:creationId xmlns:a16="http://schemas.microsoft.com/office/drawing/2014/main" id="{5A816DD2-1129-416A-A37A-9AFF441D92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0141" y="4814047"/>
            <a:ext cx="2150409" cy="1891553"/>
          </a:xfrm>
          <a:prstGeom prst="rect">
            <a:avLst/>
          </a:prstGeom>
        </p:spPr>
      </p:pic>
      <p:pic>
        <p:nvPicPr>
          <p:cNvPr id="4" name="Recorded Sound">
            <a:hlinkClick r:id="" action="ppaction://media"/>
            <a:extLst>
              <a:ext uri="{FF2B5EF4-FFF2-40B4-BE49-F238E27FC236}">
                <a16:creationId xmlns:a16="http://schemas.microsoft.com/office/drawing/2014/main" id="{C8F0010F-37CB-47F0-84E0-6E80A46753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078" y="121443"/>
            <a:ext cx="727869" cy="727869"/>
          </a:xfrm>
          <a:prstGeom prst="rect">
            <a:avLst/>
          </a:prstGeom>
        </p:spPr>
      </p:pic>
      <p:pic>
        <p:nvPicPr>
          <p:cNvPr id="7" name="Recorded Sound">
            <a:hlinkClick r:id="" action="ppaction://media"/>
            <a:extLst>
              <a:ext uri="{FF2B5EF4-FFF2-40B4-BE49-F238E27FC236}">
                <a16:creationId xmlns:a16="http://schemas.microsoft.com/office/drawing/2014/main" id="{15A025AB-6886-470B-A6C9-C30BCE3F96FF}"/>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357584" y="1026318"/>
            <a:ext cx="487363" cy="487363"/>
          </a:xfrm>
          <a:prstGeom prst="rect">
            <a:avLst/>
          </a:prstGeom>
          <a:solidFill>
            <a:srgbClr val="92D050"/>
          </a:solidFill>
        </p:spPr>
      </p:pic>
    </p:spTree>
    <p:extLst>
      <p:ext uri="{BB962C8B-B14F-4D97-AF65-F5344CB8AC3E}">
        <p14:creationId xmlns:p14="http://schemas.microsoft.com/office/powerpoint/2010/main" val="236547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0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21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29893-7642-477B-8073-92A1FCFB825E}"/>
              </a:ext>
            </a:extLst>
          </p:cNvPr>
          <p:cNvSpPr>
            <a:spLocks noGrp="1"/>
          </p:cNvSpPr>
          <p:nvPr>
            <p:ph type="title"/>
          </p:nvPr>
        </p:nvSpPr>
        <p:spPr>
          <a:xfrm>
            <a:off x="838200" y="209551"/>
            <a:ext cx="10515600" cy="1481138"/>
          </a:xfrm>
        </p:spPr>
        <p:txBody>
          <a:bodyPr>
            <a:normAutofit fontScale="90000"/>
          </a:bodyPr>
          <a:lstStyle/>
          <a:p>
            <a:br>
              <a:rPr lang="en-GB" dirty="0">
                <a:latin typeface="Comic Sans MS" panose="030F0702030302020204" pitchFamily="66" charset="0"/>
              </a:rPr>
            </a:br>
            <a:r>
              <a:rPr lang="en-GB" dirty="0">
                <a:latin typeface="Comic Sans MS" panose="030F0702030302020204" pitchFamily="66" charset="0"/>
              </a:rPr>
              <a:t>The story of ‘</a:t>
            </a:r>
            <a:r>
              <a:rPr lang="en-GB" dirty="0" err="1">
                <a:latin typeface="Comic Sans MS" panose="030F0702030302020204" pitchFamily="66" charset="0"/>
              </a:rPr>
              <a:t>wa</a:t>
            </a:r>
            <a:r>
              <a:rPr lang="en-GB" dirty="0">
                <a:latin typeface="Comic Sans MS" panose="030F0702030302020204" pitchFamily="66" charset="0"/>
              </a:rPr>
              <a:t>’</a:t>
            </a:r>
            <a:br>
              <a:rPr lang="en-GB" dirty="0">
                <a:latin typeface="Comic Sans MS" panose="030F0702030302020204" pitchFamily="66" charset="0"/>
              </a:rPr>
            </a:b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latin typeface="Times New Roman" panose="02020603050405020304" pitchFamily="18" charset="0"/>
                <a:ea typeface="Calibri" panose="020F0502020204030204" pitchFamily="34" charset="0"/>
                <a:cs typeface="Times New Roman" panose="02020603050405020304" pitchFamily="18" charset="0"/>
              </a:rPr>
              <a:t>Listen to </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the phoneme story for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wa</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a:latin typeface="Times New Roman" panose="02020603050405020304" pitchFamily="18" charset="0"/>
                <a:ea typeface="Times New Roman" panose="02020603050405020304" pitchFamily="18" charset="0"/>
                <a:cs typeface="Times New Roman" panose="02020603050405020304" pitchFamily="18" charset="0"/>
              </a:rPr>
              <a:t>Which words do you hear the ‘</a:t>
            </a:r>
            <a:r>
              <a:rPr lang="en-GB" sz="1800" dirty="0" err="1">
                <a:latin typeface="Times New Roman" panose="02020603050405020304" pitchFamily="18" charset="0"/>
                <a:ea typeface="Times New Roman" panose="02020603050405020304" pitchFamily="18" charset="0"/>
                <a:cs typeface="Times New Roman" panose="02020603050405020304" pitchFamily="18" charset="0"/>
              </a:rPr>
              <a:t>wa</a:t>
            </a:r>
            <a:r>
              <a:rPr lang="en-GB" sz="1800" dirty="0">
                <a:latin typeface="Times New Roman" panose="02020603050405020304" pitchFamily="18" charset="0"/>
                <a:ea typeface="Times New Roman" panose="02020603050405020304" pitchFamily="18" charset="0"/>
                <a:cs typeface="Times New Roman" panose="02020603050405020304" pitchFamily="18" charset="0"/>
              </a:rPr>
              <a:t>’ phoneme in?</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latin typeface="Comic Sans MS" panose="030F0702030302020204" pitchFamily="66" charset="0"/>
            </a:endParaRPr>
          </a:p>
        </p:txBody>
      </p:sp>
      <p:sp>
        <p:nvSpPr>
          <p:cNvPr id="5" name="TextBox 4">
            <a:extLst>
              <a:ext uri="{FF2B5EF4-FFF2-40B4-BE49-F238E27FC236}">
                <a16:creationId xmlns:a16="http://schemas.microsoft.com/office/drawing/2014/main" id="{36D06033-936B-48FD-96E1-BCF73FBD7F3D}"/>
              </a:ext>
            </a:extLst>
          </p:cNvPr>
          <p:cNvSpPr txBox="1"/>
          <p:nvPr/>
        </p:nvSpPr>
        <p:spPr>
          <a:xfrm>
            <a:off x="838200" y="6413160"/>
            <a:ext cx="10515599" cy="374077"/>
          </a:xfrm>
          <a:prstGeom prst="rect">
            <a:avLst/>
          </a:prstGeom>
          <a:noFill/>
        </p:spPr>
        <p:txBody>
          <a:bodyPr wrap="square" rtlCol="0">
            <a:spAutoFit/>
          </a:bodyPr>
          <a:lstStyle/>
          <a:p>
            <a:pPr lvl="0">
              <a:lnSpc>
                <a:spcPct val="107000"/>
              </a:lnSpc>
            </a:pPr>
            <a:r>
              <a:rPr lang="en-GB" sz="1800" b="1" dirty="0">
                <a:effectLst/>
                <a:latin typeface="Times New Roman" panose="02020603050405020304" pitchFamily="18" charset="0"/>
                <a:ea typeface="Times New Roman" panose="02020603050405020304" pitchFamily="18" charset="0"/>
                <a:cs typeface="Times New Roman" panose="02020603050405020304" pitchFamily="18" charset="0"/>
              </a:rPr>
              <a:t>Task</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 Can you think of any other words which contain the phoneme? - Make a list.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27">
            <a:extLst>
              <a:ext uri="{FF2B5EF4-FFF2-40B4-BE49-F238E27FC236}">
                <a16:creationId xmlns:a16="http://schemas.microsoft.com/office/drawing/2014/main" id="{D5B6F430-472F-44E1-B242-C0C3AB4765F6}"/>
              </a:ext>
            </a:extLst>
          </p:cNvPr>
          <p:cNvSpPr txBox="1">
            <a:spLocks noGrp="1"/>
          </p:cNvSpPr>
          <p:nvPr>
            <p:ph idx="1"/>
          </p:nvPr>
        </p:nvSpPr>
        <p:spPr>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indent="0" algn="just">
              <a:lnSpc>
                <a:spcPct val="150000"/>
              </a:lnSpc>
              <a:buNone/>
            </a:pPr>
            <a:endParaRPr lang="en-GB" sz="1200" dirty="0">
              <a:effectLst/>
              <a:latin typeface="Sassoon Infant Rg"/>
              <a:ea typeface="Calibri" panose="020F0502020204030204" pitchFamily="34" charset="0"/>
              <a:cs typeface="Cordia New" panose="020B0304020202020204" pitchFamily="34" charset="-34"/>
            </a:endParaRPr>
          </a:p>
          <a:p>
            <a:pPr marL="0" indent="0" algn="just">
              <a:lnSpc>
                <a:spcPct val="150000"/>
              </a:lnSpc>
              <a:buNone/>
            </a:pPr>
            <a:r>
              <a:rPr lang="en-GB" sz="2400" dirty="0">
                <a:effectLst/>
                <a:latin typeface="Sassoon Infant Rg"/>
                <a:ea typeface="Calibri" panose="020F0502020204030204" pitchFamily="34" charset="0"/>
                <a:cs typeface="Cordia New" panose="020B0304020202020204" pitchFamily="34" charset="-34"/>
              </a:rPr>
              <a:t>The weather was really warm and sunny so Ben and Dasher went for a walk through the woods. After that they walked along the wall to the canal. Ben watched a swan put its head into the water as if it was washing its face. He also saw a swallow fly past. </a:t>
            </a:r>
            <a:endParaRPr lang="en-GB" sz="2400" dirty="0">
              <a:effectLst/>
              <a:latin typeface="Calibri" panose="020F0502020204030204" pitchFamily="34" charset="0"/>
              <a:ea typeface="Calibri" panose="020F0502020204030204" pitchFamily="34" charset="0"/>
              <a:cs typeface="Cordia New" panose="020B0304020202020204" pitchFamily="34" charset="-34"/>
            </a:endParaRPr>
          </a:p>
          <a:p>
            <a:pPr marL="0" indent="0" algn="just">
              <a:lnSpc>
                <a:spcPct val="150000"/>
              </a:lnSpc>
              <a:buNone/>
            </a:pPr>
            <a:r>
              <a:rPr lang="en-GB" sz="2400" dirty="0">
                <a:effectLst/>
                <a:latin typeface="Sassoon Infant Rg"/>
                <a:ea typeface="Calibri" panose="020F0502020204030204" pitchFamily="34" charset="0"/>
                <a:cs typeface="Cordia New" panose="020B0304020202020204" pitchFamily="34" charset="-34"/>
              </a:rPr>
              <a:t>Dasher had gone off for a wander. He ran to chase a wasp but was stung on the nose!</a:t>
            </a:r>
            <a:endParaRPr lang="en-GB" sz="2400" dirty="0">
              <a:effectLst/>
              <a:latin typeface="Calibri" panose="020F0502020204030204" pitchFamily="34" charset="0"/>
              <a:ea typeface="Calibri" panose="020F0502020204030204" pitchFamily="34" charset="0"/>
              <a:cs typeface="Cordia New" panose="020B0304020202020204" pitchFamily="34" charset="-34"/>
            </a:endParaRPr>
          </a:p>
          <a:p>
            <a:pPr marL="0" indent="0" algn="just">
              <a:lnSpc>
                <a:spcPct val="150000"/>
              </a:lnSpc>
              <a:buNone/>
            </a:pPr>
            <a:endParaRPr lang="en-GB" sz="1100" dirty="0">
              <a:effectLst/>
              <a:latin typeface="Calibri" panose="020F0502020204030204" pitchFamily="34" charset="0"/>
              <a:ea typeface="Calibri" panose="020F0502020204030204" pitchFamily="34" charset="0"/>
              <a:cs typeface="Cordia New" panose="020B0304020202020204" pitchFamily="34" charset="-34"/>
            </a:endParaRPr>
          </a:p>
        </p:txBody>
      </p:sp>
      <p:pic>
        <p:nvPicPr>
          <p:cNvPr id="12" name="Picture 11">
            <a:extLst>
              <a:ext uri="{FF2B5EF4-FFF2-40B4-BE49-F238E27FC236}">
                <a16:creationId xmlns:a16="http://schemas.microsoft.com/office/drawing/2014/main" id="{FEF81CDE-A9A6-4E47-B833-5591B6A2C246}"/>
              </a:ext>
            </a:extLst>
          </p:cNvPr>
          <p:cNvPicPr/>
          <p:nvPr/>
        </p:nvPicPr>
        <p:blipFill>
          <a:blip r:embed="rId8"/>
          <a:stretch>
            <a:fillRect/>
          </a:stretch>
        </p:blipFill>
        <p:spPr>
          <a:xfrm>
            <a:off x="8565502" y="207122"/>
            <a:ext cx="3333147" cy="2069547"/>
          </a:xfrm>
          <a:prstGeom prst="rect">
            <a:avLst/>
          </a:prstGeom>
        </p:spPr>
      </p:pic>
      <p:pic>
        <p:nvPicPr>
          <p:cNvPr id="3" name="Recorded Sound">
            <a:hlinkClick r:id="" action="ppaction://media"/>
            <a:extLst>
              <a:ext uri="{FF2B5EF4-FFF2-40B4-BE49-F238E27FC236}">
                <a16:creationId xmlns:a16="http://schemas.microsoft.com/office/drawing/2014/main" id="{74474076-A77E-431A-A525-87ABF266B86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50837" y="1102065"/>
            <a:ext cx="487363" cy="487363"/>
          </a:xfrm>
          <a:prstGeom prst="rect">
            <a:avLst/>
          </a:prstGeom>
          <a:solidFill>
            <a:srgbClr val="0070C0"/>
          </a:solidFill>
        </p:spPr>
      </p:pic>
      <p:pic>
        <p:nvPicPr>
          <p:cNvPr id="4" name="Recorded Sound">
            <a:hlinkClick r:id="" action="ppaction://media"/>
            <a:extLst>
              <a:ext uri="{FF2B5EF4-FFF2-40B4-BE49-F238E27FC236}">
                <a16:creationId xmlns:a16="http://schemas.microsoft.com/office/drawing/2014/main" id="{796A4D49-0373-43B9-8096-A82D291510ED}"/>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350836" y="1926886"/>
            <a:ext cx="487363" cy="487363"/>
          </a:xfrm>
          <a:prstGeom prst="rect">
            <a:avLst/>
          </a:prstGeom>
          <a:solidFill>
            <a:srgbClr val="FFFF00"/>
          </a:solidFill>
        </p:spPr>
      </p:pic>
      <p:pic>
        <p:nvPicPr>
          <p:cNvPr id="6" name="Recorded Sound">
            <a:hlinkClick r:id="" action="ppaction://media"/>
            <a:extLst>
              <a:ext uri="{FF2B5EF4-FFF2-40B4-BE49-F238E27FC236}">
                <a16:creationId xmlns:a16="http://schemas.microsoft.com/office/drawing/2014/main" id="{553B60BC-37A1-4837-B71E-3EFE7F284977}"/>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350836" y="6311899"/>
            <a:ext cx="487363" cy="487363"/>
          </a:xfrm>
          <a:prstGeom prst="rect">
            <a:avLst/>
          </a:prstGeom>
          <a:solidFill>
            <a:srgbClr val="FF0000"/>
          </a:solidFill>
        </p:spPr>
      </p:pic>
    </p:spTree>
    <p:extLst>
      <p:ext uri="{BB962C8B-B14F-4D97-AF65-F5344CB8AC3E}">
        <p14:creationId xmlns:p14="http://schemas.microsoft.com/office/powerpoint/2010/main" val="415226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5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668"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4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audio>
              <p:cMediaNode vol="80000">
                <p:cTn id="16" fill="hold" display="0">
                  <p:stCondLst>
                    <p:cond delay="indefinite"/>
                  </p:stCondLst>
                  <p:endCondLst>
                    <p:cond evt="onStopAudio" delay="0">
                      <p:tgtEl>
                        <p:sldTgt/>
                      </p:tgtEl>
                    </p:cond>
                  </p:endCondLst>
                </p:cTn>
                <p:tgtEl>
                  <p:spTgt spid="4"/>
                </p:tgtEl>
              </p:cMediaNode>
            </p:audio>
            <p:audio>
              <p:cMediaNode vol="80000">
                <p:cTn id="1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13F0C-A0AE-403C-BF63-A8ADB8B2E6DC}"/>
              </a:ext>
            </a:extLst>
          </p:cNvPr>
          <p:cNvSpPr>
            <a:spLocks noGrp="1"/>
          </p:cNvSpPr>
          <p:nvPr>
            <p:ph type="title"/>
          </p:nvPr>
        </p:nvSpPr>
        <p:spPr>
          <a:xfrm>
            <a:off x="847531" y="729398"/>
            <a:ext cx="10515600" cy="1318208"/>
          </a:xfrm>
        </p:spPr>
        <p:txBody>
          <a:bodyPr>
            <a:normAutofit fontScale="90000"/>
          </a:bodyPr>
          <a:lstStyle/>
          <a:p>
            <a:pPr>
              <a:lnSpc>
                <a:spcPct val="150000"/>
              </a:lnSpc>
            </a:pPr>
            <a:r>
              <a:rPr lang="en-GB" sz="2200" b="1" u="sng" dirty="0">
                <a:solidFill>
                  <a:schemeClr val="accent1">
                    <a:lumMod val="75000"/>
                  </a:schemeClr>
                </a:solidFill>
                <a:effectLst/>
                <a:latin typeface="Comic Sans MS" panose="030F0702030302020204" pitchFamily="66" charset="0"/>
                <a:ea typeface="Times New Roman" panose="02020603050405020304" pitchFamily="18" charset="0"/>
                <a:cs typeface="Times New Roman" panose="02020603050405020304" pitchFamily="18" charset="0"/>
              </a:rPr>
              <a:t>Phoneme Words</a:t>
            </a:r>
            <a:br>
              <a:rPr lang="en-GB" sz="2200" dirty="0">
                <a:effectLst/>
                <a:latin typeface="Comic Sans MS" panose="030F0702030302020204" pitchFamily="66" charset="0"/>
                <a:ea typeface="Times New Roman" panose="02020603050405020304" pitchFamily="18" charset="0"/>
                <a:cs typeface="Times New Roman" panose="02020603050405020304" pitchFamily="18" charset="0"/>
              </a:rPr>
            </a:br>
            <a:br>
              <a:rPr lang="en-GB" sz="1300" dirty="0">
                <a:effectLst/>
                <a:latin typeface="Comic Sans MS" panose="030F0702030302020204" pitchFamily="66" charset="0"/>
                <a:ea typeface="Times New Roman" panose="02020603050405020304" pitchFamily="18" charset="0"/>
                <a:cs typeface="Times New Roman" panose="02020603050405020304" pitchFamily="18" charset="0"/>
              </a:rPr>
            </a:br>
            <a:r>
              <a:rPr lang="en-GB" sz="2200" dirty="0">
                <a:effectLst/>
                <a:latin typeface="Comic Sans MS" panose="030F0702030302020204" pitchFamily="66" charset="0"/>
                <a:ea typeface="Times New Roman" panose="02020603050405020304" pitchFamily="18" charset="0"/>
                <a:cs typeface="Times New Roman" panose="02020603050405020304" pitchFamily="18" charset="0"/>
              </a:rPr>
              <a:t>Use the activities in </a:t>
            </a:r>
            <a:r>
              <a:rPr lang="en-GB" sz="2200" dirty="0">
                <a:latin typeface="Comic Sans MS" panose="030F0702030302020204" pitchFamily="66" charset="0"/>
                <a:ea typeface="Times New Roman" panose="02020603050405020304" pitchFamily="18" charset="0"/>
                <a:cs typeface="Times New Roman" panose="02020603050405020304" pitchFamily="18" charset="0"/>
              </a:rPr>
              <a:t>the </a:t>
            </a:r>
            <a:r>
              <a:rPr lang="en-GB" sz="2200" dirty="0">
                <a:effectLst/>
                <a:latin typeface="Comic Sans MS" panose="030F0702030302020204" pitchFamily="66" charset="0"/>
                <a:ea typeface="Times New Roman" panose="02020603050405020304" pitchFamily="18" charset="0"/>
                <a:cs typeface="Times New Roman" panose="02020603050405020304" pitchFamily="18" charset="0"/>
              </a:rPr>
              <a:t>spelling grid</a:t>
            </a:r>
            <a:r>
              <a:rPr lang="en-GB" sz="2200" dirty="0">
                <a:latin typeface="Comic Sans MS" panose="030F0702030302020204" pitchFamily="66" charset="0"/>
                <a:ea typeface="Times New Roman" panose="02020603050405020304" pitchFamily="18" charset="0"/>
                <a:cs typeface="Times New Roman" panose="02020603050405020304" pitchFamily="18" charset="0"/>
              </a:rPr>
              <a:t> on the next slide </a:t>
            </a:r>
            <a:r>
              <a:rPr lang="en-GB" sz="2200" dirty="0">
                <a:effectLst/>
                <a:latin typeface="Comic Sans MS" panose="030F0702030302020204" pitchFamily="66" charset="0"/>
                <a:ea typeface="Times New Roman" panose="02020603050405020304" pitchFamily="18" charset="0"/>
                <a:cs typeface="Times New Roman" panose="02020603050405020304" pitchFamily="18" charset="0"/>
              </a:rPr>
              <a:t>or activities of your own choice to revise </a:t>
            </a:r>
            <a:r>
              <a:rPr lang="en-GB" sz="2200" dirty="0">
                <a:latin typeface="Comic Sans MS" panose="030F0702030302020204" pitchFamily="66" charset="0"/>
                <a:ea typeface="Times New Roman" panose="02020603050405020304" pitchFamily="18" charset="0"/>
                <a:cs typeface="Times New Roman" panose="02020603050405020304" pitchFamily="18" charset="0"/>
              </a:rPr>
              <a:t>‘</a:t>
            </a:r>
            <a:r>
              <a:rPr lang="en-GB" sz="2200" dirty="0" err="1">
                <a:latin typeface="Comic Sans MS" panose="030F0702030302020204" pitchFamily="66" charset="0"/>
                <a:ea typeface="Times New Roman" panose="02020603050405020304" pitchFamily="18" charset="0"/>
                <a:cs typeface="Times New Roman" panose="02020603050405020304" pitchFamily="18" charset="0"/>
              </a:rPr>
              <a:t>wa</a:t>
            </a:r>
            <a:r>
              <a:rPr lang="en-GB" sz="2200" dirty="0">
                <a:latin typeface="Comic Sans MS" panose="030F0702030302020204" pitchFamily="66" charset="0"/>
                <a:ea typeface="Times New Roman" panose="02020603050405020304" pitchFamily="18" charset="0"/>
                <a:cs typeface="Times New Roman" panose="02020603050405020304" pitchFamily="18" charset="0"/>
              </a:rPr>
              <a:t>’</a:t>
            </a:r>
            <a:r>
              <a:rPr lang="en-GB" sz="2200" dirty="0">
                <a:effectLst/>
                <a:latin typeface="Comic Sans MS" panose="030F0702030302020204" pitchFamily="66" charset="0"/>
                <a:ea typeface="Times New Roman" panose="02020603050405020304" pitchFamily="18" charset="0"/>
                <a:cs typeface="Times New Roman" panose="02020603050405020304" pitchFamily="18" charset="0"/>
              </a:rPr>
              <a:t> phoneme words.</a:t>
            </a:r>
            <a:br>
              <a:rPr lang="en-GB" sz="44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8" name="TextBox 7">
            <a:extLst>
              <a:ext uri="{FF2B5EF4-FFF2-40B4-BE49-F238E27FC236}">
                <a16:creationId xmlns:a16="http://schemas.microsoft.com/office/drawing/2014/main" id="{3A88020E-B0FD-4D03-9C61-DC4A4CA7391A}"/>
              </a:ext>
            </a:extLst>
          </p:cNvPr>
          <p:cNvSpPr txBox="1"/>
          <p:nvPr/>
        </p:nvSpPr>
        <p:spPr>
          <a:xfrm>
            <a:off x="847531" y="1940029"/>
            <a:ext cx="2136711" cy="4794005"/>
          </a:xfrm>
          <a:prstGeom prst="rect">
            <a:avLst/>
          </a:prstGeom>
          <a:noFill/>
          <a:ln w="57150">
            <a:solidFill>
              <a:schemeClr val="accent1"/>
            </a:solidFill>
          </a:ln>
        </p:spPr>
        <p:txBody>
          <a:bodyPr wrap="square" rtlCol="0">
            <a:spAutoFit/>
          </a:bodyPr>
          <a:lstStyle/>
          <a:p>
            <a:pPr algn="ctr">
              <a:lnSpc>
                <a:spcPct val="107000"/>
              </a:lnSpc>
              <a:spcAft>
                <a:spcPts val="800"/>
              </a:spcAft>
            </a:pPr>
            <a:r>
              <a:rPr lang="en-GB" sz="2000" dirty="0">
                <a:solidFill>
                  <a:srgbClr val="C632BB"/>
                </a:solidFill>
                <a:effectLst/>
                <a:latin typeface="Comic Sans MS" panose="030F0702030302020204" pitchFamily="66" charset="0"/>
                <a:ea typeface="Times New Roman" panose="02020603050405020304" pitchFamily="18" charset="0"/>
                <a:cs typeface="Times New Roman" panose="02020603050405020304" pitchFamily="18" charset="0"/>
              </a:rPr>
              <a:t>Phoneme words</a:t>
            </a:r>
          </a:p>
          <a:p>
            <a:pPr algn="ctr">
              <a:lnSpc>
                <a:spcPct val="107000"/>
              </a:lnSpc>
              <a:spcAft>
                <a:spcPts val="800"/>
              </a:spcAft>
            </a:pPr>
            <a:r>
              <a:rPr lang="en-GB"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was</a:t>
            </a:r>
          </a:p>
          <a:p>
            <a:pPr algn="ctr">
              <a:lnSpc>
                <a:spcPct val="107000"/>
              </a:lnSpc>
              <a:spcAft>
                <a:spcPts val="800"/>
              </a:spcAft>
            </a:pPr>
            <a:r>
              <a:rPr lang="en-GB" dirty="0">
                <a:solidFill>
                  <a:srgbClr val="0070C0"/>
                </a:solidFill>
                <a:latin typeface="Comic Sans MS" panose="030F0702030302020204" pitchFamily="66" charset="0"/>
                <a:ea typeface="Times New Roman" panose="02020603050405020304" pitchFamily="18" charset="0"/>
                <a:cs typeface="Times New Roman" panose="02020603050405020304" pitchFamily="18" charset="0"/>
              </a:rPr>
              <a:t>wash</a:t>
            </a:r>
          </a:p>
          <a:p>
            <a:pPr algn="ctr">
              <a:lnSpc>
                <a:spcPct val="107000"/>
              </a:lnSpc>
              <a:spcAft>
                <a:spcPts val="800"/>
              </a:spcAft>
            </a:pPr>
            <a:r>
              <a:rPr lang="en-GB" dirty="0">
                <a:solidFill>
                  <a:srgbClr val="00B050"/>
                </a:solidFill>
                <a:latin typeface="Comic Sans MS" panose="030F0702030302020204" pitchFamily="66" charset="0"/>
                <a:ea typeface="Times New Roman" panose="02020603050405020304" pitchFamily="18" charset="0"/>
                <a:cs typeface="Times New Roman" panose="02020603050405020304" pitchFamily="18" charset="0"/>
              </a:rPr>
              <a:t>water</a:t>
            </a:r>
            <a:endParaRPr lang="en-GB" dirty="0">
              <a:solidFill>
                <a:srgbClr val="00B050"/>
              </a:solidFill>
              <a:effectLst/>
              <a:latin typeface="Comic Sans MS" panose="030F0702030302020204" pitchFamily="66" charset="0"/>
              <a:ea typeface="Times New Roman" panose="02020603050405020304" pitchFamily="18" charset="0"/>
              <a:cs typeface="Times New Roman" panose="02020603050405020304" pitchFamily="18" charset="0"/>
            </a:endParaRPr>
          </a:p>
          <a:p>
            <a:pPr algn="ctr">
              <a:lnSpc>
                <a:spcPct val="107000"/>
              </a:lnSpc>
              <a:spcAft>
                <a:spcPts val="800"/>
              </a:spcAft>
            </a:pPr>
            <a:r>
              <a:rPr lang="en-GB"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rPr>
              <a:t>wall </a:t>
            </a:r>
          </a:p>
          <a:p>
            <a:pPr algn="ctr">
              <a:lnSpc>
                <a:spcPct val="107000"/>
              </a:lnSpc>
              <a:spcAft>
                <a:spcPts val="800"/>
              </a:spcAft>
            </a:pPr>
            <a:r>
              <a:rPr lang="en-GB" dirty="0">
                <a:solidFill>
                  <a:srgbClr val="0070C0"/>
                </a:solidFill>
                <a:effectLst/>
                <a:latin typeface="Comic Sans MS" panose="030F0702030302020204" pitchFamily="66" charset="0"/>
                <a:ea typeface="Times New Roman" panose="02020603050405020304" pitchFamily="18" charset="0"/>
                <a:cs typeface="Times New Roman" panose="02020603050405020304" pitchFamily="18" charset="0"/>
              </a:rPr>
              <a:t>wander</a:t>
            </a:r>
            <a:r>
              <a:rPr lang="en-GB"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rPr>
              <a:t> </a:t>
            </a:r>
          </a:p>
          <a:p>
            <a:pPr algn="ctr">
              <a:lnSpc>
                <a:spcPct val="107000"/>
              </a:lnSpc>
              <a:spcAft>
                <a:spcPts val="800"/>
              </a:spcAft>
            </a:pPr>
            <a:r>
              <a:rPr lang="en-GB" dirty="0">
                <a:solidFill>
                  <a:srgbClr val="00B050"/>
                </a:solidFill>
                <a:effectLst/>
                <a:latin typeface="Comic Sans MS" panose="030F0702030302020204" pitchFamily="66" charset="0"/>
                <a:ea typeface="Times New Roman" panose="02020603050405020304" pitchFamily="18" charset="0"/>
                <a:cs typeface="Times New Roman" panose="02020603050405020304" pitchFamily="18" charset="0"/>
              </a:rPr>
              <a:t>watch</a:t>
            </a:r>
            <a:r>
              <a:rPr lang="en-GB"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rPr>
              <a:t> </a:t>
            </a:r>
          </a:p>
          <a:p>
            <a:pPr algn="ctr">
              <a:lnSpc>
                <a:spcPct val="107000"/>
              </a:lnSpc>
              <a:spcAft>
                <a:spcPts val="800"/>
              </a:spcAft>
            </a:pPr>
            <a:r>
              <a:rPr lang="en-GB"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rPr>
              <a:t>warm </a:t>
            </a:r>
          </a:p>
          <a:p>
            <a:pPr algn="ctr">
              <a:lnSpc>
                <a:spcPct val="107000"/>
              </a:lnSpc>
              <a:spcAft>
                <a:spcPts val="800"/>
              </a:spcAft>
            </a:pPr>
            <a:r>
              <a:rPr lang="en-GB" dirty="0">
                <a:solidFill>
                  <a:srgbClr val="0070C0"/>
                </a:solidFill>
                <a:effectLst/>
                <a:latin typeface="Comic Sans MS" panose="030F0702030302020204" pitchFamily="66" charset="0"/>
                <a:ea typeface="Times New Roman" panose="02020603050405020304" pitchFamily="18" charset="0"/>
                <a:cs typeface="Times New Roman" panose="02020603050405020304" pitchFamily="18" charset="0"/>
              </a:rPr>
              <a:t>walk </a:t>
            </a:r>
          </a:p>
          <a:p>
            <a:pPr algn="ctr">
              <a:lnSpc>
                <a:spcPct val="107000"/>
              </a:lnSpc>
              <a:spcAft>
                <a:spcPts val="800"/>
              </a:spcAft>
            </a:pPr>
            <a:r>
              <a:rPr lang="en-GB" dirty="0">
                <a:solidFill>
                  <a:srgbClr val="00B050"/>
                </a:solidFill>
                <a:latin typeface="Comic Sans MS" panose="030F0702030302020204" pitchFamily="66" charset="0"/>
                <a:ea typeface="Times New Roman" panose="02020603050405020304" pitchFamily="18" charset="0"/>
                <a:cs typeface="Times New Roman" panose="02020603050405020304" pitchFamily="18" charset="0"/>
              </a:rPr>
              <a:t>swallow</a:t>
            </a:r>
            <a:endParaRPr lang="en-GB" dirty="0">
              <a:solidFill>
                <a:srgbClr val="00B050"/>
              </a:solidFill>
              <a:effectLst/>
              <a:latin typeface="Comic Sans MS" panose="030F0702030302020204" pitchFamily="66" charset="0"/>
              <a:ea typeface="Times New Roman" panose="02020603050405020304" pitchFamily="18" charset="0"/>
              <a:cs typeface="Times New Roman" panose="02020603050405020304" pitchFamily="18" charset="0"/>
            </a:endParaRPr>
          </a:p>
          <a:p>
            <a:pPr algn="ctr">
              <a:lnSpc>
                <a:spcPct val="107000"/>
              </a:lnSpc>
              <a:spcAft>
                <a:spcPts val="800"/>
              </a:spcAft>
            </a:pPr>
            <a:r>
              <a:rPr lang="en-GB"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swan</a:t>
            </a:r>
          </a:p>
          <a:p>
            <a:pPr algn="ctr">
              <a:lnSpc>
                <a:spcPct val="107000"/>
              </a:lnSpc>
              <a:spcAft>
                <a:spcPts val="800"/>
              </a:spcAft>
            </a:pPr>
            <a:r>
              <a:rPr lang="en-GB" dirty="0">
                <a:solidFill>
                  <a:srgbClr val="0070C0"/>
                </a:solidFill>
                <a:effectLst/>
                <a:latin typeface="Comic Sans MS" panose="030F0702030302020204" pitchFamily="66" charset="0"/>
                <a:ea typeface="Times New Roman" panose="02020603050405020304" pitchFamily="18" charset="0"/>
                <a:cs typeface="Times New Roman" panose="02020603050405020304" pitchFamily="18" charset="0"/>
              </a:rPr>
              <a:t>wasp </a:t>
            </a:r>
          </a:p>
        </p:txBody>
      </p:sp>
      <p:sp>
        <p:nvSpPr>
          <p:cNvPr id="9" name="TextBox 8">
            <a:extLst>
              <a:ext uri="{FF2B5EF4-FFF2-40B4-BE49-F238E27FC236}">
                <a16:creationId xmlns:a16="http://schemas.microsoft.com/office/drawing/2014/main" id="{08D06DFA-EF64-451A-B14B-6D622AFD7154}"/>
              </a:ext>
            </a:extLst>
          </p:cNvPr>
          <p:cNvSpPr txBox="1"/>
          <p:nvPr/>
        </p:nvSpPr>
        <p:spPr>
          <a:xfrm>
            <a:off x="4416109" y="1940029"/>
            <a:ext cx="6419461" cy="3786165"/>
          </a:xfrm>
          <a:prstGeom prst="rect">
            <a:avLst/>
          </a:prstGeom>
          <a:noFill/>
        </p:spPr>
        <p:txBody>
          <a:bodyPr wrap="square" rtlCol="0">
            <a:spAutoFit/>
          </a:bodyPr>
          <a:lstStyle/>
          <a:p>
            <a:pPr fontAlgn="base">
              <a:lnSpc>
                <a:spcPct val="107000"/>
              </a:lnSpc>
              <a:spcAft>
                <a:spcPts val="2020"/>
              </a:spcAft>
            </a:pPr>
            <a:r>
              <a:rPr lang="en-GB" sz="2000"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rPr>
              <a:t>Sentences</a:t>
            </a:r>
            <a:r>
              <a:rPr lang="en-GB" sz="2000" dirty="0">
                <a:solidFill>
                  <a:srgbClr val="333333"/>
                </a:solidFill>
                <a:effectLst/>
                <a:latin typeface="Comic Sans MS" panose="030F0702030302020204" pitchFamily="66" charset="0"/>
                <a:ea typeface="Times New Roman" panose="02020603050405020304" pitchFamily="18" charset="0"/>
                <a:cs typeface="Times New Roman" panose="02020603050405020304" pitchFamily="18" charset="0"/>
              </a:rPr>
              <a:t>  </a:t>
            </a:r>
          </a:p>
          <a:p>
            <a:pPr fontAlgn="base">
              <a:lnSpc>
                <a:spcPct val="107000"/>
              </a:lnSpc>
              <a:spcAft>
                <a:spcPts val="2020"/>
              </a:spcAft>
            </a:pPr>
            <a:r>
              <a:rPr lang="en-GB" sz="2000" dirty="0">
                <a:solidFill>
                  <a:srgbClr val="333333"/>
                </a:solidFill>
                <a:effectLst/>
                <a:latin typeface="Comic Sans MS" panose="030F0702030302020204" pitchFamily="66" charset="0"/>
                <a:ea typeface="Times New Roman" panose="02020603050405020304" pitchFamily="18" charset="0"/>
                <a:cs typeface="Times New Roman" panose="02020603050405020304" pitchFamily="18" charset="0"/>
              </a:rPr>
              <a:t>Choose three words from the list or three of your own words and write a sentence for each.</a:t>
            </a:r>
            <a:endParaRPr lang="en-GB" sz="2000" dirty="0">
              <a:effectLst/>
              <a:latin typeface="Comic Sans MS" panose="030F0702030302020204" pitchFamily="66" charset="0"/>
              <a:ea typeface="Calibri" panose="020F0502020204030204" pitchFamily="34" charset="0"/>
              <a:cs typeface="Times New Roman" panose="02020603050405020304" pitchFamily="18" charset="0"/>
            </a:endParaRPr>
          </a:p>
          <a:p>
            <a:pPr fontAlgn="base">
              <a:lnSpc>
                <a:spcPct val="107000"/>
              </a:lnSpc>
              <a:spcAft>
                <a:spcPts val="2020"/>
              </a:spcAft>
            </a:pPr>
            <a:r>
              <a:rPr lang="en-GB" sz="2000" dirty="0">
                <a:solidFill>
                  <a:srgbClr val="333333"/>
                </a:solidFill>
                <a:effectLst/>
                <a:latin typeface="Comic Sans MS" panose="030F0702030302020204" pitchFamily="66" charset="0"/>
                <a:ea typeface="Times New Roman" panose="02020603050405020304" pitchFamily="18" charset="0"/>
                <a:cs typeface="Times New Roman" panose="02020603050405020304" pitchFamily="18" charset="0"/>
              </a:rPr>
              <a:t>Remember your core targets –</a:t>
            </a:r>
            <a:endParaRPr lang="en-GB" sz="2000" dirty="0">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en-GB" sz="2000" dirty="0">
                <a:solidFill>
                  <a:srgbClr val="333333"/>
                </a:solidFill>
                <a:effectLst/>
                <a:latin typeface="Comic Sans MS" panose="030F0702030302020204" pitchFamily="66" charset="0"/>
                <a:ea typeface="Times New Roman" panose="02020603050405020304" pitchFamily="18" charset="0"/>
                <a:cs typeface="Times New Roman" panose="02020603050405020304" pitchFamily="18" charset="0"/>
              </a:rPr>
              <a:t>capital letters</a:t>
            </a:r>
            <a:endParaRPr lang="en-GB" sz="2000" dirty="0">
              <a:solidFill>
                <a:srgbClr val="333333"/>
              </a:solidFill>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en-GB" sz="2000" dirty="0">
                <a:solidFill>
                  <a:srgbClr val="333333"/>
                </a:solidFill>
                <a:effectLst/>
                <a:latin typeface="Comic Sans MS" panose="030F0702030302020204" pitchFamily="66" charset="0"/>
                <a:ea typeface="Times New Roman" panose="02020603050405020304" pitchFamily="18" charset="0"/>
                <a:cs typeface="Times New Roman" panose="02020603050405020304" pitchFamily="18" charset="0"/>
              </a:rPr>
              <a:t>full stops</a:t>
            </a:r>
            <a:endParaRPr lang="en-GB" sz="2000" dirty="0">
              <a:solidFill>
                <a:srgbClr val="333333"/>
              </a:solidFill>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en-GB" sz="2000" dirty="0">
                <a:solidFill>
                  <a:srgbClr val="333333"/>
                </a:solidFill>
                <a:effectLst/>
                <a:latin typeface="Comic Sans MS" panose="030F0702030302020204" pitchFamily="66" charset="0"/>
                <a:ea typeface="Times New Roman" panose="02020603050405020304" pitchFamily="18" charset="0"/>
                <a:cs typeface="Times New Roman" panose="02020603050405020304" pitchFamily="18" charset="0"/>
              </a:rPr>
              <a:t>finger spaces</a:t>
            </a:r>
            <a:endParaRPr lang="en-GB" sz="2000" dirty="0">
              <a:solidFill>
                <a:srgbClr val="333333"/>
              </a:solidFill>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en-GB" sz="2000" dirty="0">
                <a:solidFill>
                  <a:srgbClr val="333333"/>
                </a:solidFill>
                <a:effectLst/>
                <a:latin typeface="Comic Sans MS" panose="030F0702030302020204" pitchFamily="66" charset="0"/>
                <a:ea typeface="Times New Roman" panose="02020603050405020304" pitchFamily="18" charset="0"/>
                <a:cs typeface="Times New Roman" panose="02020603050405020304" pitchFamily="18" charset="0"/>
              </a:rPr>
              <a:t>use a connective – and, but, because, so</a:t>
            </a:r>
            <a:endParaRPr lang="en-GB" sz="2000" dirty="0">
              <a:solidFill>
                <a:srgbClr val="333333"/>
              </a:solidFill>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6E868959-69A4-4D41-B729-0A42C60C15C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870325" y="2103962"/>
            <a:ext cx="487363" cy="487363"/>
          </a:xfrm>
          <a:prstGeom prst="rect">
            <a:avLst/>
          </a:prstGeom>
          <a:solidFill>
            <a:srgbClr val="6DE13F"/>
          </a:solidFill>
        </p:spPr>
      </p:pic>
      <p:pic>
        <p:nvPicPr>
          <p:cNvPr id="6" name="Picture 5">
            <a:extLst>
              <a:ext uri="{FF2B5EF4-FFF2-40B4-BE49-F238E27FC236}">
                <a16:creationId xmlns:a16="http://schemas.microsoft.com/office/drawing/2014/main" id="{F61FC1AD-A5CE-4B29-A167-A4469C6B4C7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09053" y="5452229"/>
            <a:ext cx="1734176" cy="1318208"/>
          </a:xfrm>
          <a:prstGeom prst="rect">
            <a:avLst/>
          </a:prstGeom>
        </p:spPr>
      </p:pic>
      <p:sp>
        <p:nvSpPr>
          <p:cNvPr id="5" name="TextBox 4">
            <a:extLst>
              <a:ext uri="{FF2B5EF4-FFF2-40B4-BE49-F238E27FC236}">
                <a16:creationId xmlns:a16="http://schemas.microsoft.com/office/drawing/2014/main" id="{C6A2E165-2618-45E8-8BDF-89FC4FA7C891}"/>
              </a:ext>
            </a:extLst>
          </p:cNvPr>
          <p:cNvSpPr txBox="1"/>
          <p:nvPr/>
        </p:nvSpPr>
        <p:spPr>
          <a:xfrm>
            <a:off x="4416109" y="5925150"/>
            <a:ext cx="6680719" cy="646331"/>
          </a:xfrm>
          <a:prstGeom prst="rect">
            <a:avLst/>
          </a:prstGeom>
          <a:noFill/>
        </p:spPr>
        <p:txBody>
          <a:bodyPr wrap="square" rtlCol="0">
            <a:spAutoFit/>
          </a:bodyPr>
          <a:lstStyle/>
          <a:p>
            <a:r>
              <a:rPr lang="en-GB" b="1" u="sng" dirty="0"/>
              <a:t>Extension Task </a:t>
            </a:r>
            <a:r>
              <a:rPr lang="en-GB" u="sng" dirty="0"/>
              <a:t>(optional)</a:t>
            </a:r>
          </a:p>
          <a:p>
            <a:r>
              <a:rPr lang="en-GB" dirty="0"/>
              <a:t>‘</a:t>
            </a:r>
            <a:r>
              <a:rPr lang="en-GB" dirty="0" err="1"/>
              <a:t>wa</a:t>
            </a:r>
            <a:r>
              <a:rPr lang="en-GB" dirty="0"/>
              <a:t>’ </a:t>
            </a:r>
            <a:r>
              <a:rPr lang="en-GB"/>
              <a:t>phoneme worksheet (Files)</a:t>
            </a:r>
            <a:endParaRPr lang="en-GB" dirty="0"/>
          </a:p>
        </p:txBody>
      </p:sp>
      <p:pic>
        <p:nvPicPr>
          <p:cNvPr id="10" name="Recorded Sound">
            <a:hlinkClick r:id="" action="ppaction://media"/>
            <a:extLst>
              <a:ext uri="{FF2B5EF4-FFF2-40B4-BE49-F238E27FC236}">
                <a16:creationId xmlns:a16="http://schemas.microsoft.com/office/drawing/2014/main" id="{314888E7-D3D1-487C-8231-13CD9064F8E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870325" y="6084118"/>
            <a:ext cx="487363" cy="487363"/>
          </a:xfrm>
          <a:prstGeom prst="rect">
            <a:avLst/>
          </a:prstGeom>
          <a:solidFill>
            <a:srgbClr val="D763CF"/>
          </a:solidFill>
        </p:spPr>
      </p:pic>
      <p:pic>
        <p:nvPicPr>
          <p:cNvPr id="7" name="Recorded Sound">
            <a:hlinkClick r:id="" action="ppaction://media"/>
            <a:extLst>
              <a:ext uri="{FF2B5EF4-FFF2-40B4-BE49-F238E27FC236}">
                <a16:creationId xmlns:a16="http://schemas.microsoft.com/office/drawing/2014/main" id="{0782C5D8-5F23-4B18-9CBD-2B2D7BFF666B}"/>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304857" y="901139"/>
            <a:ext cx="487363" cy="487363"/>
          </a:xfrm>
          <a:prstGeom prst="rect">
            <a:avLst/>
          </a:prstGeom>
          <a:solidFill>
            <a:srgbClr val="FF0000"/>
          </a:solidFill>
        </p:spPr>
      </p:pic>
      <p:pic>
        <p:nvPicPr>
          <p:cNvPr id="12" name="Recorded Sound">
            <a:hlinkClick r:id="" action="ppaction://media"/>
            <a:extLst>
              <a:ext uri="{FF2B5EF4-FFF2-40B4-BE49-F238E27FC236}">
                <a16:creationId xmlns:a16="http://schemas.microsoft.com/office/drawing/2014/main" id="{F8081C6E-7BA7-49DD-A5FB-BCBCA6106576}"/>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301747" y="1940029"/>
            <a:ext cx="487363" cy="487363"/>
          </a:xfrm>
          <a:prstGeom prst="rect">
            <a:avLst/>
          </a:prstGeom>
          <a:solidFill>
            <a:srgbClr val="0070C0"/>
          </a:solidFill>
        </p:spPr>
      </p:pic>
    </p:spTree>
    <p:extLst>
      <p:ext uri="{BB962C8B-B14F-4D97-AF65-F5344CB8AC3E}">
        <p14:creationId xmlns:p14="http://schemas.microsoft.com/office/powerpoint/2010/main" val="21722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9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135" fill="hold"/>
                                        <p:tgtEl>
                                          <p:spTgt spid="10"/>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871"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266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audio>
              <p:cMediaNode vol="80000">
                <p:cTn id="20" fill="hold" display="0">
                  <p:stCondLst>
                    <p:cond delay="indefinite"/>
                  </p:stCondLst>
                  <p:endCondLst>
                    <p:cond evt="onStopAudio" delay="0">
                      <p:tgtEl>
                        <p:sldTgt/>
                      </p:tgtEl>
                    </p:cond>
                  </p:endCondLst>
                </p:cTn>
                <p:tgtEl>
                  <p:spTgt spid="10"/>
                </p:tgtEl>
              </p:cMediaNode>
            </p:audio>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B64D1-F518-4A5E-A077-008F1EE6AF98}"/>
              </a:ext>
            </a:extLst>
          </p:cNvPr>
          <p:cNvSpPr>
            <a:spLocks noGrp="1"/>
          </p:cNvSpPr>
          <p:nvPr>
            <p:ph type="title"/>
          </p:nvPr>
        </p:nvSpPr>
        <p:spPr/>
        <p:txBody>
          <a:bodyPr/>
          <a:lstStyle/>
          <a:p>
            <a:endParaRPr lang="en-GB"/>
          </a:p>
        </p:txBody>
      </p:sp>
      <p:graphicFrame>
        <p:nvGraphicFramePr>
          <p:cNvPr id="4" name="Content Placeholder 3">
            <a:extLst>
              <a:ext uri="{FF2B5EF4-FFF2-40B4-BE49-F238E27FC236}">
                <a16:creationId xmlns:a16="http://schemas.microsoft.com/office/drawing/2014/main" id="{D22B2723-D3F1-4939-B77E-F2E1E6A6C3AF}"/>
              </a:ext>
            </a:extLst>
          </p:cNvPr>
          <p:cNvGraphicFramePr>
            <a:graphicFrameLocks noGrp="1"/>
          </p:cNvGraphicFramePr>
          <p:nvPr>
            <p:ph idx="1"/>
            <p:extLst>
              <p:ext uri="{D42A27DB-BD31-4B8C-83A1-F6EECF244321}">
                <p14:modId xmlns:p14="http://schemas.microsoft.com/office/powerpoint/2010/main" val="262463819"/>
              </p:ext>
            </p:extLst>
          </p:nvPr>
        </p:nvGraphicFramePr>
        <p:xfrm>
          <a:off x="65313" y="0"/>
          <a:ext cx="12055151" cy="7289014"/>
        </p:xfrm>
        <a:graphic>
          <a:graphicData uri="http://schemas.openxmlformats.org/drawingml/2006/table">
            <a:tbl>
              <a:tblPr firstRow="1" firstCol="1" bandRow="1">
                <a:tableStyleId>{5C22544A-7EE6-4342-B048-85BDC9FD1C3A}</a:tableStyleId>
              </a:tblPr>
              <a:tblGrid>
                <a:gridCol w="4017537">
                  <a:extLst>
                    <a:ext uri="{9D8B030D-6E8A-4147-A177-3AD203B41FA5}">
                      <a16:colId xmlns:a16="http://schemas.microsoft.com/office/drawing/2014/main" val="4158027192"/>
                    </a:ext>
                  </a:extLst>
                </a:gridCol>
                <a:gridCol w="4017537">
                  <a:extLst>
                    <a:ext uri="{9D8B030D-6E8A-4147-A177-3AD203B41FA5}">
                      <a16:colId xmlns:a16="http://schemas.microsoft.com/office/drawing/2014/main" val="3180984381"/>
                    </a:ext>
                  </a:extLst>
                </a:gridCol>
                <a:gridCol w="4020077">
                  <a:extLst>
                    <a:ext uri="{9D8B030D-6E8A-4147-A177-3AD203B41FA5}">
                      <a16:colId xmlns:a16="http://schemas.microsoft.com/office/drawing/2014/main" val="1253132649"/>
                    </a:ext>
                  </a:extLst>
                </a:gridCol>
              </a:tblGrid>
              <a:tr h="1326660">
                <a:tc>
                  <a:txBody>
                    <a:bodyPr/>
                    <a:lstStyle/>
                    <a:p>
                      <a:pPr algn="ctr">
                        <a:lnSpc>
                          <a:spcPct val="115000"/>
                        </a:lnSpc>
                        <a:spcAft>
                          <a:spcPts val="1000"/>
                        </a:spcAft>
                      </a:pPr>
                      <a:r>
                        <a:rPr lang="en-GB" sz="1400" u="sng" dirty="0">
                          <a:solidFill>
                            <a:schemeClr val="tx1"/>
                          </a:solidFill>
                          <a:effectLst/>
                        </a:rPr>
                        <a:t>Playdough</a:t>
                      </a:r>
                      <a:r>
                        <a:rPr lang="en-GB" sz="1400" u="none" strike="noStrike" dirty="0">
                          <a:solidFill>
                            <a:schemeClr val="tx1"/>
                          </a:solidFill>
                          <a:effectLst/>
                        </a:rPr>
                        <a:t> </a:t>
                      </a:r>
                      <a:endParaRPr lang="en-GB" sz="1400" dirty="0">
                        <a:solidFill>
                          <a:schemeClr val="tx1"/>
                        </a:solidFill>
                        <a:effectLst/>
                      </a:endParaRPr>
                    </a:p>
                    <a:p>
                      <a:pPr algn="ctr">
                        <a:lnSpc>
                          <a:spcPct val="115000"/>
                        </a:lnSpc>
                        <a:spcAft>
                          <a:spcPts val="1000"/>
                        </a:spcAft>
                      </a:pPr>
                      <a:r>
                        <a:rPr lang="en-GB" sz="1400" b="0" dirty="0">
                          <a:solidFill>
                            <a:schemeClr val="tx1"/>
                          </a:solidFill>
                          <a:effectLst/>
                        </a:rPr>
                        <a:t>Write your words using playdough.</a:t>
                      </a:r>
                      <a:endParaRPr lang="en-GB" sz="14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1485" marR="31485" marT="0" marB="0" anchor="ctr">
                    <a:solidFill>
                      <a:srgbClr val="FFFF66"/>
                    </a:solidFill>
                  </a:tcPr>
                </a:tc>
                <a:tc>
                  <a:txBody>
                    <a:bodyPr/>
                    <a:lstStyle/>
                    <a:p>
                      <a:pPr algn="ctr">
                        <a:lnSpc>
                          <a:spcPct val="115000"/>
                        </a:lnSpc>
                        <a:spcAft>
                          <a:spcPts val="1000"/>
                        </a:spcAft>
                      </a:pPr>
                      <a:r>
                        <a:rPr lang="en-GB" sz="1400" u="sng" dirty="0">
                          <a:solidFill>
                            <a:schemeClr val="tx1"/>
                          </a:solidFill>
                          <a:effectLst/>
                        </a:rPr>
                        <a:t>Magnetic letters</a:t>
                      </a:r>
                      <a:endParaRPr lang="en-GB" sz="1400" dirty="0">
                        <a:solidFill>
                          <a:schemeClr val="tx1"/>
                        </a:solidFill>
                        <a:effectLst/>
                      </a:endParaRPr>
                    </a:p>
                    <a:p>
                      <a:pPr algn="ctr">
                        <a:lnSpc>
                          <a:spcPct val="115000"/>
                        </a:lnSpc>
                        <a:spcAft>
                          <a:spcPts val="1000"/>
                        </a:spcAft>
                      </a:pPr>
                      <a:r>
                        <a:rPr lang="en-GB" sz="1400" b="0" dirty="0">
                          <a:solidFill>
                            <a:schemeClr val="tx1"/>
                          </a:solidFill>
                          <a:effectLst/>
                        </a:rPr>
                        <a:t>Use your magnetic letters to spell out your words. Jumble them up then spell them again without looking at the word.</a:t>
                      </a:r>
                      <a:endParaRPr lang="en-GB" sz="14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1485" marR="31485" marT="0" marB="0" anchor="ctr">
                    <a:solidFill>
                      <a:srgbClr val="6DE13F"/>
                    </a:solidFill>
                  </a:tcPr>
                </a:tc>
                <a:tc>
                  <a:txBody>
                    <a:bodyPr/>
                    <a:lstStyle/>
                    <a:p>
                      <a:pPr algn="ctr">
                        <a:lnSpc>
                          <a:spcPct val="115000"/>
                        </a:lnSpc>
                        <a:spcAft>
                          <a:spcPts val="1000"/>
                        </a:spcAft>
                      </a:pPr>
                      <a:r>
                        <a:rPr lang="en-GB" sz="1400" u="sng" dirty="0">
                          <a:solidFill>
                            <a:schemeClr val="tx1"/>
                          </a:solidFill>
                          <a:effectLst/>
                        </a:rPr>
                        <a:t>Lego</a:t>
                      </a:r>
                      <a:r>
                        <a:rPr lang="en-GB" sz="1400" u="none" strike="noStrike" dirty="0">
                          <a:solidFill>
                            <a:schemeClr val="tx1"/>
                          </a:solidFill>
                          <a:effectLst/>
                        </a:rPr>
                        <a:t> </a:t>
                      </a:r>
                      <a:endParaRPr lang="en-GB" sz="1400" dirty="0">
                        <a:solidFill>
                          <a:schemeClr val="tx1"/>
                        </a:solidFill>
                        <a:effectLst/>
                      </a:endParaRPr>
                    </a:p>
                    <a:p>
                      <a:pPr algn="ctr">
                        <a:lnSpc>
                          <a:spcPct val="115000"/>
                        </a:lnSpc>
                        <a:spcAft>
                          <a:spcPts val="1000"/>
                        </a:spcAft>
                      </a:pPr>
                      <a:r>
                        <a:rPr lang="en-GB" sz="1400" b="0" dirty="0">
                          <a:solidFill>
                            <a:schemeClr val="tx1"/>
                          </a:solidFill>
                          <a:effectLst/>
                        </a:rPr>
                        <a:t>Spell your words out using Lego bricks. You could take a photo and post it on Teams.</a:t>
                      </a:r>
                      <a:endParaRPr lang="en-GB" sz="14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1485" marR="31485" marT="0" marB="0" anchor="ctr">
                    <a:solidFill>
                      <a:schemeClr val="accent2"/>
                    </a:solidFill>
                  </a:tcPr>
                </a:tc>
                <a:extLst>
                  <a:ext uri="{0D108BD9-81ED-4DB2-BD59-A6C34878D82A}">
                    <a16:rowId xmlns:a16="http://schemas.microsoft.com/office/drawing/2014/main" val="644116465"/>
                  </a:ext>
                </a:extLst>
              </a:tr>
              <a:tr h="1363754">
                <a:tc>
                  <a:txBody>
                    <a:bodyPr/>
                    <a:lstStyle/>
                    <a:p>
                      <a:pPr algn="ctr">
                        <a:lnSpc>
                          <a:spcPct val="115000"/>
                        </a:lnSpc>
                        <a:spcAft>
                          <a:spcPts val="1000"/>
                        </a:spcAft>
                      </a:pPr>
                      <a:r>
                        <a:rPr lang="en-GB" sz="1400" u="sng" dirty="0" err="1">
                          <a:solidFill>
                            <a:schemeClr val="tx1"/>
                          </a:solidFill>
                          <a:effectLst/>
                        </a:rPr>
                        <a:t>LaSaCaWaC</a:t>
                      </a:r>
                      <a:r>
                        <a:rPr lang="en-GB" sz="1400" u="none" strike="noStrike" dirty="0">
                          <a:solidFill>
                            <a:schemeClr val="tx1"/>
                          </a:solidFill>
                          <a:effectLst/>
                        </a:rPr>
                        <a:t> </a:t>
                      </a:r>
                      <a:endParaRPr lang="en-GB" sz="1400" dirty="0">
                        <a:solidFill>
                          <a:schemeClr val="tx1"/>
                        </a:solidFill>
                        <a:effectLst/>
                      </a:endParaRPr>
                    </a:p>
                    <a:p>
                      <a:pPr algn="ctr">
                        <a:lnSpc>
                          <a:spcPct val="115000"/>
                        </a:lnSpc>
                        <a:spcAft>
                          <a:spcPts val="1000"/>
                        </a:spcAft>
                      </a:pPr>
                      <a:r>
                        <a:rPr lang="en-GB" sz="1400" b="0" dirty="0">
                          <a:solidFill>
                            <a:schemeClr val="tx1"/>
                          </a:solidFill>
                          <a:effectLst/>
                        </a:rPr>
                        <a:t>Look, say, cover, write and check.</a:t>
                      </a:r>
                    </a:p>
                    <a:p>
                      <a:pPr algn="ctr">
                        <a:lnSpc>
                          <a:spcPct val="115000"/>
                        </a:lnSpc>
                        <a:spcAft>
                          <a:spcPts val="1000"/>
                        </a:spcAft>
                      </a:pPr>
                      <a:r>
                        <a:rPr lang="en-GB" sz="1400" b="0" dirty="0">
                          <a:solidFill>
                            <a:schemeClr val="tx1"/>
                          </a:solidFill>
                          <a:effectLst/>
                        </a:rPr>
                        <a:t>Write each word 3 times.</a:t>
                      </a:r>
                      <a:endParaRPr lang="en-GB" sz="14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1485" marR="31485" marT="0" marB="0" anchor="ctr">
                    <a:solidFill>
                      <a:srgbClr val="FFFF66"/>
                    </a:solidFill>
                  </a:tcPr>
                </a:tc>
                <a:tc>
                  <a:txBody>
                    <a:bodyPr/>
                    <a:lstStyle/>
                    <a:p>
                      <a:pPr algn="ctr">
                        <a:lnSpc>
                          <a:spcPct val="115000"/>
                        </a:lnSpc>
                        <a:spcAft>
                          <a:spcPts val="1000"/>
                        </a:spcAft>
                      </a:pPr>
                      <a:r>
                        <a:rPr lang="en-GB" sz="1400" b="1" u="sng" dirty="0">
                          <a:solidFill>
                            <a:schemeClr val="tx1"/>
                          </a:solidFill>
                          <a:effectLst/>
                        </a:rPr>
                        <a:t>Chalk</a:t>
                      </a:r>
                      <a:endParaRPr lang="en-GB" sz="1400" b="1" dirty="0">
                        <a:solidFill>
                          <a:schemeClr val="tx1"/>
                        </a:solidFill>
                        <a:effectLst/>
                      </a:endParaRPr>
                    </a:p>
                    <a:p>
                      <a:pPr algn="ctr">
                        <a:lnSpc>
                          <a:spcPct val="115000"/>
                        </a:lnSpc>
                        <a:spcAft>
                          <a:spcPts val="1000"/>
                        </a:spcAft>
                      </a:pPr>
                      <a:r>
                        <a:rPr lang="en-GB" sz="1400" dirty="0">
                          <a:solidFill>
                            <a:schemeClr val="tx1"/>
                          </a:solidFill>
                          <a:effectLst/>
                        </a:rPr>
                        <a:t>Go outside and write your words on your path or pavement.</a:t>
                      </a:r>
                      <a:endParaRPr lang="en-GB"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1485" marR="31485" marT="0" marB="0" anchor="ctr">
                    <a:solidFill>
                      <a:srgbClr val="6DE13F"/>
                    </a:solidFill>
                  </a:tcPr>
                </a:tc>
                <a:tc>
                  <a:txBody>
                    <a:bodyPr/>
                    <a:lstStyle/>
                    <a:p>
                      <a:pPr algn="ctr">
                        <a:lnSpc>
                          <a:spcPct val="115000"/>
                        </a:lnSpc>
                        <a:spcAft>
                          <a:spcPts val="1000"/>
                        </a:spcAft>
                      </a:pPr>
                      <a:r>
                        <a:rPr lang="en-GB" sz="1400" b="1" u="sng" dirty="0">
                          <a:solidFill>
                            <a:schemeClr val="tx1"/>
                          </a:solidFill>
                          <a:effectLst/>
                        </a:rPr>
                        <a:t>Ransom Words</a:t>
                      </a:r>
                      <a:endParaRPr lang="en-GB" sz="1400" b="1" dirty="0">
                        <a:solidFill>
                          <a:schemeClr val="tx1"/>
                        </a:solidFill>
                        <a:effectLst/>
                      </a:endParaRPr>
                    </a:p>
                    <a:p>
                      <a:pPr algn="ctr">
                        <a:lnSpc>
                          <a:spcPct val="115000"/>
                        </a:lnSpc>
                        <a:spcAft>
                          <a:spcPts val="1000"/>
                        </a:spcAft>
                      </a:pPr>
                      <a:r>
                        <a:rPr lang="en-GB" sz="1400" dirty="0">
                          <a:solidFill>
                            <a:schemeClr val="tx1"/>
                          </a:solidFill>
                          <a:effectLst/>
                        </a:rPr>
                        <a:t>‘Write’ your words by cutting letters out of a magazine/newspaper and gluing the letters onto paper to spell your words.</a:t>
                      </a:r>
                      <a:endParaRPr lang="en-GB"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1485" marR="31485" marT="0" marB="0" anchor="ctr">
                    <a:solidFill>
                      <a:schemeClr val="accent2"/>
                    </a:solidFill>
                  </a:tcPr>
                </a:tc>
                <a:extLst>
                  <a:ext uri="{0D108BD9-81ED-4DB2-BD59-A6C34878D82A}">
                    <a16:rowId xmlns:a16="http://schemas.microsoft.com/office/drawing/2014/main" val="1569081483"/>
                  </a:ext>
                </a:extLst>
              </a:tr>
              <a:tr h="2742089">
                <a:tc>
                  <a:txBody>
                    <a:bodyPr/>
                    <a:lstStyle/>
                    <a:p>
                      <a:pPr algn="ctr">
                        <a:lnSpc>
                          <a:spcPct val="115000"/>
                        </a:lnSpc>
                        <a:spcAft>
                          <a:spcPts val="1000"/>
                        </a:spcAft>
                      </a:pPr>
                      <a:r>
                        <a:rPr lang="en-GB" sz="1400" u="sng" dirty="0">
                          <a:solidFill>
                            <a:schemeClr val="tx1"/>
                          </a:solidFill>
                          <a:effectLst/>
                        </a:rPr>
                        <a:t>UPPER and lower</a:t>
                      </a:r>
                      <a:endParaRPr lang="en-GB" sz="1400" dirty="0">
                        <a:solidFill>
                          <a:schemeClr val="tx1"/>
                        </a:solidFill>
                        <a:effectLst/>
                      </a:endParaRPr>
                    </a:p>
                    <a:p>
                      <a:pPr algn="ctr">
                        <a:lnSpc>
                          <a:spcPct val="115000"/>
                        </a:lnSpc>
                        <a:spcAft>
                          <a:spcPts val="1000"/>
                        </a:spcAft>
                      </a:pPr>
                      <a:r>
                        <a:rPr lang="en-GB" sz="1400" b="0" dirty="0">
                          <a:solidFill>
                            <a:schemeClr val="tx1"/>
                          </a:solidFill>
                          <a:effectLst/>
                        </a:rPr>
                        <a:t>Write your words in capitals and then in lowercase letters.</a:t>
                      </a:r>
                    </a:p>
                    <a:p>
                      <a:pPr algn="ctr">
                        <a:lnSpc>
                          <a:spcPct val="115000"/>
                        </a:lnSpc>
                        <a:spcAft>
                          <a:spcPts val="1000"/>
                        </a:spcAft>
                      </a:pPr>
                      <a:r>
                        <a:rPr lang="en-GB" sz="1400" b="0" dirty="0">
                          <a:solidFill>
                            <a:schemeClr val="tx1"/>
                          </a:solidFill>
                          <a:effectLst/>
                        </a:rPr>
                        <a:t>e.g. PHONE </a:t>
                      </a:r>
                      <a:r>
                        <a:rPr lang="en-GB" sz="1400" b="0" dirty="0" err="1">
                          <a:solidFill>
                            <a:schemeClr val="tx1"/>
                          </a:solidFill>
                          <a:effectLst/>
                        </a:rPr>
                        <a:t>phone</a:t>
                      </a:r>
                      <a:endParaRPr lang="en-GB" sz="1400" b="0" dirty="0">
                        <a:solidFill>
                          <a:schemeClr val="tx1"/>
                        </a:solidFill>
                        <a:effectLst/>
                      </a:endParaRPr>
                    </a:p>
                    <a:p>
                      <a:pPr algn="ctr">
                        <a:lnSpc>
                          <a:spcPct val="115000"/>
                        </a:lnSpc>
                        <a:spcAft>
                          <a:spcPts val="1000"/>
                        </a:spcAft>
                      </a:pPr>
                      <a:r>
                        <a:rPr lang="en-GB" sz="1400" dirty="0">
                          <a:solidFill>
                            <a:schemeClr val="tx1"/>
                          </a:solidFill>
                          <a:effectLst/>
                        </a:rPr>
                        <a:t> </a:t>
                      </a:r>
                      <a:endParaRPr lang="en-GB"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1485" marR="31485" marT="0" marB="0" anchor="ctr">
                    <a:solidFill>
                      <a:srgbClr val="FFFF66"/>
                    </a:solidFill>
                  </a:tcPr>
                </a:tc>
                <a:tc>
                  <a:txBody>
                    <a:bodyPr/>
                    <a:lstStyle/>
                    <a:p>
                      <a:pPr algn="ctr">
                        <a:lnSpc>
                          <a:spcPct val="115000"/>
                        </a:lnSpc>
                        <a:spcAft>
                          <a:spcPts val="1000"/>
                        </a:spcAft>
                      </a:pPr>
                      <a:r>
                        <a:rPr lang="en-GB" sz="1400" b="1" u="sng" dirty="0">
                          <a:solidFill>
                            <a:schemeClr val="tx1"/>
                          </a:solidFill>
                          <a:effectLst/>
                        </a:rPr>
                        <a:t>Art Attack </a:t>
                      </a:r>
                      <a:endParaRPr lang="en-GB" sz="1400" b="1" dirty="0">
                        <a:solidFill>
                          <a:schemeClr val="tx1"/>
                        </a:solidFill>
                        <a:effectLst/>
                      </a:endParaRPr>
                    </a:p>
                    <a:p>
                      <a:pPr algn="ctr">
                        <a:lnSpc>
                          <a:spcPct val="115000"/>
                        </a:lnSpc>
                        <a:spcAft>
                          <a:spcPts val="1000"/>
                        </a:spcAft>
                      </a:pPr>
                      <a:r>
                        <a:rPr lang="en-GB" sz="1400" dirty="0">
                          <a:solidFill>
                            <a:schemeClr val="tx1"/>
                          </a:solidFill>
                          <a:effectLst/>
                        </a:rPr>
                        <a:t>Draw a picture to go with each of your words.</a:t>
                      </a:r>
                      <a:endParaRPr lang="en-GB"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1485" marR="31485" marT="0" marB="0" anchor="ctr">
                    <a:solidFill>
                      <a:srgbClr val="6DE13F"/>
                    </a:solidFill>
                  </a:tcPr>
                </a:tc>
                <a:tc>
                  <a:txBody>
                    <a:bodyPr/>
                    <a:lstStyle/>
                    <a:p>
                      <a:pPr algn="ctr">
                        <a:lnSpc>
                          <a:spcPct val="115000"/>
                        </a:lnSpc>
                        <a:spcAft>
                          <a:spcPts val="1000"/>
                        </a:spcAft>
                      </a:pPr>
                      <a:r>
                        <a:rPr lang="en-GB" sz="1400" u="none" strike="noStrike" dirty="0">
                          <a:solidFill>
                            <a:schemeClr val="tx1"/>
                          </a:solidFill>
                          <a:effectLst/>
                        </a:rPr>
                        <a:t> </a:t>
                      </a:r>
                      <a:endParaRPr lang="en-GB" sz="1400" dirty="0">
                        <a:solidFill>
                          <a:schemeClr val="tx1"/>
                        </a:solidFill>
                        <a:effectLst/>
                      </a:endParaRPr>
                    </a:p>
                    <a:p>
                      <a:pPr algn="ctr">
                        <a:lnSpc>
                          <a:spcPct val="115000"/>
                        </a:lnSpc>
                        <a:spcAft>
                          <a:spcPts val="1000"/>
                        </a:spcAft>
                      </a:pPr>
                      <a:r>
                        <a:rPr lang="en-GB" sz="1400" b="1" u="sng" dirty="0">
                          <a:solidFill>
                            <a:schemeClr val="tx1"/>
                          </a:solidFill>
                          <a:effectLst/>
                        </a:rPr>
                        <a:t>Online Activity</a:t>
                      </a:r>
                      <a:endParaRPr lang="en-GB" sz="1400" b="1" dirty="0">
                        <a:solidFill>
                          <a:schemeClr val="tx1"/>
                        </a:solidFill>
                        <a:effectLst/>
                      </a:endParaRPr>
                    </a:p>
                    <a:p>
                      <a:pPr algn="ctr">
                        <a:lnSpc>
                          <a:spcPct val="115000"/>
                        </a:lnSpc>
                        <a:spcAft>
                          <a:spcPts val="1000"/>
                        </a:spcAft>
                      </a:pPr>
                      <a:r>
                        <a:rPr lang="en-GB" sz="1400" dirty="0">
                          <a:solidFill>
                            <a:schemeClr val="tx1"/>
                          </a:solidFill>
                          <a:effectLst/>
                        </a:rPr>
                        <a:t>Go to this website and type in your words to play the games.</a:t>
                      </a:r>
                    </a:p>
                    <a:p>
                      <a:pPr algn="ctr">
                        <a:lnSpc>
                          <a:spcPct val="115000"/>
                        </a:lnSpc>
                        <a:spcAft>
                          <a:spcPts val="1000"/>
                        </a:spcAft>
                      </a:pPr>
                      <a:r>
                        <a:rPr lang="en-GB" sz="1400" u="sng" dirty="0">
                          <a:solidFill>
                            <a:schemeClr val="tx1"/>
                          </a:solidFill>
                          <a:effectLst/>
                          <a:hlinkClick r:id="rId2">
                            <a:extLst>
                              <a:ext uri="{A12FA001-AC4F-418D-AE19-62706E023703}">
                                <ahyp:hlinkClr xmlns:ahyp="http://schemas.microsoft.com/office/drawing/2018/hyperlinkcolor" val="tx"/>
                              </a:ext>
                            </a:extLst>
                          </a:hlinkClick>
                        </a:rPr>
                        <a:t>http://www.ictgames.com/lcwc.html</a:t>
                      </a:r>
                      <a:endParaRPr lang="en-GB" sz="1400" dirty="0">
                        <a:solidFill>
                          <a:schemeClr val="tx1"/>
                        </a:solidFill>
                        <a:effectLst/>
                      </a:endParaRPr>
                    </a:p>
                    <a:p>
                      <a:pPr algn="ctr">
                        <a:lnSpc>
                          <a:spcPct val="115000"/>
                        </a:lnSpc>
                        <a:spcAft>
                          <a:spcPts val="1000"/>
                        </a:spcAft>
                      </a:pPr>
                      <a:r>
                        <a:rPr lang="en-GB" sz="1400" dirty="0">
                          <a:solidFill>
                            <a:schemeClr val="tx1"/>
                          </a:solidFill>
                          <a:effectLst/>
                        </a:rPr>
                        <a:t> </a:t>
                      </a:r>
                    </a:p>
                    <a:p>
                      <a:pPr algn="ctr">
                        <a:lnSpc>
                          <a:spcPct val="115000"/>
                        </a:lnSpc>
                        <a:spcAft>
                          <a:spcPts val="1000"/>
                        </a:spcAft>
                      </a:pPr>
                      <a:r>
                        <a:rPr lang="en-GB" sz="1400" dirty="0">
                          <a:solidFill>
                            <a:schemeClr val="tx1"/>
                          </a:solidFill>
                          <a:effectLst/>
                        </a:rPr>
                        <a:t> </a:t>
                      </a:r>
                    </a:p>
                    <a:p>
                      <a:pPr algn="l">
                        <a:lnSpc>
                          <a:spcPct val="115000"/>
                        </a:lnSpc>
                        <a:spcAft>
                          <a:spcPts val="1000"/>
                        </a:spcAft>
                      </a:pPr>
                      <a:r>
                        <a:rPr lang="en-GB" sz="1400" dirty="0">
                          <a:solidFill>
                            <a:schemeClr val="tx1"/>
                          </a:solidFill>
                          <a:effectLst/>
                        </a:rPr>
                        <a:t> </a:t>
                      </a:r>
                      <a:endParaRPr lang="en-GB"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1485" marR="31485" marT="0" marB="0" anchor="ctr">
                    <a:solidFill>
                      <a:schemeClr val="accent2"/>
                    </a:solidFill>
                  </a:tcPr>
                </a:tc>
                <a:extLst>
                  <a:ext uri="{0D108BD9-81ED-4DB2-BD59-A6C34878D82A}">
                    <a16:rowId xmlns:a16="http://schemas.microsoft.com/office/drawing/2014/main" val="922100017"/>
                  </a:ext>
                </a:extLst>
              </a:tr>
              <a:tr h="1856511">
                <a:tc>
                  <a:txBody>
                    <a:bodyPr/>
                    <a:lstStyle/>
                    <a:p>
                      <a:pPr algn="ctr">
                        <a:lnSpc>
                          <a:spcPct val="115000"/>
                        </a:lnSpc>
                        <a:spcAft>
                          <a:spcPts val="1000"/>
                        </a:spcAft>
                      </a:pPr>
                      <a:r>
                        <a:rPr lang="en-GB" sz="1400" u="sng" dirty="0">
                          <a:solidFill>
                            <a:schemeClr val="tx1"/>
                          </a:solidFill>
                          <a:effectLst/>
                        </a:rPr>
                        <a:t>Rainbow Writing</a:t>
                      </a:r>
                      <a:endParaRPr lang="en-GB" sz="1400" dirty="0">
                        <a:solidFill>
                          <a:schemeClr val="tx1"/>
                        </a:solidFill>
                        <a:effectLst/>
                      </a:endParaRPr>
                    </a:p>
                    <a:p>
                      <a:pPr algn="ctr">
                        <a:lnSpc>
                          <a:spcPct val="115000"/>
                        </a:lnSpc>
                        <a:spcAft>
                          <a:spcPts val="1000"/>
                        </a:spcAft>
                      </a:pPr>
                      <a:r>
                        <a:rPr lang="en-GB" sz="1400" dirty="0">
                          <a:solidFill>
                            <a:schemeClr val="tx1"/>
                          </a:solidFill>
                          <a:effectLst/>
                        </a:rPr>
                        <a:t> </a:t>
                      </a:r>
                    </a:p>
                    <a:p>
                      <a:pPr algn="ctr">
                        <a:lnSpc>
                          <a:spcPct val="115000"/>
                        </a:lnSpc>
                        <a:spcAft>
                          <a:spcPts val="1000"/>
                        </a:spcAft>
                      </a:pPr>
                      <a:r>
                        <a:rPr lang="en-GB" sz="1400" b="0" dirty="0">
                          <a:solidFill>
                            <a:schemeClr val="tx1"/>
                          </a:solidFill>
                          <a:effectLst/>
                        </a:rPr>
                        <a:t>First write your spelling words in pencil. Trace over the words 3 times using a different colour each time.</a:t>
                      </a:r>
                    </a:p>
                    <a:p>
                      <a:pPr algn="ctr">
                        <a:lnSpc>
                          <a:spcPct val="115000"/>
                        </a:lnSpc>
                        <a:spcAft>
                          <a:spcPts val="1000"/>
                        </a:spcAft>
                      </a:pPr>
                      <a:r>
                        <a:rPr lang="en-GB" sz="1400" dirty="0">
                          <a:solidFill>
                            <a:schemeClr val="tx1"/>
                          </a:solidFill>
                          <a:effectLst/>
                        </a:rPr>
                        <a:t> </a:t>
                      </a:r>
                      <a:endParaRPr lang="en-GB"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1485" marR="31485" marT="0" marB="0" anchor="ctr">
                    <a:solidFill>
                      <a:srgbClr val="FFFF66"/>
                    </a:solidFill>
                  </a:tcPr>
                </a:tc>
                <a:tc>
                  <a:txBody>
                    <a:bodyPr/>
                    <a:lstStyle/>
                    <a:p>
                      <a:pPr algn="ctr">
                        <a:lnSpc>
                          <a:spcPct val="115000"/>
                        </a:lnSpc>
                        <a:spcAft>
                          <a:spcPts val="1000"/>
                        </a:spcAft>
                      </a:pPr>
                      <a:r>
                        <a:rPr lang="en-GB" sz="1400" b="1" u="sng" dirty="0">
                          <a:solidFill>
                            <a:schemeClr val="tx1"/>
                          </a:solidFill>
                          <a:effectLst/>
                        </a:rPr>
                        <a:t>Hidden Words</a:t>
                      </a:r>
                      <a:r>
                        <a:rPr lang="en-GB" sz="1400" b="1" dirty="0">
                          <a:solidFill>
                            <a:schemeClr val="tx1"/>
                          </a:solidFill>
                          <a:effectLst/>
                        </a:rPr>
                        <a:t> </a:t>
                      </a:r>
                    </a:p>
                    <a:p>
                      <a:pPr algn="ctr">
                        <a:lnSpc>
                          <a:spcPct val="115000"/>
                        </a:lnSpc>
                        <a:spcAft>
                          <a:spcPts val="1000"/>
                        </a:spcAft>
                      </a:pPr>
                      <a:r>
                        <a:rPr lang="en-GB" sz="1400" dirty="0">
                          <a:solidFill>
                            <a:schemeClr val="tx1"/>
                          </a:solidFill>
                          <a:effectLst/>
                        </a:rPr>
                        <a:t>Draw and colour a picture. Hide your spelling words inside your picture.</a:t>
                      </a:r>
                      <a:endParaRPr lang="en-GB"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1485" marR="31485" marT="0" marB="0" anchor="ctr">
                    <a:solidFill>
                      <a:srgbClr val="6DE13F"/>
                    </a:solidFill>
                  </a:tcPr>
                </a:tc>
                <a:tc>
                  <a:txBody>
                    <a:bodyPr/>
                    <a:lstStyle/>
                    <a:p>
                      <a:pPr algn="ctr">
                        <a:lnSpc>
                          <a:spcPct val="115000"/>
                        </a:lnSpc>
                        <a:spcAft>
                          <a:spcPts val="1000"/>
                        </a:spcAft>
                      </a:pPr>
                      <a:r>
                        <a:rPr lang="en-GB" sz="1400" b="1" u="sng" dirty="0">
                          <a:solidFill>
                            <a:schemeClr val="tx1"/>
                          </a:solidFill>
                          <a:effectLst/>
                        </a:rPr>
                        <a:t>Word Art</a:t>
                      </a:r>
                      <a:r>
                        <a:rPr lang="en-GB" sz="1400" b="1" u="none" strike="noStrike" dirty="0">
                          <a:solidFill>
                            <a:schemeClr val="tx1"/>
                          </a:solidFill>
                          <a:effectLst/>
                        </a:rPr>
                        <a:t> </a:t>
                      </a:r>
                      <a:endParaRPr lang="en-GB" sz="1400" b="1" dirty="0">
                        <a:solidFill>
                          <a:schemeClr val="tx1"/>
                        </a:solidFill>
                        <a:effectLst/>
                      </a:endParaRPr>
                    </a:p>
                    <a:p>
                      <a:pPr algn="ctr">
                        <a:lnSpc>
                          <a:spcPct val="115000"/>
                        </a:lnSpc>
                        <a:spcAft>
                          <a:spcPts val="1000"/>
                        </a:spcAft>
                      </a:pPr>
                      <a:r>
                        <a:rPr lang="en-GB" sz="1400" dirty="0">
                          <a:solidFill>
                            <a:schemeClr val="tx1"/>
                          </a:solidFill>
                          <a:effectLst/>
                        </a:rPr>
                        <a:t>Use any materials – pasta, buttons, beads, lollipop sticks, leaves etc. to spell out your words.</a:t>
                      </a:r>
                      <a:endParaRPr lang="en-GB"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1485" marR="31485" marT="0" marB="0" anchor="ctr">
                    <a:solidFill>
                      <a:schemeClr val="accent2"/>
                    </a:solidFill>
                  </a:tcPr>
                </a:tc>
                <a:extLst>
                  <a:ext uri="{0D108BD9-81ED-4DB2-BD59-A6C34878D82A}">
                    <a16:rowId xmlns:a16="http://schemas.microsoft.com/office/drawing/2014/main" val="296237406"/>
                  </a:ext>
                </a:extLst>
              </a:tr>
            </a:tbl>
          </a:graphicData>
        </a:graphic>
      </p:graphicFrame>
    </p:spTree>
    <p:extLst>
      <p:ext uri="{BB962C8B-B14F-4D97-AF65-F5344CB8AC3E}">
        <p14:creationId xmlns:p14="http://schemas.microsoft.com/office/powerpoint/2010/main" val="4266570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4878D-9EA5-451B-A658-987BF0E8D3B4}"/>
              </a:ext>
            </a:extLst>
          </p:cNvPr>
          <p:cNvSpPr>
            <a:spLocks noGrp="1"/>
          </p:cNvSpPr>
          <p:nvPr>
            <p:ph type="title"/>
          </p:nvPr>
        </p:nvSpPr>
        <p:spPr>
          <a:xfrm>
            <a:off x="838200" y="365125"/>
            <a:ext cx="10515600" cy="587375"/>
          </a:xfrm>
        </p:spPr>
        <p:txBody>
          <a:bodyPr>
            <a:normAutofit fontScale="90000"/>
          </a:bodyPr>
          <a:lstStyle/>
          <a:p>
            <a:r>
              <a:rPr lang="en-GB" dirty="0">
                <a:latin typeface="Comic Sans MS" panose="030F0702030302020204" pitchFamily="66" charset="0"/>
              </a:rPr>
              <a:t>Task 2 – Common Words</a:t>
            </a:r>
          </a:p>
        </p:txBody>
      </p:sp>
      <p:sp>
        <p:nvSpPr>
          <p:cNvPr id="3" name="Content Placeholder 2">
            <a:extLst>
              <a:ext uri="{FF2B5EF4-FFF2-40B4-BE49-F238E27FC236}">
                <a16:creationId xmlns:a16="http://schemas.microsoft.com/office/drawing/2014/main" id="{D1C1EA44-1713-4E7F-A84D-F42D72C4E19F}"/>
              </a:ext>
            </a:extLst>
          </p:cNvPr>
          <p:cNvSpPr>
            <a:spLocks noGrp="1"/>
          </p:cNvSpPr>
          <p:nvPr>
            <p:ph idx="1"/>
          </p:nvPr>
        </p:nvSpPr>
        <p:spPr>
          <a:xfrm>
            <a:off x="838200" y="952499"/>
            <a:ext cx="10515600" cy="5308342"/>
          </a:xfrm>
        </p:spPr>
        <p:txBody>
          <a:bodyPr>
            <a:normAutofit fontScale="32500" lnSpcReduction="20000"/>
          </a:bodyPr>
          <a:lstStyle/>
          <a:p>
            <a:pPr marL="0" indent="0">
              <a:lnSpc>
                <a:spcPct val="107000"/>
              </a:lnSpc>
              <a:spcAft>
                <a:spcPts val="800"/>
              </a:spcAft>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7200" dirty="0">
                <a:latin typeface="Comic Sans MS" panose="030F0702030302020204" pitchFamily="66" charset="0"/>
                <a:ea typeface="Times New Roman" panose="02020603050405020304" pitchFamily="18" charset="0"/>
                <a:cs typeface="Times New Roman" panose="02020603050405020304" pitchFamily="18" charset="0"/>
              </a:rPr>
              <a:t>Look at</a:t>
            </a:r>
            <a:r>
              <a:rPr lang="en-GB" sz="7200" dirty="0">
                <a:effectLst/>
                <a:latin typeface="Comic Sans MS" panose="030F0702030302020204" pitchFamily="66" charset="0"/>
                <a:ea typeface="Times New Roman" panose="02020603050405020304" pitchFamily="18" charset="0"/>
                <a:cs typeface="Times New Roman" panose="02020603050405020304" pitchFamily="18" charset="0"/>
              </a:rPr>
              <a:t> the common word below.</a:t>
            </a:r>
          </a:p>
          <a:p>
            <a:pPr marL="0" lvl="0" indent="0">
              <a:lnSpc>
                <a:spcPct val="107000"/>
              </a:lnSpc>
              <a:spcAft>
                <a:spcPts val="800"/>
              </a:spcAft>
              <a:buSzPts val="1000"/>
              <a:buNone/>
              <a:tabLst>
                <a:tab pos="457200" algn="l"/>
              </a:tabLst>
            </a:pPr>
            <a:endParaRPr lang="en-GB" sz="72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0" lvl="0" indent="0">
              <a:lnSpc>
                <a:spcPct val="107000"/>
              </a:lnSpc>
              <a:spcAft>
                <a:spcPts val="800"/>
              </a:spcAft>
              <a:buSzPts val="1000"/>
              <a:buNone/>
              <a:tabLst>
                <a:tab pos="457200" algn="l"/>
              </a:tabLst>
            </a:pPr>
            <a:r>
              <a:rPr lang="en-GB" sz="12300" b="1" dirty="0">
                <a:solidFill>
                  <a:srgbClr val="0000FF"/>
                </a:solidFill>
                <a:latin typeface="Comic Sans MS" panose="030F0702030302020204" pitchFamily="66" charset="0"/>
                <a:ea typeface="Calibri" panose="020F0502020204030204" pitchFamily="34" charset="0"/>
                <a:cs typeface="Times New Roman" panose="02020603050405020304" pitchFamily="18" charset="0"/>
              </a:rPr>
              <a:t>				  second</a:t>
            </a:r>
            <a:endParaRPr lang="en-GB" sz="12300" b="1" dirty="0">
              <a:solidFill>
                <a:srgbClr val="0000FF"/>
              </a:solidFill>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endParaRPr lang="en-GB" sz="7200" dirty="0">
              <a:latin typeface="Comic Sans MS" panose="030F0702030302020204" pitchFamily="66"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7200" dirty="0">
                <a:latin typeface="Comic Sans MS" panose="030F0702030302020204" pitchFamily="66" charset="0"/>
                <a:ea typeface="Times New Roman" panose="02020603050405020304" pitchFamily="18" charset="0"/>
                <a:cs typeface="Times New Roman" panose="02020603050405020304" pitchFamily="18" charset="0"/>
              </a:rPr>
              <a:t>R</a:t>
            </a:r>
            <a:r>
              <a:rPr lang="en-GB" sz="7200" dirty="0">
                <a:effectLst/>
                <a:latin typeface="Comic Sans MS" panose="030F0702030302020204" pitchFamily="66" charset="0"/>
                <a:ea typeface="Times New Roman" panose="02020603050405020304" pitchFamily="18" charset="0"/>
                <a:cs typeface="Times New Roman" panose="02020603050405020304" pitchFamily="18" charset="0"/>
              </a:rPr>
              <a:t>ead the word and say it aloud</a:t>
            </a:r>
            <a:r>
              <a:rPr lang="en-GB" sz="7200" dirty="0">
                <a:latin typeface="Comic Sans MS" panose="030F0702030302020204" pitchFamily="66" charset="0"/>
                <a:ea typeface="Times New Roman" panose="02020603050405020304" pitchFamily="18" charset="0"/>
                <a:cs typeface="Times New Roman" panose="02020603050405020304" pitchFamily="18" charset="0"/>
              </a:rPr>
              <a:t>.</a:t>
            </a:r>
          </a:p>
          <a:p>
            <a:pPr marL="342900" lvl="0" indent="-342900">
              <a:lnSpc>
                <a:spcPct val="107000"/>
              </a:lnSpc>
              <a:spcAft>
                <a:spcPts val="800"/>
              </a:spcAft>
              <a:buSzPts val="1000"/>
              <a:buFont typeface="Symbol" panose="05050102010706020507" pitchFamily="18" charset="2"/>
              <a:buChar char=""/>
              <a:tabLst>
                <a:tab pos="457200" algn="l"/>
              </a:tabLst>
            </a:pPr>
            <a:endParaRPr lang="en-GB" sz="7200" dirty="0">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7200" dirty="0">
                <a:latin typeface="Comic Sans MS" panose="030F0702030302020204" pitchFamily="66" charset="0"/>
                <a:ea typeface="Times New Roman" panose="02020603050405020304" pitchFamily="18" charset="0"/>
                <a:cs typeface="Times New Roman" panose="02020603050405020304" pitchFamily="18" charset="0"/>
              </a:rPr>
              <a:t>H</a:t>
            </a:r>
            <a:r>
              <a:rPr lang="en-GB" sz="7200" dirty="0">
                <a:effectLst/>
                <a:latin typeface="Comic Sans MS" panose="030F0702030302020204" pitchFamily="66" charset="0"/>
                <a:ea typeface="Times New Roman" panose="02020603050405020304" pitchFamily="18" charset="0"/>
                <a:cs typeface="Times New Roman" panose="02020603050405020304" pitchFamily="18" charset="0"/>
              </a:rPr>
              <a:t>ow many letters are in the word? </a:t>
            </a:r>
            <a:r>
              <a:rPr lang="en-GB" sz="7200" dirty="0">
                <a:latin typeface="Comic Sans MS" panose="030F0702030302020204" pitchFamily="66" charset="0"/>
                <a:ea typeface="Times New Roman" panose="02020603050405020304" pitchFamily="18" charset="0"/>
                <a:cs typeface="Times New Roman" panose="02020603050405020304" pitchFamily="18" charset="0"/>
              </a:rPr>
              <a:t>Count</a:t>
            </a:r>
            <a:r>
              <a:rPr lang="en-GB" sz="7200" dirty="0">
                <a:effectLst/>
                <a:latin typeface="Comic Sans MS" panose="030F0702030302020204" pitchFamily="66" charset="0"/>
                <a:ea typeface="Times New Roman" panose="02020603050405020304" pitchFamily="18" charset="0"/>
                <a:cs typeface="Times New Roman" panose="02020603050405020304" pitchFamily="18" charset="0"/>
              </a:rPr>
              <a:t> them.</a:t>
            </a:r>
          </a:p>
          <a:p>
            <a:pPr marL="342900" lvl="0" indent="-342900">
              <a:lnSpc>
                <a:spcPct val="107000"/>
              </a:lnSpc>
              <a:spcAft>
                <a:spcPts val="800"/>
              </a:spcAft>
              <a:buSzPts val="1000"/>
              <a:buFont typeface="Symbol" panose="05050102010706020507" pitchFamily="18" charset="2"/>
              <a:buChar char=""/>
              <a:tabLst>
                <a:tab pos="457200" algn="l"/>
              </a:tabLst>
            </a:pPr>
            <a:endParaRPr lang="en-GB" sz="7200" dirty="0">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7200" dirty="0">
                <a:latin typeface="Comic Sans MS" panose="030F0702030302020204" pitchFamily="66" charset="0"/>
                <a:ea typeface="Times New Roman" panose="02020603050405020304" pitchFamily="18" charset="0"/>
                <a:cs typeface="Times New Roman" panose="02020603050405020304" pitchFamily="18" charset="0"/>
              </a:rPr>
              <a:t>H</a:t>
            </a:r>
            <a:r>
              <a:rPr lang="en-GB" sz="7200" dirty="0">
                <a:effectLst/>
                <a:latin typeface="Comic Sans MS" panose="030F0702030302020204" pitchFamily="66" charset="0"/>
                <a:ea typeface="Times New Roman" panose="02020603050405020304" pitchFamily="18" charset="0"/>
                <a:cs typeface="Times New Roman" panose="02020603050405020304" pitchFamily="18" charset="0"/>
              </a:rPr>
              <a:t>ow many sounds/phonemes are in the word?</a:t>
            </a:r>
            <a:endParaRPr lang="en-GB" sz="7200" dirty="0">
              <a:effectLst/>
              <a:latin typeface="Comic Sans MS" panose="030F0702030302020204" pitchFamily="66" charset="0"/>
              <a:ea typeface="Calibri" panose="020F0502020204030204" pitchFamily="34" charset="0"/>
              <a:cs typeface="Times New Roman" panose="02020603050405020304" pitchFamily="18" charset="0"/>
            </a:endParaRPr>
          </a:p>
          <a:p>
            <a:endParaRPr lang="en-GB" dirty="0"/>
          </a:p>
          <a:p>
            <a:endParaRPr lang="en-GB" dirty="0"/>
          </a:p>
        </p:txBody>
      </p:sp>
      <p:pic>
        <p:nvPicPr>
          <p:cNvPr id="6" name="Picture 5">
            <a:extLst>
              <a:ext uri="{FF2B5EF4-FFF2-40B4-BE49-F238E27FC236}">
                <a16:creationId xmlns:a16="http://schemas.microsoft.com/office/drawing/2014/main" id="{14068930-644C-4B32-8E2A-0605D14EFF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3787" y="178500"/>
            <a:ext cx="3219819" cy="2578147"/>
          </a:xfrm>
          <a:prstGeom prst="rect">
            <a:avLst/>
          </a:prstGeom>
        </p:spPr>
      </p:pic>
      <p:pic>
        <p:nvPicPr>
          <p:cNvPr id="4" name="Recorded Sound">
            <a:hlinkClick r:id="" action="ppaction://media"/>
            <a:extLst>
              <a:ext uri="{FF2B5EF4-FFF2-40B4-BE49-F238E27FC236}">
                <a16:creationId xmlns:a16="http://schemas.microsoft.com/office/drawing/2014/main" id="{92C7E59B-4F95-4C37-B620-E47376A4D4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3158" y="351129"/>
            <a:ext cx="487363" cy="487363"/>
          </a:xfrm>
          <a:prstGeom prst="rect">
            <a:avLst/>
          </a:prstGeom>
          <a:solidFill>
            <a:srgbClr val="C632BB"/>
          </a:solidFill>
        </p:spPr>
      </p:pic>
    </p:spTree>
    <p:extLst>
      <p:ext uri="{BB962C8B-B14F-4D97-AF65-F5344CB8AC3E}">
        <p14:creationId xmlns:p14="http://schemas.microsoft.com/office/powerpoint/2010/main" val="230408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759</TotalTime>
  <Words>1208</Words>
  <Application>Microsoft Office PowerPoint</Application>
  <PresentationFormat>Widescreen</PresentationFormat>
  <Paragraphs>158</Paragraphs>
  <Slides>13</Slides>
  <Notes>0</Notes>
  <HiddenSlides>0</HiddenSlides>
  <MMClips>26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Calibri Light</vt:lpstr>
      <vt:lpstr>Comic Sans MS</vt:lpstr>
      <vt:lpstr>Sassoon Infant Rg</vt:lpstr>
      <vt:lpstr>Symbol</vt:lpstr>
      <vt:lpstr>Times New Roman</vt:lpstr>
      <vt:lpstr>Office Theme</vt:lpstr>
      <vt:lpstr>       Spelling   WB 1.2.21</vt:lpstr>
      <vt:lpstr>We are learning to -</vt:lpstr>
      <vt:lpstr>  Sing or say the alphabet. When we sing the alphabet we use the letter names.  What sound does each of these letters make? These are single phonemes. One letter = one sound.</vt:lpstr>
      <vt:lpstr>Do you know what sounds these phonemes make?</vt:lpstr>
      <vt:lpstr> ‘wa’ </vt:lpstr>
      <vt:lpstr> The story of ‘wa’  Listen to the phoneme story for ‘wa’. Which words do you hear the ‘wa’ phoneme in? </vt:lpstr>
      <vt:lpstr>Phoneme Words  Use the activities in the spelling grid on the next slide or activities of your own choice to revise ‘wa’ phoneme words. </vt:lpstr>
      <vt:lpstr>PowerPoint Presentation</vt:lpstr>
      <vt:lpstr>Task 2 – Common Words</vt:lpstr>
      <vt:lpstr>PowerPoint Presentation</vt:lpstr>
      <vt:lpstr>fifteen  five  fourteen</vt:lpstr>
      <vt:lpstr>Task 3 - Dictation</vt:lpstr>
      <vt:lpstr>Task 4 – Elkonin Boxes and Common Words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Spelling and Grammar  WB 18.1.21</dc:title>
  <dc:creator>Kara Skelton</dc:creator>
  <cp:lastModifiedBy>Nicola Hope</cp:lastModifiedBy>
  <cp:revision>50</cp:revision>
  <dcterms:created xsi:type="dcterms:W3CDTF">2021-01-13T08:23:11Z</dcterms:created>
  <dcterms:modified xsi:type="dcterms:W3CDTF">2021-01-29T15:44:27Z</dcterms:modified>
</cp:coreProperties>
</file>