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45F6AE-193F-47E2-B6D6-F5D10CED8E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BA944F-FEE9-4859-BE11-94975CF67F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736FE8-EDC3-48D5-BE0B-A91D5F236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5671E-941F-449B-825B-719D759AED0D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0363A2-D19D-4457-8CC9-11FA83527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5F7CA0-3638-494E-A070-536481BBD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C2C08-F536-42FD-892E-E1C130837A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9023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538DE4-4096-4D15-B42A-4C67A9D92E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7B9E8B-A241-45A4-9FDF-75C6C20A88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6021F1-5EB4-4479-817B-B43D9D098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5671E-941F-449B-825B-719D759AED0D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594FFE-07FC-44AD-9218-A26921D1B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D7F457-5829-4F83-9D1F-F74B0640D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C2C08-F536-42FD-892E-E1C130837A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7457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167A71C-69D9-41B4-BC73-26D3CEB2DF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C2CB40-19EB-479B-8882-E897E942D7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189593-BE85-497E-97CC-A1C0E56AF4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5671E-941F-449B-825B-719D759AED0D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0E0444-14CA-49ED-905F-975C3027D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83761F-3AC5-4CCF-86BC-0FB01F25A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C2C08-F536-42FD-892E-E1C130837A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6354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689782-3260-4537-A711-441B556606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757638-F7A2-4D34-B809-10362DD4E3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87E364-FB33-49CE-A1E3-3BB9A56FFF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5671E-941F-449B-825B-719D759AED0D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380665-D481-49E0-92E2-CB0964E40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E9C5CC-FC60-457C-9869-0D22780ED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C2C08-F536-42FD-892E-E1C130837A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1468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6D79B-DD13-479A-AE54-8AD72570EE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46547E-4E9C-4C14-B7BB-B431C631C3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3C2348-C3DA-41E3-9777-84AC00E9F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5671E-941F-449B-825B-719D759AED0D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3B7FFB-1A17-4E7F-8C82-0651FF6E2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C1F9A3-5E75-4A9E-91FB-F61737F3D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C2C08-F536-42FD-892E-E1C130837A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6894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75D41-D01B-4C9E-813E-87C5A56681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2F269C-65E4-4968-8741-A29355B7AF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1AF69C-2F63-4A53-A048-C69F367385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09CA03-B0D8-455B-886C-2920B29BE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5671E-941F-449B-825B-719D759AED0D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2AB11E-0CDF-4205-90DC-065CB1415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C5EB5B-B4D9-4D96-A33F-7DB598C71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C2C08-F536-42FD-892E-E1C130837A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1201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BE9CC9-17E8-43CD-9799-891BC650B7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4EEC76-BD3D-438F-9B78-E9E3936CD3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C91695-072D-465F-908B-87202D6F5D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5E768A9-3C1F-4136-BCB0-0A02AA6CA8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28FBD1A-41CD-4A3A-9A0D-7441F3FD0C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4BBB47B-8C8A-49DC-B486-35926F7DC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5671E-941F-449B-825B-719D759AED0D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D682A74-D7C2-40FA-9E18-F7F82BE9F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240D245-69A8-4768-A2EF-4BD462E17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C2C08-F536-42FD-892E-E1C130837A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1024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828A23-C10D-4F75-9B38-8494A6E9F7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54C8E8-5DD8-4CB5-89F4-354A82B95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5671E-941F-449B-825B-719D759AED0D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9F9391-9963-464B-842D-A771655E3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FF040A-F95D-451A-B5B5-3A7F76AA3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C2C08-F536-42FD-892E-E1C130837A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6728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905E1E6-B9EA-4B97-B1B7-9CF9AAA04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5671E-941F-449B-825B-719D759AED0D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159CE5-FEA4-476A-84E8-920FE534F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DB0447-DD50-4EBE-B63E-459CE902D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C2C08-F536-42FD-892E-E1C130837A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9583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CCF73C-A209-4138-9507-1AABD2A93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4FAA79-325F-4D6C-8CFF-DFCD3F0DA7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16825D-C5AE-495E-AB0E-75DE99C4BF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B572EC-4640-434F-9C9D-70B62AF729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5671E-941F-449B-825B-719D759AED0D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A97D37-F9BE-4269-AB95-64ED57AFD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D2CE64-8863-4666-A086-B76CBCD8E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C2C08-F536-42FD-892E-E1C130837A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0819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20E18D-1370-4422-806C-C62A1487C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80D7A50-B6D8-46BD-8FCD-DB57ECE7F7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64C103-4E56-4568-BFF7-FA29D327E8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301A88-3B0A-4C69-ADA8-2CF43DCC93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5671E-941F-449B-825B-719D759AED0D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FA90D3-F1F7-42A2-8EAB-BB7487286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00244E-4758-4722-86B4-11E4A985A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C2C08-F536-42FD-892E-E1C130837A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2741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AE7FD61-E119-4379-9ECD-5F10E16F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4D9E82-CD99-4A1F-B0BC-00283BF908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8E45A-FCD1-489E-B4C6-1BDC25459B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25671E-941F-449B-825B-719D759AED0D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5BA469-2AA4-4424-B402-D65CB147F5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302BA4-858B-42B1-8F72-1C8EEB2F7C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BC2C08-F536-42FD-892E-E1C130837A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4938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3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4.m4a"/><Relationship Id="rId7" Type="http://schemas.openxmlformats.org/officeDocument/2006/relationships/image" Target="../media/image4.jpe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5.jpe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4.m4a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microsoft.com/office/2007/relationships/media" Target="../media/media6.m4a"/><Relationship Id="rId7" Type="http://schemas.openxmlformats.org/officeDocument/2006/relationships/image" Target="../media/image3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hyperlink" Target="https://www.bbc.co.uk/iplayer/episodes/b00jdlm2/cbeebies-bedtime-stories" TargetMode="Externa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6.m4a"/><Relationship Id="rId9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451E961-03B4-426D-AB93-2300B2F6A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157" y="1652387"/>
            <a:ext cx="10515600" cy="1325563"/>
          </a:xfrm>
          <a:noFill/>
        </p:spPr>
        <p:txBody>
          <a:bodyPr>
            <a:normAutofit fontScale="90000"/>
          </a:bodyPr>
          <a:lstStyle/>
          <a:p>
            <a:pPr algn="ctr"/>
            <a:r>
              <a:rPr lang="en-GB" sz="6000" b="1" dirty="0">
                <a:latin typeface="Comic Sans MS" panose="030F0702030302020204" pitchFamily="66" charset="0"/>
              </a:rPr>
              <a:t>Reading</a:t>
            </a:r>
            <a:br>
              <a:rPr lang="en-GB" sz="6000" b="1" dirty="0">
                <a:latin typeface="Comic Sans MS" panose="030F0702030302020204" pitchFamily="66" charset="0"/>
              </a:rPr>
            </a:br>
            <a:br>
              <a:rPr lang="en-GB" sz="6000" b="1" dirty="0">
                <a:latin typeface="Comic Sans MS" panose="030F0702030302020204" pitchFamily="66" charset="0"/>
              </a:rPr>
            </a:br>
            <a:r>
              <a:rPr lang="en-GB" sz="3600" dirty="0">
                <a:latin typeface="Comic Sans MS" panose="030F0702030302020204" pitchFamily="66" charset="0"/>
              </a:rPr>
              <a:t>WB 1.2.21</a:t>
            </a:r>
            <a:br>
              <a:rPr lang="en-GB" sz="6000" b="1" dirty="0">
                <a:latin typeface="Comic Sans MS" panose="030F0702030302020204" pitchFamily="66" charset="0"/>
              </a:rPr>
            </a:br>
            <a:br>
              <a:rPr lang="en-GB" b="1" dirty="0">
                <a:latin typeface="Comic Sans MS" panose="030F0702030302020204" pitchFamily="66" charset="0"/>
              </a:rPr>
            </a:br>
            <a:br>
              <a:rPr lang="en-GB" b="1" dirty="0">
                <a:latin typeface="Comic Sans MS" panose="030F0702030302020204" pitchFamily="66" charset="0"/>
              </a:rPr>
            </a:br>
            <a:endParaRPr lang="en-GB" b="1" dirty="0">
              <a:latin typeface="Comic Sans MS" panose="030F0702030302020204" pitchFamily="66" charset="0"/>
            </a:endParaRP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B297838B-443C-47F9-A588-F3F8BD226A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024" y="4297363"/>
            <a:ext cx="2409825" cy="2241868"/>
          </a:xfr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7719336-D59F-4816-AA90-6CEADD0B8D5B}"/>
              </a:ext>
            </a:extLst>
          </p:cNvPr>
          <p:cNvSpPr txBox="1"/>
          <p:nvPr/>
        </p:nvSpPr>
        <p:spPr>
          <a:xfrm>
            <a:off x="696157" y="2971800"/>
            <a:ext cx="108957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i="1" dirty="0"/>
              <a:t>L.I. To show my understanding, I can respond to different kinds of questions and other close reading tasks and I am learning to create some questions of my own. ENG 1-17a</a:t>
            </a:r>
          </a:p>
        </p:txBody>
      </p:sp>
    </p:spTree>
    <p:extLst>
      <p:ext uri="{BB962C8B-B14F-4D97-AF65-F5344CB8AC3E}">
        <p14:creationId xmlns:p14="http://schemas.microsoft.com/office/powerpoint/2010/main" val="41699536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79A2B6-618E-4526-B92E-23041AC84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5024"/>
          </a:xfrm>
        </p:spPr>
        <p:txBody>
          <a:bodyPr/>
          <a:lstStyle/>
          <a:p>
            <a:r>
              <a:rPr lang="en-GB" b="1" dirty="0">
                <a:latin typeface="Comic Sans MS" panose="030F0702030302020204" pitchFamily="66" charset="0"/>
              </a:rPr>
              <a:t>Task 1 – Bug Club Book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A8104C-8EC4-4C6B-B882-10C5E50DA4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 fontScale="25000" lnSpcReduction="20000"/>
          </a:bodyPr>
          <a:lstStyle/>
          <a:p>
            <a:r>
              <a:rPr lang="en-GB" sz="9600" dirty="0">
                <a:solidFill>
                  <a:srgbClr val="FF0000"/>
                </a:solidFill>
                <a:latin typeface="Comic Sans MS" panose="030F0702030302020204" pitchFamily="66" charset="0"/>
              </a:rPr>
              <a:t>Before clicking on your book have a look at the front cover.</a:t>
            </a:r>
          </a:p>
          <a:p>
            <a:endParaRPr lang="en-GB" sz="9600" dirty="0">
              <a:latin typeface="Comic Sans MS" panose="030F0702030302020204" pitchFamily="66" charset="0"/>
            </a:endParaRPr>
          </a:p>
          <a:p>
            <a:r>
              <a:rPr lang="en-GB" sz="9600" dirty="0">
                <a:latin typeface="Comic Sans MS" panose="030F0702030302020204" pitchFamily="66" charset="0"/>
              </a:rPr>
              <a:t> </a:t>
            </a:r>
            <a:r>
              <a:rPr lang="en-GB" sz="9600" dirty="0">
                <a:solidFill>
                  <a:srgbClr val="002060"/>
                </a:solidFill>
                <a:latin typeface="Comic Sans MS" panose="030F0702030302020204" pitchFamily="66" charset="0"/>
              </a:rPr>
              <a:t>Do you think it is a fiction or non-fiction text? Why? </a:t>
            </a:r>
          </a:p>
          <a:p>
            <a:endParaRPr lang="en-GB" sz="9600" dirty="0">
              <a:latin typeface="Comic Sans MS" panose="030F0702030302020204" pitchFamily="66" charset="0"/>
            </a:endParaRPr>
          </a:p>
          <a:p>
            <a:r>
              <a:rPr lang="en-GB" sz="9600" dirty="0">
                <a:solidFill>
                  <a:srgbClr val="FF66CC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If it is a fiction text make some predictions as to what you think might happen in the story.</a:t>
            </a:r>
          </a:p>
          <a:p>
            <a:endParaRPr lang="en-GB" sz="9600" dirty="0">
              <a:latin typeface="Comic Sans MS" panose="030F0702030302020204" pitchFamily="66" charset="0"/>
            </a:endParaRPr>
          </a:p>
          <a:p>
            <a:r>
              <a:rPr lang="en-GB" sz="9600" dirty="0">
                <a:solidFill>
                  <a:srgbClr val="00B050"/>
                </a:solidFill>
                <a:latin typeface="Comic Sans MS" panose="030F0702030302020204" pitchFamily="66" charset="0"/>
              </a:rPr>
              <a:t>Now open your book but look at the pictures only. What is happening in each picture? What information does it show?</a:t>
            </a:r>
          </a:p>
          <a:p>
            <a:endParaRPr lang="en-GB" sz="9600" dirty="0">
              <a:latin typeface="Comic Sans MS" panose="030F0702030302020204" pitchFamily="66" charset="0"/>
            </a:endParaRPr>
          </a:p>
          <a:p>
            <a:r>
              <a:rPr lang="en-GB" sz="9600" dirty="0">
                <a:solidFill>
                  <a:srgbClr val="7030A0"/>
                </a:solidFill>
                <a:latin typeface="Comic Sans MS" panose="030F0702030302020204" pitchFamily="66" charset="0"/>
              </a:rPr>
              <a:t>When you have gone through the whole book looking at the pictures go back to the beginning and read the text.</a:t>
            </a:r>
          </a:p>
          <a:p>
            <a:endParaRPr lang="en-GB" sz="9600" dirty="0">
              <a:latin typeface="Comic Sans MS" panose="030F0702030302020204" pitchFamily="66" charset="0"/>
            </a:endParaRPr>
          </a:p>
          <a:p>
            <a:r>
              <a:rPr lang="en-GB" sz="9600" dirty="0">
                <a:latin typeface="Comic Sans MS" panose="030F0702030302020204" pitchFamily="66" charset="0"/>
              </a:rPr>
              <a:t>Finally answer the bugs.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  <a:p>
            <a:endParaRPr lang="en-GB" dirty="0"/>
          </a:p>
          <a:p>
            <a:endParaRPr lang="en-GB" dirty="0"/>
          </a:p>
        </p:txBody>
      </p:sp>
      <p:pic>
        <p:nvPicPr>
          <p:cNvPr id="2052" name="Picture 4" descr="Image result for Bug Club">
            <a:extLst>
              <a:ext uri="{FF2B5EF4-FFF2-40B4-BE49-F238E27FC236}">
                <a16:creationId xmlns:a16="http://schemas.microsoft.com/office/drawing/2014/main" id="{2019C5E1-49B1-4494-B765-D72D091CC3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6013" y="365126"/>
            <a:ext cx="157162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CFCF746-76FA-41BB-8DEA-BDCF0DDB96A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14604" y="446266"/>
            <a:ext cx="580053" cy="580053"/>
          </a:xfrm>
          <a:prstGeom prst="rect">
            <a:avLst/>
          </a:prstGeom>
          <a:solidFill>
            <a:srgbClr val="0070C0"/>
          </a:solidFill>
        </p:spPr>
      </p:pic>
    </p:spTree>
    <p:extLst>
      <p:ext uri="{BB962C8B-B14F-4D97-AF65-F5344CB8AC3E}">
        <p14:creationId xmlns:p14="http://schemas.microsoft.com/office/powerpoint/2010/main" val="3655340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54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AC3960-109C-45A4-836E-4F84D4EB6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82675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r>
              <a:rPr lang="en-GB" b="1" dirty="0">
                <a:latin typeface="Comic Sans MS" panose="030F0702030302020204" pitchFamily="66" charset="0"/>
              </a:rPr>
              <a:t>Task 2 – Finding words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861F2F-2313-41D1-A1A5-8168B25DE7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707826"/>
            <a:ext cx="10668000" cy="487958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b="1" dirty="0"/>
              <a:t>Choose a book – any book will do</a:t>
            </a:r>
          </a:p>
          <a:p>
            <a:pPr marL="0" indent="0">
              <a:buNone/>
            </a:pPr>
            <a:endParaRPr lang="en-GB" b="1" dirty="0"/>
          </a:p>
          <a:p>
            <a:r>
              <a:rPr lang="en-GB" dirty="0"/>
              <a:t>Can you find 5 nouns?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Can you find 5 adjectives? 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Can you find 5 verbs?</a:t>
            </a:r>
            <a:endParaRPr lang="en-GB" dirty="0">
              <a:solidFill>
                <a:srgbClr val="FFC000"/>
              </a:solidFill>
            </a:endParaRP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How many different types of punctuation can you find?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b="1" dirty="0"/>
              <a:t>You can record your answers on a piece of paper, in a Word document or use the ‘Finding Words’ worksheet.</a:t>
            </a:r>
          </a:p>
        </p:txBody>
      </p:sp>
      <p:pic>
        <p:nvPicPr>
          <p:cNvPr id="2050" name="Picture 2" descr="Image result for magnifying glass clip art">
            <a:extLst>
              <a:ext uri="{FF2B5EF4-FFF2-40B4-BE49-F238E27FC236}">
                <a16:creationId xmlns:a16="http://schemas.microsoft.com/office/drawing/2014/main" id="{EB40BE73-F1B0-4837-8FB2-A2AF1A3E3B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7894" y="203288"/>
            <a:ext cx="2394468" cy="2030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EFD2BF8-A717-4233-8B78-3F4DF734294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98437" y="662780"/>
            <a:ext cx="487363" cy="487363"/>
          </a:xfrm>
          <a:prstGeom prst="rect">
            <a:avLst/>
          </a:prstGeom>
          <a:solidFill>
            <a:srgbClr val="0070C0"/>
          </a:solidFill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E63D843-B8FB-42C4-BFBE-ABCA98347351}"/>
              </a:ext>
            </a:extLst>
          </p:cNvPr>
          <p:cNvSpPr txBox="1"/>
          <p:nvPr/>
        </p:nvSpPr>
        <p:spPr>
          <a:xfrm>
            <a:off x="4019744" y="2422390"/>
            <a:ext cx="6486525" cy="369332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A noun is a naming word. It is the name of a person, place or thing.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AF2685-6B0E-404E-830B-96F5A19FE95A}"/>
              </a:ext>
            </a:extLst>
          </p:cNvPr>
          <p:cNvSpPr txBox="1"/>
          <p:nvPr/>
        </p:nvSpPr>
        <p:spPr>
          <a:xfrm>
            <a:off x="5640355" y="297180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74F258-3518-4267-A5FF-DC5BDB77B925}"/>
              </a:ext>
            </a:extLst>
          </p:cNvPr>
          <p:cNvSpPr txBox="1"/>
          <p:nvPr/>
        </p:nvSpPr>
        <p:spPr>
          <a:xfrm>
            <a:off x="4474028" y="3215313"/>
            <a:ext cx="6032241" cy="369332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An adjective is a describing word. It is used to describe a noun.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11F9FE7-5A84-4B7B-8D16-BA65ACF01A04}"/>
              </a:ext>
            </a:extLst>
          </p:cNvPr>
          <p:cNvSpPr txBox="1"/>
          <p:nvPr/>
        </p:nvSpPr>
        <p:spPr>
          <a:xfrm>
            <a:off x="5640355" y="297180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3ACC7F9-B4AD-48CF-AE84-98A2365FDAA3}"/>
              </a:ext>
            </a:extLst>
          </p:cNvPr>
          <p:cNvSpPr txBox="1"/>
          <p:nvPr/>
        </p:nvSpPr>
        <p:spPr>
          <a:xfrm>
            <a:off x="3953458" y="3951760"/>
            <a:ext cx="5442469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A verb is a doing word. It tells you what a noun is doing.</a:t>
            </a:r>
          </a:p>
        </p:txBody>
      </p:sp>
    </p:spTree>
    <p:extLst>
      <p:ext uri="{BB962C8B-B14F-4D97-AF65-F5344CB8AC3E}">
        <p14:creationId xmlns:p14="http://schemas.microsoft.com/office/powerpoint/2010/main" val="2324469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26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DDECDF-3D08-41FC-B028-2104789E4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2966"/>
            <a:ext cx="10515600" cy="1325563"/>
          </a:xfrm>
          <a:noFill/>
        </p:spPr>
        <p:txBody>
          <a:bodyPr/>
          <a:lstStyle/>
          <a:p>
            <a:r>
              <a:rPr lang="en-GB" b="1" dirty="0">
                <a:latin typeface="Comic Sans MS" panose="030F0702030302020204" pitchFamily="66" charset="0"/>
              </a:rPr>
              <a:t>Task 3 – Inference  </a:t>
            </a:r>
            <a:endParaRPr lang="en-GB" dirty="0"/>
          </a:p>
        </p:txBody>
      </p:sp>
      <p:pic>
        <p:nvPicPr>
          <p:cNvPr id="1034" name="Picture 10" descr="Image result for comprehension clipartclipart">
            <a:extLst>
              <a:ext uri="{FF2B5EF4-FFF2-40B4-BE49-F238E27FC236}">
                <a16:creationId xmlns:a16="http://schemas.microsoft.com/office/drawing/2014/main" id="{C11E468E-3392-4832-BC79-0DCC4078CC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0517" y="289783"/>
            <a:ext cx="2661747" cy="1161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FC05573-C900-4020-9DD5-10A40ED31EB9}"/>
              </a:ext>
            </a:extLst>
          </p:cNvPr>
          <p:cNvSpPr txBox="1"/>
          <p:nvPr/>
        </p:nvSpPr>
        <p:spPr>
          <a:xfrm>
            <a:off x="777001" y="1451375"/>
            <a:ext cx="1051559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0" i="0" dirty="0">
                <a:solidFill>
                  <a:srgbClr val="231F20"/>
                </a:solidFill>
                <a:effectLst/>
                <a:latin typeface="ReithSans"/>
              </a:rPr>
              <a:t>Writers don't always tell you everything, so sometimes you need to use reading skills to understand the story and characters better.</a:t>
            </a:r>
            <a:endParaRPr lang="en-GB" sz="2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03D81E1-8E2D-43F2-9052-43646F2B913D}"/>
              </a:ext>
            </a:extLst>
          </p:cNvPr>
          <p:cNvSpPr txBox="1"/>
          <p:nvPr/>
        </p:nvSpPr>
        <p:spPr>
          <a:xfrm>
            <a:off x="777001" y="2517084"/>
            <a:ext cx="1023723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2400" b="0" i="0" dirty="0">
                <a:solidFill>
                  <a:srgbClr val="7030A0"/>
                </a:solidFill>
                <a:effectLst/>
                <a:latin typeface="ReithSans"/>
              </a:rPr>
              <a:t>One of these reading skills is called </a:t>
            </a:r>
            <a:r>
              <a:rPr lang="en-GB" sz="2400" b="1" i="0" dirty="0">
                <a:effectLst/>
                <a:latin typeface="ReithSans"/>
              </a:rPr>
              <a:t>inference</a:t>
            </a:r>
            <a:r>
              <a:rPr lang="en-GB" sz="2400" b="0" i="0" dirty="0">
                <a:solidFill>
                  <a:srgbClr val="7030A0"/>
                </a:solidFill>
                <a:effectLst/>
                <a:latin typeface="ReithSans"/>
              </a:rPr>
              <a:t>.</a:t>
            </a:r>
          </a:p>
          <a:p>
            <a:pPr algn="l"/>
            <a:endParaRPr lang="en-GB" sz="2400" b="0" i="0" dirty="0">
              <a:solidFill>
                <a:srgbClr val="231F20"/>
              </a:solidFill>
              <a:effectLst/>
              <a:latin typeface="ReithSans"/>
            </a:endParaRPr>
          </a:p>
          <a:p>
            <a:pPr algn="l"/>
            <a:r>
              <a:rPr lang="en-GB" sz="2400" b="0" i="0" dirty="0">
                <a:solidFill>
                  <a:srgbClr val="231F20"/>
                </a:solidFill>
                <a:effectLst/>
                <a:latin typeface="ReithSans"/>
              </a:rPr>
              <a:t>Using inference is a bit like being a reading detective. You find </a:t>
            </a:r>
            <a:r>
              <a:rPr lang="en-GB" sz="2400" b="1" i="0" dirty="0">
                <a:solidFill>
                  <a:srgbClr val="231F20"/>
                </a:solidFill>
                <a:effectLst/>
                <a:latin typeface="ReithSans"/>
              </a:rPr>
              <a:t>clues</a:t>
            </a:r>
            <a:r>
              <a:rPr lang="en-GB" sz="2400" b="0" i="0" dirty="0">
                <a:solidFill>
                  <a:srgbClr val="231F20"/>
                </a:solidFill>
                <a:effectLst/>
                <a:latin typeface="ReithSans"/>
              </a:rPr>
              <a:t> in the text to help you learn more about what's happening.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51A4CFB-9951-4C99-8FE5-74EBA44C77AB}"/>
              </a:ext>
            </a:extLst>
          </p:cNvPr>
          <p:cNvSpPr txBox="1"/>
          <p:nvPr/>
        </p:nvSpPr>
        <p:spPr>
          <a:xfrm>
            <a:off x="777001" y="4180344"/>
            <a:ext cx="10237237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0" i="0" dirty="0">
                <a:solidFill>
                  <a:srgbClr val="7030A0"/>
                </a:solidFill>
                <a:effectLst/>
                <a:latin typeface="ReithSans"/>
              </a:rPr>
              <a:t>You are going to practise inference by answering some questions about</a:t>
            </a:r>
            <a:br>
              <a:rPr lang="en-GB" sz="2400" dirty="0">
                <a:solidFill>
                  <a:srgbClr val="7030A0"/>
                </a:solidFill>
              </a:rPr>
            </a:br>
            <a:r>
              <a:rPr lang="en-GB" sz="2400" b="1" i="0" dirty="0">
                <a:effectLst/>
                <a:latin typeface="ReithSans"/>
              </a:rPr>
              <a:t>Roald Dahl's</a:t>
            </a:r>
            <a:r>
              <a:rPr lang="en-GB" sz="2400" b="0" i="0" dirty="0">
                <a:effectLst/>
                <a:latin typeface="ReithSans"/>
              </a:rPr>
              <a:t> </a:t>
            </a:r>
            <a:r>
              <a:rPr lang="en-GB" sz="2400" b="0" i="0" dirty="0">
                <a:solidFill>
                  <a:srgbClr val="7030A0"/>
                </a:solidFill>
                <a:effectLst/>
                <a:latin typeface="ReithSans"/>
              </a:rPr>
              <a:t>book </a:t>
            </a:r>
            <a:r>
              <a:rPr lang="en-GB" sz="2400" b="0" i="1" dirty="0">
                <a:solidFill>
                  <a:srgbClr val="7030A0"/>
                </a:solidFill>
                <a:effectLst/>
                <a:latin typeface="ReithSans"/>
              </a:rPr>
              <a:t>George's Marvellous Medicine</a:t>
            </a:r>
            <a:r>
              <a:rPr lang="en-GB" sz="2400" b="0" i="0" dirty="0">
                <a:solidFill>
                  <a:srgbClr val="7030A0"/>
                </a:solidFill>
                <a:effectLst/>
                <a:latin typeface="ReithSans"/>
              </a:rPr>
              <a:t>.</a:t>
            </a:r>
          </a:p>
          <a:p>
            <a:endParaRPr lang="en-GB" sz="2400" b="0" i="0" dirty="0">
              <a:solidFill>
                <a:srgbClr val="7030A0"/>
              </a:solidFill>
              <a:effectLst/>
              <a:latin typeface="ReithSans"/>
            </a:endParaRPr>
          </a:p>
          <a:p>
            <a:r>
              <a:rPr lang="en-GB" sz="2400" b="1" u="sng" dirty="0">
                <a:latin typeface="ReithSans"/>
              </a:rPr>
              <a:t>Task</a:t>
            </a:r>
          </a:p>
          <a:p>
            <a:r>
              <a:rPr lang="en-GB" sz="2400" b="0" i="0" dirty="0">
                <a:solidFill>
                  <a:srgbClr val="231F20"/>
                </a:solidFill>
                <a:effectLst/>
                <a:latin typeface="ReithSans"/>
              </a:rPr>
              <a:t>Read the extract from </a:t>
            </a:r>
            <a:r>
              <a:rPr lang="en-GB" sz="2400" b="1" i="1" dirty="0">
                <a:solidFill>
                  <a:srgbClr val="231F20"/>
                </a:solidFill>
                <a:effectLst/>
                <a:latin typeface="ReithSans"/>
              </a:rPr>
              <a:t>George’s Marvellous Medicine</a:t>
            </a:r>
            <a:r>
              <a:rPr lang="en-GB" sz="2400" dirty="0">
                <a:solidFill>
                  <a:srgbClr val="231F20"/>
                </a:solidFill>
                <a:latin typeface="ReithSans"/>
              </a:rPr>
              <a:t> (or ask an adult to read it to you). Discuss what you have read with a family member then answer the questions.</a:t>
            </a:r>
            <a:endParaRPr lang="en-GB" sz="2400" dirty="0">
              <a:solidFill>
                <a:srgbClr val="7030A0"/>
              </a:solidFill>
            </a:endParaRPr>
          </a:p>
        </p:txBody>
      </p:sp>
      <p:pic>
        <p:nvPicPr>
          <p:cNvPr id="18" name="Picture 2" descr="Image result for magnifying glass clip art">
            <a:extLst>
              <a:ext uri="{FF2B5EF4-FFF2-40B4-BE49-F238E27FC236}">
                <a16:creationId xmlns:a16="http://schemas.microsoft.com/office/drawing/2014/main" id="{34F4C8FE-86B3-4F24-BFFF-A946B34917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6212" y="4103898"/>
            <a:ext cx="1536052" cy="1302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4D4ABD5-6EE3-4563-93AD-F54A9528F90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89638" y="562065"/>
            <a:ext cx="487363" cy="487363"/>
          </a:xfrm>
          <a:prstGeom prst="rect">
            <a:avLst/>
          </a:prstGeom>
          <a:solidFill>
            <a:srgbClr val="FF66CC"/>
          </a:solidFill>
        </p:spPr>
      </p:pic>
      <p:pic>
        <p:nvPicPr>
          <p:cNvPr id="1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E5C9B57-A941-4136-AE0F-35CAC94A806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89637" y="5391835"/>
            <a:ext cx="487363" cy="487363"/>
          </a:xfrm>
          <a:prstGeom prst="rect">
            <a:avLst/>
          </a:prstGeom>
          <a:solidFill>
            <a:srgbClr val="0070C0"/>
          </a:solidFill>
        </p:spPr>
      </p:pic>
    </p:spTree>
    <p:extLst>
      <p:ext uri="{BB962C8B-B14F-4D97-AF65-F5344CB8AC3E}">
        <p14:creationId xmlns:p14="http://schemas.microsoft.com/office/powerpoint/2010/main" val="680244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85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7229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54CADB-F27D-41CB-82E5-8CE185D92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9300"/>
          </a:xfrm>
        </p:spPr>
        <p:txBody>
          <a:bodyPr/>
          <a:lstStyle/>
          <a:p>
            <a:r>
              <a:rPr lang="en-GB" b="1" dirty="0">
                <a:latin typeface="Comic Sans MS" panose="030F0702030302020204" pitchFamily="66" charset="0"/>
              </a:rPr>
              <a:t>Task 4 – Reading for Enjoyment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3765F5-3229-47BA-BCCA-7817ED0780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84412"/>
            <a:ext cx="10515600" cy="435133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b="1" dirty="0"/>
              <a:t>Choose from one of the following activities -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>
                <a:solidFill>
                  <a:srgbClr val="7030A0"/>
                </a:solidFill>
              </a:rPr>
              <a:t>Read a book and then design a new cover for it.</a:t>
            </a:r>
          </a:p>
          <a:p>
            <a:endParaRPr lang="en-GB" dirty="0"/>
          </a:p>
          <a:p>
            <a:pPr>
              <a:lnSpc>
                <a:spcPct val="120000"/>
              </a:lnSpc>
            </a:pPr>
            <a:r>
              <a:rPr lang="en-GB" dirty="0">
                <a:latin typeface="Curlz MT" panose="04040404050702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Read the recipe for a cake/treat you would like to make. If you have time make it and post your photos on Teams.</a:t>
            </a:r>
            <a:endParaRPr lang="en-GB" dirty="0">
              <a:effectLst/>
              <a:latin typeface="Curlz MT" panose="04040404050702020202" pitchFamily="8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>
              <a:latin typeface="Curlz MT" panose="04040404050702020202" pitchFamily="82" charset="0"/>
              <a:cs typeface="Times New Roman" panose="02020603050405020304" pitchFamily="18" charset="0"/>
            </a:endParaRPr>
          </a:p>
          <a:p>
            <a:r>
              <a:rPr lang="en-GB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Read a Bug Club book.</a:t>
            </a:r>
          </a:p>
          <a:p>
            <a:pPr marL="0" indent="0">
              <a:buNone/>
            </a:pP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dirty="0">
                <a:latin typeface="Curlz MT" panose="04040404050702020202" pitchFamily="82" charset="0"/>
                <a:cs typeface="Calibri" panose="020F0502020204030204" pitchFamily="34" charset="0"/>
              </a:rPr>
              <a:t>Visit the BBC iPlayer and listen to a story read by some famous faces.</a:t>
            </a:r>
          </a:p>
          <a:p>
            <a:pPr marL="0" indent="0">
              <a:buNone/>
            </a:pPr>
            <a:r>
              <a:rPr lang="en-GB" dirty="0">
                <a:latin typeface="Curlz MT" panose="04040404050702020202" pitchFamily="82" charset="0"/>
                <a:cs typeface="Calibri" panose="020F0502020204030204" pitchFamily="34" charset="0"/>
                <a:hlinkClick r:id="rId6"/>
              </a:rPr>
              <a:t>https://www.bbc.co.uk/iplayer/episodes/b00jdlm2/cbeebies-bedtime-stories</a:t>
            </a:r>
            <a:endParaRPr lang="en-GB" dirty="0">
              <a:latin typeface="Curlz MT" panose="04040404050702020202" pitchFamily="82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GB" dirty="0">
              <a:latin typeface="Curlz MT" panose="04040404050702020202" pitchFamily="82" charset="0"/>
              <a:cs typeface="Calibri" panose="020F0502020204030204" pitchFamily="34" charset="0"/>
            </a:endParaRPr>
          </a:p>
          <a:p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B79BE3-A224-4063-A172-89DEA5AA07E4}"/>
              </a:ext>
            </a:extLst>
          </p:cNvPr>
          <p:cNvSpPr txBox="1"/>
          <p:nvPr/>
        </p:nvSpPr>
        <p:spPr>
          <a:xfrm>
            <a:off x="704850" y="1376253"/>
            <a:ext cx="109632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i="1" dirty="0"/>
              <a:t>I regularly select and read, listen to or watch texts which I enjoy and find interesting, and I can explain why I prefer certain texts and authors. LIT 1-11a</a:t>
            </a:r>
          </a:p>
        </p:txBody>
      </p:sp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E531272-C075-4337-B818-E01C942E581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66456" y="448978"/>
            <a:ext cx="487363" cy="487363"/>
          </a:xfrm>
          <a:prstGeom prst="rect">
            <a:avLst/>
          </a:prstGeom>
          <a:solidFill>
            <a:srgbClr val="FFC000"/>
          </a:solidFill>
        </p:spPr>
      </p:pic>
      <p:pic>
        <p:nvPicPr>
          <p:cNvPr id="1026" name="Picture 2" descr="Image result for cbeebies bedtime story">
            <a:extLst>
              <a:ext uri="{FF2B5EF4-FFF2-40B4-BE49-F238E27FC236}">
                <a16:creationId xmlns:a16="http://schemas.microsoft.com/office/drawing/2014/main" id="{080FC735-C9D8-49A4-AB3C-EFC1E347AF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3330" y="5131837"/>
            <a:ext cx="2808289" cy="158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cake recipe card">
            <a:extLst>
              <a:ext uri="{FF2B5EF4-FFF2-40B4-BE49-F238E27FC236}">
                <a16:creationId xmlns:a16="http://schemas.microsoft.com/office/drawing/2014/main" id="{62A34F81-ECED-4C11-884C-500B9699F2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4773" y="2466793"/>
            <a:ext cx="2045402" cy="1544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0875005-54B9-4E03-9ADA-4788F37081C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66456" y="2507987"/>
            <a:ext cx="487363" cy="487363"/>
          </a:xfrm>
          <a:prstGeom prst="rect">
            <a:avLst/>
          </a:prstGeom>
          <a:solidFill>
            <a:srgbClr val="0070C0"/>
          </a:solidFill>
        </p:spPr>
      </p:pic>
    </p:spTree>
    <p:extLst>
      <p:ext uri="{BB962C8B-B14F-4D97-AF65-F5344CB8AC3E}">
        <p14:creationId xmlns:p14="http://schemas.microsoft.com/office/powerpoint/2010/main" val="1162912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79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534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416</TotalTime>
  <Words>500</Words>
  <Application>Microsoft Office PowerPoint</Application>
  <PresentationFormat>Widescreen</PresentationFormat>
  <Paragraphs>55</Paragraphs>
  <Slides>5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Calibri</vt:lpstr>
      <vt:lpstr>Calibri Light</vt:lpstr>
      <vt:lpstr>Comic Sans MS</vt:lpstr>
      <vt:lpstr>Curlz MT</vt:lpstr>
      <vt:lpstr>ReithSans</vt:lpstr>
      <vt:lpstr>Office Theme</vt:lpstr>
      <vt:lpstr>Reading  WB 1.2.21   </vt:lpstr>
      <vt:lpstr>Task 1 – Bug Club Book</vt:lpstr>
      <vt:lpstr>Task 2 – Finding words</vt:lpstr>
      <vt:lpstr>Task 3 – Inference  </vt:lpstr>
      <vt:lpstr>Task 4 – Reading for Enjoyment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Reading  WB 18.1.21</dc:title>
  <dc:creator>Kara Skelton</dc:creator>
  <cp:lastModifiedBy>Kara Skelton</cp:lastModifiedBy>
  <cp:revision>30</cp:revision>
  <dcterms:created xsi:type="dcterms:W3CDTF">2021-01-14T16:24:19Z</dcterms:created>
  <dcterms:modified xsi:type="dcterms:W3CDTF">2021-01-26T13:39:03Z</dcterms:modified>
</cp:coreProperties>
</file>