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7" r:id="rId10"/>
    <p:sldId id="268"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Skelton" initials="KS" lastIdx="1" clrIdx="0">
    <p:extLst>
      <p:ext uri="{19B8F6BF-5375-455C-9EA6-DF929625EA0E}">
        <p15:presenceInfo xmlns:p15="http://schemas.microsoft.com/office/powerpoint/2012/main" userId="ba0c89ca0aa5b8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6DE13F"/>
    <a:srgbClr val="D763CF"/>
    <a:srgbClr val="0000FF"/>
    <a:srgbClr val="C632BB"/>
    <a:srgbClr val="DD7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F8A3-8876-49B0-8946-1F4572EEB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710297-2A90-43DB-A666-8D93B4E79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B279C0-2ACB-4DB6-96F9-4E79B24D4099}"/>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2A078742-C7FB-4A26-92F0-9D3451F9B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7245C-5BCE-47FE-9004-63C7078CB67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73788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725-24A9-4E57-9F54-CB0004A98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6602B7-1081-445F-9A87-ABD85F2D9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731C7A-EDFB-416E-B4BD-CA39234F34FC}"/>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D52FA422-1B49-4001-8EB2-A34A7B25C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ECBBF-289D-4CE3-BD35-5FD10ADEC296}"/>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119509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CB33E0-592A-4900-9C1C-B28C71003B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01ECD9-6755-4D82-83FE-385C56E04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395C-8D1A-4D96-A497-F7A56922E475}"/>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F14CF288-B4DD-4C3A-962A-9E7874099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04AE9A-8F9C-4C85-A784-FB16BDFE7788}"/>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9649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5B95-42BE-4011-B4DB-9FE05925D6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31E3FF-C08F-4B0D-81C5-15331DB59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5FED67-5719-40ED-8DFE-101816B84C7C}"/>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7A52B63B-39B7-4836-B338-128A5C9FD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F1AC2-1FCB-4364-9B36-B8CC61D670C2}"/>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53993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481E-30BF-4E0B-8BFC-F6CD1555BE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8B0EE7-AE66-4BF9-867D-C208388D4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085BE-F306-4A1F-9F34-330FB53C3EE2}"/>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5058F787-8463-4BB7-A8FD-1855467F9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5AABB-C335-43D3-892D-C47F6A6FEA5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75055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85C2-115A-4328-A661-89564C0908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5C683B-E12F-454B-AB2E-9160AB12DF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5DD363-5276-4FE5-BAFD-D99397D74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1B0EB8-3EEF-45CC-A384-8BC2D1BEB0B6}"/>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6" name="Footer Placeholder 5">
            <a:extLst>
              <a:ext uri="{FF2B5EF4-FFF2-40B4-BE49-F238E27FC236}">
                <a16:creationId xmlns:a16="http://schemas.microsoft.com/office/drawing/2014/main" id="{7812524D-0397-4AE8-8D90-A0FACE84DC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D5D4A0-C704-4775-A914-5C27BF05EE3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0756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B796-683E-4B11-B93C-62D0195419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607D7B-D143-4F71-95F7-8009A2567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7DE15-647D-4445-B617-FB23C4BC8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93C1C8-B34B-40D2-AC13-373AFD98E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DD6D2-AB3F-4477-BFA5-EE620AD42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E2B27F-CE6C-4AF4-B258-E5F79DE14E47}"/>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8" name="Footer Placeholder 7">
            <a:extLst>
              <a:ext uri="{FF2B5EF4-FFF2-40B4-BE49-F238E27FC236}">
                <a16:creationId xmlns:a16="http://schemas.microsoft.com/office/drawing/2014/main" id="{6FE32C6C-A354-4489-BAD1-616BDD036A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FF41C0-A11C-48BA-A35E-98B938096194}"/>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295490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D929-190B-46F8-BFDC-8EB2CD3178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20CC77-AF28-4866-86C4-6E005DCB33E8}"/>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4" name="Footer Placeholder 3">
            <a:extLst>
              <a:ext uri="{FF2B5EF4-FFF2-40B4-BE49-F238E27FC236}">
                <a16:creationId xmlns:a16="http://schemas.microsoft.com/office/drawing/2014/main" id="{A4609E9F-B2DA-409A-A219-4E728FAFC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4503E3-74D4-4C96-BCE8-1994070B90BC}"/>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88599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1D9D6-FBB4-4FFB-B105-03F7851084BF}"/>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3" name="Footer Placeholder 2">
            <a:extLst>
              <a:ext uri="{FF2B5EF4-FFF2-40B4-BE49-F238E27FC236}">
                <a16:creationId xmlns:a16="http://schemas.microsoft.com/office/drawing/2014/main" id="{218C632C-C333-436A-89F7-FB905F6CA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B2C0E9-C439-45BE-BA08-737D24C4EBCE}"/>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2821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9A18-F115-44B8-86ED-C7C7818B6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43698C-165A-4427-A7DA-347C959DC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19F20D-ACDD-4292-AD0B-71C31F59B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13027-F4F6-43D8-8E4A-32779685B282}"/>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6" name="Footer Placeholder 5">
            <a:extLst>
              <a:ext uri="{FF2B5EF4-FFF2-40B4-BE49-F238E27FC236}">
                <a16:creationId xmlns:a16="http://schemas.microsoft.com/office/drawing/2014/main" id="{DC05ADB2-A6E4-4C68-A8BD-734A07BA00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B9DC52-5A7F-4A0B-95A2-26F031BE42C5}"/>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1593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7A12-4FB2-4D5E-9179-DBF98CA06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E68CD4-A9AE-4C35-851A-7CC7F4DCC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D56F97-C3F7-4AB8-81CF-58A97765F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E3635-4AB8-481F-9888-B1C9A50B2816}"/>
              </a:ext>
            </a:extLst>
          </p:cNvPr>
          <p:cNvSpPr>
            <a:spLocks noGrp="1"/>
          </p:cNvSpPr>
          <p:nvPr>
            <p:ph type="dt" sz="half" idx="10"/>
          </p:nvPr>
        </p:nvSpPr>
        <p:spPr/>
        <p:txBody>
          <a:bodyPr/>
          <a:lstStyle/>
          <a:p>
            <a:fld id="{08E359D9-4F10-45B2-9AC6-F7479D9EBDCC}" type="datetimeFigureOut">
              <a:rPr lang="en-GB" smtClean="0"/>
              <a:t>19/01/2021</a:t>
            </a:fld>
            <a:endParaRPr lang="en-GB"/>
          </a:p>
        </p:txBody>
      </p:sp>
      <p:sp>
        <p:nvSpPr>
          <p:cNvPr id="6" name="Footer Placeholder 5">
            <a:extLst>
              <a:ext uri="{FF2B5EF4-FFF2-40B4-BE49-F238E27FC236}">
                <a16:creationId xmlns:a16="http://schemas.microsoft.com/office/drawing/2014/main" id="{76556400-F183-42AB-9576-D0AB71F3E5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10C233-7863-4BEA-B881-8FC3857618F7}"/>
              </a:ext>
            </a:extLst>
          </p:cNvPr>
          <p:cNvSpPr>
            <a:spLocks noGrp="1"/>
          </p:cNvSpPr>
          <p:nvPr>
            <p:ph type="sldNum" sz="quarter" idx="12"/>
          </p:nvPr>
        </p:nvSpPr>
        <p:spPr/>
        <p:txBody>
          <a:bodyPr/>
          <a:lstStyle/>
          <a:p>
            <a:fld id="{8B4DA528-94AE-43D7-B29A-1FB9154921A3}" type="slidenum">
              <a:rPr lang="en-GB" smtClean="0"/>
              <a:t>‹#›</a:t>
            </a:fld>
            <a:endParaRPr lang="en-GB"/>
          </a:p>
        </p:txBody>
      </p:sp>
    </p:spTree>
    <p:extLst>
      <p:ext uri="{BB962C8B-B14F-4D97-AF65-F5344CB8AC3E}">
        <p14:creationId xmlns:p14="http://schemas.microsoft.com/office/powerpoint/2010/main" val="325853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DFA128-E980-4CAC-99F7-A997F6E14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2D6C03-7FC2-46D2-B216-8CCAA0CE7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24EF96-DC94-4D0B-B007-195CEE186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359D9-4F10-45B2-9AC6-F7479D9EBDCC}" type="datetimeFigureOut">
              <a:rPr lang="en-GB" smtClean="0"/>
              <a:t>19/01/2021</a:t>
            </a:fld>
            <a:endParaRPr lang="en-GB"/>
          </a:p>
        </p:txBody>
      </p:sp>
      <p:sp>
        <p:nvSpPr>
          <p:cNvPr id="5" name="Footer Placeholder 4">
            <a:extLst>
              <a:ext uri="{FF2B5EF4-FFF2-40B4-BE49-F238E27FC236}">
                <a16:creationId xmlns:a16="http://schemas.microsoft.com/office/drawing/2014/main" id="{C380ECF8-898A-4FAD-AEFC-EF6121AC3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D49D4E-117D-497A-A65C-2D43E3091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DA528-94AE-43D7-B29A-1FB9154921A3}" type="slidenum">
              <a:rPr lang="en-GB" smtClean="0"/>
              <a:t>‹#›</a:t>
            </a:fld>
            <a:endParaRPr lang="en-GB"/>
          </a:p>
        </p:txBody>
      </p:sp>
    </p:spTree>
    <p:extLst>
      <p:ext uri="{BB962C8B-B14F-4D97-AF65-F5344CB8AC3E}">
        <p14:creationId xmlns:p14="http://schemas.microsoft.com/office/powerpoint/2010/main" val="151972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0.m4a"/><Relationship Id="rId7"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5" Type="http://schemas.microsoft.com/office/2007/relationships/media" Target="../media/media21.m4a"/><Relationship Id="rId4" Type="http://schemas.openxmlformats.org/officeDocument/2006/relationships/audio" Target="../media/media20.m4a"/></Relationships>
</file>

<file path=ppt/slides/_rels/slide12.xml.rels><?xml version="1.0" encoding="UTF-8" standalone="yes"?>
<Relationships xmlns="http://schemas.openxmlformats.org/package/2006/relationships"><Relationship Id="rId8" Type="http://schemas.openxmlformats.org/officeDocument/2006/relationships/audio" Target="../media/media25.m4a"/><Relationship Id="rId3" Type="http://schemas.microsoft.com/office/2007/relationships/media" Target="../media/media23.m4a"/><Relationship Id="rId7" Type="http://schemas.microsoft.com/office/2007/relationships/media" Target="../media/media25.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10" Type="http://schemas.openxmlformats.org/officeDocument/2006/relationships/image" Target="../media/image2.png"/><Relationship Id="rId4" Type="http://schemas.openxmlformats.org/officeDocument/2006/relationships/audio" Target="../media/media23.m4a"/><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8" Type="http://schemas.openxmlformats.org/officeDocument/2006/relationships/audio" Target="../media/media14.m4a"/><Relationship Id="rId3" Type="http://schemas.microsoft.com/office/2007/relationships/media" Target="../media/media12.m4a"/><Relationship Id="rId7" Type="http://schemas.microsoft.com/office/2007/relationships/media" Target="../media/media14.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1.jpg"/><Relationship Id="rId5" Type="http://schemas.microsoft.com/office/2007/relationships/media" Target="../media/media13.m4a"/><Relationship Id="rId10" Type="http://schemas.openxmlformats.org/officeDocument/2006/relationships/image" Target="../media/image2.png"/><Relationship Id="rId4" Type="http://schemas.openxmlformats.org/officeDocument/2006/relationships/audio" Target="../media/media12.m4a"/><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6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6BF2-648D-4D4F-80EE-D9DDA862D9C3}"/>
              </a:ext>
            </a:extLst>
          </p:cNvPr>
          <p:cNvSpPr>
            <a:spLocks noGrp="1"/>
          </p:cNvSpPr>
          <p:nvPr>
            <p:ph type="ctrTitle"/>
          </p:nvPr>
        </p:nvSpPr>
        <p:spPr>
          <a:xfrm>
            <a:off x="1524000" y="1275703"/>
            <a:ext cx="9144000" cy="2387600"/>
          </a:xfrm>
        </p:spPr>
        <p:txBody>
          <a:bodyPr>
            <a:normAutofit fontScale="90000"/>
          </a:bodyPr>
          <a:lstStyle/>
          <a:p>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br>
              <a:rPr lang="en-GB" sz="8000" dirty="0">
                <a:latin typeface="+mn-lt"/>
              </a:rPr>
            </a:br>
            <a:r>
              <a:rPr lang="en-GB" sz="8000" dirty="0">
                <a:latin typeface="+mn-lt"/>
              </a:rPr>
              <a:t>Spelling </a:t>
            </a:r>
            <a:br>
              <a:rPr lang="en-GB" sz="8000" dirty="0">
                <a:latin typeface="+mn-lt"/>
              </a:rPr>
            </a:br>
            <a:br>
              <a:rPr lang="en-GB" dirty="0">
                <a:latin typeface="+mn-lt"/>
              </a:rPr>
            </a:br>
            <a:r>
              <a:rPr lang="en-GB" dirty="0">
                <a:latin typeface="+mn-lt"/>
              </a:rPr>
              <a:t>WB 25.1.21</a:t>
            </a:r>
          </a:p>
        </p:txBody>
      </p:sp>
      <p:pic>
        <p:nvPicPr>
          <p:cNvPr id="9" name="Picture 8">
            <a:extLst>
              <a:ext uri="{FF2B5EF4-FFF2-40B4-BE49-F238E27FC236}">
                <a16:creationId xmlns:a16="http://schemas.microsoft.com/office/drawing/2014/main" id="{9230FBED-8DAB-4B1A-8FFC-820B2CC6B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2134" y="4385811"/>
            <a:ext cx="2819400" cy="2143125"/>
          </a:xfrm>
          <a:prstGeom prst="rect">
            <a:avLst/>
          </a:prstGeom>
        </p:spPr>
      </p:pic>
      <p:pic>
        <p:nvPicPr>
          <p:cNvPr id="3" name="Recorded Sound">
            <a:hlinkClick r:id="" action="ppaction://media"/>
            <a:extLst>
              <a:ext uri="{FF2B5EF4-FFF2-40B4-BE49-F238E27FC236}">
                <a16:creationId xmlns:a16="http://schemas.microsoft.com/office/drawing/2014/main" id="{00810FF2-B838-468F-A9FE-895A85B2B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1634" y="3603548"/>
            <a:ext cx="722652" cy="722652"/>
          </a:xfrm>
          <a:prstGeom prst="rect">
            <a:avLst/>
          </a:prstGeom>
        </p:spPr>
      </p:pic>
    </p:spTree>
    <p:extLst>
      <p:ext uri="{BB962C8B-B14F-4D97-AF65-F5344CB8AC3E}">
        <p14:creationId xmlns:p14="http://schemas.microsoft.com/office/powerpoint/2010/main" val="405934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B555-9AE0-4E80-A7D1-5514DD745E6C}"/>
              </a:ext>
            </a:extLst>
          </p:cNvPr>
          <p:cNvSpPr>
            <a:spLocks noGrp="1"/>
          </p:cNvSpPr>
          <p:nvPr>
            <p:ph type="title"/>
          </p:nvPr>
        </p:nvSpPr>
        <p:spPr/>
        <p:txBody>
          <a:bodyPr/>
          <a:lstStyle/>
          <a:p>
            <a:pPr algn="ctr"/>
            <a:r>
              <a:rPr lang="en-GB" dirty="0">
                <a:solidFill>
                  <a:srgbClr val="FF0000"/>
                </a:solidFill>
                <a:latin typeface="Comic Sans MS" panose="030F0702030302020204" pitchFamily="66" charset="0"/>
              </a:rPr>
              <a:t>children</a:t>
            </a:r>
            <a:r>
              <a:rPr lang="en-GB" dirty="0">
                <a:latin typeface="Comic Sans MS" panose="030F0702030302020204" pitchFamily="66" charset="0"/>
              </a:rPr>
              <a:t>		</a:t>
            </a:r>
            <a:r>
              <a:rPr lang="en-GB" dirty="0">
                <a:solidFill>
                  <a:srgbClr val="0000FF"/>
                </a:solidFill>
                <a:latin typeface="Comic Sans MS" panose="030F0702030302020204" pitchFamily="66" charset="0"/>
              </a:rPr>
              <a:t>because</a:t>
            </a:r>
            <a:r>
              <a:rPr lang="en-GB" dirty="0">
                <a:latin typeface="Comic Sans MS" panose="030F0702030302020204" pitchFamily="66" charset="0"/>
              </a:rPr>
              <a:t>		</a:t>
            </a:r>
            <a:r>
              <a:rPr lang="en-GB" dirty="0">
                <a:solidFill>
                  <a:srgbClr val="00B050"/>
                </a:solidFill>
                <a:latin typeface="Comic Sans MS" panose="030F0702030302020204" pitchFamily="66" charset="0"/>
              </a:rPr>
              <a:t>earth</a:t>
            </a:r>
          </a:p>
        </p:txBody>
      </p:sp>
      <p:sp>
        <p:nvSpPr>
          <p:cNvPr id="3" name="Content Placeholder 2">
            <a:extLst>
              <a:ext uri="{FF2B5EF4-FFF2-40B4-BE49-F238E27FC236}">
                <a16:creationId xmlns:a16="http://schemas.microsoft.com/office/drawing/2014/main" id="{321D5BD3-5168-42EC-B05A-887F71A5F939}"/>
              </a:ext>
            </a:extLst>
          </p:cNvPr>
          <p:cNvSpPr>
            <a:spLocks noGrp="1"/>
          </p:cNvSpPr>
          <p:nvPr>
            <p:ph idx="1"/>
          </p:nvPr>
        </p:nvSpPr>
        <p:spPr>
          <a:xfrm>
            <a:off x="838200" y="1825625"/>
            <a:ext cx="10515600" cy="4743126"/>
          </a:xfrm>
        </p:spPr>
        <p:txBody>
          <a:bodyPr>
            <a:normAutofit fontScale="850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800" dirty="0">
                <a:effectLst/>
                <a:latin typeface="Comic Sans MS" panose="030F0702030302020204" pitchFamily="66" charset="0"/>
                <a:ea typeface="Times New Roman" panose="02020603050405020304" pitchFamily="18" charset="0"/>
                <a:cs typeface="Times New Roman" panose="02020603050405020304" pitchFamily="18" charset="0"/>
              </a:rPr>
              <a:t>repeat the process with each of the common words above, choosing an appropriate spelling strategy for each word.</a:t>
            </a:r>
          </a:p>
          <a:p>
            <a:pPr marL="0" lvl="0" indent="0">
              <a:lnSpc>
                <a:spcPct val="107000"/>
              </a:lnSpc>
              <a:spcAft>
                <a:spcPts val="800"/>
              </a:spcAft>
              <a:buSzPts val="1000"/>
              <a:buNone/>
              <a:tabLst>
                <a:tab pos="457200" algn="l"/>
              </a:tabLst>
            </a:pPr>
            <a:endParaRPr lang="en-GB" sz="1400" b="1" u="sng" dirty="0">
              <a:latin typeface="Comic Sans MS" panose="030F0702030302020204" pitchFamily="66"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Core Task</a:t>
            </a:r>
            <a:endParaRPr lang="en-GB" sz="2800" b="1" u="sng"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800" dirty="0">
                <a:effectLst/>
                <a:latin typeface="Comic Sans MS" panose="030F0702030302020204" pitchFamily="66" charset="0"/>
                <a:ea typeface="Calibri" panose="020F0502020204030204" pitchFamily="34" charset="0"/>
                <a:cs typeface="Times New Roman" panose="02020603050405020304" pitchFamily="18" charset="0"/>
              </a:rPr>
              <a:t>Worksheet - Practise writing each word three times, using correct letter formation, c</a:t>
            </a:r>
            <a:r>
              <a:rPr lang="en-GB" sz="2800" dirty="0">
                <a:effectLst/>
                <a:latin typeface="Comic Sans MS" panose="030F0702030302020204" pitchFamily="66" charset="0"/>
                <a:ea typeface="Times New Roman" panose="02020603050405020304" pitchFamily="18" charset="0"/>
                <a:cs typeface="Times New Roman" panose="02020603050405020304" pitchFamily="18" charset="0"/>
              </a:rPr>
              <a:t>omplete spelling strategies grid and fill the gaps to complete the sentences.</a:t>
            </a:r>
          </a:p>
          <a:p>
            <a:pPr marL="0" lvl="0" indent="0">
              <a:lnSpc>
                <a:spcPct val="107000"/>
              </a:lnSpc>
              <a:spcAft>
                <a:spcPts val="800"/>
              </a:spcAft>
              <a:buSzPts val="1000"/>
              <a:buNone/>
              <a:tabLst>
                <a:tab pos="457200" algn="l"/>
              </a:tabLst>
            </a:pPr>
            <a:endParaRPr lang="en-GB" sz="2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b="1" u="sng" dirty="0">
                <a:latin typeface="Comic Sans MS" panose="030F0702030302020204" pitchFamily="66" charset="0"/>
                <a:ea typeface="Calibri" panose="020F0502020204030204" pitchFamily="34" charset="0"/>
                <a:cs typeface="Times New Roman" panose="02020603050405020304" pitchFamily="18" charset="0"/>
              </a:rPr>
              <a:t>Extension Task </a:t>
            </a:r>
            <a:r>
              <a:rPr lang="en-GB" dirty="0">
                <a:latin typeface="Comic Sans MS" panose="030F0702030302020204" pitchFamily="66" charset="0"/>
                <a:ea typeface="Calibri" panose="020F0502020204030204" pitchFamily="34" charset="0"/>
                <a:cs typeface="Times New Roman" panose="02020603050405020304" pitchFamily="18" charset="0"/>
              </a:rPr>
              <a:t>(optional)</a:t>
            </a:r>
          </a:p>
          <a:p>
            <a:pPr>
              <a:lnSpc>
                <a:spcPct val="107000"/>
              </a:lnSpc>
              <a:spcAft>
                <a:spcPts val="800"/>
              </a:spcAft>
              <a:buSzPts val="1000"/>
              <a:tabLst>
                <a:tab pos="457200" algn="l"/>
              </a:tabLst>
            </a:pPr>
            <a:r>
              <a:rPr lang="en-GB" sz="2800" dirty="0">
                <a:effectLst/>
                <a:latin typeface="Comic Sans MS" panose="030F0702030302020204" pitchFamily="66" charset="0"/>
                <a:ea typeface="Calibri" panose="020F0502020204030204" pitchFamily="34" charset="0"/>
                <a:cs typeface="Times New Roman" panose="02020603050405020304" pitchFamily="18" charset="0"/>
              </a:rPr>
              <a:t>Common words word search</a:t>
            </a:r>
          </a:p>
          <a:p>
            <a:endParaRPr lang="en-GB" dirty="0"/>
          </a:p>
        </p:txBody>
      </p:sp>
      <p:pic>
        <p:nvPicPr>
          <p:cNvPr id="5" name="Recorded Sound">
            <a:hlinkClick r:id="" action="ppaction://media"/>
            <a:extLst>
              <a:ext uri="{FF2B5EF4-FFF2-40B4-BE49-F238E27FC236}">
                <a16:creationId xmlns:a16="http://schemas.microsoft.com/office/drawing/2014/main" id="{8FD8FA0C-5E7E-4DE2-98C0-6EC940B52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784224"/>
            <a:ext cx="487363" cy="487363"/>
          </a:xfrm>
          <a:prstGeom prst="rect">
            <a:avLst/>
          </a:prstGeom>
        </p:spPr>
      </p:pic>
    </p:spTree>
    <p:extLst>
      <p:ext uri="{BB962C8B-B14F-4D97-AF65-F5344CB8AC3E}">
        <p14:creationId xmlns:p14="http://schemas.microsoft.com/office/powerpoint/2010/main" val="8503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32E6-794F-487F-AF8C-D54FD0226158}"/>
              </a:ext>
            </a:extLst>
          </p:cNvPr>
          <p:cNvSpPr>
            <a:spLocks noGrp="1"/>
          </p:cNvSpPr>
          <p:nvPr>
            <p:ph type="title"/>
          </p:nvPr>
        </p:nvSpPr>
        <p:spPr>
          <a:xfrm>
            <a:off x="838200" y="365125"/>
            <a:ext cx="10515600" cy="815975"/>
          </a:xfrm>
        </p:spPr>
        <p:txBody>
          <a:bodyPr/>
          <a:lstStyle/>
          <a:p>
            <a:r>
              <a:rPr lang="en-GB" dirty="0">
                <a:latin typeface="Comic Sans MS" panose="030F0702030302020204" pitchFamily="66" charset="0"/>
              </a:rPr>
              <a:t>Task 3 - Dictation</a:t>
            </a:r>
          </a:p>
        </p:txBody>
      </p:sp>
      <p:sp>
        <p:nvSpPr>
          <p:cNvPr id="3" name="Content Placeholder 2">
            <a:extLst>
              <a:ext uri="{FF2B5EF4-FFF2-40B4-BE49-F238E27FC236}">
                <a16:creationId xmlns:a16="http://schemas.microsoft.com/office/drawing/2014/main" id="{05D61C03-D056-4513-B30C-0A5A043299B4}"/>
              </a:ext>
            </a:extLst>
          </p:cNvPr>
          <p:cNvSpPr>
            <a:spLocks noGrp="1"/>
          </p:cNvSpPr>
          <p:nvPr>
            <p:ph idx="1"/>
          </p:nvPr>
        </p:nvSpPr>
        <p:spPr>
          <a:xfrm>
            <a:off x="838200" y="1597025"/>
            <a:ext cx="10515600" cy="1327150"/>
          </a:xfrm>
        </p:spPr>
        <p:txBody>
          <a:bodyPr>
            <a:normAutofit/>
          </a:bodyPr>
          <a:lstStyle/>
          <a:p>
            <a:pPr marL="0" indent="0">
              <a:lnSpc>
                <a:spcPct val="107000"/>
              </a:lnSpc>
              <a:spcAft>
                <a:spcPts val="800"/>
              </a:spcAft>
              <a:buNone/>
            </a:pPr>
            <a:r>
              <a:rPr lang="en-GB" sz="2000" dirty="0">
                <a:latin typeface="Comic Sans MS" panose="030F0702030302020204" pitchFamily="66" charset="0"/>
                <a:ea typeface="Times New Roman" panose="02020603050405020304" pitchFamily="18" charset="0"/>
                <a:cs typeface="Times New Roman" panose="02020603050405020304" pitchFamily="18" charset="0"/>
              </a:rPr>
              <a:t>Listen to the sentences. I will say each sentence twice. Write them down on your whiteboard, a piece of paper or print off a copy of the worksheet provided. You can pause the recording at any point if you need more time to complete the sentence.</a:t>
            </a: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GB" dirty="0"/>
          </a:p>
        </p:txBody>
      </p:sp>
      <p:sp>
        <p:nvSpPr>
          <p:cNvPr id="4" name="TextBox 3">
            <a:extLst>
              <a:ext uri="{FF2B5EF4-FFF2-40B4-BE49-F238E27FC236}">
                <a16:creationId xmlns:a16="http://schemas.microsoft.com/office/drawing/2014/main" id="{F82FE07B-C154-4121-9870-FB0B330E6586}"/>
              </a:ext>
            </a:extLst>
          </p:cNvPr>
          <p:cNvSpPr txBox="1"/>
          <p:nvPr/>
        </p:nvSpPr>
        <p:spPr>
          <a:xfrm>
            <a:off x="971549" y="2924175"/>
            <a:ext cx="10382251" cy="3754874"/>
          </a:xfrm>
          <a:prstGeom prst="rect">
            <a:avLst/>
          </a:prstGeom>
          <a:noFill/>
        </p:spPr>
        <p:txBody>
          <a:bodyPr wrap="square" rtlCol="0">
            <a:spAutoFit/>
          </a:bodyPr>
          <a:lstStyle/>
          <a:p>
            <a:r>
              <a:rPr lang="en-GB" sz="2000" dirty="0">
                <a:solidFill>
                  <a:srgbClr val="FF0000"/>
                </a:solidFill>
              </a:rPr>
              <a:t>Remember your Core Targets</a:t>
            </a:r>
          </a:p>
          <a:p>
            <a:endParaRPr lang="en-GB" sz="2000" dirty="0">
              <a:solidFill>
                <a:srgbClr val="FF0000"/>
              </a:solidFill>
            </a:endParaRPr>
          </a:p>
          <a:p>
            <a:pPr marL="285750" indent="-285750">
              <a:buFont typeface="Arial" panose="020B0604020202020204" pitchFamily="34" charset="0"/>
              <a:buChar char="•"/>
            </a:pPr>
            <a:r>
              <a:rPr lang="en-GB" sz="2000" dirty="0">
                <a:solidFill>
                  <a:srgbClr val="FF0000"/>
                </a:solidFill>
              </a:rPr>
              <a:t>Capital letters</a:t>
            </a:r>
          </a:p>
          <a:p>
            <a:pPr marL="285750" indent="-285750">
              <a:buFont typeface="Arial" panose="020B0604020202020204" pitchFamily="34" charset="0"/>
              <a:buChar char="•"/>
            </a:pPr>
            <a:r>
              <a:rPr lang="en-GB" sz="2000" dirty="0">
                <a:solidFill>
                  <a:srgbClr val="FF0000"/>
                </a:solidFill>
              </a:rPr>
              <a:t>Full stops</a:t>
            </a:r>
          </a:p>
          <a:p>
            <a:pPr marL="285750" indent="-285750">
              <a:buFont typeface="Arial" panose="020B0604020202020204" pitchFamily="34" charset="0"/>
              <a:buChar char="•"/>
            </a:pPr>
            <a:r>
              <a:rPr lang="en-GB" sz="2000" dirty="0">
                <a:solidFill>
                  <a:srgbClr val="FF0000"/>
                </a:solidFill>
              </a:rPr>
              <a:t>Finger spaces</a:t>
            </a: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pPr marL="285750" indent="-285750">
              <a:buFont typeface="Arial" panose="020B0604020202020204" pitchFamily="34" charset="0"/>
              <a:buChar char="•"/>
            </a:pPr>
            <a:endParaRPr lang="en-GB" sz="2000" dirty="0">
              <a:solidFill>
                <a:srgbClr val="FF0000"/>
              </a:solidFill>
            </a:endParaRPr>
          </a:p>
          <a:p>
            <a:pPr marL="285750" indent="-285750">
              <a:buFont typeface="Arial" panose="020B0604020202020204" pitchFamily="34" charset="0"/>
              <a:buChar char="•"/>
            </a:pPr>
            <a:endParaRPr lang="en-GB" sz="2000" dirty="0">
              <a:solidFill>
                <a:srgbClr val="FF0000"/>
              </a:solidFill>
            </a:endParaRPr>
          </a:p>
          <a:p>
            <a:endParaRPr lang="en-GB" sz="2000" dirty="0">
              <a:solidFill>
                <a:srgbClr val="FF0000"/>
              </a:solidFill>
            </a:endParaRPr>
          </a:p>
          <a:p>
            <a:r>
              <a:rPr lang="en-GB" sz="2000" b="1" dirty="0"/>
              <a:t>Read over your work when you have finished to ensure it makes sense.</a:t>
            </a:r>
          </a:p>
          <a:p>
            <a:pPr marL="285750" indent="-285750">
              <a:buFont typeface="Arial" panose="020B0604020202020204" pitchFamily="34" charset="0"/>
              <a:buChar char="•"/>
            </a:pPr>
            <a:endParaRPr lang="en-GB" dirty="0"/>
          </a:p>
        </p:txBody>
      </p:sp>
      <p:pic>
        <p:nvPicPr>
          <p:cNvPr id="6" name="Recorded Sound">
            <a:hlinkClick r:id="" action="ppaction://media"/>
            <a:extLst>
              <a:ext uri="{FF2B5EF4-FFF2-40B4-BE49-F238E27FC236}">
                <a16:creationId xmlns:a16="http://schemas.microsoft.com/office/drawing/2014/main" id="{A153A5AF-3A4E-4532-B22B-032624B130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2488" y="441325"/>
            <a:ext cx="487363" cy="487363"/>
          </a:xfrm>
          <a:prstGeom prst="rect">
            <a:avLst/>
          </a:prstGeom>
        </p:spPr>
      </p:pic>
      <p:pic>
        <p:nvPicPr>
          <p:cNvPr id="7" name="Recorded Sound">
            <a:hlinkClick r:id="" action="ppaction://media"/>
            <a:extLst>
              <a:ext uri="{FF2B5EF4-FFF2-40B4-BE49-F238E27FC236}">
                <a16:creationId xmlns:a16="http://schemas.microsoft.com/office/drawing/2014/main" id="{0F47A29A-1F5C-40DD-BAED-A7C77F054A2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17511" y="5929312"/>
            <a:ext cx="487363" cy="487363"/>
          </a:xfrm>
          <a:prstGeom prst="rect">
            <a:avLst/>
          </a:prstGeom>
        </p:spPr>
      </p:pic>
      <p:pic>
        <p:nvPicPr>
          <p:cNvPr id="8" name="Recorded Sound">
            <a:hlinkClick r:id="" action="ppaction://media"/>
            <a:extLst>
              <a:ext uri="{FF2B5EF4-FFF2-40B4-BE49-F238E27FC236}">
                <a16:creationId xmlns:a16="http://schemas.microsoft.com/office/drawing/2014/main" id="{E835D4B4-76F5-4C4C-884E-884A79DBBD5D}"/>
              </a:ext>
            </a:extLst>
          </p:cNvPr>
          <p:cNvPicPr>
            <a:picLocks noChangeAspect="1"/>
          </p:cNvPicPr>
          <p:nvPr>
            <a:audioFile r:link="rId6"/>
            <p:extLst>
              <p:ext uri="{DAA4B4D4-6D71-4841-9C94-3DE7FCFB9230}">
                <p14:media xmlns:p14="http://schemas.microsoft.com/office/powerpoint/2010/main" r:embed="rId5"/>
              </p:ext>
            </p:extLst>
          </p:nvPr>
        </p:nvPicPr>
        <p:blipFill>
          <a:blip r:embed="rId8">
            <a:duotone>
              <a:prstClr val="black"/>
              <a:schemeClr val="accent2">
                <a:tint val="45000"/>
                <a:satMod val="400000"/>
              </a:schemeClr>
            </a:duotone>
          </a:blip>
          <a:stretch>
            <a:fillRect/>
          </a:stretch>
        </p:blipFill>
        <p:spPr>
          <a:xfrm>
            <a:off x="4665306" y="4377061"/>
            <a:ext cx="1076423" cy="1076423"/>
          </a:xfrm>
          <a:prstGeom prst="rect">
            <a:avLst/>
          </a:prstGeom>
          <a:ln w="38100">
            <a:solidFill>
              <a:srgbClr val="FF0000"/>
            </a:solidFill>
          </a:ln>
        </p:spPr>
      </p:pic>
    </p:spTree>
    <p:extLst>
      <p:ext uri="{BB962C8B-B14F-4D97-AF65-F5344CB8AC3E}">
        <p14:creationId xmlns:p14="http://schemas.microsoft.com/office/powerpoint/2010/main" val="367567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28"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9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B03-82EC-413A-A0BC-978A968D9C76}"/>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4 – Elkonin Boxes and Common Words</a:t>
            </a:r>
          </a:p>
        </p:txBody>
      </p:sp>
      <p:sp>
        <p:nvSpPr>
          <p:cNvPr id="3" name="Content Placeholder 2">
            <a:extLst>
              <a:ext uri="{FF2B5EF4-FFF2-40B4-BE49-F238E27FC236}">
                <a16:creationId xmlns:a16="http://schemas.microsoft.com/office/drawing/2014/main" id="{8A8E395B-1D38-44C7-B384-C582D7ECFB81}"/>
              </a:ext>
            </a:extLst>
          </p:cNvPr>
          <p:cNvSpPr>
            <a:spLocks noGrp="1"/>
          </p:cNvSpPr>
          <p:nvPr>
            <p:ph idx="1"/>
          </p:nvPr>
        </p:nvSpPr>
        <p:spPr>
          <a:xfrm>
            <a:off x="942975" y="1139825"/>
            <a:ext cx="10515600" cy="4822436"/>
          </a:xfrm>
          <a:solidFill>
            <a:srgbClr val="FFFF66"/>
          </a:solidFill>
        </p:spPr>
        <p:txBody>
          <a:bodyPr>
            <a:normAutofit/>
          </a:bodyPr>
          <a:lstStyle/>
          <a:p>
            <a:pPr marL="0" indent="0">
              <a:lnSpc>
                <a:spcPct val="107000"/>
              </a:lnSpc>
              <a:spcAft>
                <a:spcPts val="800"/>
              </a:spcAft>
              <a:buNone/>
            </a:pPr>
            <a:r>
              <a:rPr lang="en-GB"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Phoneme words – Elkonin boxes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Choose either the easy word list or harder word list. Listen to the words. Make and break each word </a:t>
            </a:r>
            <a:r>
              <a:rPr lang="en-GB" sz="2000" dirty="0">
                <a:latin typeface="Comic Sans MS" panose="030F0702030302020204" pitchFamily="66" charset="0"/>
                <a:ea typeface="Times New Roman" panose="02020603050405020304" pitchFamily="18" charset="0"/>
                <a:cs typeface="Times New Roman" panose="02020603050405020304" pitchFamily="18" charset="0"/>
              </a:rPr>
              <a:t>using your Elkonin boxes to record your answers. You can pause the recording at any time.</a:t>
            </a:r>
          </a:p>
          <a:p>
            <a:pPr marL="0" indent="0" algn="ctr">
              <a:lnSpc>
                <a:spcPct val="107000"/>
              </a:lnSpc>
              <a:spcAft>
                <a:spcPts val="8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Easy words- 			Harder words -</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Common words </a:t>
            </a: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 Whiteboard/Paper/Word document/Worksheet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rPr>
              <a:t>Now we are going to practise the common words. You can record these on a whiteboard, piece of paper or the worksheet provided. Think about what strategy you can apply to each word to help you spell it. Remember you can pause the recording at any time.</a:t>
            </a:r>
          </a:p>
        </p:txBody>
      </p:sp>
      <p:pic>
        <p:nvPicPr>
          <p:cNvPr id="4" name="Recorded Sound">
            <a:hlinkClick r:id="" action="ppaction://media"/>
            <a:extLst>
              <a:ext uri="{FF2B5EF4-FFF2-40B4-BE49-F238E27FC236}">
                <a16:creationId xmlns:a16="http://schemas.microsoft.com/office/drawing/2014/main" id="{9B56BB24-86E3-42FF-85F5-B2C5A77FEE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4497" y="415130"/>
            <a:ext cx="487363" cy="487363"/>
          </a:xfrm>
          <a:prstGeom prst="rect">
            <a:avLst/>
          </a:prstGeom>
        </p:spPr>
      </p:pic>
      <p:pic>
        <p:nvPicPr>
          <p:cNvPr id="5" name="Recorded Sound">
            <a:hlinkClick r:id="" action="ppaction://media"/>
            <a:extLst>
              <a:ext uri="{FF2B5EF4-FFF2-40B4-BE49-F238E27FC236}">
                <a16:creationId xmlns:a16="http://schemas.microsoft.com/office/drawing/2014/main" id="{51840919-24DE-4A55-A8D1-47A1C3D4DA9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02439" y="2843749"/>
            <a:ext cx="487363" cy="487363"/>
          </a:xfrm>
          <a:prstGeom prst="rect">
            <a:avLst/>
          </a:prstGeom>
        </p:spPr>
      </p:pic>
      <p:pic>
        <p:nvPicPr>
          <p:cNvPr id="6" name="Recorded Sound">
            <a:hlinkClick r:id="" action="ppaction://media"/>
            <a:extLst>
              <a:ext uri="{FF2B5EF4-FFF2-40B4-BE49-F238E27FC236}">
                <a16:creationId xmlns:a16="http://schemas.microsoft.com/office/drawing/2014/main" id="{DB301984-6B41-4C1E-B857-BEDD99122EB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921297" y="2843749"/>
            <a:ext cx="487363" cy="487363"/>
          </a:xfrm>
          <a:prstGeom prst="rect">
            <a:avLst/>
          </a:prstGeom>
        </p:spPr>
      </p:pic>
      <p:pic>
        <p:nvPicPr>
          <p:cNvPr id="7" name="Recorded Sound">
            <a:hlinkClick r:id="" action="ppaction://media"/>
            <a:extLst>
              <a:ext uri="{FF2B5EF4-FFF2-40B4-BE49-F238E27FC236}">
                <a16:creationId xmlns:a16="http://schemas.microsoft.com/office/drawing/2014/main" id="{152C7A71-7385-4626-94A6-410421A9762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55612" y="4005619"/>
            <a:ext cx="487363" cy="487363"/>
          </a:xfrm>
          <a:prstGeom prst="rect">
            <a:avLst/>
          </a:prstGeom>
        </p:spPr>
      </p:pic>
    </p:spTree>
    <p:extLst>
      <p:ext uri="{BB962C8B-B14F-4D97-AF65-F5344CB8AC3E}">
        <p14:creationId xmlns:p14="http://schemas.microsoft.com/office/powerpoint/2010/main" val="13964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59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859"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79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1E67-0946-4592-B7DD-00EF167292EC}"/>
              </a:ext>
            </a:extLst>
          </p:cNvPr>
          <p:cNvSpPr>
            <a:spLocks noGrp="1"/>
          </p:cNvSpPr>
          <p:nvPr>
            <p:ph type="title"/>
          </p:nvPr>
        </p:nvSpPr>
        <p:spPr/>
        <p:txBody>
          <a:bodyPr/>
          <a:lstStyle/>
          <a:p>
            <a:r>
              <a:rPr lang="en-GB" b="1" dirty="0"/>
              <a:t>We are learning to </a:t>
            </a:r>
            <a:r>
              <a:rPr lang="en-GB" dirty="0"/>
              <a:t>-</a:t>
            </a:r>
          </a:p>
        </p:txBody>
      </p:sp>
      <p:sp>
        <p:nvSpPr>
          <p:cNvPr id="3" name="Content Placeholder 2">
            <a:extLst>
              <a:ext uri="{FF2B5EF4-FFF2-40B4-BE49-F238E27FC236}">
                <a16:creationId xmlns:a16="http://schemas.microsoft.com/office/drawing/2014/main" id="{9C600C87-3F25-45C3-A82E-0E6C763EA47C}"/>
              </a:ext>
            </a:extLst>
          </p:cNvPr>
          <p:cNvSpPr>
            <a:spLocks noGrp="1"/>
          </p:cNvSpPr>
          <p:nvPr>
            <p:ph idx="1"/>
          </p:nvPr>
        </p:nvSpPr>
        <p:spPr/>
        <p:txBody>
          <a:bodyPr/>
          <a:lstStyle/>
          <a:p>
            <a:r>
              <a:rPr lang="en-GB" dirty="0"/>
              <a:t>Recognise and use single and joined phonemes</a:t>
            </a:r>
          </a:p>
          <a:p>
            <a:endParaRPr lang="en-GB" dirty="0"/>
          </a:p>
          <a:p>
            <a:r>
              <a:rPr lang="en-GB" dirty="0"/>
              <a:t>Say, make, break, read and write words which contain the ‘</a:t>
            </a:r>
            <a:r>
              <a:rPr lang="en-GB" dirty="0" err="1"/>
              <a:t>ea</a:t>
            </a:r>
            <a:r>
              <a:rPr lang="en-GB" dirty="0"/>
              <a:t>’ phoneme</a:t>
            </a:r>
          </a:p>
          <a:p>
            <a:endParaRPr lang="en-GB" dirty="0"/>
          </a:p>
          <a:p>
            <a:r>
              <a:rPr lang="en-GB" dirty="0"/>
              <a:t>Use a variety of spelling strategies to spell common words</a:t>
            </a:r>
          </a:p>
        </p:txBody>
      </p:sp>
      <p:pic>
        <p:nvPicPr>
          <p:cNvPr id="5" name="Picture 4">
            <a:extLst>
              <a:ext uri="{FF2B5EF4-FFF2-40B4-BE49-F238E27FC236}">
                <a16:creationId xmlns:a16="http://schemas.microsoft.com/office/drawing/2014/main" id="{9FFE31ED-BFD9-433D-83CA-4637531D2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026" y="5276850"/>
            <a:ext cx="1571624" cy="1462087"/>
          </a:xfrm>
          <a:prstGeom prst="rect">
            <a:avLst/>
          </a:prstGeom>
        </p:spPr>
      </p:pic>
      <p:pic>
        <p:nvPicPr>
          <p:cNvPr id="6" name="Recorded Sound">
            <a:hlinkClick r:id="" action="ppaction://media"/>
            <a:extLst>
              <a:ext uri="{FF2B5EF4-FFF2-40B4-BE49-F238E27FC236}">
                <a16:creationId xmlns:a16="http://schemas.microsoft.com/office/drawing/2014/main" id="{82E2254F-F359-4EE8-BE74-9F2FDA8D5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651" y="681038"/>
            <a:ext cx="590550" cy="590550"/>
          </a:xfrm>
          <a:prstGeom prst="rect">
            <a:avLst/>
          </a:prstGeom>
        </p:spPr>
      </p:pic>
    </p:spTree>
    <p:extLst>
      <p:ext uri="{BB962C8B-B14F-4D97-AF65-F5344CB8AC3E}">
        <p14:creationId xmlns:p14="http://schemas.microsoft.com/office/powerpoint/2010/main" val="37252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8894-FC6F-4679-843D-B9EC30F9BD84}"/>
              </a:ext>
            </a:extLst>
          </p:cNvPr>
          <p:cNvSpPr>
            <a:spLocks noGrp="1"/>
          </p:cNvSpPr>
          <p:nvPr>
            <p:ph type="title"/>
          </p:nvPr>
        </p:nvSpPr>
        <p:spPr>
          <a:xfrm>
            <a:off x="1038225" y="401416"/>
            <a:ext cx="10515600" cy="673100"/>
          </a:xfrm>
        </p:spPr>
        <p:txBody>
          <a:bodyPr>
            <a:normAutofit fontScale="90000"/>
          </a:bodyPr>
          <a:lstStyle/>
          <a:p>
            <a:pPr>
              <a:lnSpc>
                <a:spcPct val="150000"/>
              </a:lnSpc>
            </a:pPr>
            <a:br>
              <a:rPr lang="en-GB" sz="2000" dirty="0">
                <a:latin typeface="Comic Sans MS" panose="030F0702030302020204" pitchFamily="66" charset="0"/>
              </a:rPr>
            </a:br>
            <a:br>
              <a:rPr lang="en-GB" sz="2000" dirty="0">
                <a:latin typeface="Comic Sans MS" panose="030F0702030302020204" pitchFamily="66" charset="0"/>
              </a:rPr>
            </a:br>
            <a:r>
              <a:rPr lang="en-GB" sz="2200" dirty="0">
                <a:latin typeface="Comic Sans MS" panose="030F0702030302020204" pitchFamily="66" charset="0"/>
              </a:rPr>
              <a:t>Sing or say the alphabet. When we sing the alphabet we use the letter names. </a:t>
            </a:r>
            <a:br>
              <a:rPr lang="en-GB" sz="2200" dirty="0">
                <a:latin typeface="Comic Sans MS" panose="030F0702030302020204" pitchFamily="66" charset="0"/>
              </a:rPr>
            </a:br>
            <a:r>
              <a:rPr lang="en-GB" sz="2200" dirty="0">
                <a:latin typeface="Comic Sans MS" panose="030F0702030302020204" pitchFamily="66" charset="0"/>
              </a:rPr>
              <a:t>What sound does each of these letters make? These are single phonemes. One letter = one sound.</a:t>
            </a:r>
          </a:p>
        </p:txBody>
      </p:sp>
      <p:pic>
        <p:nvPicPr>
          <p:cNvPr id="5" name="Content Placeholder 4">
            <a:extLst>
              <a:ext uri="{FF2B5EF4-FFF2-40B4-BE49-F238E27FC236}">
                <a16:creationId xmlns:a16="http://schemas.microsoft.com/office/drawing/2014/main" id="{B6E99B1C-040A-4374-8A97-B8B1DBF3010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09851" y="1553368"/>
            <a:ext cx="6747668" cy="3751264"/>
          </a:xfrm>
        </p:spPr>
      </p:pic>
      <p:sp>
        <p:nvSpPr>
          <p:cNvPr id="6" name="TextBox 5">
            <a:extLst>
              <a:ext uri="{FF2B5EF4-FFF2-40B4-BE49-F238E27FC236}">
                <a16:creationId xmlns:a16="http://schemas.microsoft.com/office/drawing/2014/main" id="{E8FCA47C-9B8C-47BB-A4F3-2FF560B36FBB}"/>
              </a:ext>
            </a:extLst>
          </p:cNvPr>
          <p:cNvSpPr txBox="1"/>
          <p:nvPr/>
        </p:nvSpPr>
        <p:spPr>
          <a:xfrm>
            <a:off x="1038224" y="5445347"/>
            <a:ext cx="9925051" cy="1261884"/>
          </a:xfrm>
          <a:prstGeom prst="rect">
            <a:avLst/>
          </a:prstGeom>
          <a:noFill/>
        </p:spPr>
        <p:txBody>
          <a:bodyPr wrap="square" rtlCol="0">
            <a:spAutoFit/>
          </a:bodyPr>
          <a:lstStyle/>
          <a:p>
            <a:r>
              <a:rPr lang="en-GB" sz="2000" dirty="0">
                <a:latin typeface="Comic Sans MS" panose="030F0702030302020204" pitchFamily="66" charset="0"/>
              </a:rPr>
              <a:t>How many letters are in the alphabet?</a:t>
            </a:r>
          </a:p>
          <a:p>
            <a:endParaRPr lang="en-GB" sz="800" dirty="0">
              <a:latin typeface="Comic Sans MS" panose="030F0702030302020204" pitchFamily="66" charset="0"/>
            </a:endParaRPr>
          </a:p>
          <a:p>
            <a:r>
              <a:rPr lang="en-GB" sz="2000" dirty="0">
                <a:latin typeface="Comic Sans MS" panose="030F0702030302020204" pitchFamily="66" charset="0"/>
              </a:rPr>
              <a:t>The letters of the alphabet are split into two groups. What are they?</a:t>
            </a:r>
          </a:p>
          <a:p>
            <a:endParaRPr lang="en-GB" sz="800" dirty="0">
              <a:latin typeface="Comic Sans MS" panose="030F0702030302020204" pitchFamily="66" charset="0"/>
            </a:endParaRPr>
          </a:p>
          <a:p>
            <a:r>
              <a:rPr lang="en-GB" sz="2000" dirty="0">
                <a:latin typeface="Comic Sans MS" panose="030F0702030302020204" pitchFamily="66" charset="0"/>
              </a:rPr>
              <a:t>How many letters are in each group?</a:t>
            </a:r>
          </a:p>
        </p:txBody>
      </p:sp>
      <p:pic>
        <p:nvPicPr>
          <p:cNvPr id="3" name="Recorded Sound">
            <a:hlinkClick r:id="" action="ppaction://media"/>
            <a:extLst>
              <a:ext uri="{FF2B5EF4-FFF2-40B4-BE49-F238E27FC236}">
                <a16:creationId xmlns:a16="http://schemas.microsoft.com/office/drawing/2014/main" id="{1F49D57B-3CE2-447D-B779-1173D2070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9137" y="710042"/>
            <a:ext cx="487363" cy="487363"/>
          </a:xfrm>
          <a:prstGeom prst="rect">
            <a:avLst/>
          </a:prstGeom>
        </p:spPr>
      </p:pic>
      <p:pic>
        <p:nvPicPr>
          <p:cNvPr id="4" name="Recorded Sound">
            <a:hlinkClick r:id="" action="ppaction://media"/>
            <a:extLst>
              <a:ext uri="{FF2B5EF4-FFF2-40B4-BE49-F238E27FC236}">
                <a16:creationId xmlns:a16="http://schemas.microsoft.com/office/drawing/2014/main" id="{AF7F3B26-4502-4F89-9E55-948E1B5B50A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09137" y="5851247"/>
            <a:ext cx="487363" cy="487363"/>
          </a:xfrm>
          <a:prstGeom prst="rect">
            <a:avLst/>
          </a:prstGeom>
        </p:spPr>
      </p:pic>
      <p:sp>
        <p:nvSpPr>
          <p:cNvPr id="7" name="TextBox 6">
            <a:extLst>
              <a:ext uri="{FF2B5EF4-FFF2-40B4-BE49-F238E27FC236}">
                <a16:creationId xmlns:a16="http://schemas.microsoft.com/office/drawing/2014/main" id="{C30DD23D-B39F-41BE-A657-23C631BFCA7D}"/>
              </a:ext>
            </a:extLst>
          </p:cNvPr>
          <p:cNvSpPr txBox="1"/>
          <p:nvPr/>
        </p:nvSpPr>
        <p:spPr>
          <a:xfrm>
            <a:off x="1038224" y="1306"/>
            <a:ext cx="1343025" cy="523220"/>
          </a:xfrm>
          <a:prstGeom prst="rect">
            <a:avLst/>
          </a:prstGeom>
          <a:noFill/>
        </p:spPr>
        <p:txBody>
          <a:bodyPr wrap="square" rtlCol="0">
            <a:spAutoFit/>
          </a:bodyPr>
          <a:lstStyle/>
          <a:p>
            <a:r>
              <a:rPr lang="en-GB" sz="2800" b="1" dirty="0"/>
              <a:t>Task 1</a:t>
            </a:r>
          </a:p>
        </p:txBody>
      </p:sp>
    </p:spTree>
    <p:extLst>
      <p:ext uri="{BB962C8B-B14F-4D97-AF65-F5344CB8AC3E}">
        <p14:creationId xmlns:p14="http://schemas.microsoft.com/office/powerpoint/2010/main" val="41594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FE85-3AD4-4531-BE82-64EE6F37D889}"/>
              </a:ext>
            </a:extLst>
          </p:cNvPr>
          <p:cNvSpPr>
            <a:spLocks noGrp="1"/>
          </p:cNvSpPr>
          <p:nvPr>
            <p:ph type="title"/>
          </p:nvPr>
        </p:nvSpPr>
        <p:spPr>
          <a:xfrm>
            <a:off x="838200" y="143185"/>
            <a:ext cx="10515600" cy="726828"/>
          </a:xfrm>
        </p:spPr>
        <p:txBody>
          <a:bodyPr>
            <a:normAutofit/>
          </a:bodyPr>
          <a:lstStyle/>
          <a:p>
            <a:r>
              <a:rPr lang="en-GB" sz="2000" dirty="0">
                <a:latin typeface="Comic Sans MS" panose="030F0702030302020204" pitchFamily="66" charset="0"/>
              </a:rPr>
              <a:t>Do you know what sounds these phonemes make?</a:t>
            </a:r>
          </a:p>
        </p:txBody>
      </p:sp>
      <p:sp>
        <p:nvSpPr>
          <p:cNvPr id="6" name="TextBox 5">
            <a:extLst>
              <a:ext uri="{FF2B5EF4-FFF2-40B4-BE49-F238E27FC236}">
                <a16:creationId xmlns:a16="http://schemas.microsoft.com/office/drawing/2014/main" id="{D6A58757-6D49-4C86-8844-86F65093D3FA}"/>
              </a:ext>
            </a:extLst>
          </p:cNvPr>
          <p:cNvSpPr txBox="1"/>
          <p:nvPr/>
        </p:nvSpPr>
        <p:spPr>
          <a:xfrm>
            <a:off x="838199" y="1000125"/>
            <a:ext cx="10410825" cy="2886075"/>
          </a:xfrm>
          <a:prstGeom prst="rect">
            <a:avLst/>
          </a:prstGeom>
          <a:noFill/>
        </p:spPr>
        <p:txBody>
          <a:bodyPr wrap="square" rtlCol="0">
            <a:spAutoFit/>
          </a:bodyPr>
          <a:lstStyle/>
          <a:p>
            <a:endParaRPr lang="en-GB" dirty="0"/>
          </a:p>
        </p:txBody>
      </p:sp>
      <p:sp>
        <p:nvSpPr>
          <p:cNvPr id="9" name="Content Placeholder 8">
            <a:extLst>
              <a:ext uri="{FF2B5EF4-FFF2-40B4-BE49-F238E27FC236}">
                <a16:creationId xmlns:a16="http://schemas.microsoft.com/office/drawing/2014/main" id="{F322ADC4-0668-43D5-992C-C621FA402ED9}"/>
              </a:ext>
            </a:extLst>
          </p:cNvPr>
          <p:cNvSpPr>
            <a:spLocks noGrp="1"/>
          </p:cNvSpPr>
          <p:nvPr>
            <p:ph idx="1"/>
          </p:nvPr>
        </p:nvSpPr>
        <p:spPr>
          <a:xfrm>
            <a:off x="733424" y="1000125"/>
            <a:ext cx="10515600" cy="5149787"/>
          </a:xfrm>
        </p:spPr>
        <p:txBody>
          <a:bodyPr>
            <a:normAutofit fontScale="70000" lnSpcReduction="20000"/>
          </a:bodyPr>
          <a:lstStyle/>
          <a:p>
            <a:pPr marL="0" indent="0">
              <a:buNone/>
            </a:pPr>
            <a:r>
              <a:rPr lang="en-GB" sz="5400" dirty="0" err="1">
                <a:solidFill>
                  <a:srgbClr val="FF0000"/>
                </a:solidFill>
              </a:rPr>
              <a:t>sh</a:t>
            </a:r>
            <a:r>
              <a:rPr lang="en-GB" sz="5400" dirty="0">
                <a:solidFill>
                  <a:srgbClr val="FF0000"/>
                </a:solidFill>
              </a:rPr>
              <a:t>		ck		aw		</a:t>
            </a:r>
            <a:r>
              <a:rPr lang="en-GB" sz="5400" dirty="0" err="1">
                <a:solidFill>
                  <a:srgbClr val="FF0000"/>
                </a:solidFill>
              </a:rPr>
              <a:t>wh</a:t>
            </a:r>
            <a:r>
              <a:rPr lang="en-GB" sz="5400" dirty="0">
                <a:solidFill>
                  <a:srgbClr val="FF0000"/>
                </a:solidFill>
              </a:rPr>
              <a:t>		ai		</a:t>
            </a:r>
            <a:r>
              <a:rPr lang="en-GB" sz="5400" dirty="0" err="1">
                <a:solidFill>
                  <a:srgbClr val="FF0000"/>
                </a:solidFill>
              </a:rPr>
              <a:t>ue</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err="1">
                <a:solidFill>
                  <a:srgbClr val="FF0000"/>
                </a:solidFill>
              </a:rPr>
              <a:t>ph</a:t>
            </a:r>
            <a:r>
              <a:rPr lang="en-GB" sz="5400" dirty="0">
                <a:solidFill>
                  <a:srgbClr val="FF0000"/>
                </a:solidFill>
              </a:rPr>
              <a:t>		</a:t>
            </a:r>
            <a:r>
              <a:rPr lang="en-GB" sz="5400" dirty="0" err="1">
                <a:solidFill>
                  <a:srgbClr val="FF0000"/>
                </a:solidFill>
              </a:rPr>
              <a:t>qu</a:t>
            </a:r>
            <a:r>
              <a:rPr lang="en-GB" sz="5400" dirty="0">
                <a:solidFill>
                  <a:srgbClr val="FF0000"/>
                </a:solidFill>
              </a:rPr>
              <a:t>		ay		</a:t>
            </a:r>
            <a:r>
              <a:rPr lang="en-GB" sz="5400" dirty="0" err="1">
                <a:solidFill>
                  <a:srgbClr val="FF0000"/>
                </a:solidFill>
              </a:rPr>
              <a:t>th</a:t>
            </a:r>
            <a:r>
              <a:rPr lang="en-GB" sz="5400" dirty="0">
                <a:solidFill>
                  <a:srgbClr val="FF0000"/>
                </a:solidFill>
              </a:rPr>
              <a:t>		ow		oy</a:t>
            </a:r>
          </a:p>
          <a:p>
            <a:pPr marL="0" indent="0">
              <a:buNone/>
            </a:pPr>
            <a:endParaRPr lang="en-GB" dirty="0">
              <a:solidFill>
                <a:srgbClr val="FF0000"/>
              </a:solidFill>
            </a:endParaRPr>
          </a:p>
          <a:p>
            <a:pPr marL="0" indent="0">
              <a:buNone/>
            </a:pPr>
            <a:r>
              <a:rPr lang="en-GB" sz="5400" dirty="0">
                <a:solidFill>
                  <a:srgbClr val="FF0000"/>
                </a:solidFill>
              </a:rPr>
              <a:t>ng		</a:t>
            </a:r>
            <a:r>
              <a:rPr lang="en-GB" sz="5400" dirty="0" err="1">
                <a:solidFill>
                  <a:srgbClr val="FF0000"/>
                </a:solidFill>
              </a:rPr>
              <a:t>oa</a:t>
            </a:r>
            <a:r>
              <a:rPr lang="en-GB" sz="5400" dirty="0">
                <a:solidFill>
                  <a:srgbClr val="FF0000"/>
                </a:solidFill>
              </a:rPr>
              <a:t>		</a:t>
            </a:r>
            <a:r>
              <a:rPr lang="en-GB" sz="5400" dirty="0" err="1">
                <a:solidFill>
                  <a:srgbClr val="FF0000"/>
                </a:solidFill>
              </a:rPr>
              <a:t>ch</a:t>
            </a:r>
            <a:r>
              <a:rPr lang="en-GB" sz="5400" dirty="0">
                <a:solidFill>
                  <a:srgbClr val="FF0000"/>
                </a:solidFill>
              </a:rPr>
              <a:t>		</a:t>
            </a:r>
            <a:r>
              <a:rPr lang="en-GB" sz="5400" dirty="0" err="1">
                <a:solidFill>
                  <a:srgbClr val="FF0000"/>
                </a:solidFill>
              </a:rPr>
              <a:t>oo</a:t>
            </a:r>
            <a:r>
              <a:rPr lang="en-GB" sz="5400" dirty="0">
                <a:solidFill>
                  <a:srgbClr val="FF0000"/>
                </a:solidFill>
              </a:rPr>
              <a:t>		</a:t>
            </a:r>
            <a:r>
              <a:rPr lang="en-GB" sz="5400" dirty="0" err="1">
                <a:solidFill>
                  <a:srgbClr val="FF0000"/>
                </a:solidFill>
              </a:rPr>
              <a:t>ee</a:t>
            </a:r>
            <a:r>
              <a:rPr lang="en-GB" sz="5400" dirty="0">
                <a:solidFill>
                  <a:srgbClr val="FF0000"/>
                </a:solidFill>
              </a:rPr>
              <a:t>		</a:t>
            </a:r>
            <a:r>
              <a:rPr lang="en-GB" sz="5400" dirty="0" err="1">
                <a:solidFill>
                  <a:srgbClr val="FF0000"/>
                </a:solidFill>
              </a:rPr>
              <a:t>ea</a:t>
            </a:r>
            <a:endParaRPr lang="en-GB" sz="5400" dirty="0">
              <a:solidFill>
                <a:srgbClr val="FF0000"/>
              </a:solidFill>
            </a:endParaRPr>
          </a:p>
          <a:p>
            <a:pPr marL="0" indent="0">
              <a:buNone/>
            </a:pPr>
            <a:endParaRPr lang="en-GB" dirty="0">
              <a:solidFill>
                <a:srgbClr val="FF0000"/>
              </a:solidFill>
            </a:endParaRPr>
          </a:p>
          <a:p>
            <a:pPr marL="0" indent="0">
              <a:buNone/>
            </a:pPr>
            <a:r>
              <a:rPr lang="en-GB" sz="5400" dirty="0">
                <a:solidFill>
                  <a:srgbClr val="FF0000"/>
                </a:solidFill>
              </a:rPr>
              <a:t>oi		au		a-e		o-e		u-e		ss</a:t>
            </a:r>
          </a:p>
          <a:p>
            <a:pPr marL="0" indent="0">
              <a:buNone/>
            </a:pPr>
            <a:endParaRPr lang="en-GB" dirty="0"/>
          </a:p>
          <a:p>
            <a:pPr marL="0" indent="0">
              <a:buNone/>
            </a:pPr>
            <a:r>
              <a:rPr lang="en-GB" sz="5000" dirty="0" err="1">
                <a:solidFill>
                  <a:srgbClr val="FF0000"/>
                </a:solidFill>
              </a:rPr>
              <a:t>ll</a:t>
            </a:r>
            <a:r>
              <a:rPr lang="en-GB" sz="5000" dirty="0">
                <a:solidFill>
                  <a:srgbClr val="FF0000"/>
                </a:solidFill>
              </a:rPr>
              <a:t>		</a:t>
            </a:r>
            <a:r>
              <a:rPr lang="en-GB" sz="5000" dirty="0" err="1">
                <a:solidFill>
                  <a:srgbClr val="FF0000"/>
                </a:solidFill>
              </a:rPr>
              <a:t>ew</a:t>
            </a:r>
            <a:r>
              <a:rPr lang="en-GB" sz="5000" dirty="0">
                <a:solidFill>
                  <a:srgbClr val="FF0000"/>
                </a:solidFill>
              </a:rPr>
              <a:t>		</a:t>
            </a:r>
            <a:r>
              <a:rPr lang="en-GB" sz="5000" dirty="0" err="1">
                <a:solidFill>
                  <a:srgbClr val="FF0000"/>
                </a:solidFill>
              </a:rPr>
              <a:t>ou</a:t>
            </a:r>
            <a:r>
              <a:rPr lang="en-GB" sz="5000" dirty="0">
                <a:solidFill>
                  <a:srgbClr val="FF0000"/>
                </a:solidFill>
              </a:rPr>
              <a:t>		</a:t>
            </a:r>
            <a:r>
              <a:rPr lang="en-GB" sz="5000" dirty="0" err="1">
                <a:solidFill>
                  <a:srgbClr val="FF0000"/>
                </a:solidFill>
              </a:rPr>
              <a:t>igh</a:t>
            </a:r>
            <a:r>
              <a:rPr lang="en-GB" sz="5000" dirty="0">
                <a:solidFill>
                  <a:srgbClr val="FF0000"/>
                </a:solidFill>
              </a:rPr>
              <a:t>		</a:t>
            </a:r>
            <a:r>
              <a:rPr lang="en-GB" sz="5000" dirty="0" err="1">
                <a:solidFill>
                  <a:srgbClr val="FF0000"/>
                </a:solidFill>
              </a:rPr>
              <a:t>i</a:t>
            </a:r>
            <a:r>
              <a:rPr lang="en-GB" sz="5000" dirty="0">
                <a:solidFill>
                  <a:srgbClr val="FF0000"/>
                </a:solidFill>
              </a:rPr>
              <a:t>-e		ff</a:t>
            </a:r>
          </a:p>
          <a:p>
            <a:pPr marL="0" indent="0">
              <a:buNone/>
            </a:pPr>
            <a:endParaRPr lang="en-GB" dirty="0"/>
          </a:p>
          <a:p>
            <a:pPr marL="0" indent="0">
              <a:buNone/>
            </a:pPr>
            <a:r>
              <a:rPr lang="en-GB" sz="5400" dirty="0">
                <a:solidFill>
                  <a:srgbClr val="FF0000"/>
                </a:solidFill>
              </a:rPr>
              <a:t>e-e		</a:t>
            </a:r>
            <a:r>
              <a:rPr lang="en-GB" sz="5400" dirty="0" err="1">
                <a:solidFill>
                  <a:srgbClr val="FF0000"/>
                </a:solidFill>
              </a:rPr>
              <a:t>kn</a:t>
            </a:r>
            <a:r>
              <a:rPr lang="en-GB" sz="5400" dirty="0">
                <a:solidFill>
                  <a:srgbClr val="FF0000"/>
                </a:solidFill>
              </a:rPr>
              <a:t>		mb		tch		</a:t>
            </a:r>
            <a:r>
              <a:rPr lang="en-GB" sz="5400" dirty="0" err="1">
                <a:solidFill>
                  <a:srgbClr val="FF0000"/>
                </a:solidFill>
              </a:rPr>
              <a:t>wr</a:t>
            </a:r>
            <a:r>
              <a:rPr lang="en-GB" dirty="0"/>
              <a:t>	</a:t>
            </a:r>
          </a:p>
        </p:txBody>
      </p:sp>
      <p:pic>
        <p:nvPicPr>
          <p:cNvPr id="11" name="Picture 10">
            <a:extLst>
              <a:ext uri="{FF2B5EF4-FFF2-40B4-BE49-F238E27FC236}">
                <a16:creationId xmlns:a16="http://schemas.microsoft.com/office/drawing/2014/main" id="{E8DA34D7-6885-494C-AF33-38D6ABECB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4629" y="5734718"/>
            <a:ext cx="1638342" cy="1090612"/>
          </a:xfrm>
          <a:prstGeom prst="rect">
            <a:avLst/>
          </a:prstGeom>
        </p:spPr>
      </p:pic>
      <p:sp>
        <p:nvSpPr>
          <p:cNvPr id="12" name="TextBox 11">
            <a:extLst>
              <a:ext uri="{FF2B5EF4-FFF2-40B4-BE49-F238E27FC236}">
                <a16:creationId xmlns:a16="http://schemas.microsoft.com/office/drawing/2014/main" id="{1115B5F9-3B19-43C7-9E05-5CC7032D0DE4}"/>
              </a:ext>
            </a:extLst>
          </p:cNvPr>
          <p:cNvSpPr txBox="1"/>
          <p:nvPr/>
        </p:nvSpPr>
        <p:spPr>
          <a:xfrm>
            <a:off x="733424" y="6068484"/>
            <a:ext cx="9458326" cy="646331"/>
          </a:xfrm>
          <a:prstGeom prst="rect">
            <a:avLst/>
          </a:prstGeom>
          <a:noFill/>
        </p:spPr>
        <p:txBody>
          <a:bodyPr wrap="square" rtlCol="0">
            <a:spAutoFit/>
          </a:bodyPr>
          <a:lstStyle/>
          <a:p>
            <a:r>
              <a:rPr lang="en-GB" dirty="0"/>
              <a:t>These are joined phonemes. Joined phonemes are two or more letters which together make only one sound.</a:t>
            </a:r>
          </a:p>
        </p:txBody>
      </p:sp>
      <p:pic>
        <p:nvPicPr>
          <p:cNvPr id="3" name="Recorded Sound">
            <a:hlinkClick r:id="" action="ppaction://media"/>
            <a:extLst>
              <a:ext uri="{FF2B5EF4-FFF2-40B4-BE49-F238E27FC236}">
                <a16:creationId xmlns:a16="http://schemas.microsoft.com/office/drawing/2014/main" id="{AC7B04AB-1252-485A-AE84-A092397568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6061" y="262917"/>
            <a:ext cx="487363" cy="487363"/>
          </a:xfrm>
          <a:prstGeom prst="rect">
            <a:avLst/>
          </a:prstGeom>
        </p:spPr>
      </p:pic>
      <p:pic>
        <p:nvPicPr>
          <p:cNvPr id="4" name="Recorded Sound">
            <a:hlinkClick r:id="" action="ppaction://media"/>
            <a:extLst>
              <a:ext uri="{FF2B5EF4-FFF2-40B4-BE49-F238E27FC236}">
                <a16:creationId xmlns:a16="http://schemas.microsoft.com/office/drawing/2014/main" id="{FCBFA9FF-1A9F-40E5-BA4A-AF4267C4FA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7708" y="6147967"/>
            <a:ext cx="487363" cy="487363"/>
          </a:xfrm>
          <a:prstGeom prst="rect">
            <a:avLst/>
          </a:prstGeom>
        </p:spPr>
      </p:pic>
    </p:spTree>
    <p:extLst>
      <p:ext uri="{BB962C8B-B14F-4D97-AF65-F5344CB8AC3E}">
        <p14:creationId xmlns:p14="http://schemas.microsoft.com/office/powerpoint/2010/main" val="32394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A165-EF37-458E-8B3A-BE5471D2782E}"/>
              </a:ext>
            </a:extLst>
          </p:cNvPr>
          <p:cNvSpPr>
            <a:spLocks noGrp="1"/>
          </p:cNvSpPr>
          <p:nvPr>
            <p:ph type="title"/>
          </p:nvPr>
        </p:nvSpPr>
        <p:spPr/>
        <p:txBody>
          <a:bodyPr/>
          <a:lstStyle/>
          <a:p>
            <a:br>
              <a:rPr lang="en-GB" b="1" dirty="0">
                <a:latin typeface="Comic Sans MS" panose="030F0702030302020204" pitchFamily="66" charset="0"/>
              </a:rPr>
            </a:br>
            <a:r>
              <a:rPr lang="en-GB" b="1" dirty="0">
                <a:latin typeface="Comic Sans MS" panose="030F0702030302020204" pitchFamily="66" charset="0"/>
              </a:rPr>
              <a:t>‘</a:t>
            </a:r>
            <a:r>
              <a:rPr lang="en-GB" b="1" dirty="0" err="1">
                <a:latin typeface="Comic Sans MS" panose="030F0702030302020204" pitchFamily="66" charset="0"/>
              </a:rPr>
              <a:t>ea</a:t>
            </a:r>
            <a:r>
              <a:rPr lang="en-GB" b="1" dirty="0">
                <a:latin typeface="Comic Sans MS" panose="030F0702030302020204" pitchFamily="66" charset="0"/>
              </a:rPr>
              <a:t>’ bread</a:t>
            </a:r>
          </a:p>
        </p:txBody>
      </p:sp>
      <p:sp>
        <p:nvSpPr>
          <p:cNvPr id="3" name="Content Placeholder 2">
            <a:extLst>
              <a:ext uri="{FF2B5EF4-FFF2-40B4-BE49-F238E27FC236}">
                <a16:creationId xmlns:a16="http://schemas.microsoft.com/office/drawing/2014/main" id="{97D1D647-262F-4B9D-975A-60DF7ABA3AB3}"/>
              </a:ext>
            </a:extLst>
          </p:cNvPr>
          <p:cNvSpPr>
            <a:spLocks noGrp="1"/>
          </p:cNvSpPr>
          <p:nvPr>
            <p:ph idx="1"/>
          </p:nvPr>
        </p:nvSpPr>
        <p:spPr>
          <a:xfrm>
            <a:off x="844947" y="2043953"/>
            <a:ext cx="10515600" cy="4351338"/>
          </a:xfrm>
        </p:spPr>
        <p:txBody>
          <a:bodyPr/>
          <a:lstStyle/>
          <a:p>
            <a:pPr>
              <a:lnSpc>
                <a:spcPct val="107000"/>
              </a:lnSpc>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Do you know what sound this phoneme makes?</a:t>
            </a:r>
          </a:p>
          <a:p>
            <a:pPr>
              <a:lnSpc>
                <a:spcPct val="107000"/>
              </a:lnSpc>
            </a:pPr>
            <a:endParaRPr lang="en-GB" sz="1800" b="1" dirty="0">
              <a:latin typeface="Comic Sans MS" panose="030F0702030302020204" pitchFamily="66" charset="0"/>
              <a:ea typeface="Times New Roman" panose="02020603050405020304" pitchFamily="18" charset="0"/>
              <a:cs typeface="Times New Roman" panose="02020603050405020304" pitchFamily="18" charset="0"/>
            </a:endParaRPr>
          </a:p>
          <a:p>
            <a:pPr>
              <a:lnSpc>
                <a:spcPct val="107000"/>
              </a:lnSpc>
            </a:pPr>
            <a:r>
              <a:rPr lang="en-GB" sz="1800" b="1" dirty="0">
                <a:latin typeface="Comic Sans MS" panose="030F0702030302020204" pitchFamily="66" charset="0"/>
                <a:ea typeface="Times New Roman" panose="02020603050405020304" pitchFamily="18" charset="0"/>
                <a:cs typeface="Times New Roman" panose="02020603050405020304" pitchFamily="18" charset="0"/>
              </a:rPr>
              <a:t>S</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ay the phoneme aloud and think about what your mouth is doing.</a:t>
            </a:r>
          </a:p>
          <a:p>
            <a:pPr marL="0" indent="0">
              <a:lnSpc>
                <a:spcPct val="107000"/>
              </a:lnSpc>
              <a:buNone/>
            </a:pP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Write the phoneme in the air then on the table or carpet in front of you whilst </a:t>
            </a:r>
            <a:r>
              <a:rPr lang="en-GB" sz="1800" b="1" dirty="0">
                <a:latin typeface="Comic Sans MS" panose="030F0702030302020204" pitchFamily="66" charset="0"/>
                <a:ea typeface="Times New Roman" panose="02020603050405020304" pitchFamily="18" charset="0"/>
                <a:cs typeface="Times New Roman" panose="02020603050405020304" pitchFamily="18" charset="0"/>
              </a:rPr>
              <a:t>making</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the sound.</a:t>
            </a: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5A816DD2-1129-416A-A37A-9AFF441D9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0141" y="4814047"/>
            <a:ext cx="2150409" cy="1891553"/>
          </a:xfrm>
          <a:prstGeom prst="rect">
            <a:avLst/>
          </a:prstGeom>
        </p:spPr>
      </p:pic>
      <p:pic>
        <p:nvPicPr>
          <p:cNvPr id="4" name="Recorded Sound">
            <a:hlinkClick r:id="" action="ppaction://media"/>
            <a:extLst>
              <a:ext uri="{FF2B5EF4-FFF2-40B4-BE49-F238E27FC236}">
                <a16:creationId xmlns:a16="http://schemas.microsoft.com/office/drawing/2014/main" id="{C8F0010F-37CB-47F0-84E0-6E80A46753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78" y="121443"/>
            <a:ext cx="727869" cy="727869"/>
          </a:xfrm>
          <a:prstGeom prst="rect">
            <a:avLst/>
          </a:prstGeom>
        </p:spPr>
      </p:pic>
      <p:pic>
        <p:nvPicPr>
          <p:cNvPr id="6" name="Recorded Sound">
            <a:hlinkClick r:id="" action="ppaction://media"/>
            <a:extLst>
              <a:ext uri="{FF2B5EF4-FFF2-40B4-BE49-F238E27FC236}">
                <a16:creationId xmlns:a16="http://schemas.microsoft.com/office/drawing/2014/main" id="{912DDA37-5902-4714-BFBA-1D59F9CE70D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06137" y="1166792"/>
            <a:ext cx="357187" cy="357187"/>
          </a:xfrm>
          <a:prstGeom prst="rect">
            <a:avLst/>
          </a:prstGeom>
        </p:spPr>
      </p:pic>
    </p:spTree>
    <p:extLst>
      <p:ext uri="{BB962C8B-B14F-4D97-AF65-F5344CB8AC3E}">
        <p14:creationId xmlns:p14="http://schemas.microsoft.com/office/powerpoint/2010/main" val="23654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9893-7642-477B-8073-92A1FCFB825E}"/>
              </a:ext>
            </a:extLst>
          </p:cNvPr>
          <p:cNvSpPr>
            <a:spLocks noGrp="1"/>
          </p:cNvSpPr>
          <p:nvPr>
            <p:ph type="title"/>
          </p:nvPr>
        </p:nvSpPr>
        <p:spPr>
          <a:xfrm>
            <a:off x="838200" y="209551"/>
            <a:ext cx="10515600" cy="1481138"/>
          </a:xfrm>
        </p:spPr>
        <p:txBody>
          <a:bodyPr>
            <a:normAutofit fontScale="90000"/>
          </a:bodyPr>
          <a:lstStyle/>
          <a:p>
            <a:br>
              <a:rPr lang="en-GB" dirty="0">
                <a:latin typeface="Comic Sans MS" panose="030F0702030302020204" pitchFamily="66" charset="0"/>
              </a:rPr>
            </a:br>
            <a:r>
              <a:rPr lang="en-GB" dirty="0">
                <a:latin typeface="Comic Sans MS" panose="030F0702030302020204" pitchFamily="66" charset="0"/>
              </a:rPr>
              <a:t>The story of ‘</a:t>
            </a:r>
            <a:r>
              <a:rPr lang="en-GB" dirty="0" err="1">
                <a:latin typeface="Comic Sans MS" panose="030F0702030302020204" pitchFamily="66" charset="0"/>
              </a:rPr>
              <a:t>ea</a:t>
            </a:r>
            <a:r>
              <a:rPr lang="en-GB" dirty="0">
                <a:latin typeface="Comic Sans MS" panose="030F0702030302020204" pitchFamily="66" charset="0"/>
              </a:rPr>
              <a:t>’</a:t>
            </a:r>
            <a:br>
              <a:rPr lang="en-GB" dirty="0">
                <a:latin typeface="Comic Sans MS" panose="030F0702030302020204" pitchFamily="66"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latin typeface="Times New Roman" panose="02020603050405020304" pitchFamily="18" charset="0"/>
                <a:ea typeface="Calibri" panose="020F0502020204030204" pitchFamily="34" charset="0"/>
                <a:cs typeface="Times New Roman" panose="02020603050405020304" pitchFamily="18" charset="0"/>
              </a:rPr>
              <a:t>Listen to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phoneme story for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ea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Which words do you hear the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ea</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 phoneme in?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36D06033-936B-48FD-96E1-BCF73FBD7F3D}"/>
              </a:ext>
            </a:extLst>
          </p:cNvPr>
          <p:cNvSpPr txBox="1"/>
          <p:nvPr/>
        </p:nvSpPr>
        <p:spPr>
          <a:xfrm>
            <a:off x="838200" y="6413160"/>
            <a:ext cx="10515599" cy="374077"/>
          </a:xfrm>
          <a:prstGeom prst="rect">
            <a:avLst/>
          </a:prstGeom>
          <a:noFill/>
        </p:spPr>
        <p:txBody>
          <a:bodyPr wrap="square" rtlCol="0">
            <a:spAutoFit/>
          </a:bodyPr>
          <a:lstStyle/>
          <a:p>
            <a:pPr lvl="0">
              <a:lnSpc>
                <a:spcPct val="107000"/>
              </a:lnSpc>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Task</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 Can you think of any other words which contain the phoneme? - Make a list.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7">
            <a:extLst>
              <a:ext uri="{FF2B5EF4-FFF2-40B4-BE49-F238E27FC236}">
                <a16:creationId xmlns:a16="http://schemas.microsoft.com/office/drawing/2014/main" id="{D5B6F430-472F-44E1-B242-C0C3AB4765F6}"/>
              </a:ext>
            </a:extLst>
          </p:cNvPr>
          <p:cNvSpPr txBox="1">
            <a:spLocks noGrp="1"/>
          </p:cNvSpPr>
          <p:nvPr>
            <p:ph idx="1"/>
          </p:nvPr>
        </p:nvSpPr>
        <p:spPr>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indent="0" algn="just">
              <a:lnSpc>
                <a:spcPct val="150000"/>
              </a:lnSpc>
              <a:buNone/>
            </a:pPr>
            <a:r>
              <a:rPr lang="en-GB" sz="2200" dirty="0">
                <a:effectLst/>
                <a:latin typeface="Sassoon Infant Rg"/>
                <a:ea typeface="Calibri" panose="020F0502020204030204" pitchFamily="34" charset="0"/>
                <a:cs typeface="Cordia New" panose="020B0304020202020204" pitchFamily="34" charset="-34"/>
              </a:rPr>
              <a:t>The weather was very pleasant so instead of playing games after breakfast, Mum asked Ben and Belle if they would like to make some fresh bread. They had to measure the flour and put it in a bowl then added some water and yeast. Now they had to squeeze and roll the dough out on the work top. </a:t>
            </a:r>
            <a:endParaRPr lang="en-GB" sz="11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2200" dirty="0">
                <a:effectLst/>
                <a:latin typeface="Sassoon Infant Rg"/>
                <a:ea typeface="Calibri" panose="020F0502020204030204" pitchFamily="34" charset="0"/>
                <a:cs typeface="Cordia New" panose="020B0304020202020204" pitchFamily="34" charset="-34"/>
              </a:rPr>
              <a:t>Soon the dough was ready to go in a bread tin and be put in the oven to cook.</a:t>
            </a:r>
            <a:endParaRPr lang="en-GB" sz="11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2200" dirty="0">
                <a:effectLst/>
                <a:latin typeface="Sassoon Infant Rg"/>
                <a:ea typeface="Calibri" panose="020F0502020204030204" pitchFamily="34" charset="0"/>
                <a:cs typeface="Cordia New" panose="020B0304020202020204" pitchFamily="34" charset="-34"/>
              </a:rPr>
              <a:t>“What a pleasant smell,” said Belle. “I hope it’s ready soon. I’m starving!”</a:t>
            </a:r>
            <a:endParaRPr lang="en-GB" sz="1100" dirty="0">
              <a:effectLst/>
              <a:latin typeface="Calibri" panose="020F0502020204030204" pitchFamily="34" charset="0"/>
              <a:ea typeface="Calibri" panose="020F0502020204030204" pitchFamily="34" charset="0"/>
              <a:cs typeface="Cordia New" panose="020B0304020202020204" pitchFamily="34" charset="-34"/>
            </a:endParaRPr>
          </a:p>
          <a:p>
            <a:pPr marL="0" indent="0" algn="just">
              <a:lnSpc>
                <a:spcPct val="150000"/>
              </a:lnSpc>
              <a:buNone/>
            </a:pPr>
            <a:r>
              <a:rPr lang="en-GB" sz="2200" dirty="0">
                <a:effectLst/>
                <a:latin typeface="Sassoon Infant Rg"/>
                <a:ea typeface="Calibri" panose="020F0502020204030204" pitchFamily="34" charset="0"/>
                <a:cs typeface="Cordia New" panose="020B0304020202020204" pitchFamily="34" charset="-34"/>
              </a:rPr>
              <a:t>Dasher nodded his head. Mum spread some butter onto the bread. They all ate it.</a:t>
            </a:r>
            <a:endParaRPr lang="en-GB" sz="11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9" name="Picture 8">
            <a:extLst>
              <a:ext uri="{FF2B5EF4-FFF2-40B4-BE49-F238E27FC236}">
                <a16:creationId xmlns:a16="http://schemas.microsoft.com/office/drawing/2014/main" id="{DF6711FD-4516-4BA9-80DA-E03CAF638666}"/>
              </a:ext>
            </a:extLst>
          </p:cNvPr>
          <p:cNvPicPr/>
          <p:nvPr/>
        </p:nvPicPr>
        <p:blipFill>
          <a:blip r:embed="rId6"/>
          <a:stretch>
            <a:fillRect/>
          </a:stretch>
        </p:blipFill>
        <p:spPr>
          <a:xfrm>
            <a:off x="8425543" y="139959"/>
            <a:ext cx="3624062" cy="1786927"/>
          </a:xfrm>
          <a:prstGeom prst="rect">
            <a:avLst/>
          </a:prstGeom>
        </p:spPr>
      </p:pic>
      <p:pic>
        <p:nvPicPr>
          <p:cNvPr id="10" name="Recorded Sound">
            <a:hlinkClick r:id="" action="ppaction://media"/>
            <a:extLst>
              <a:ext uri="{FF2B5EF4-FFF2-40B4-BE49-F238E27FC236}">
                <a16:creationId xmlns:a16="http://schemas.microsoft.com/office/drawing/2014/main" id="{D4DDEF3C-5609-4538-A86D-ACCA6BF70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28" y="462757"/>
            <a:ext cx="487363" cy="487363"/>
          </a:xfrm>
          <a:prstGeom prst="rect">
            <a:avLst/>
          </a:prstGeom>
        </p:spPr>
      </p:pic>
      <p:pic>
        <p:nvPicPr>
          <p:cNvPr id="11" name="Recorded Sound">
            <a:hlinkClick r:id="" action="ppaction://media"/>
            <a:extLst>
              <a:ext uri="{FF2B5EF4-FFF2-40B4-BE49-F238E27FC236}">
                <a16:creationId xmlns:a16="http://schemas.microsoft.com/office/drawing/2014/main" id="{BD1FD389-40BB-4254-AEB3-76F44CC859A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2827" y="6299874"/>
            <a:ext cx="487363" cy="487363"/>
          </a:xfrm>
          <a:prstGeom prst="rect">
            <a:avLst/>
          </a:prstGeom>
        </p:spPr>
      </p:pic>
    </p:spTree>
    <p:extLst>
      <p:ext uri="{BB962C8B-B14F-4D97-AF65-F5344CB8AC3E}">
        <p14:creationId xmlns:p14="http://schemas.microsoft.com/office/powerpoint/2010/main" val="41522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3F0C-A0AE-403C-BF63-A8ADB8B2E6DC}"/>
              </a:ext>
            </a:extLst>
          </p:cNvPr>
          <p:cNvSpPr>
            <a:spLocks noGrp="1"/>
          </p:cNvSpPr>
          <p:nvPr>
            <p:ph type="title"/>
          </p:nvPr>
        </p:nvSpPr>
        <p:spPr>
          <a:xfrm>
            <a:off x="847531" y="729398"/>
            <a:ext cx="10515600" cy="1318208"/>
          </a:xfrm>
        </p:spPr>
        <p:txBody>
          <a:bodyPr>
            <a:normAutofit fontScale="90000"/>
          </a:bodyPr>
          <a:lstStyle/>
          <a:p>
            <a:pPr>
              <a:lnSpc>
                <a:spcPct val="150000"/>
              </a:lnSpc>
            </a:pPr>
            <a:r>
              <a:rPr lang="en-GB" sz="2200" b="1" u="sng" dirty="0">
                <a:solidFill>
                  <a:schemeClr val="accent1">
                    <a:lumMod val="75000"/>
                  </a:schemeClr>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b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br>
            <a:br>
              <a:rPr lang="en-GB" sz="1300" dirty="0">
                <a:effectLst/>
                <a:latin typeface="Comic Sans MS" panose="030F0702030302020204" pitchFamily="66" charset="0"/>
                <a:ea typeface="Times New Roman" panose="02020603050405020304" pitchFamily="18" charset="0"/>
                <a:cs typeface="Times New Roman" panose="02020603050405020304" pitchFamily="18" charset="0"/>
              </a:rPr>
            </a:b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Use the activities in your spelling grid, magnetic letters or activities of your own choice to revise </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err="1">
                <a:latin typeface="Comic Sans MS" panose="030F0702030302020204" pitchFamily="66" charset="0"/>
                <a:ea typeface="Times New Roman" panose="02020603050405020304" pitchFamily="18" charset="0"/>
                <a:cs typeface="Times New Roman" panose="02020603050405020304" pitchFamily="18" charset="0"/>
              </a:rPr>
              <a:t>ea</a:t>
            </a:r>
            <a:r>
              <a:rPr lang="en-GB" sz="2200" dirty="0">
                <a:latin typeface="Comic Sans MS" panose="030F0702030302020204" pitchFamily="66" charset="0"/>
                <a:ea typeface="Times New Roman" panose="02020603050405020304" pitchFamily="18" charset="0"/>
                <a:cs typeface="Times New Roman" panose="02020603050405020304" pitchFamily="18" charset="0"/>
              </a:rPr>
              <a:t>’</a:t>
            </a:r>
            <a:r>
              <a:rPr lang="en-GB" sz="2200" dirty="0">
                <a:effectLst/>
                <a:latin typeface="Comic Sans MS" panose="030F0702030302020204" pitchFamily="66" charset="0"/>
                <a:ea typeface="Times New Roman" panose="02020603050405020304" pitchFamily="18" charset="0"/>
                <a:cs typeface="Times New Roman" panose="02020603050405020304" pitchFamily="18" charset="0"/>
              </a:rPr>
              <a:t> phoneme words.</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8" name="TextBox 7">
            <a:extLst>
              <a:ext uri="{FF2B5EF4-FFF2-40B4-BE49-F238E27FC236}">
                <a16:creationId xmlns:a16="http://schemas.microsoft.com/office/drawing/2014/main" id="{3A88020E-B0FD-4D03-9C61-DC4A4CA7391A}"/>
              </a:ext>
            </a:extLst>
          </p:cNvPr>
          <p:cNvSpPr txBox="1"/>
          <p:nvPr/>
        </p:nvSpPr>
        <p:spPr>
          <a:xfrm>
            <a:off x="847531" y="1940029"/>
            <a:ext cx="2136711" cy="4722831"/>
          </a:xfrm>
          <a:prstGeom prst="rect">
            <a:avLst/>
          </a:prstGeom>
          <a:noFill/>
          <a:ln w="57150">
            <a:solidFill>
              <a:schemeClr val="accent1"/>
            </a:solidFill>
          </a:ln>
        </p:spPr>
        <p:txBody>
          <a:bodyPr wrap="square" rtlCol="0">
            <a:spAutoFit/>
          </a:bodyPr>
          <a:lstStyle/>
          <a:p>
            <a:pPr algn="ctr">
              <a:lnSpc>
                <a:spcPct val="107000"/>
              </a:lnSpc>
              <a:spcAft>
                <a:spcPts val="800"/>
              </a:spcAft>
            </a:pPr>
            <a:r>
              <a:rPr lang="en-GB" sz="2000" dirty="0">
                <a:solidFill>
                  <a:srgbClr val="C632BB"/>
                </a:solidFill>
                <a:effectLst/>
                <a:latin typeface="Comic Sans MS" panose="030F0702030302020204" pitchFamily="66" charset="0"/>
                <a:ea typeface="Times New Roman" panose="02020603050405020304" pitchFamily="18" charset="0"/>
                <a:cs typeface="Times New Roman" panose="02020603050405020304" pitchFamily="18" charset="0"/>
              </a:rPr>
              <a:t>Phoneme words</a:t>
            </a:r>
          </a:p>
          <a:p>
            <a:pPr algn="ctr">
              <a:lnSpc>
                <a:spcPct val="107000"/>
              </a:lnSpc>
              <a:spcAft>
                <a:spcPts val="800"/>
              </a:spcAft>
            </a:pPr>
            <a:r>
              <a:rPr lang="en-GB" sz="20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bread</a:t>
            </a:r>
          </a:p>
          <a:p>
            <a:pPr algn="ctr">
              <a:lnSpc>
                <a:spcPct val="107000"/>
              </a:lnSpc>
              <a:spcAft>
                <a:spcPts val="800"/>
              </a:spcAft>
            </a:pPr>
            <a:r>
              <a:rPr lang="en-GB" sz="2000" dirty="0">
                <a:solidFill>
                  <a:srgbClr val="0070C0"/>
                </a:solidFill>
                <a:latin typeface="Comic Sans MS" panose="030F0702030302020204" pitchFamily="66" charset="0"/>
                <a:ea typeface="Times New Roman" panose="02020603050405020304" pitchFamily="18" charset="0"/>
                <a:cs typeface="Times New Roman" panose="02020603050405020304" pitchFamily="18" charset="0"/>
              </a:rPr>
              <a:t>head</a:t>
            </a:r>
          </a:p>
          <a:p>
            <a:pPr algn="ctr">
              <a:lnSpc>
                <a:spcPct val="107000"/>
              </a:lnSpc>
              <a:spcAft>
                <a:spcPts val="800"/>
              </a:spcAft>
            </a:pPr>
            <a:r>
              <a:rPr lang="en-GB" sz="200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deaf</a:t>
            </a:r>
            <a:endParaRPr lang="en-GB" sz="2000"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ctr">
              <a:lnSpc>
                <a:spcPct val="107000"/>
              </a:lnSpc>
              <a:spcAft>
                <a:spcPts val="800"/>
              </a:spcAft>
            </a:pP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ready </a:t>
            </a:r>
          </a:p>
          <a:p>
            <a:pPr algn="ctr">
              <a:lnSpc>
                <a:spcPct val="107000"/>
              </a:lnSpc>
              <a:spcAft>
                <a:spcPts val="800"/>
              </a:spcAft>
            </a:pPr>
            <a:r>
              <a:rPr lang="en-GB" sz="2000"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dead</a:t>
            </a: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sz="2000"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rPr>
              <a:t>instead</a:t>
            </a: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pleasant </a:t>
            </a:r>
          </a:p>
          <a:p>
            <a:pPr algn="ctr">
              <a:lnSpc>
                <a:spcPct val="107000"/>
              </a:lnSpc>
              <a:spcAft>
                <a:spcPts val="800"/>
              </a:spcAft>
            </a:pPr>
            <a:r>
              <a:rPr lang="en-GB" sz="2000" dirty="0">
                <a:solidFill>
                  <a:srgbClr val="0070C0"/>
                </a:solidFill>
                <a:effectLst/>
                <a:latin typeface="Comic Sans MS" panose="030F0702030302020204" pitchFamily="66" charset="0"/>
                <a:ea typeface="Times New Roman" panose="02020603050405020304" pitchFamily="18" charset="0"/>
                <a:cs typeface="Times New Roman" panose="02020603050405020304" pitchFamily="18" charset="0"/>
              </a:rPr>
              <a:t>pheasant </a:t>
            </a:r>
          </a:p>
          <a:p>
            <a:pPr algn="ctr">
              <a:lnSpc>
                <a:spcPct val="107000"/>
              </a:lnSpc>
              <a:spcAft>
                <a:spcPts val="800"/>
              </a:spcAft>
            </a:pPr>
            <a:r>
              <a:rPr lang="en-GB" sz="2000"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w</a:t>
            </a:r>
            <a:r>
              <a:rPr lang="en-GB" sz="2000" dirty="0">
                <a:solidFill>
                  <a:srgbClr val="00B050"/>
                </a:solidFill>
                <a:effectLst/>
                <a:latin typeface="Comic Sans MS" panose="030F0702030302020204" pitchFamily="66" charset="0"/>
                <a:ea typeface="Times New Roman" panose="02020603050405020304" pitchFamily="18" charset="0"/>
                <a:cs typeface="Times New Roman" panose="02020603050405020304" pitchFamily="18" charset="0"/>
              </a:rPr>
              <a:t>eather</a:t>
            </a:r>
          </a:p>
          <a:p>
            <a:pPr algn="ctr">
              <a:lnSpc>
                <a:spcPct val="107000"/>
              </a:lnSpc>
              <a:spcAft>
                <a:spcPts val="800"/>
              </a:spcAft>
            </a:pPr>
            <a:r>
              <a:rPr lang="en-GB" sz="2000"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feather</a:t>
            </a: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08D06DFA-EF64-451A-B14B-6D622AFD7154}"/>
              </a:ext>
            </a:extLst>
          </p:cNvPr>
          <p:cNvSpPr txBox="1"/>
          <p:nvPr/>
        </p:nvSpPr>
        <p:spPr>
          <a:xfrm>
            <a:off x="4416109" y="1940029"/>
            <a:ext cx="6419461" cy="3786165"/>
          </a:xfrm>
          <a:prstGeom prst="rect">
            <a:avLst/>
          </a:prstGeom>
          <a:noFill/>
        </p:spPr>
        <p:txBody>
          <a:bodyPr wrap="square" rtlCol="0">
            <a:spAutoFit/>
          </a:bodyPr>
          <a:lstStyle/>
          <a:p>
            <a:pPr fontAlgn="base">
              <a:lnSpc>
                <a:spcPct val="107000"/>
              </a:lnSpc>
              <a:spcAft>
                <a:spcPts val="2020"/>
              </a:spcAft>
            </a:pPr>
            <a:r>
              <a:rPr lang="en-GB" sz="2000" dirty="0">
                <a:solidFill>
                  <a:srgbClr val="FF0000"/>
                </a:solidFill>
                <a:effectLst/>
                <a:latin typeface="Comic Sans MS" panose="030F0702030302020204" pitchFamily="66" charset="0"/>
                <a:ea typeface="Times New Roman" panose="02020603050405020304" pitchFamily="18" charset="0"/>
                <a:cs typeface="Times New Roman" panose="02020603050405020304" pitchFamily="18" charset="0"/>
              </a:rPr>
              <a:t>Sentences</a:t>
            </a: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Choose three words from the list or three of your own words and write a sentence for each.</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fontAlgn="base">
              <a:lnSpc>
                <a:spcPct val="107000"/>
              </a:lnSpc>
              <a:spcAft>
                <a:spcPts val="2020"/>
              </a:spcAf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Remember your core targets –</a:t>
            </a:r>
            <a:endParaRPr lang="en-GB" sz="20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capital letters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full stops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finger spaces</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000" dirty="0">
                <a:solidFill>
                  <a:srgbClr val="333333"/>
                </a:solidFill>
                <a:effectLst/>
                <a:latin typeface="Comic Sans MS" panose="030F0702030302020204" pitchFamily="66" charset="0"/>
                <a:ea typeface="Times New Roman" panose="02020603050405020304" pitchFamily="18" charset="0"/>
                <a:cs typeface="Times New Roman" panose="02020603050405020304" pitchFamily="18" charset="0"/>
              </a:rPr>
              <a:t>use a connective – and, but, because, so</a:t>
            </a:r>
            <a:endParaRPr lang="en-GB" sz="2000" dirty="0">
              <a:solidFill>
                <a:srgbClr val="333333"/>
              </a:solidFill>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86465BEB-AE45-48D5-9EDA-F162F2B09B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1506" y="1060450"/>
            <a:ext cx="487363" cy="487363"/>
          </a:xfrm>
          <a:prstGeom prst="rect">
            <a:avLst/>
          </a:prstGeom>
        </p:spPr>
      </p:pic>
      <p:pic>
        <p:nvPicPr>
          <p:cNvPr id="4" name="Recorded Sound">
            <a:hlinkClick r:id="" action="ppaction://media"/>
            <a:extLst>
              <a:ext uri="{FF2B5EF4-FFF2-40B4-BE49-F238E27FC236}">
                <a16:creationId xmlns:a16="http://schemas.microsoft.com/office/drawing/2014/main" id="{6E868959-69A4-4D41-B729-0A42C60C15C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870325" y="2103962"/>
            <a:ext cx="487363" cy="487363"/>
          </a:xfrm>
          <a:prstGeom prst="rect">
            <a:avLst/>
          </a:prstGeom>
        </p:spPr>
      </p:pic>
      <p:pic>
        <p:nvPicPr>
          <p:cNvPr id="6" name="Picture 5">
            <a:extLst>
              <a:ext uri="{FF2B5EF4-FFF2-40B4-BE49-F238E27FC236}">
                <a16:creationId xmlns:a16="http://schemas.microsoft.com/office/drawing/2014/main" id="{F61FC1AD-A5CE-4B29-A167-A4469C6B4C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9053" y="5452229"/>
            <a:ext cx="1734176" cy="1318208"/>
          </a:xfrm>
          <a:prstGeom prst="rect">
            <a:avLst/>
          </a:prstGeom>
        </p:spPr>
      </p:pic>
      <p:sp>
        <p:nvSpPr>
          <p:cNvPr id="5" name="TextBox 4">
            <a:extLst>
              <a:ext uri="{FF2B5EF4-FFF2-40B4-BE49-F238E27FC236}">
                <a16:creationId xmlns:a16="http://schemas.microsoft.com/office/drawing/2014/main" id="{C6A2E165-2618-45E8-8BDF-89FC4FA7C891}"/>
              </a:ext>
            </a:extLst>
          </p:cNvPr>
          <p:cNvSpPr txBox="1"/>
          <p:nvPr/>
        </p:nvSpPr>
        <p:spPr>
          <a:xfrm>
            <a:off x="4416109" y="5925150"/>
            <a:ext cx="6680719" cy="646331"/>
          </a:xfrm>
          <a:prstGeom prst="rect">
            <a:avLst/>
          </a:prstGeom>
          <a:noFill/>
        </p:spPr>
        <p:txBody>
          <a:bodyPr wrap="square" rtlCol="0">
            <a:spAutoFit/>
          </a:bodyPr>
          <a:lstStyle/>
          <a:p>
            <a:r>
              <a:rPr lang="en-GB" b="1" u="sng" dirty="0"/>
              <a:t>Extension Task </a:t>
            </a:r>
            <a:r>
              <a:rPr lang="en-GB" u="sng" dirty="0"/>
              <a:t>(optional)</a:t>
            </a:r>
          </a:p>
          <a:p>
            <a:r>
              <a:rPr lang="en-GB" dirty="0"/>
              <a:t>‘</a:t>
            </a:r>
            <a:r>
              <a:rPr lang="en-GB" dirty="0" err="1"/>
              <a:t>ea</a:t>
            </a:r>
            <a:r>
              <a:rPr lang="en-GB" dirty="0"/>
              <a:t>’ phoneme worksheet</a:t>
            </a:r>
          </a:p>
        </p:txBody>
      </p:sp>
      <p:pic>
        <p:nvPicPr>
          <p:cNvPr id="10" name="Recorded Sound">
            <a:hlinkClick r:id="" action="ppaction://media"/>
            <a:extLst>
              <a:ext uri="{FF2B5EF4-FFF2-40B4-BE49-F238E27FC236}">
                <a16:creationId xmlns:a16="http://schemas.microsoft.com/office/drawing/2014/main" id="{314888E7-D3D1-487C-8231-13CD9064F8E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870325" y="6084118"/>
            <a:ext cx="487363" cy="487363"/>
          </a:xfrm>
          <a:prstGeom prst="rect">
            <a:avLst/>
          </a:prstGeom>
        </p:spPr>
      </p:pic>
      <p:pic>
        <p:nvPicPr>
          <p:cNvPr id="11" name="Recorded Sound">
            <a:hlinkClick r:id="" action="ppaction://media"/>
            <a:extLst>
              <a:ext uri="{FF2B5EF4-FFF2-40B4-BE49-F238E27FC236}">
                <a16:creationId xmlns:a16="http://schemas.microsoft.com/office/drawing/2014/main" id="{07B21AF3-FAA2-4A05-A79C-FA13829DED6D}"/>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301747" y="1940029"/>
            <a:ext cx="487363" cy="487363"/>
          </a:xfrm>
          <a:prstGeom prst="rect">
            <a:avLst/>
          </a:prstGeom>
        </p:spPr>
      </p:pic>
    </p:spTree>
    <p:extLst>
      <p:ext uri="{BB962C8B-B14F-4D97-AF65-F5344CB8AC3E}">
        <p14:creationId xmlns:p14="http://schemas.microsoft.com/office/powerpoint/2010/main" val="2172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99"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135"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3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878D-9EA5-451B-A658-987BF0E8D3B4}"/>
              </a:ext>
            </a:extLst>
          </p:cNvPr>
          <p:cNvSpPr>
            <a:spLocks noGrp="1"/>
          </p:cNvSpPr>
          <p:nvPr>
            <p:ph type="title"/>
          </p:nvPr>
        </p:nvSpPr>
        <p:spPr>
          <a:xfrm>
            <a:off x="838200" y="365125"/>
            <a:ext cx="10515600" cy="587375"/>
          </a:xfrm>
        </p:spPr>
        <p:txBody>
          <a:bodyPr>
            <a:normAutofit fontScale="90000"/>
          </a:bodyPr>
          <a:lstStyle/>
          <a:p>
            <a:r>
              <a:rPr lang="en-GB" dirty="0">
                <a:latin typeface="Comic Sans MS" panose="030F0702030302020204" pitchFamily="66" charset="0"/>
              </a:rPr>
              <a:t>Task 2 – Common Words</a:t>
            </a:r>
          </a:p>
        </p:txBody>
      </p:sp>
      <p:sp>
        <p:nvSpPr>
          <p:cNvPr id="3" name="Content Placeholder 2">
            <a:extLst>
              <a:ext uri="{FF2B5EF4-FFF2-40B4-BE49-F238E27FC236}">
                <a16:creationId xmlns:a16="http://schemas.microsoft.com/office/drawing/2014/main" id="{D1C1EA44-1713-4E7F-A84D-F42D72C4E19F}"/>
              </a:ext>
            </a:extLst>
          </p:cNvPr>
          <p:cNvSpPr>
            <a:spLocks noGrp="1"/>
          </p:cNvSpPr>
          <p:nvPr>
            <p:ph idx="1"/>
          </p:nvPr>
        </p:nvSpPr>
        <p:spPr>
          <a:xfrm>
            <a:off x="838200" y="952499"/>
            <a:ext cx="10515600" cy="5308342"/>
          </a:xfrm>
        </p:spPr>
        <p:txBody>
          <a:bodyPr>
            <a:normAutofit fontScale="32500" lnSpcReduction="20000"/>
          </a:bodyPr>
          <a:lstStyle/>
          <a:p>
            <a:pPr marL="0"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Look at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 common word below.</a:t>
            </a:r>
          </a:p>
          <a:p>
            <a:pPr marL="0" lvl="0" indent="0">
              <a:lnSpc>
                <a:spcPct val="107000"/>
              </a:lnSpc>
              <a:spcAft>
                <a:spcPts val="800"/>
              </a:spcAft>
              <a:buSzPts val="1000"/>
              <a:buNone/>
              <a:tabLst>
                <a:tab pos="457200" algn="l"/>
              </a:tabLst>
            </a:pPr>
            <a:endParaRPr lang="en-GB" sz="72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lvl="0" indent="0">
              <a:lnSpc>
                <a:spcPct val="107000"/>
              </a:lnSpc>
              <a:spcAft>
                <a:spcPts val="800"/>
              </a:spcAft>
              <a:buSzPts val="1000"/>
              <a:buNone/>
              <a:tabLst>
                <a:tab pos="457200" algn="l"/>
              </a:tabLst>
            </a:pPr>
            <a:r>
              <a:rPr lang="en-GB" sz="12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learn</a:t>
            </a:r>
            <a:endParaRPr lang="en-GB" sz="12300" b="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latin typeface="Comic Sans MS" panose="030F0702030302020204" pitchFamily="66"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R</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ead the word and say it aloud</a:t>
            </a:r>
            <a:r>
              <a:rPr lang="en-GB" sz="7200" dirty="0">
                <a:latin typeface="Comic Sans MS" panose="030F0702030302020204" pitchFamily="66"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letters are in the word? </a:t>
            </a:r>
            <a:r>
              <a:rPr lang="en-GB" sz="7200" dirty="0">
                <a:latin typeface="Comic Sans MS" panose="030F0702030302020204" pitchFamily="66" charset="0"/>
                <a:ea typeface="Times New Roman" panose="02020603050405020304" pitchFamily="18" charset="0"/>
                <a:cs typeface="Times New Roman" panose="02020603050405020304" pitchFamily="18" charset="0"/>
              </a:rPr>
              <a:t>Count</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 them.</a:t>
            </a:r>
          </a:p>
          <a:p>
            <a:pPr marL="342900" lvl="0" indent="-342900">
              <a:lnSpc>
                <a:spcPct val="107000"/>
              </a:lnSpc>
              <a:spcAft>
                <a:spcPts val="800"/>
              </a:spcAft>
              <a:buSzPts val="1000"/>
              <a:buFont typeface="Symbol" panose="05050102010706020507" pitchFamily="18" charset="2"/>
              <a:buChar char=""/>
              <a:tabLst>
                <a:tab pos="457200" algn="l"/>
              </a:tabLst>
            </a:pP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7200" dirty="0">
                <a:latin typeface="Comic Sans MS" panose="030F0702030302020204" pitchFamily="66" charset="0"/>
                <a:ea typeface="Times New Roman" panose="02020603050405020304" pitchFamily="18" charset="0"/>
                <a:cs typeface="Times New Roman" panose="02020603050405020304" pitchFamily="18" charset="0"/>
              </a:rPr>
              <a:t>H</a:t>
            </a:r>
            <a:r>
              <a:rPr lang="en-GB" sz="7200" dirty="0">
                <a:effectLst/>
                <a:latin typeface="Comic Sans MS" panose="030F0702030302020204" pitchFamily="66" charset="0"/>
                <a:ea typeface="Times New Roman" panose="02020603050405020304" pitchFamily="18" charset="0"/>
                <a:cs typeface="Times New Roman" panose="02020603050405020304" pitchFamily="18" charset="0"/>
              </a:rPr>
              <a:t>ow many sounds/phonemes are in the word?</a:t>
            </a:r>
            <a:endParaRPr lang="en-GB" sz="72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p:txBody>
      </p:sp>
      <p:pic>
        <p:nvPicPr>
          <p:cNvPr id="6" name="Picture 5">
            <a:extLst>
              <a:ext uri="{FF2B5EF4-FFF2-40B4-BE49-F238E27FC236}">
                <a16:creationId xmlns:a16="http://schemas.microsoft.com/office/drawing/2014/main" id="{14068930-644C-4B32-8E2A-0605D14EF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787" y="178500"/>
            <a:ext cx="3219819" cy="2578147"/>
          </a:xfrm>
          <a:prstGeom prst="rect">
            <a:avLst/>
          </a:prstGeom>
        </p:spPr>
      </p:pic>
      <p:pic>
        <p:nvPicPr>
          <p:cNvPr id="5" name="Recorded Sound">
            <a:hlinkClick r:id="" action="ppaction://media"/>
            <a:extLst>
              <a:ext uri="{FF2B5EF4-FFF2-40B4-BE49-F238E27FC236}">
                <a16:creationId xmlns:a16="http://schemas.microsoft.com/office/drawing/2014/main" id="{7FAFE52E-0832-452B-8CE9-F308CCA31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371823"/>
            <a:ext cx="487363" cy="487363"/>
          </a:xfrm>
          <a:prstGeom prst="rect">
            <a:avLst/>
          </a:prstGeom>
        </p:spPr>
      </p:pic>
    </p:spTree>
    <p:extLst>
      <p:ext uri="{BB962C8B-B14F-4D97-AF65-F5344CB8AC3E}">
        <p14:creationId xmlns:p14="http://schemas.microsoft.com/office/powerpoint/2010/main" val="23040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D1C94-453E-4675-9604-C62C292572AC}"/>
              </a:ext>
            </a:extLst>
          </p:cNvPr>
          <p:cNvSpPr>
            <a:spLocks noGrp="1"/>
          </p:cNvSpPr>
          <p:nvPr>
            <p:ph idx="1"/>
          </p:nvPr>
        </p:nvSpPr>
        <p:spPr>
          <a:xfrm>
            <a:off x="582705" y="1116107"/>
            <a:ext cx="7525871" cy="5311588"/>
          </a:xfrm>
        </p:spPr>
        <p:txBody>
          <a:bodyPr>
            <a:normAutofit fontScale="92500"/>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hoose a spelling strategy</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to help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you </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learn the word.</a:t>
            </a:r>
          </a:p>
          <a:p>
            <a:pPr marL="0" indent="0">
              <a:lnSpc>
                <a:spcPct val="107000"/>
              </a:lnSpc>
              <a:spcAft>
                <a:spcPts val="800"/>
              </a:spcAft>
              <a:buSzPts val="1000"/>
              <a:buNone/>
              <a:tabLst>
                <a:tab pos="457200" algn="l"/>
              </a:tabLst>
            </a:pPr>
            <a:r>
              <a:rPr lang="en-GB" sz="3300" b="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                 learn</a:t>
            </a:r>
            <a:endParaRPr lang="en-GB" sz="3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Make the word with some magnetic letters if you have them.</a:t>
            </a:r>
            <a:r>
              <a:rPr lang="en-GB" sz="2300" dirty="0">
                <a:latin typeface="Comic Sans MS" panose="030F0702030302020204" pitchFamily="66" charset="0"/>
                <a:ea typeface="Times New Roman" panose="02020603050405020304" pitchFamily="18" charset="0"/>
                <a:cs typeface="Times New Roman" panose="02020603050405020304" pitchFamily="18" charset="0"/>
              </a:rPr>
              <a:t> L</a:t>
            </a: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ook carefully at the word and ‘take a photograph of it ‘ in your mind.</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effectLst/>
                <a:latin typeface="Comic Sans MS" panose="030F0702030302020204" pitchFamily="66" charset="0"/>
                <a:ea typeface="Times New Roman" panose="02020603050405020304" pitchFamily="18" charset="0"/>
                <a:cs typeface="Times New Roman" panose="02020603050405020304" pitchFamily="18" charset="0"/>
              </a:rPr>
              <a:t>Now </a:t>
            </a:r>
            <a:r>
              <a:rPr lang="en-GB" sz="2300" dirty="0">
                <a:latin typeface="Comic Sans MS" panose="030F0702030302020204" pitchFamily="66" charset="0"/>
                <a:ea typeface="Times New Roman" panose="02020603050405020304" pitchFamily="18" charset="0"/>
                <a:cs typeface="Times New Roman" panose="02020603050405020304" pitchFamily="18" charset="0"/>
              </a:rPr>
              <a:t>close your eyes and jumble up the letters.</a:t>
            </a:r>
          </a:p>
          <a:p>
            <a:pPr marL="342900" lvl="0" indent="-342900">
              <a:lnSpc>
                <a:spcPct val="107000"/>
              </a:lnSpc>
              <a:spcAft>
                <a:spcPts val="800"/>
              </a:spcAft>
              <a:buSzPts val="1000"/>
              <a:buFont typeface="Symbol" panose="05050102010706020507" pitchFamily="18" charset="2"/>
              <a:buChar char=""/>
              <a:tabLst>
                <a:tab pos="457200" algn="l"/>
              </a:tabLst>
            </a:pP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300" dirty="0">
                <a:latin typeface="Comic Sans MS" panose="030F0702030302020204" pitchFamily="66" charset="0"/>
                <a:ea typeface="Times New Roman" panose="02020603050405020304" pitchFamily="18" charset="0"/>
                <a:cs typeface="Times New Roman" panose="02020603050405020304" pitchFamily="18" charset="0"/>
              </a:rPr>
              <a:t>Can you spell the word again using the spelling strategy you chose to help you?</a:t>
            </a:r>
            <a:endParaRPr lang="en-GB" sz="23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D1FDFA2A-D290-42E5-AAB3-8298B3DDA137}"/>
              </a:ext>
            </a:extLst>
          </p:cNvPr>
          <p:cNvSpPr txBox="1"/>
          <p:nvPr/>
        </p:nvSpPr>
        <p:spPr>
          <a:xfrm>
            <a:off x="843804" y="137917"/>
            <a:ext cx="7990914" cy="584775"/>
          </a:xfrm>
          <a:prstGeom prst="rect">
            <a:avLst/>
          </a:prstGeom>
          <a:noFill/>
        </p:spPr>
        <p:txBody>
          <a:bodyPr wrap="square">
            <a:spAutoFit/>
          </a:bodyPr>
          <a:lstStyle/>
          <a:p>
            <a:r>
              <a:rPr lang="en-GB" sz="3200" b="1" dirty="0">
                <a:latin typeface="Comic Sans MS" panose="030F0702030302020204" pitchFamily="66" charset="0"/>
              </a:rPr>
              <a:t>Task 2 – Common Words – contd.</a:t>
            </a:r>
            <a:endParaRPr lang="en-GB" sz="3200" b="1" dirty="0"/>
          </a:p>
        </p:txBody>
      </p:sp>
      <p:sp>
        <p:nvSpPr>
          <p:cNvPr id="7" name="TextBox 6">
            <a:extLst>
              <a:ext uri="{FF2B5EF4-FFF2-40B4-BE49-F238E27FC236}">
                <a16:creationId xmlns:a16="http://schemas.microsoft.com/office/drawing/2014/main" id="{1C0884D8-9111-4161-B61C-0DAAFE81AAEE}"/>
              </a:ext>
            </a:extLst>
          </p:cNvPr>
          <p:cNvSpPr txBox="1"/>
          <p:nvPr/>
        </p:nvSpPr>
        <p:spPr>
          <a:xfrm>
            <a:off x="8485094" y="714991"/>
            <a:ext cx="3503988" cy="6001643"/>
          </a:xfrm>
          <a:prstGeom prst="rect">
            <a:avLst/>
          </a:prstGeom>
          <a:noFill/>
          <a:ln w="76200">
            <a:solidFill>
              <a:srgbClr val="D763CF"/>
            </a:solidFill>
          </a:ln>
        </p:spPr>
        <p:txBody>
          <a:bodyPr wrap="square" rtlCol="0">
            <a:spAutoFit/>
          </a:bodyPr>
          <a:lstStyle/>
          <a:p>
            <a:pPr algn="ctr"/>
            <a:r>
              <a:rPr lang="en-GB" sz="3200" b="1" dirty="0"/>
              <a:t>Spelling Strategies</a:t>
            </a:r>
          </a:p>
          <a:p>
            <a:endParaRPr lang="en-GB" sz="1600" b="1" dirty="0"/>
          </a:p>
          <a:p>
            <a:pPr lvl="1"/>
            <a:r>
              <a:rPr lang="en-GB" sz="2000" dirty="0">
                <a:solidFill>
                  <a:srgbClr val="C00000"/>
                </a:solidFill>
                <a:latin typeface="Comic Sans MS" panose="030F0702030302020204" pitchFamily="66" charset="0"/>
              </a:rPr>
              <a:t>Sounding out</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 Shape</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Use a mnemonic</a:t>
            </a:r>
          </a:p>
          <a:p>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Syllabification</a:t>
            </a:r>
          </a:p>
          <a:p>
            <a:endParaRPr lang="en-GB" sz="2000" dirty="0">
              <a:latin typeface="Comic Sans MS" panose="030F0702030302020204" pitchFamily="66" charset="0"/>
            </a:endParaRPr>
          </a:p>
          <a:p>
            <a:pPr lvl="1"/>
            <a:r>
              <a:rPr lang="en-GB" sz="2000" dirty="0">
                <a:latin typeface="Comic Sans MS" panose="030F0702030302020204" pitchFamily="66" charset="0"/>
              </a:rPr>
              <a:t>Compound words</a:t>
            </a:r>
          </a:p>
          <a:p>
            <a:endParaRPr lang="en-GB" sz="2000" dirty="0">
              <a:latin typeface="Comic Sans MS" panose="030F0702030302020204" pitchFamily="66" charset="0"/>
            </a:endParaRPr>
          </a:p>
          <a:p>
            <a:pPr lvl="1"/>
            <a:r>
              <a:rPr lang="en-GB" sz="2000" dirty="0">
                <a:solidFill>
                  <a:srgbClr val="0070C0"/>
                </a:solidFill>
                <a:latin typeface="Comic Sans MS" panose="030F0702030302020204" pitchFamily="66" charset="0"/>
              </a:rPr>
              <a:t>Words within words</a:t>
            </a:r>
          </a:p>
          <a:p>
            <a:endParaRPr lang="en-GB" sz="2000" dirty="0">
              <a:latin typeface="Comic Sans MS" panose="030F0702030302020204" pitchFamily="66" charset="0"/>
            </a:endParaRPr>
          </a:p>
          <a:p>
            <a:pPr lvl="1"/>
            <a:r>
              <a:rPr lang="en-GB" sz="2000" dirty="0">
                <a:solidFill>
                  <a:srgbClr val="00B050"/>
                </a:solidFill>
                <a:latin typeface="Comic Sans MS" panose="030F0702030302020204" pitchFamily="66" charset="0"/>
              </a:rPr>
              <a:t>Tricky letters</a:t>
            </a:r>
          </a:p>
          <a:p>
            <a:pPr lvl="1"/>
            <a:endParaRPr lang="en-GB" sz="2000" dirty="0">
              <a:latin typeface="Comic Sans MS" panose="030F0702030302020204" pitchFamily="66" charset="0"/>
            </a:endParaRPr>
          </a:p>
          <a:p>
            <a:pPr lvl="1"/>
            <a:r>
              <a:rPr lang="en-GB" sz="2000" dirty="0">
                <a:solidFill>
                  <a:srgbClr val="FF0000"/>
                </a:solidFill>
                <a:latin typeface="Comic Sans MS" panose="030F0702030302020204" pitchFamily="66" charset="0"/>
              </a:rPr>
              <a:t>Use an analogy</a:t>
            </a:r>
          </a:p>
          <a:p>
            <a:pPr marL="342900" indent="-342900">
              <a:buFont typeface="+mj-lt"/>
              <a:buAutoNum type="arabicPeriod"/>
            </a:pPr>
            <a:endParaRPr lang="en-GB" dirty="0"/>
          </a:p>
          <a:p>
            <a:endParaRPr lang="en-GB" dirty="0"/>
          </a:p>
        </p:txBody>
      </p:sp>
      <p:pic>
        <p:nvPicPr>
          <p:cNvPr id="2" name="Recorded Sound">
            <a:hlinkClick r:id="" action="ppaction://media"/>
            <a:extLst>
              <a:ext uri="{FF2B5EF4-FFF2-40B4-BE49-F238E27FC236}">
                <a16:creationId xmlns:a16="http://schemas.microsoft.com/office/drawing/2014/main" id="{032F60DF-1665-4604-A73F-15166B5A82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342" y="1116107"/>
            <a:ext cx="487363" cy="487363"/>
          </a:xfrm>
          <a:prstGeom prst="rect">
            <a:avLst/>
          </a:prstGeom>
        </p:spPr>
      </p:pic>
      <p:pic>
        <p:nvPicPr>
          <p:cNvPr id="4" name="Recorded Sound">
            <a:hlinkClick r:id="" action="ppaction://media"/>
            <a:extLst>
              <a:ext uri="{FF2B5EF4-FFF2-40B4-BE49-F238E27FC236}">
                <a16:creationId xmlns:a16="http://schemas.microsoft.com/office/drawing/2014/main" id="{E5B50659-2FCD-4404-9E5D-EF8EDE93305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5341" y="2391423"/>
            <a:ext cx="487363" cy="487363"/>
          </a:xfrm>
          <a:prstGeom prst="rect">
            <a:avLst/>
          </a:prstGeom>
        </p:spPr>
      </p:pic>
    </p:spTree>
    <p:extLst>
      <p:ext uri="{BB962C8B-B14F-4D97-AF65-F5344CB8AC3E}">
        <p14:creationId xmlns:p14="http://schemas.microsoft.com/office/powerpoint/2010/main" val="17224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662</TotalTime>
  <Words>966</Words>
  <Application>Microsoft Office PowerPoint</Application>
  <PresentationFormat>Widescreen</PresentationFormat>
  <Paragraphs>124</Paragraphs>
  <Slides>12</Slides>
  <Notes>0</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Comic Sans MS</vt:lpstr>
      <vt:lpstr>Sassoon Infant Rg</vt:lpstr>
      <vt:lpstr>Symbol</vt:lpstr>
      <vt:lpstr>Times New Roman</vt:lpstr>
      <vt:lpstr>Office Theme</vt:lpstr>
      <vt:lpstr>       Spelling   WB 25.1.21</vt:lpstr>
      <vt:lpstr>We are learning to -</vt:lpstr>
      <vt:lpstr>  Sing or say the alphabet. When we sing the alphabet we use the letter names.  What sound does each of these letters make? These are single phonemes. One letter = one sound.</vt:lpstr>
      <vt:lpstr>Do you know what sounds these phonemes make?</vt:lpstr>
      <vt:lpstr> ‘ea’ bread</vt:lpstr>
      <vt:lpstr> The story of ‘ea’  Listen to the phoneme story for ‘ea’. Which words do you hear the ‘ea’ phoneme in? </vt:lpstr>
      <vt:lpstr>Phoneme Words  Use the activities in your spelling grid, magnetic letters or activities of your own choice to revise ‘ea’ phoneme words. </vt:lpstr>
      <vt:lpstr>Task 2 – Common Words</vt:lpstr>
      <vt:lpstr>PowerPoint Presentation</vt:lpstr>
      <vt:lpstr>children  because  earth</vt:lpstr>
      <vt:lpstr>Task 3 - Dictation</vt:lpstr>
      <vt:lpstr>Task 4 – Elkonin Boxes and Common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and Grammar  WB 18.1.21</dc:title>
  <dc:creator>Kara Skelton</dc:creator>
  <cp:lastModifiedBy>Kara Skelton</cp:lastModifiedBy>
  <cp:revision>40</cp:revision>
  <dcterms:created xsi:type="dcterms:W3CDTF">2021-01-13T08:23:11Z</dcterms:created>
  <dcterms:modified xsi:type="dcterms:W3CDTF">2021-01-19T14:41:26Z</dcterms:modified>
</cp:coreProperties>
</file>