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7" r:id="rId10"/>
    <p:sldId id="268" r:id="rId11"/>
    <p:sldId id="264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a Skelton" initials="KS" lastIdx="1" clrIdx="0">
    <p:extLst>
      <p:ext uri="{19B8F6BF-5375-455C-9EA6-DF929625EA0E}">
        <p15:presenceInfo xmlns:p15="http://schemas.microsoft.com/office/powerpoint/2012/main" userId="ba0c89ca0aa5b89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E13F"/>
    <a:srgbClr val="D763CF"/>
    <a:srgbClr val="0000FF"/>
    <a:srgbClr val="C632BB"/>
    <a:srgbClr val="DD79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a Skelton" userId="ba0c89ca0aa5b89a" providerId="LiveId" clId="{BEA8C509-AF1D-4365-9411-94C80A686252}"/>
    <pc:docChg chg="modSld">
      <pc:chgData name="Kara Skelton" userId="ba0c89ca0aa5b89a" providerId="LiveId" clId="{BEA8C509-AF1D-4365-9411-94C80A686252}" dt="2021-01-14T15:39:23.671" v="12" actId="1076"/>
      <pc:docMkLst>
        <pc:docMk/>
      </pc:docMkLst>
      <pc:sldChg chg="modSp mod">
        <pc:chgData name="Kara Skelton" userId="ba0c89ca0aa5b89a" providerId="LiveId" clId="{BEA8C509-AF1D-4365-9411-94C80A686252}" dt="2021-01-14T15:39:23.671" v="12" actId="1076"/>
        <pc:sldMkLst>
          <pc:docMk/>
          <pc:sldMk cId="4059349336" sldId="256"/>
        </pc:sldMkLst>
        <pc:spChg chg="mod">
          <ac:chgData name="Kara Skelton" userId="ba0c89ca0aa5b89a" providerId="LiveId" clId="{BEA8C509-AF1D-4365-9411-94C80A686252}" dt="2021-01-14T15:39:23.671" v="12" actId="1076"/>
          <ac:spMkLst>
            <pc:docMk/>
            <pc:sldMk cId="4059349336" sldId="256"/>
            <ac:spMk id="2" creationId="{996E6BF2-648D-4D4F-80EE-D9DDA862D9C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BF8A3-8876-49B0-8946-1F4572EEBE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710297-2A90-43DB-A666-8D93B4E796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279C0-2ACB-4DB6-96F9-4E79B24D4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359D9-4F10-45B2-9AC6-F7479D9EBDCC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78742-C7FB-4A26-92F0-9D3451F9B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7245C-5BCE-47FE-9004-63C7078CB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DA528-94AE-43D7-B29A-1FB9154921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888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D8725-24A9-4E57-9F54-CB0004A98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6602B7-1081-445F-9A87-ABD85F2D9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31C7A-EDFB-416E-B4BD-CA39234F3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359D9-4F10-45B2-9AC6-F7479D9EBDCC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FA422-1B49-4001-8EB2-A34A7B25C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ECBBF-289D-4CE3-BD35-5FD10ADEC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DA528-94AE-43D7-B29A-1FB9154921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093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CB33E0-592A-4900-9C1C-B28C71003B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01ECD9-6755-4D82-83FE-385C56E047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6395C-8D1A-4D96-A497-F7A56922E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359D9-4F10-45B2-9AC6-F7479D9EBDCC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CF288-B4DD-4C3A-962A-9E7874099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4AE9A-8F9C-4C85-A784-FB16BDFE7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DA528-94AE-43D7-B29A-1FB9154921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490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25B95-42BE-4011-B4DB-9FE05925D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1E3FF-C08F-4B0D-81C5-15331DB594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FED67-5719-40ED-8DFE-101816B84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359D9-4F10-45B2-9AC6-F7479D9EBDCC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2B63B-39B7-4836-B338-128A5C9FD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F1AC2-1FCB-4364-9B36-B8CC61D67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DA528-94AE-43D7-B29A-1FB9154921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934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4481E-30BF-4E0B-8BFC-F6CD1555B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8B0EE7-AE66-4BF9-867D-C208388D4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085BE-F306-4A1F-9F34-330FB53C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359D9-4F10-45B2-9AC6-F7479D9EBDCC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8F787-8463-4BB7-A8FD-1855467F9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5AABB-C335-43D3-892D-C47F6A6FE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DA528-94AE-43D7-B29A-1FB9154921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555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885C2-115A-4328-A661-89564C090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C683B-E12F-454B-AB2E-9160AB12DF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5DD363-5276-4FE5-BAFD-D99397D741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1B0EB8-3EEF-45CC-A384-8BC2D1BEB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359D9-4F10-45B2-9AC6-F7479D9EBDCC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12524D-0397-4AE8-8D90-A0FACE84D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D5D4A0-C704-4775-A914-5C27BF05E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DA528-94AE-43D7-B29A-1FB9154921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569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2B796-683E-4B11-B93C-62D019541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607D7B-D143-4F71-95F7-8009A25674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17DE15-647D-4445-B617-FB23C4BC8B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93C1C8-B34B-40D2-AC13-373AFD98ED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6DD6D2-AB3F-4477-BFA5-EE620AD42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E2B27F-CE6C-4AF4-B258-E5F79DE1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359D9-4F10-45B2-9AC6-F7479D9EBDCC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E32C6C-A354-4489-BAD1-616BDD036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FF41C0-A11C-48BA-A35E-98B938096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DA528-94AE-43D7-B29A-1FB9154921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909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BD929-190B-46F8-BFDC-8EB2CD317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20CC77-AF28-4866-86C4-6E005DCB3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359D9-4F10-45B2-9AC6-F7479D9EBDCC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609E9F-B2DA-409A-A219-4E728FAFC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4503E3-74D4-4C96-BCE8-1994070B9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DA528-94AE-43D7-B29A-1FB9154921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996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61D9D6-FBB4-4FFB-B105-03F785108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359D9-4F10-45B2-9AC6-F7479D9EBDCC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8C632C-C333-436A-89F7-FB905F6C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B2C0E9-C439-45BE-BA08-737D24C4E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DA528-94AE-43D7-B29A-1FB9154921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210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A9A18-F115-44B8-86ED-C7C7818B6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3698C-165A-4427-A7DA-347C959DC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9F20D-ACDD-4292-AD0B-71C31F59B4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13027-F4F6-43D8-8E4A-32779685B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359D9-4F10-45B2-9AC6-F7479D9EBDCC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05ADB2-A6E4-4C68-A8BD-734A07BA0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9DC52-5A7F-4A0B-95A2-26F031BE4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DA528-94AE-43D7-B29A-1FB9154921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361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77A12-4FB2-4D5E-9179-DBF98CA06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E68CD4-A9AE-4C35-851A-7CC7F4DCC7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D56F97-C3F7-4AB8-81CF-58A97765F5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AE3635-4AB8-481F-9888-B1C9A50B2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359D9-4F10-45B2-9AC6-F7479D9EBDCC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556400-F183-42AB-9576-D0AB71F3E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10C233-7863-4BEA-B881-8FC385761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DA528-94AE-43D7-B29A-1FB9154921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539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DFA128-E980-4CAC-99F7-A997F6E14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D6C03-7FC2-46D2-B216-8CCAA0CE7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4EF96-DC94-4D0B-B007-195CEE186F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359D9-4F10-45B2-9AC6-F7479D9EBDCC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0ECF8-898A-4FAD-AEFC-EF6121AC39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49D4E-117D-497A-A65C-2D43E3091B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DA528-94AE-43D7-B29A-1FB9154921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72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4a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8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media9.m4a"/><Relationship Id="rId5" Type="http://schemas.microsoft.com/office/2007/relationships/media" Target="../media/media9.m4a"/><Relationship Id="rId4" Type="http://schemas.openxmlformats.org/officeDocument/2006/relationships/audio" Target="../media/media8.m4a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1.jp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63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E6BF2-648D-4D4F-80EE-D9DDA862D9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75703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en-GB" sz="8000" dirty="0">
                <a:latin typeface="+mn-lt"/>
              </a:rPr>
            </a:br>
            <a:br>
              <a:rPr lang="en-GB" sz="8000" dirty="0">
                <a:latin typeface="+mn-lt"/>
              </a:rPr>
            </a:br>
            <a:br>
              <a:rPr lang="en-GB" sz="8000" dirty="0">
                <a:latin typeface="+mn-lt"/>
              </a:rPr>
            </a:br>
            <a:br>
              <a:rPr lang="en-GB" sz="8000" dirty="0">
                <a:latin typeface="+mn-lt"/>
              </a:rPr>
            </a:br>
            <a:br>
              <a:rPr lang="en-GB" sz="8000" dirty="0">
                <a:latin typeface="+mn-lt"/>
              </a:rPr>
            </a:br>
            <a:br>
              <a:rPr lang="en-GB" sz="8000" dirty="0">
                <a:latin typeface="+mn-lt"/>
              </a:rPr>
            </a:br>
            <a:br>
              <a:rPr lang="en-GB" sz="8000" dirty="0">
                <a:latin typeface="+mn-lt"/>
              </a:rPr>
            </a:br>
            <a:r>
              <a:rPr lang="en-GB" sz="8000" dirty="0">
                <a:latin typeface="+mn-lt"/>
              </a:rPr>
              <a:t>Spelling </a:t>
            </a:r>
            <a:br>
              <a:rPr lang="en-GB" sz="8000" dirty="0">
                <a:latin typeface="+mn-lt"/>
              </a:rPr>
            </a:br>
            <a:br>
              <a:rPr lang="en-GB" dirty="0">
                <a:latin typeface="+mn-lt"/>
              </a:rPr>
            </a:br>
            <a:r>
              <a:rPr lang="en-GB" dirty="0">
                <a:latin typeface="+mn-lt"/>
              </a:rPr>
              <a:t>WB 18.1.21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30FBED-8DAB-4B1A-8FFC-820B2CC6B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25" y="4167187"/>
            <a:ext cx="28194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49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1B555-9AE0-4E80-A7D1-5514DD74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family</a:t>
            </a:r>
            <a:r>
              <a:rPr lang="en-GB" dirty="0">
                <a:latin typeface="Comic Sans MS" panose="030F0702030302020204" pitchFamily="66" charset="0"/>
              </a:rPr>
              <a:t>		</a:t>
            </a:r>
            <a:r>
              <a:rPr lang="en-GB" dirty="0">
                <a:solidFill>
                  <a:srgbClr val="0000FF"/>
                </a:solidFill>
                <a:latin typeface="Comic Sans MS" panose="030F0702030302020204" pitchFamily="66" charset="0"/>
              </a:rPr>
              <a:t>how</a:t>
            </a:r>
            <a:r>
              <a:rPr lang="en-GB" dirty="0">
                <a:latin typeface="Comic Sans MS" panose="030F0702030302020204" pitchFamily="66" charset="0"/>
              </a:rPr>
              <a:t>		</a:t>
            </a:r>
            <a:r>
              <a:rPr lang="en-GB" dirty="0">
                <a:solidFill>
                  <a:srgbClr val="00B050"/>
                </a:solidFill>
                <a:latin typeface="Comic Sans MS" panose="030F0702030302020204" pitchFamily="66" charset="0"/>
              </a:rPr>
              <a:t>might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D5BD3-5168-42EC-B05A-887F71A5F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8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repeat the process with each of the common words above, choosing an appropriate spelling strategy for each word.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endParaRPr lang="en-GB" b="1" u="sng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GB" b="1" u="sng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Written Task</a:t>
            </a:r>
            <a:endParaRPr lang="en-GB" sz="2800" b="1" u="sng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Worksheet - Practise writing each word three times, using correct letter formation, c</a:t>
            </a:r>
            <a:r>
              <a:rPr lang="en-GB" sz="28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omplete spelling strategies grid and fill the gaps to complete the sentences.</a:t>
            </a:r>
            <a:endParaRPr lang="en-GB" sz="2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EEEE13-F504-46E6-BE3A-A3375615D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788" y="784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1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732E6-794F-487F-AF8C-D54FD022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5975"/>
          </a:xfrm>
        </p:spPr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Task 3 - Dictation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61C03-D056-4513-B30C-0A5A04329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7025"/>
            <a:ext cx="10515600" cy="1327150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0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Listen to the sentences. I will say each sentence twice. Write them down on your whiteboard or a piece of paper. You can pause the recording if you need more time to complete the sentence.</a:t>
            </a:r>
            <a:r>
              <a:rPr lang="en-GB" sz="20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2FE07B-C154-4121-9870-FB0B330E6586}"/>
              </a:ext>
            </a:extLst>
          </p:cNvPr>
          <p:cNvSpPr txBox="1"/>
          <p:nvPr/>
        </p:nvSpPr>
        <p:spPr>
          <a:xfrm>
            <a:off x="971549" y="2924175"/>
            <a:ext cx="10382251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Remember your Core Targets</a:t>
            </a:r>
          </a:p>
          <a:p>
            <a:endParaRPr lang="en-GB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</a:rPr>
              <a:t>Capital letters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</a:rPr>
              <a:t>Full stops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</a:rPr>
              <a:t>Finger spaces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0000"/>
              </a:solidFill>
            </a:endParaRPr>
          </a:p>
          <a:p>
            <a:endParaRPr lang="en-GB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0000"/>
              </a:solidFill>
            </a:endParaRPr>
          </a:p>
          <a:p>
            <a:endParaRPr lang="en-GB" sz="2000" dirty="0">
              <a:solidFill>
                <a:srgbClr val="FF0000"/>
              </a:solidFill>
            </a:endParaRPr>
          </a:p>
          <a:p>
            <a:r>
              <a:rPr lang="en-GB" sz="2000" b="1" dirty="0"/>
              <a:t>Remember to read over your work when you have finished to ensure it makes sense.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7FA8DD-D12E-4500-8BC5-95F0B9B0BF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1300" y="1725612"/>
            <a:ext cx="487363" cy="48736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3BB1B77-0392-4547-82C9-A1309787DC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3276" y="50172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7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1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E7B03-82EC-413A-A0BC-978A968D9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7375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Task 4 – Elkonin Boxes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E395B-1D38-44C7-B384-C582D7ECF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975" y="11398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Phoneme words – Elkonin boxes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Listen to the following words. Make and break each word </a:t>
            </a:r>
            <a:r>
              <a:rPr lang="en-GB" sz="18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using your </a:t>
            </a:r>
            <a:r>
              <a:rPr lang="en-GB" sz="1800" dirty="0" err="1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elkonin</a:t>
            </a:r>
            <a:r>
              <a:rPr lang="en-GB" sz="18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boxes to record your answers. You can pause the recording at any time.</a:t>
            </a:r>
            <a:endParaRPr lang="en-GB" sz="1800" dirty="0">
              <a:effectLst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FF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Common words </a:t>
            </a:r>
            <a:r>
              <a:rPr lang="en-GB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Whiteboard/Paper/Word document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latin typeface="Comic Sans MS" panose="030F0702030302020204" pitchFamily="66" charset="0"/>
              </a:rPr>
              <a:t>Now we are going to practise our common words. You can record these on a whiteboard, piece of paper or on a word document. Think about what strategy you can apply to each word to help you spell it. Remember you can pause the recording at any time.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85E768-1C01-4B3A-8F0F-3B54F3B8DB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9743" y="1677334"/>
            <a:ext cx="487363" cy="48736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873DE1-8239-43E7-985D-BD36C90C99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604" y="36828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8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8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7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1E67-0946-4592-B7DD-00EF16729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We are learning to </a:t>
            </a:r>
            <a:r>
              <a:rPr lang="en-GB" dirty="0"/>
              <a:t>-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00C87-3F25-45C3-A82E-0E6C763EA4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Recognise and use single and joined phonemes</a:t>
            </a:r>
          </a:p>
          <a:p>
            <a:endParaRPr lang="en-GB" dirty="0"/>
          </a:p>
          <a:p>
            <a:r>
              <a:rPr lang="en-GB" dirty="0"/>
              <a:t>Say, make, break, read and write words which contain the ‘</a:t>
            </a:r>
            <a:r>
              <a:rPr lang="en-GB" dirty="0" err="1"/>
              <a:t>wr</a:t>
            </a:r>
            <a:r>
              <a:rPr lang="en-GB" dirty="0"/>
              <a:t>’ phoneme</a:t>
            </a:r>
          </a:p>
          <a:p>
            <a:endParaRPr lang="en-GB" dirty="0"/>
          </a:p>
          <a:p>
            <a:r>
              <a:rPr lang="en-GB" dirty="0"/>
              <a:t>use a variety of spelling strategies to spell common words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FE31ED-BFD9-433D-83CA-4637531D2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026" y="5276850"/>
            <a:ext cx="1571624" cy="146208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90DFAB5-0360-4792-9EA1-61A0619395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3158" y="1987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21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08894-FC6F-4679-843D-B9EC30F9B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225" y="401416"/>
            <a:ext cx="10515600" cy="6731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en-GB" sz="2000" dirty="0">
                <a:latin typeface="Comic Sans MS" panose="030F0702030302020204" pitchFamily="66" charset="0"/>
              </a:rPr>
            </a:br>
            <a:br>
              <a:rPr lang="en-GB" sz="2000" dirty="0">
                <a:latin typeface="Comic Sans MS" panose="030F0702030302020204" pitchFamily="66" charset="0"/>
              </a:rPr>
            </a:br>
            <a:r>
              <a:rPr lang="en-GB" sz="2200" dirty="0">
                <a:latin typeface="Comic Sans MS" panose="030F0702030302020204" pitchFamily="66" charset="0"/>
              </a:rPr>
              <a:t>Sing or say the alphabet. When we sing the alphabet we use the letter names. </a:t>
            </a:r>
            <a:br>
              <a:rPr lang="en-GB" sz="2200" dirty="0">
                <a:latin typeface="Comic Sans MS" panose="030F0702030302020204" pitchFamily="66" charset="0"/>
              </a:rPr>
            </a:br>
            <a:r>
              <a:rPr lang="en-GB" sz="2200" dirty="0">
                <a:latin typeface="Comic Sans MS" panose="030F0702030302020204" pitchFamily="66" charset="0"/>
              </a:rPr>
              <a:t>What sound does each of these letters make? These are single phonemes. One letter = one sound.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E99B1C-040A-4374-8A97-B8B1DBF301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851" y="1553368"/>
            <a:ext cx="6747668" cy="375126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FCA47C-9B8C-47BB-A4F3-2FF560B36FBB}"/>
              </a:ext>
            </a:extLst>
          </p:cNvPr>
          <p:cNvSpPr txBox="1"/>
          <p:nvPr/>
        </p:nvSpPr>
        <p:spPr>
          <a:xfrm>
            <a:off x="1038224" y="5445347"/>
            <a:ext cx="992505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How many letters are in the alphabet?</a:t>
            </a:r>
          </a:p>
          <a:p>
            <a:endParaRPr lang="en-GB" sz="800" dirty="0">
              <a:latin typeface="Comic Sans MS" panose="030F0702030302020204" pitchFamily="66" charset="0"/>
            </a:endParaRPr>
          </a:p>
          <a:p>
            <a:r>
              <a:rPr lang="en-GB" sz="2000" dirty="0">
                <a:latin typeface="Comic Sans MS" panose="030F0702030302020204" pitchFamily="66" charset="0"/>
              </a:rPr>
              <a:t>The letters of the alphabet are split into two groups. What are they?</a:t>
            </a:r>
          </a:p>
          <a:p>
            <a:endParaRPr lang="en-GB" sz="800" dirty="0">
              <a:latin typeface="Comic Sans MS" panose="030F0702030302020204" pitchFamily="66" charset="0"/>
            </a:endParaRPr>
          </a:p>
          <a:p>
            <a:r>
              <a:rPr lang="en-GB" sz="2000" dirty="0">
                <a:latin typeface="Comic Sans MS" panose="030F0702030302020204" pitchFamily="66" charset="0"/>
              </a:rPr>
              <a:t>How many letters are in each group?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49D57B-3CE2-447D-B779-1173D20709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9137" y="710042"/>
            <a:ext cx="487363" cy="48736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F7F3B26-4502-4F89-9E55-948E1B5B50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9137" y="5851247"/>
            <a:ext cx="487363" cy="487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0DD23D-B39F-41BE-A657-23C631BFCA7D}"/>
              </a:ext>
            </a:extLst>
          </p:cNvPr>
          <p:cNvSpPr txBox="1"/>
          <p:nvPr/>
        </p:nvSpPr>
        <p:spPr>
          <a:xfrm>
            <a:off x="1038224" y="1306"/>
            <a:ext cx="134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Task 1</a:t>
            </a:r>
          </a:p>
        </p:txBody>
      </p:sp>
    </p:spTree>
    <p:extLst>
      <p:ext uri="{BB962C8B-B14F-4D97-AF65-F5344CB8AC3E}">
        <p14:creationId xmlns:p14="http://schemas.microsoft.com/office/powerpoint/2010/main" val="415947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3FE85-3AD4-4531-BE82-64EE6F37D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185"/>
            <a:ext cx="10515600" cy="726828"/>
          </a:xfrm>
        </p:spPr>
        <p:txBody>
          <a:bodyPr>
            <a:norm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Do you know what sounds these phonemes make?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A58757-6D49-4C86-8844-86F65093D3FA}"/>
              </a:ext>
            </a:extLst>
          </p:cNvPr>
          <p:cNvSpPr txBox="1"/>
          <p:nvPr/>
        </p:nvSpPr>
        <p:spPr>
          <a:xfrm>
            <a:off x="838199" y="1000125"/>
            <a:ext cx="10410825" cy="2886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322ADC4-0668-43D5-992C-C621FA402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4" y="1000125"/>
            <a:ext cx="10515600" cy="514978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sz="5400" dirty="0" err="1">
                <a:solidFill>
                  <a:srgbClr val="FF0000"/>
                </a:solidFill>
              </a:rPr>
              <a:t>sh</a:t>
            </a:r>
            <a:r>
              <a:rPr lang="en-GB" sz="5400" dirty="0">
                <a:solidFill>
                  <a:srgbClr val="FF0000"/>
                </a:solidFill>
              </a:rPr>
              <a:t>		ck		aw		</a:t>
            </a:r>
            <a:r>
              <a:rPr lang="en-GB" sz="5400" dirty="0" err="1">
                <a:solidFill>
                  <a:srgbClr val="FF0000"/>
                </a:solidFill>
              </a:rPr>
              <a:t>wh</a:t>
            </a:r>
            <a:r>
              <a:rPr lang="en-GB" sz="5400" dirty="0">
                <a:solidFill>
                  <a:srgbClr val="FF0000"/>
                </a:solidFill>
              </a:rPr>
              <a:t>		ai		</a:t>
            </a:r>
            <a:r>
              <a:rPr lang="en-GB" sz="5400" dirty="0" err="1">
                <a:solidFill>
                  <a:srgbClr val="FF0000"/>
                </a:solidFill>
              </a:rPr>
              <a:t>ue</a:t>
            </a:r>
            <a:endParaRPr lang="en-GB" sz="5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5400" dirty="0" err="1">
                <a:solidFill>
                  <a:srgbClr val="FF0000"/>
                </a:solidFill>
              </a:rPr>
              <a:t>ph</a:t>
            </a:r>
            <a:r>
              <a:rPr lang="en-GB" sz="5400" dirty="0">
                <a:solidFill>
                  <a:srgbClr val="FF0000"/>
                </a:solidFill>
              </a:rPr>
              <a:t>		</a:t>
            </a:r>
            <a:r>
              <a:rPr lang="en-GB" sz="5400" dirty="0" err="1">
                <a:solidFill>
                  <a:srgbClr val="FF0000"/>
                </a:solidFill>
              </a:rPr>
              <a:t>qu</a:t>
            </a:r>
            <a:r>
              <a:rPr lang="en-GB" sz="5400" dirty="0">
                <a:solidFill>
                  <a:srgbClr val="FF0000"/>
                </a:solidFill>
              </a:rPr>
              <a:t>		ay		</a:t>
            </a:r>
            <a:r>
              <a:rPr lang="en-GB" sz="5400" dirty="0" err="1">
                <a:solidFill>
                  <a:srgbClr val="FF0000"/>
                </a:solidFill>
              </a:rPr>
              <a:t>th</a:t>
            </a:r>
            <a:r>
              <a:rPr lang="en-GB" sz="5400" dirty="0">
                <a:solidFill>
                  <a:srgbClr val="FF0000"/>
                </a:solidFill>
              </a:rPr>
              <a:t>		ow		oy</a:t>
            </a:r>
          </a:p>
          <a:p>
            <a:pPr marL="0" indent="0">
              <a:buNone/>
            </a:pPr>
            <a:endParaRPr lang="en-GB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5400" dirty="0">
                <a:solidFill>
                  <a:srgbClr val="FF0000"/>
                </a:solidFill>
              </a:rPr>
              <a:t>ng		</a:t>
            </a:r>
            <a:r>
              <a:rPr lang="en-GB" sz="5400" dirty="0" err="1">
                <a:solidFill>
                  <a:srgbClr val="FF0000"/>
                </a:solidFill>
              </a:rPr>
              <a:t>oa</a:t>
            </a:r>
            <a:r>
              <a:rPr lang="en-GB" sz="5400" dirty="0">
                <a:solidFill>
                  <a:srgbClr val="FF0000"/>
                </a:solidFill>
              </a:rPr>
              <a:t>		</a:t>
            </a:r>
            <a:r>
              <a:rPr lang="en-GB" sz="5400" dirty="0" err="1">
                <a:solidFill>
                  <a:srgbClr val="FF0000"/>
                </a:solidFill>
              </a:rPr>
              <a:t>ch</a:t>
            </a:r>
            <a:r>
              <a:rPr lang="en-GB" sz="5400" dirty="0">
                <a:solidFill>
                  <a:srgbClr val="FF0000"/>
                </a:solidFill>
              </a:rPr>
              <a:t>		</a:t>
            </a:r>
            <a:r>
              <a:rPr lang="en-GB" sz="5400" dirty="0" err="1">
                <a:solidFill>
                  <a:srgbClr val="FF0000"/>
                </a:solidFill>
              </a:rPr>
              <a:t>oo</a:t>
            </a:r>
            <a:r>
              <a:rPr lang="en-GB" sz="5400" dirty="0">
                <a:solidFill>
                  <a:srgbClr val="FF0000"/>
                </a:solidFill>
              </a:rPr>
              <a:t>		</a:t>
            </a:r>
            <a:r>
              <a:rPr lang="en-GB" sz="5400" dirty="0" err="1">
                <a:solidFill>
                  <a:srgbClr val="FF0000"/>
                </a:solidFill>
              </a:rPr>
              <a:t>ee</a:t>
            </a:r>
            <a:r>
              <a:rPr lang="en-GB" sz="5400" dirty="0">
                <a:solidFill>
                  <a:srgbClr val="FF0000"/>
                </a:solidFill>
              </a:rPr>
              <a:t>		</a:t>
            </a:r>
            <a:r>
              <a:rPr lang="en-GB" sz="5400" dirty="0" err="1">
                <a:solidFill>
                  <a:srgbClr val="FF0000"/>
                </a:solidFill>
              </a:rPr>
              <a:t>ea</a:t>
            </a:r>
            <a:endParaRPr lang="en-GB" sz="5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5400" dirty="0">
                <a:solidFill>
                  <a:srgbClr val="FF0000"/>
                </a:solidFill>
              </a:rPr>
              <a:t>oi		au		a-e		o-e		u-e		ss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5000" dirty="0" err="1">
                <a:solidFill>
                  <a:srgbClr val="FF0000"/>
                </a:solidFill>
              </a:rPr>
              <a:t>ll</a:t>
            </a:r>
            <a:r>
              <a:rPr lang="en-GB" sz="5000" dirty="0">
                <a:solidFill>
                  <a:srgbClr val="FF0000"/>
                </a:solidFill>
              </a:rPr>
              <a:t>		</a:t>
            </a:r>
            <a:r>
              <a:rPr lang="en-GB" sz="5000" dirty="0" err="1">
                <a:solidFill>
                  <a:srgbClr val="FF0000"/>
                </a:solidFill>
              </a:rPr>
              <a:t>ew</a:t>
            </a:r>
            <a:r>
              <a:rPr lang="en-GB" sz="5000" dirty="0">
                <a:solidFill>
                  <a:srgbClr val="FF0000"/>
                </a:solidFill>
              </a:rPr>
              <a:t>		</a:t>
            </a:r>
            <a:r>
              <a:rPr lang="en-GB" sz="5000" dirty="0" err="1">
                <a:solidFill>
                  <a:srgbClr val="FF0000"/>
                </a:solidFill>
              </a:rPr>
              <a:t>ou</a:t>
            </a:r>
            <a:r>
              <a:rPr lang="en-GB" sz="5000" dirty="0">
                <a:solidFill>
                  <a:srgbClr val="FF0000"/>
                </a:solidFill>
              </a:rPr>
              <a:t>		</a:t>
            </a:r>
            <a:r>
              <a:rPr lang="en-GB" sz="5000" dirty="0" err="1">
                <a:solidFill>
                  <a:srgbClr val="FF0000"/>
                </a:solidFill>
              </a:rPr>
              <a:t>igh</a:t>
            </a:r>
            <a:r>
              <a:rPr lang="en-GB" sz="5000" dirty="0">
                <a:solidFill>
                  <a:srgbClr val="FF0000"/>
                </a:solidFill>
              </a:rPr>
              <a:t>		</a:t>
            </a:r>
            <a:r>
              <a:rPr lang="en-GB" sz="5000" dirty="0" err="1">
                <a:solidFill>
                  <a:srgbClr val="FF0000"/>
                </a:solidFill>
              </a:rPr>
              <a:t>i</a:t>
            </a:r>
            <a:r>
              <a:rPr lang="en-GB" sz="5000" dirty="0">
                <a:solidFill>
                  <a:srgbClr val="FF0000"/>
                </a:solidFill>
              </a:rPr>
              <a:t>-e		ff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5400" dirty="0">
                <a:solidFill>
                  <a:srgbClr val="FF0000"/>
                </a:solidFill>
              </a:rPr>
              <a:t>e-e		</a:t>
            </a:r>
            <a:r>
              <a:rPr lang="en-GB" sz="5400" dirty="0" err="1">
                <a:solidFill>
                  <a:srgbClr val="FF0000"/>
                </a:solidFill>
              </a:rPr>
              <a:t>kn</a:t>
            </a:r>
            <a:r>
              <a:rPr lang="en-GB" sz="5400" dirty="0">
                <a:solidFill>
                  <a:srgbClr val="FF0000"/>
                </a:solidFill>
              </a:rPr>
              <a:t>		mb		tch</a:t>
            </a:r>
            <a:r>
              <a:rPr lang="en-GB" dirty="0"/>
              <a:t>	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DA34D7-6885-494C-AF33-38D6ABECB2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629" y="5734718"/>
            <a:ext cx="1638342" cy="10906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15B5F9-3B19-43C7-9E05-5CC7032D0DE4}"/>
              </a:ext>
            </a:extLst>
          </p:cNvPr>
          <p:cNvSpPr txBox="1"/>
          <p:nvPr/>
        </p:nvSpPr>
        <p:spPr>
          <a:xfrm>
            <a:off x="733424" y="6068484"/>
            <a:ext cx="9458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These are joined phonemes. Joined phonemes are two or more letters which together make only one sound.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7B04AB-1252-485A-AE84-A092397568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6061" y="262917"/>
            <a:ext cx="487363" cy="48736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BFA9FF-1A9F-40E5-BA4A-AF4267C4FA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7708" y="61479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3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CA165-EF37-458E-8B3A-BE5471D27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Comic Sans MS" panose="030F0702030302020204" pitchFamily="66" charset="0"/>
              </a:rPr>
              <a:t>‘</a:t>
            </a:r>
            <a:r>
              <a:rPr lang="en-GB" b="1" dirty="0" err="1">
                <a:latin typeface="Comic Sans MS" panose="030F0702030302020204" pitchFamily="66" charset="0"/>
              </a:rPr>
              <a:t>wr</a:t>
            </a:r>
            <a:r>
              <a:rPr lang="en-GB" b="1" dirty="0">
                <a:latin typeface="Comic Sans MS" panose="030F0702030302020204" pitchFamily="66" charset="0"/>
              </a:rPr>
              <a:t>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1D647-262F-4B9D-975A-60DF7ABA3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n-GB" sz="1800" b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you know what sound this phoneme makes?</a:t>
            </a:r>
          </a:p>
          <a:p>
            <a:pPr>
              <a:lnSpc>
                <a:spcPct val="107000"/>
              </a:lnSpc>
            </a:pPr>
            <a:endParaRPr lang="en-GB" sz="1800" b="1" dirty="0"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1800" b="1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1800" b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ay the phoneme aloud and think about what your mouth is doing.</a:t>
            </a:r>
          </a:p>
          <a:p>
            <a:pPr marL="0" indent="0">
              <a:lnSpc>
                <a:spcPct val="107000"/>
              </a:lnSpc>
              <a:buNone/>
            </a:pPr>
            <a:endParaRPr lang="en-GB" sz="1800" b="1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b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Write the phoneme in the air then on the table or carpet in front of you whilst </a:t>
            </a:r>
            <a:r>
              <a:rPr lang="en-GB" sz="1800" b="1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making</a:t>
            </a:r>
            <a:r>
              <a:rPr lang="en-GB" sz="1800" b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sound.</a:t>
            </a:r>
            <a:endParaRPr lang="en-GB" sz="1800" b="1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816DD2-1129-416A-A37A-9AFF441D92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141" y="4814047"/>
            <a:ext cx="2150409" cy="189155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F0010F-37CB-47F0-84E0-6E80A4675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488" y="1893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7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29893-7642-477B-8073-92A1FCFB8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551"/>
            <a:ext cx="10515600" cy="1481138"/>
          </a:xfrm>
        </p:spPr>
        <p:txBody>
          <a:bodyPr>
            <a:normAutofit fontScale="90000"/>
          </a:bodyPr>
          <a:lstStyle/>
          <a:p>
            <a:br>
              <a:rPr lang="en-GB" dirty="0">
                <a:latin typeface="Comic Sans MS" panose="030F0702030302020204" pitchFamily="66" charset="0"/>
              </a:rPr>
            </a:br>
            <a:r>
              <a:rPr lang="en-GB" dirty="0">
                <a:latin typeface="Comic Sans MS" panose="030F0702030302020204" pitchFamily="66" charset="0"/>
              </a:rPr>
              <a:t>The story of ‘</a:t>
            </a:r>
            <a:r>
              <a:rPr lang="en-GB" dirty="0" err="1">
                <a:latin typeface="Comic Sans MS" panose="030F0702030302020204" pitchFamily="66" charset="0"/>
              </a:rPr>
              <a:t>wr</a:t>
            </a:r>
            <a:r>
              <a:rPr lang="en-GB" dirty="0">
                <a:latin typeface="Comic Sans MS" panose="030F0702030302020204" pitchFamily="66" charset="0"/>
              </a:rPr>
              <a:t>’</a:t>
            </a:r>
            <a:br>
              <a:rPr lang="en-GB" dirty="0">
                <a:latin typeface="Comic Sans MS" panose="030F0702030302020204" pitchFamily="66" charset="0"/>
              </a:rPr>
            </a:b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Listen to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phoneme story for ‘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wr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’. </a:t>
            </a:r>
            <a:r>
              <a:rPr lang="en-GB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Which words do you hear the ‘</a:t>
            </a:r>
            <a:r>
              <a:rPr lang="en-GB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wr</a:t>
            </a:r>
            <a:r>
              <a:rPr lang="en-GB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 phoneme in?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D06033-936B-48FD-96E1-BCF73FBD7F3D}"/>
              </a:ext>
            </a:extLst>
          </p:cNvPr>
          <p:cNvSpPr txBox="1"/>
          <p:nvPr/>
        </p:nvSpPr>
        <p:spPr>
          <a:xfrm>
            <a:off x="838200" y="6413160"/>
            <a:ext cx="10515599" cy="374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Task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Can you think of any other words which contain the phoneme? - Make a list.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26">
            <a:extLst>
              <a:ext uri="{FF2B5EF4-FFF2-40B4-BE49-F238E27FC236}">
                <a16:creationId xmlns:a16="http://schemas.microsoft.com/office/drawing/2014/main" id="{D6AA7B4A-5993-4042-85EF-F133F070712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568828"/>
            <a:ext cx="10515600" cy="45440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GB" sz="2200" dirty="0">
                <a:effectLst/>
                <a:latin typeface="Sassoon Infant Rg"/>
                <a:ea typeface="Calibri" panose="020F0502020204030204" pitchFamily="34" charset="0"/>
                <a:cs typeface="Cordia New" panose="020B0304020202020204" pitchFamily="34" charset="-34"/>
              </a:rPr>
              <a:t>Ben and Belle’s dad had gone back to his army unit. The children sat down to write him a long letter. In fact they wrote so much that they had sore wrists! Mum helped with the spelling words they had got wrong.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just">
              <a:lnSpc>
                <a:spcPct val="150000"/>
              </a:lnSpc>
            </a:pPr>
            <a:r>
              <a:rPr lang="en-GB" sz="2200" dirty="0">
                <a:effectLst/>
                <a:latin typeface="Sassoon Infant Rg"/>
                <a:ea typeface="Calibri" panose="020F0502020204030204" pitchFamily="34" charset="0"/>
                <a:cs typeface="Cordia New" panose="020B0304020202020204" pitchFamily="34" charset="-34"/>
              </a:rPr>
              <a:t>“Poor Dasher,” said Belle. “He can’t write.”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just">
              <a:lnSpc>
                <a:spcPct val="150000"/>
              </a:lnSpc>
            </a:pPr>
            <a:r>
              <a:rPr lang="en-GB" sz="2200" dirty="0">
                <a:effectLst/>
                <a:latin typeface="Sassoon Infant Rg"/>
                <a:ea typeface="Calibri" panose="020F0502020204030204" pitchFamily="34" charset="0"/>
                <a:cs typeface="Cordia New" panose="020B0304020202020204" pitchFamily="34" charset="-34"/>
              </a:rPr>
              <a:t>They got some wrinkly paper and got Dasher to put his paw print on it. They wrapped Dasher’s print in with the letters they had written.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just">
              <a:lnSpc>
                <a:spcPct val="150000"/>
              </a:lnSpc>
            </a:pPr>
            <a:r>
              <a:rPr lang="en-GB" sz="2200" dirty="0">
                <a:effectLst/>
                <a:latin typeface="Sassoon Infant Rg"/>
                <a:ea typeface="Calibri" panose="020F0502020204030204" pitchFamily="34" charset="0"/>
                <a:cs typeface="Cordia New" panose="020B0304020202020204" pitchFamily="34" charset="-34"/>
              </a:rPr>
              <a:t>“Be careful with the ink. You don’t want Dasher to wreck your work by spilling it,” said Mum.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DD7DE1-DE5E-4734-9942-34AB0B5D6C37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9060024" y="19676"/>
            <a:ext cx="2841917" cy="167101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A47DAC-A11F-4FA7-9CCD-153B7C9EFB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0059" y="1690689"/>
            <a:ext cx="487363" cy="487363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75F0A2-8451-4E01-808A-E96BDB97C3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8359" y="986527"/>
            <a:ext cx="487363" cy="487363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4B53E7-CA9D-4D76-AFE8-1C128DEB52F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0058" y="62998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6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7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13F0C-A0AE-403C-BF63-A8ADB8B2E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31" y="729398"/>
            <a:ext cx="10515600" cy="131820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GB" sz="2200" b="1" u="sng" dirty="0">
                <a:solidFill>
                  <a:schemeClr val="accent1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Phoneme Words</a:t>
            </a:r>
            <a:br>
              <a:rPr lang="en-GB" sz="22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sz="13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2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 the activities in your spelling grid, magnetic letters or activities of your own choice to revise </a:t>
            </a:r>
            <a:r>
              <a:rPr lang="en-GB" sz="22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GB" sz="2200" dirty="0" err="1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wr</a:t>
            </a:r>
            <a:r>
              <a:rPr lang="en-GB" sz="22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GB" sz="22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phoneme words.</a:t>
            </a:r>
            <a:br>
              <a:rPr lang="en-GB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88020E-B0FD-4D03-9C61-DC4A4CA7391A}"/>
              </a:ext>
            </a:extLst>
          </p:cNvPr>
          <p:cNvSpPr txBox="1"/>
          <p:nvPr/>
        </p:nvSpPr>
        <p:spPr>
          <a:xfrm>
            <a:off x="847531" y="1940029"/>
            <a:ext cx="2136711" cy="4722831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solidFill>
                  <a:srgbClr val="C632BB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Phoneme words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write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wrist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solidFill>
                  <a:srgbClr val="00B05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wrote</a:t>
            </a:r>
            <a:endParaRPr lang="en-GB" sz="2000" dirty="0">
              <a:solidFill>
                <a:srgbClr val="00B05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wrong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wrinkle</a:t>
            </a:r>
            <a:r>
              <a:rPr lang="en-GB" sz="20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solidFill>
                  <a:srgbClr val="00B05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wren</a:t>
            </a:r>
            <a:r>
              <a:rPr lang="en-GB" sz="20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wreck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wrap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solidFill>
                  <a:srgbClr val="00B05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written</a:t>
            </a:r>
            <a:r>
              <a:rPr lang="en-GB" sz="20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20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D06DFA-EF64-451A-B14B-6D622AFD7154}"/>
              </a:ext>
            </a:extLst>
          </p:cNvPr>
          <p:cNvSpPr txBox="1"/>
          <p:nvPr/>
        </p:nvSpPr>
        <p:spPr>
          <a:xfrm>
            <a:off x="4416109" y="1940029"/>
            <a:ext cx="6419461" cy="3786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07000"/>
              </a:lnSpc>
              <a:spcAft>
                <a:spcPts val="2020"/>
              </a:spcAft>
            </a:pPr>
            <a:r>
              <a:rPr lang="en-GB" sz="20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Sentences</a:t>
            </a:r>
            <a:r>
              <a:rPr lang="en-GB" sz="2000" dirty="0">
                <a:solidFill>
                  <a:srgbClr val="333333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fontAlgn="base">
              <a:lnSpc>
                <a:spcPct val="107000"/>
              </a:lnSpc>
              <a:spcAft>
                <a:spcPts val="2020"/>
              </a:spcAft>
            </a:pPr>
            <a:r>
              <a:rPr lang="en-GB" sz="2000" dirty="0">
                <a:solidFill>
                  <a:srgbClr val="333333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Choose three words from the list or three of your own words and write a sentence for each.</a:t>
            </a:r>
            <a:endParaRPr lang="en-GB" sz="20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2020"/>
              </a:spcAft>
            </a:pPr>
            <a:r>
              <a:rPr lang="en-GB" sz="2000" dirty="0">
                <a:solidFill>
                  <a:srgbClr val="333333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Remember your core targets –</a:t>
            </a:r>
            <a:endParaRPr lang="en-GB" sz="20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dirty="0">
                <a:solidFill>
                  <a:srgbClr val="333333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capital letters</a:t>
            </a:r>
            <a:endParaRPr lang="en-GB" sz="2000" dirty="0">
              <a:solidFill>
                <a:srgbClr val="333333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dirty="0">
                <a:solidFill>
                  <a:srgbClr val="333333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full stops</a:t>
            </a:r>
            <a:endParaRPr lang="en-GB" sz="2000" dirty="0">
              <a:solidFill>
                <a:srgbClr val="333333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dirty="0">
                <a:solidFill>
                  <a:srgbClr val="333333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finger spaces</a:t>
            </a:r>
            <a:endParaRPr lang="en-GB" sz="2000" dirty="0">
              <a:solidFill>
                <a:srgbClr val="333333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dirty="0">
                <a:solidFill>
                  <a:srgbClr val="333333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 a connective – and, but, because, so</a:t>
            </a:r>
            <a:endParaRPr lang="en-GB" sz="2000" dirty="0">
              <a:solidFill>
                <a:srgbClr val="333333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465BEB-AE45-48D5-9EDA-F162F2B09B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506" y="1060450"/>
            <a:ext cx="487363" cy="48736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E868959-69A4-4D41-B729-0A42C60C15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70325" y="2103962"/>
            <a:ext cx="487363" cy="487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1FC1AD-A5CE-4B29-A167-A4469C6B4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053" y="5452229"/>
            <a:ext cx="1734176" cy="131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4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4878D-9EA5-451B-A658-987BF0E8D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7375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Task 2 – Common Words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1EA44-1713-4E7F-A84D-F42D72C4E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2499"/>
            <a:ext cx="10515600" cy="5004547"/>
          </a:xfrm>
        </p:spPr>
        <p:txBody>
          <a:bodyPr>
            <a:normAutofit fontScale="32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72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Look at</a:t>
            </a:r>
            <a:r>
              <a:rPr lang="en-GB" sz="72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common word below.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GB" sz="12300" b="1" dirty="0">
                <a:solidFill>
                  <a:srgbClr val="0000FF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				  gave</a:t>
            </a:r>
            <a:endParaRPr lang="en-GB" sz="12300" b="1" dirty="0">
              <a:solidFill>
                <a:srgbClr val="0000FF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7200" dirty="0"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72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72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ead the word and say it aloud</a:t>
            </a:r>
            <a:r>
              <a:rPr lang="en-GB" sz="72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72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72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sz="72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ow many letters are in the word? </a:t>
            </a:r>
            <a:r>
              <a:rPr lang="en-GB" sz="72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Count</a:t>
            </a:r>
            <a:r>
              <a:rPr lang="en-GB" sz="72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them.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72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72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sz="72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ow many sounds/phonemes are in the word?</a:t>
            </a:r>
            <a:endParaRPr lang="en-GB" sz="72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53843B8-99A5-47EF-8561-E3D8131F4B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761" y="365125"/>
            <a:ext cx="487363" cy="487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068930-644C-4B32-8E2A-0605D14EFF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787" y="178500"/>
            <a:ext cx="3219819" cy="257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8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D1C94-453E-4675-9604-C62C29257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5" y="1116107"/>
            <a:ext cx="7525871" cy="5311588"/>
          </a:xfrm>
        </p:spPr>
        <p:txBody>
          <a:bodyPr>
            <a:normAutofit lnSpcReduction="1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3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sz="23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hoose a spelling strategy</a:t>
            </a:r>
            <a:r>
              <a:rPr lang="en-GB" sz="23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3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help </a:t>
            </a:r>
            <a:r>
              <a:rPr lang="en-GB" sz="23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 </a:t>
            </a:r>
            <a:r>
              <a:rPr lang="en-GB" sz="23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learn the word.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23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3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Make the word with some magnetic letters if you have them.</a:t>
            </a:r>
            <a:r>
              <a:rPr lang="en-GB" sz="23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GB" sz="23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ook carefully at the word and ‘take a photograph of it ‘ in your mind.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23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3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Now </a:t>
            </a:r>
            <a:r>
              <a:rPr lang="en-GB" sz="23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close your eyes and jumble up the letters.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23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3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 you spell the word again using the spelling strategy you chose to help you?</a:t>
            </a:r>
            <a:endParaRPr lang="en-GB" sz="23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FDFA2A-D290-42E5-AAB3-8298B3DDA137}"/>
              </a:ext>
            </a:extLst>
          </p:cNvPr>
          <p:cNvSpPr txBox="1"/>
          <p:nvPr/>
        </p:nvSpPr>
        <p:spPr>
          <a:xfrm>
            <a:off x="843804" y="137917"/>
            <a:ext cx="7990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latin typeface="Comic Sans MS" panose="030F0702030302020204" pitchFamily="66" charset="0"/>
              </a:rPr>
              <a:t>Task 2 – Common Words – contd.</a:t>
            </a:r>
            <a:endParaRPr lang="en-GB" sz="3200" b="1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EAD9C3-E4E6-48C8-B365-6B25B8539D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918" y="235329"/>
            <a:ext cx="487363" cy="487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0884D8-9111-4161-B61C-0DAAFE81AAEE}"/>
              </a:ext>
            </a:extLst>
          </p:cNvPr>
          <p:cNvSpPr txBox="1"/>
          <p:nvPr/>
        </p:nvSpPr>
        <p:spPr>
          <a:xfrm>
            <a:off x="8485094" y="714991"/>
            <a:ext cx="3503988" cy="6001643"/>
          </a:xfrm>
          <a:prstGeom prst="rect">
            <a:avLst/>
          </a:prstGeom>
          <a:noFill/>
          <a:ln w="76200">
            <a:solidFill>
              <a:srgbClr val="D763C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Spelling Strategies</a:t>
            </a:r>
          </a:p>
          <a:p>
            <a:endParaRPr lang="en-GB" sz="1600" b="1" dirty="0"/>
          </a:p>
          <a:p>
            <a:pPr lvl="1"/>
            <a:r>
              <a:rPr lang="en-GB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Sounding out</a:t>
            </a: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pPr lvl="1"/>
            <a:r>
              <a:rPr lang="en-GB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Word Shape</a:t>
            </a: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pPr lvl="1"/>
            <a:r>
              <a:rPr lang="en-GB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Use a mnemonic</a:t>
            </a: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pPr lvl="1"/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Syllabification</a:t>
            </a: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pPr lvl="1"/>
            <a:r>
              <a:rPr lang="en-GB" sz="2000" dirty="0">
                <a:latin typeface="Comic Sans MS" panose="030F0702030302020204" pitchFamily="66" charset="0"/>
              </a:rPr>
              <a:t>Compound words</a:t>
            </a: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pPr lvl="1"/>
            <a:r>
              <a:rPr lang="en-GB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Words within words</a:t>
            </a: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pPr lvl="1"/>
            <a:r>
              <a:rPr lang="en-GB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Tricky letters</a:t>
            </a:r>
          </a:p>
          <a:p>
            <a:pPr lvl="1"/>
            <a:endParaRPr lang="en-GB" sz="2000" dirty="0">
              <a:latin typeface="Comic Sans MS" panose="030F0702030302020204" pitchFamily="66" charset="0"/>
            </a:endParaRPr>
          </a:p>
          <a:p>
            <a:pPr lvl="1"/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Use an analogy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247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556</TotalTime>
  <Words>896</Words>
  <Application>Microsoft Office PowerPoint</Application>
  <PresentationFormat>Widescreen</PresentationFormat>
  <Paragraphs>117</Paragraphs>
  <Slides>12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Comic Sans MS</vt:lpstr>
      <vt:lpstr>Sassoon Infant Rg</vt:lpstr>
      <vt:lpstr>Symbol</vt:lpstr>
      <vt:lpstr>Times New Roman</vt:lpstr>
      <vt:lpstr>Office Theme</vt:lpstr>
      <vt:lpstr>       Spelling   WB 18.1.21</vt:lpstr>
      <vt:lpstr>We are learning to -</vt:lpstr>
      <vt:lpstr>  Sing or say the alphabet. When we sing the alphabet we use the letter names.  What sound does each of these letters make? These are single phonemes. One letter = one sound.</vt:lpstr>
      <vt:lpstr>Do you know what sounds these phonemes make?</vt:lpstr>
      <vt:lpstr>‘wr’</vt:lpstr>
      <vt:lpstr> The story of ‘wr’  Listen to the phoneme story for ‘wr’. Which words do you hear the ‘wr’ phoneme in? </vt:lpstr>
      <vt:lpstr>Phoneme Words  Use the activities in your spelling grid, magnetic letters or activities of your own choice to revise ‘wr’ phoneme words. </vt:lpstr>
      <vt:lpstr>Task 2 – Common Words</vt:lpstr>
      <vt:lpstr>PowerPoint Presentation</vt:lpstr>
      <vt:lpstr>family  how  might</vt:lpstr>
      <vt:lpstr>Task 3 - Dictation</vt:lpstr>
      <vt:lpstr>Task 4 – Elkonin Boxes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Spelling and Grammar  WB 18.1.21</dc:title>
  <dc:creator>Kara Skelton</dc:creator>
  <cp:lastModifiedBy>Kara Skelton</cp:lastModifiedBy>
  <cp:revision>31</cp:revision>
  <dcterms:created xsi:type="dcterms:W3CDTF">2021-01-13T08:23:11Z</dcterms:created>
  <dcterms:modified xsi:type="dcterms:W3CDTF">2021-01-14T15:39:29Z</dcterms:modified>
</cp:coreProperties>
</file>