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9" r:id="rId10"/>
    <p:sldId id="281" r:id="rId11"/>
    <p:sldId id="290" r:id="rId12"/>
    <p:sldId id="282" r:id="rId13"/>
    <p:sldId id="283" r:id="rId14"/>
    <p:sldId id="284" r:id="rId15"/>
    <p:sldId id="285" r:id="rId16"/>
    <p:sldId id="286" r:id="rId17"/>
    <p:sldId id="287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  <p:embeddedFont>
      <p:font typeface="Twinkl SemiBold" charset="0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61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1E2"/>
    <a:srgbClr val="D0B6D9"/>
    <a:srgbClr val="000000"/>
    <a:srgbClr val="00A7E6"/>
    <a:srgbClr val="F08115"/>
    <a:srgbClr val="D0DE99"/>
    <a:srgbClr val="AFDEF8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DD8084-D645-4FCD-AF3E-A121852E47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172E8-445F-4E3F-9DAB-E9ADA2049B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FE9E773-CCF0-4490-8F4C-4492CE2A2846}" type="datetimeFigureOut">
              <a:rPr lang="en-GB"/>
              <a:pPr>
                <a:defRPr/>
              </a:pPr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FC2C-BD84-48BC-B985-61401C1FAD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140E8-59DC-4602-82B8-8F13A51A0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F1443C-AD5D-4049-8D0A-30664E1EF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3E9649-826D-4645-913E-D53FFE5F5D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5BD35-943B-4F59-AB81-60AC3A6DC9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8E1E8E-4ABA-4237-A972-0C1679FA12C7}" type="datetimeFigureOut">
              <a:rPr lang="en-GB"/>
              <a:pPr>
                <a:defRPr/>
              </a:pPr>
              <a:t>10/01/2021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D66910-DF50-4941-8FDC-3851F8B53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99ABBB9-05FF-4D3E-B08B-19F25BEDB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837A2-95E9-4E7A-BD6B-B03765EB78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ABF0C-9796-4B3A-925E-3A80F9661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4B5A31-6032-48E1-82E7-E15EBF537A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5549330-0CBD-4367-A628-218B6CB274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75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D6D19FD-114E-4A3C-B137-D6C9115A4E0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5C28EF2-406E-4B13-B81F-BA1ABF5752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48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B203DB2-1BB3-4C2E-AB61-6E114D7E459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24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25FE44A-DEB2-4BA6-BB42-F41355A3D16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5807075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F6728F-42E3-4355-B8BF-E84FB900C804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016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C635831-96B9-406F-9777-86E235BB12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88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890FA5-7466-4B9F-BB1B-57C3EEF1E0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99F198-06C8-4B5A-B8AF-C3EC48373E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29DE6-E422-4CD5-8C35-92D4406C6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7"/>
    </mc:Choice>
    <mc:Fallback xmlns="">
      <p:transition spd="slow" advTm="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9F46C3F-3C98-4744-97B3-DA8BC3BA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Word Search</a:t>
            </a:r>
            <a:endParaRPr lang="en-GB" altLang="en-US"/>
          </a:p>
        </p:txBody>
      </p:sp>
      <p:grpSp>
        <p:nvGrpSpPr>
          <p:cNvPr id="17411" name="Group 259">
            <a:extLst>
              <a:ext uri="{FF2B5EF4-FFF2-40B4-BE49-F238E27FC236}">
                <a16:creationId xmlns:a16="http://schemas.microsoft.com/office/drawing/2014/main" id="{DA19E09C-987E-4C3D-9ECC-DA088A8343BA}"/>
              </a:ext>
            </a:extLst>
          </p:cNvPr>
          <p:cNvGrpSpPr>
            <a:grpSpLocks/>
          </p:cNvGrpSpPr>
          <p:nvPr/>
        </p:nvGrpSpPr>
        <p:grpSpPr bwMode="auto">
          <a:xfrm>
            <a:off x="5005388" y="2016125"/>
            <a:ext cx="3295650" cy="3295650"/>
            <a:chOff x="4811713" y="1660525"/>
            <a:chExt cx="3295650" cy="3295650"/>
          </a:xfrm>
        </p:grpSpPr>
        <p:grpSp>
          <p:nvGrpSpPr>
            <p:cNvPr id="17430" name="Group 258">
              <a:extLst>
                <a:ext uri="{FF2B5EF4-FFF2-40B4-BE49-F238E27FC236}">
                  <a16:creationId xmlns:a16="http://schemas.microsoft.com/office/drawing/2014/main" id="{65F6690B-AE10-4015-8D2A-12021D4B35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1713" y="1660525"/>
              <a:ext cx="3295650" cy="3295650"/>
              <a:chOff x="4811713" y="1660525"/>
              <a:chExt cx="3295650" cy="3295650"/>
            </a:xfrm>
          </p:grpSpPr>
          <p:grpSp>
            <p:nvGrpSpPr>
              <p:cNvPr id="17441" name="Group 2">
                <a:extLst>
                  <a:ext uri="{FF2B5EF4-FFF2-40B4-BE49-F238E27FC236}">
                    <a16:creationId xmlns:a16="http://schemas.microsoft.com/office/drawing/2014/main" id="{483C71C1-95F9-4B58-9190-3BCC88EDAF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1713" y="1660525"/>
                <a:ext cx="3295650" cy="3295650"/>
                <a:chOff x="2920313" y="1784007"/>
                <a:chExt cx="3295136" cy="3295136"/>
              </a:xfrm>
            </p:grpSpPr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620C10CD-F1AF-4246-B82F-F04A1BAA4FCC}"/>
                    </a:ext>
                  </a:extLst>
                </p:cNvPr>
                <p:cNvSpPr/>
                <p:nvPr/>
              </p:nvSpPr>
              <p:spPr>
                <a:xfrm>
                  <a:off x="2920313" y="1784007"/>
                  <a:ext cx="3295136" cy="3295136"/>
                </a:xfrm>
                <a:prstGeom prst="ellipse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9CC8FC55-7B7E-4B8E-9F3D-B99967C59700}"/>
                    </a:ext>
                  </a:extLst>
                </p:cNvPr>
                <p:cNvSpPr/>
                <p:nvPr/>
              </p:nvSpPr>
              <p:spPr>
                <a:xfrm>
                  <a:off x="2994913" y="1841148"/>
                  <a:ext cx="3171330" cy="31713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grpSp>
            <p:nvGrpSpPr>
              <p:cNvPr id="17442" name="Group 99">
                <a:extLst>
                  <a:ext uri="{FF2B5EF4-FFF2-40B4-BE49-F238E27FC236}">
                    <a16:creationId xmlns:a16="http://schemas.microsoft.com/office/drawing/2014/main" id="{5BC8B5B2-B417-4F48-9B8E-9DDDA97B6B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6777" y="1770792"/>
                <a:ext cx="3043160" cy="3066954"/>
                <a:chOff x="4952327" y="1755434"/>
                <a:chExt cx="3043724" cy="3065897"/>
              </a:xfrm>
            </p:grpSpPr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98A459DA-018E-41EB-8C2F-6E7C4E68C866}"/>
                    </a:ext>
                  </a:extLst>
                </p:cNvPr>
                <p:cNvCxnSpPr/>
                <p:nvPr/>
              </p:nvCxnSpPr>
              <p:spPr>
                <a:xfrm>
                  <a:off x="6478546" y="1754705"/>
                  <a:ext cx="0" cy="274542"/>
                </a:xfrm>
                <a:prstGeom prst="line">
                  <a:avLst/>
                </a:prstGeom>
                <a:ln w="5715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F1803068-FF9C-4C2B-8A31-9ABEF3113A32}"/>
                    </a:ext>
                  </a:extLst>
                </p:cNvPr>
                <p:cNvCxnSpPr/>
                <p:nvPr/>
              </p:nvCxnSpPr>
              <p:spPr>
                <a:xfrm>
                  <a:off x="6473782" y="4546155"/>
                  <a:ext cx="0" cy="274543"/>
                </a:xfrm>
                <a:prstGeom prst="line">
                  <a:avLst/>
                </a:prstGeom>
                <a:ln w="5715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C88AA919-1573-45E5-B5D0-F72907F44CE3}"/>
                    </a:ext>
                  </a:extLst>
                </p:cNvPr>
                <p:cNvCxnSpPr/>
                <p:nvPr/>
              </p:nvCxnSpPr>
              <p:spPr>
                <a:xfrm rot="16200000">
                  <a:off x="7859133" y="3151944"/>
                  <a:ext cx="0" cy="274689"/>
                </a:xfrm>
                <a:prstGeom prst="line">
                  <a:avLst/>
                </a:prstGeom>
                <a:ln w="5715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02DA88B9-5EDA-4CE8-AE66-C7B847996C3C}"/>
                    </a:ext>
                  </a:extLst>
                </p:cNvPr>
                <p:cNvCxnSpPr/>
                <p:nvPr/>
              </p:nvCxnSpPr>
              <p:spPr>
                <a:xfrm rot="16200000">
                  <a:off x="5090020" y="3151944"/>
                  <a:ext cx="0" cy="274689"/>
                </a:xfrm>
                <a:prstGeom prst="line">
                  <a:avLst/>
                </a:prstGeom>
                <a:ln w="5715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43" name="Group 129">
                <a:extLst>
                  <a:ext uri="{FF2B5EF4-FFF2-40B4-BE49-F238E27FC236}">
                    <a16:creationId xmlns:a16="http://schemas.microsoft.com/office/drawing/2014/main" id="{81401B0C-B516-4D6A-A8EA-8F2D3967F0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9068" y="2675471"/>
                <a:ext cx="2925926" cy="1193866"/>
                <a:chOff x="5015729" y="2660036"/>
                <a:chExt cx="2925284" cy="1192941"/>
              </a:xfrm>
            </p:grpSpPr>
            <p:grpSp>
              <p:nvGrpSpPr>
                <p:cNvPr id="17499" name="Group 117">
                  <a:extLst>
                    <a:ext uri="{FF2B5EF4-FFF2-40B4-BE49-F238E27FC236}">
                      <a16:creationId xmlns:a16="http://schemas.microsoft.com/office/drawing/2014/main" id="{F27BD190-6494-40B2-AB39-3758B4F0B1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5015729" y="3438012"/>
                  <a:ext cx="247909" cy="414965"/>
                  <a:chOff x="4984978" y="3413613"/>
                  <a:chExt cx="297317" cy="414965"/>
                </a:xfrm>
              </p:grpSpPr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id="{AD38B7B2-1CB9-4DE5-B599-113A2296BD6E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91290" y="3397362"/>
                    <a:ext cx="251258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>
                    <a:extLst>
                      <a:ext uri="{FF2B5EF4-FFF2-40B4-BE49-F238E27FC236}">
                        <a16:creationId xmlns:a16="http://schemas.microsoft.com/office/drawing/2014/main" id="{362D13E5-84F9-4964-9668-39AA1D191F33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84723" y="3535663"/>
                    <a:ext cx="25696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>
                    <a:extLst>
                      <a:ext uri="{FF2B5EF4-FFF2-40B4-BE49-F238E27FC236}">
                        <a16:creationId xmlns:a16="http://schemas.microsoft.com/office/drawing/2014/main" id="{B1CC1535-556E-45F7-ACE3-19290D7E979B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99782" y="3686907"/>
                    <a:ext cx="264582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>
                    <a:extLst>
                      <a:ext uri="{FF2B5EF4-FFF2-40B4-BE49-F238E27FC236}">
                        <a16:creationId xmlns:a16="http://schemas.microsoft.com/office/drawing/2014/main" id="{E997A10B-B0BF-4D36-A726-CB0D7E9E97EF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5013237" y="3816973"/>
                    <a:ext cx="260776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00" name="Group 124">
                  <a:extLst>
                    <a:ext uri="{FF2B5EF4-FFF2-40B4-BE49-F238E27FC236}">
                      <a16:creationId xmlns:a16="http://schemas.microsoft.com/office/drawing/2014/main" id="{F9EBCE98-FEA6-4BA2-8213-65A88363ED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711114" y="2660036"/>
                  <a:ext cx="229899" cy="485950"/>
                  <a:chOff x="4972570" y="3391082"/>
                  <a:chExt cx="275717" cy="485950"/>
                </a:xfrm>
              </p:grpSpPr>
              <p:cxnSp>
                <p:nvCxnSpPr>
                  <p:cNvPr id="258" name="Straight Connector 257">
                    <a:extLst>
                      <a:ext uri="{FF2B5EF4-FFF2-40B4-BE49-F238E27FC236}">
                        <a16:creationId xmlns:a16="http://schemas.microsoft.com/office/drawing/2014/main" id="{6A02A6B4-493B-4D03-89E5-5323C296CE4D}"/>
                      </a:ext>
                    </a:extLst>
                  </p:cNvPr>
                  <p:cNvCxnSpPr/>
                  <p:nvPr/>
                </p:nvCxnSpPr>
                <p:spPr>
                  <a:xfrm rot="11652115" flipH="1">
                    <a:off x="5005371" y="3417855"/>
                    <a:ext cx="245547" cy="7932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73ED24FC-2A55-46E8-B78E-18024338304C}"/>
                      </a:ext>
                    </a:extLst>
                  </p:cNvPr>
                  <p:cNvCxnSpPr/>
                  <p:nvPr/>
                </p:nvCxnSpPr>
                <p:spPr>
                  <a:xfrm rot="11652115" flipH="1">
                    <a:off x="4972619" y="3535610"/>
                    <a:ext cx="228416" cy="3807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DD6CB73D-EABD-4928-91EC-C0B2B30A8059}"/>
                      </a:ext>
                    </a:extLst>
                  </p:cNvPr>
                  <p:cNvCxnSpPr/>
                  <p:nvPr/>
                </p:nvCxnSpPr>
                <p:spPr>
                  <a:xfrm rot="11652115" flipH="1">
                    <a:off x="4979909" y="3670387"/>
                    <a:ext cx="232223" cy="57106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Connector 260">
                    <a:extLst>
                      <a:ext uri="{FF2B5EF4-FFF2-40B4-BE49-F238E27FC236}">
                        <a16:creationId xmlns:a16="http://schemas.microsoft.com/office/drawing/2014/main" id="{56438750-EB63-4F71-BF13-8BB1199B30F8}"/>
                      </a:ext>
                    </a:extLst>
                  </p:cNvPr>
                  <p:cNvCxnSpPr/>
                  <p:nvPr/>
                </p:nvCxnSpPr>
                <p:spPr>
                  <a:xfrm rot="11652115" flipH="1">
                    <a:off x="5006580" y="3785359"/>
                    <a:ext cx="237934" cy="104694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444" name="Group 130">
                <a:extLst>
                  <a:ext uri="{FF2B5EF4-FFF2-40B4-BE49-F238E27FC236}">
                    <a16:creationId xmlns:a16="http://schemas.microsoft.com/office/drawing/2014/main" id="{1CF607AA-91B8-46E8-BC00-A3384183D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00000">
                <a:off x="4998613" y="2727760"/>
                <a:ext cx="2928624" cy="1151567"/>
                <a:chOff x="5012348" y="2706957"/>
                <a:chExt cx="2927987" cy="1152230"/>
              </a:xfrm>
            </p:grpSpPr>
            <p:grpSp>
              <p:nvGrpSpPr>
                <p:cNvPr id="17489" name="Group 131">
                  <a:extLst>
                    <a:ext uri="{FF2B5EF4-FFF2-40B4-BE49-F238E27FC236}">
                      <a16:creationId xmlns:a16="http://schemas.microsoft.com/office/drawing/2014/main" id="{31DAAB77-6A18-4CF2-82F4-E4C99449CC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5012348" y="3432727"/>
                  <a:ext cx="249132" cy="426460"/>
                  <a:chOff x="4980881" y="3407634"/>
                  <a:chExt cx="298783" cy="426460"/>
                </a:xfrm>
              </p:grpSpPr>
              <p:cxnSp>
                <p:nvCxnSpPr>
                  <p:cNvPr id="252" name="Straight Connector 251">
                    <a:extLst>
                      <a:ext uri="{FF2B5EF4-FFF2-40B4-BE49-F238E27FC236}">
                        <a16:creationId xmlns:a16="http://schemas.microsoft.com/office/drawing/2014/main" id="{ECC85E5B-7E40-4C8E-A04C-D5F0C6E0F47C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90973" y="3398542"/>
                    <a:ext cx="276003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>
                    <a:extLst>
                      <a:ext uri="{FF2B5EF4-FFF2-40B4-BE49-F238E27FC236}">
                        <a16:creationId xmlns:a16="http://schemas.microsoft.com/office/drawing/2014/main" id="{E6F338DF-9FE1-40BB-95F9-1397C0D7EB7C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63313" y="3526780"/>
                    <a:ext cx="27980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>
                    <a:extLst>
                      <a:ext uri="{FF2B5EF4-FFF2-40B4-BE49-F238E27FC236}">
                        <a16:creationId xmlns:a16="http://schemas.microsoft.com/office/drawing/2014/main" id="{494A3EA4-4714-4DD0-A53F-BA3D2ACDA68D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77466" y="3673433"/>
                    <a:ext cx="281714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>
                    <a:extLst>
                      <a:ext uri="{FF2B5EF4-FFF2-40B4-BE49-F238E27FC236}">
                        <a16:creationId xmlns:a16="http://schemas.microsoft.com/office/drawing/2014/main" id="{3F2D4150-C1DB-4AA7-B667-C5B65185457E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4993714" y="3827915"/>
                    <a:ext cx="25506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90" name="Group 132">
                  <a:extLst>
                    <a:ext uri="{FF2B5EF4-FFF2-40B4-BE49-F238E27FC236}">
                      <a16:creationId xmlns:a16="http://schemas.microsoft.com/office/drawing/2014/main" id="{55A1F712-7FCD-41F4-876D-AEC00D23A5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684861" y="2706957"/>
                  <a:ext cx="255474" cy="440919"/>
                  <a:chOff x="4980008" y="3393239"/>
                  <a:chExt cx="306385" cy="440919"/>
                </a:xfrm>
              </p:grpSpPr>
              <p:cxnSp>
                <p:nvCxnSpPr>
                  <p:cNvPr id="248" name="Straight Connector 247">
                    <a:extLst>
                      <a:ext uri="{FF2B5EF4-FFF2-40B4-BE49-F238E27FC236}">
                        <a16:creationId xmlns:a16="http://schemas.microsoft.com/office/drawing/2014/main" id="{03D2EDEA-EB42-47F3-8B2D-346C80C7BE59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83867" y="3393715"/>
                    <a:ext cx="302648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05974D2A-821F-46EC-BA4A-82F147177CE4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71461" y="3538982"/>
                    <a:ext cx="285516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>
                    <a:extLst>
                      <a:ext uri="{FF2B5EF4-FFF2-40B4-BE49-F238E27FC236}">
                        <a16:creationId xmlns:a16="http://schemas.microsoft.com/office/drawing/2014/main" id="{E3679749-1A68-4999-B86B-2B7784642F35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90975" y="3690221"/>
                    <a:ext cx="27980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>
                    <a:extLst>
                      <a:ext uri="{FF2B5EF4-FFF2-40B4-BE49-F238E27FC236}">
                        <a16:creationId xmlns:a16="http://schemas.microsoft.com/office/drawing/2014/main" id="{840D1C48-590D-46B8-BDF3-E218D40A677C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4994488" y="3834884"/>
                    <a:ext cx="277902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445" name="Group 141">
                <a:extLst>
                  <a:ext uri="{FF2B5EF4-FFF2-40B4-BE49-F238E27FC236}">
                    <a16:creationId xmlns:a16="http://schemas.microsoft.com/office/drawing/2014/main" id="{BD2F5A71-7408-4304-94B2-6897348B5C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600000">
                <a:off x="4989966" y="2708159"/>
                <a:ext cx="2947155" cy="1187609"/>
                <a:chOff x="4997757" y="2691765"/>
                <a:chExt cx="2946504" cy="1186691"/>
              </a:xfrm>
            </p:grpSpPr>
            <p:grpSp>
              <p:nvGrpSpPr>
                <p:cNvPr id="17479" name="Group 142">
                  <a:extLst>
                    <a:ext uri="{FF2B5EF4-FFF2-40B4-BE49-F238E27FC236}">
                      <a16:creationId xmlns:a16="http://schemas.microsoft.com/office/drawing/2014/main" id="{AF86FDF2-8AB4-4AD8-97D1-3ABCDE7866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4997757" y="3443405"/>
                  <a:ext cx="251382" cy="435051"/>
                  <a:chOff x="4959413" y="3414551"/>
                  <a:chExt cx="301478" cy="435051"/>
                </a:xfrm>
              </p:grpSpPr>
              <p:cxnSp>
                <p:nvCxnSpPr>
                  <p:cNvPr id="242" name="Straight Connector 241">
                    <a:extLst>
                      <a:ext uri="{FF2B5EF4-FFF2-40B4-BE49-F238E27FC236}">
                        <a16:creationId xmlns:a16="http://schemas.microsoft.com/office/drawing/2014/main" id="{EDB998E3-F302-4213-B114-35D23CB5D589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64747" y="3401324"/>
                    <a:ext cx="268384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>
                    <a:extLst>
                      <a:ext uri="{FF2B5EF4-FFF2-40B4-BE49-F238E27FC236}">
                        <a16:creationId xmlns:a16="http://schemas.microsoft.com/office/drawing/2014/main" id="{D1DA009D-BA1E-4113-89C3-C726FC302A3F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54596" y="3535482"/>
                    <a:ext cx="270288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>
                    <a:extLst>
                      <a:ext uri="{FF2B5EF4-FFF2-40B4-BE49-F238E27FC236}">
                        <a16:creationId xmlns:a16="http://schemas.microsoft.com/office/drawing/2014/main" id="{D04BC02F-A256-4329-BA80-B6E542BAE9E1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59848" y="3705358"/>
                    <a:ext cx="272192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A429785A-78E2-4F83-A6FC-76BFAB441929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4989741" y="3849742"/>
                    <a:ext cx="26838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80" name="Group 143">
                  <a:extLst>
                    <a:ext uri="{FF2B5EF4-FFF2-40B4-BE49-F238E27FC236}">
                      <a16:creationId xmlns:a16="http://schemas.microsoft.com/office/drawing/2014/main" id="{C8383742-CFB5-4088-A62E-E77E8F4031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705545" y="2691765"/>
                  <a:ext cx="238716" cy="433674"/>
                  <a:chOff x="4970237" y="3412080"/>
                  <a:chExt cx="286289" cy="433674"/>
                </a:xfrm>
              </p:grpSpPr>
              <p:cxnSp>
                <p:nvCxnSpPr>
                  <p:cNvPr id="238" name="Straight Connector 237">
                    <a:extLst>
                      <a:ext uri="{FF2B5EF4-FFF2-40B4-BE49-F238E27FC236}">
                        <a16:creationId xmlns:a16="http://schemas.microsoft.com/office/drawing/2014/main" id="{FC253AC2-5169-4D03-9E96-A2A5CBD587CA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5015903" y="3425487"/>
                    <a:ext cx="25315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>
                    <a:extLst>
                      <a:ext uri="{FF2B5EF4-FFF2-40B4-BE49-F238E27FC236}">
                        <a16:creationId xmlns:a16="http://schemas.microsoft.com/office/drawing/2014/main" id="{187DCD33-6F2B-4359-A081-2E17B6343E68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96964" y="3564257"/>
                    <a:ext cx="25125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>
                    <a:extLst>
                      <a:ext uri="{FF2B5EF4-FFF2-40B4-BE49-F238E27FC236}">
                        <a16:creationId xmlns:a16="http://schemas.microsoft.com/office/drawing/2014/main" id="{107EDA77-4264-4FCE-8598-78556FD8514A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92651" y="3714514"/>
                    <a:ext cx="27028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>
                    <a:extLst>
                      <a:ext uri="{FF2B5EF4-FFF2-40B4-BE49-F238E27FC236}">
                        <a16:creationId xmlns:a16="http://schemas.microsoft.com/office/drawing/2014/main" id="{51A5A868-2E2B-4A5C-B727-37650390A1D8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5020756" y="3860129"/>
                    <a:ext cx="25125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446" name="Group 152">
                <a:extLst>
                  <a:ext uri="{FF2B5EF4-FFF2-40B4-BE49-F238E27FC236}">
                    <a16:creationId xmlns:a16="http://schemas.microsoft.com/office/drawing/2014/main" id="{5EBDD9F4-AF92-4990-8A44-E4C755F830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5003510" y="2703805"/>
                <a:ext cx="2974887" cy="1205088"/>
                <a:chOff x="4989939" y="2652553"/>
                <a:chExt cx="2974237" cy="1205771"/>
              </a:xfrm>
            </p:grpSpPr>
            <p:grpSp>
              <p:nvGrpSpPr>
                <p:cNvPr id="17469" name="Group 153">
                  <a:extLst>
                    <a:ext uri="{FF2B5EF4-FFF2-40B4-BE49-F238E27FC236}">
                      <a16:creationId xmlns:a16="http://schemas.microsoft.com/office/drawing/2014/main" id="{F85EC452-5874-419B-B642-8980AA9DEB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4989939" y="3415098"/>
                  <a:ext cx="239926" cy="443226"/>
                  <a:chOff x="4957729" y="3383658"/>
                  <a:chExt cx="287743" cy="443226"/>
                </a:xfrm>
              </p:grpSpPr>
              <p:cxnSp>
                <p:nvCxnSpPr>
                  <p:cNvPr id="232" name="Straight Connector 231">
                    <a:extLst>
                      <a:ext uri="{FF2B5EF4-FFF2-40B4-BE49-F238E27FC236}">
                        <a16:creationId xmlns:a16="http://schemas.microsoft.com/office/drawing/2014/main" id="{3F1888AB-A430-4307-B950-E2AE5C8FDF8C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60217" y="3377642"/>
                    <a:ext cx="272197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>
                    <a:extLst>
                      <a:ext uri="{FF2B5EF4-FFF2-40B4-BE49-F238E27FC236}">
                        <a16:creationId xmlns:a16="http://schemas.microsoft.com/office/drawing/2014/main" id="{F07C0DE5-3FB4-4772-ADB8-0FD08327F419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45283" y="3524394"/>
                    <a:ext cx="27981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064DDD9D-F075-4DB1-8BDF-B8239706B349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57649" y="3677946"/>
                    <a:ext cx="281714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BEFB6D1D-A863-472E-B501-BF9A552143F5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4968017" y="3824150"/>
                    <a:ext cx="264582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70" name="Group 154">
                  <a:extLst>
                    <a:ext uri="{FF2B5EF4-FFF2-40B4-BE49-F238E27FC236}">
                      <a16:creationId xmlns:a16="http://schemas.microsoft.com/office/drawing/2014/main" id="{76A353FC-7A89-4B1C-B81D-85C63B3B70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683528" y="2652553"/>
                  <a:ext cx="280648" cy="489100"/>
                  <a:chOff x="4942957" y="3395775"/>
                  <a:chExt cx="336579" cy="489100"/>
                </a:xfrm>
              </p:grpSpPr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10952226-8FE9-4C0A-B490-AF1B30493F94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65107" y="3395621"/>
                    <a:ext cx="308361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>
                    <a:extLst>
                      <a:ext uri="{FF2B5EF4-FFF2-40B4-BE49-F238E27FC236}">
                        <a16:creationId xmlns:a16="http://schemas.microsoft.com/office/drawing/2014/main" id="{CF9CFBF9-D2A4-46B2-B2E1-C11505F6FA8C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42208" y="3543133"/>
                    <a:ext cx="32358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>
                    <a:extLst>
                      <a:ext uri="{FF2B5EF4-FFF2-40B4-BE49-F238E27FC236}">
                        <a16:creationId xmlns:a16="http://schemas.microsoft.com/office/drawing/2014/main" id="{094EACD3-17C5-432F-A18C-9BB574CAE166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36572" y="3704152"/>
                    <a:ext cx="32358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>
                    <a:extLst>
                      <a:ext uri="{FF2B5EF4-FFF2-40B4-BE49-F238E27FC236}">
                        <a16:creationId xmlns:a16="http://schemas.microsoft.com/office/drawing/2014/main" id="{3D1780EF-2B34-48EA-B765-5A052297EF4B}"/>
                      </a:ext>
                    </a:extLst>
                  </p:cNvPr>
                  <p:cNvCxnSpPr/>
                  <p:nvPr/>
                </p:nvCxnSpPr>
                <p:spPr>
                  <a:xfrm rot="6252115" flipH="1" flipV="1">
                    <a:off x="5101731" y="3706275"/>
                    <a:ext cx="84185" cy="272196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447" name="Group 163">
                <a:extLst>
                  <a:ext uri="{FF2B5EF4-FFF2-40B4-BE49-F238E27FC236}">
                    <a16:creationId xmlns:a16="http://schemas.microsoft.com/office/drawing/2014/main" id="{FA67C649-1C72-47EB-B2A3-F2B3709A73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200000">
                <a:off x="4979532" y="2709518"/>
                <a:ext cx="2968489" cy="1208809"/>
                <a:chOff x="5000084" y="2674525"/>
                <a:chExt cx="2967838" cy="1209497"/>
              </a:xfrm>
            </p:grpSpPr>
            <p:grpSp>
              <p:nvGrpSpPr>
                <p:cNvPr id="17459" name="Group 164">
                  <a:extLst>
                    <a:ext uri="{FF2B5EF4-FFF2-40B4-BE49-F238E27FC236}">
                      <a16:creationId xmlns:a16="http://schemas.microsoft.com/office/drawing/2014/main" id="{3EF3DC41-1241-40C8-953C-D65BF544FA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5000084" y="3424708"/>
                  <a:ext cx="228082" cy="459314"/>
                  <a:chOff x="4964537" y="3393767"/>
                  <a:chExt cx="273538" cy="459314"/>
                </a:xfrm>
              </p:grpSpPr>
              <p:cxnSp>
                <p:nvCxnSpPr>
                  <p:cNvPr id="222" name="Straight Connector 221">
                    <a:extLst>
                      <a:ext uri="{FF2B5EF4-FFF2-40B4-BE49-F238E27FC236}">
                        <a16:creationId xmlns:a16="http://schemas.microsoft.com/office/drawing/2014/main" id="{CC17C2BD-1E5A-4531-AEB5-704D3FF1B349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80964" y="3393678"/>
                    <a:ext cx="253162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>
                    <a:extLst>
                      <a:ext uri="{FF2B5EF4-FFF2-40B4-BE49-F238E27FC236}">
                        <a16:creationId xmlns:a16="http://schemas.microsoft.com/office/drawing/2014/main" id="{7CD4C37C-FF2F-4F4E-82CB-135937BF1ED9}"/>
                      </a:ext>
                    </a:extLst>
                  </p:cNvPr>
                  <p:cNvCxnSpPr/>
                  <p:nvPr/>
                </p:nvCxnSpPr>
                <p:spPr>
                  <a:xfrm rot="15252115" flipH="1">
                    <a:off x="5064760" y="3426033"/>
                    <a:ext cx="74655" cy="253162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D73CFDF7-8418-4DF3-A40A-5656576974D6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51072" y="3701701"/>
                    <a:ext cx="262678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>
                    <a:extLst>
                      <a:ext uri="{FF2B5EF4-FFF2-40B4-BE49-F238E27FC236}">
                        <a16:creationId xmlns:a16="http://schemas.microsoft.com/office/drawing/2014/main" id="{499ADA19-7EC1-44DB-BB3C-F3F7890AE3A3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4984517" y="3853401"/>
                    <a:ext cx="25316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60" name="Group 165">
                  <a:extLst>
                    <a:ext uri="{FF2B5EF4-FFF2-40B4-BE49-F238E27FC236}">
                      <a16:creationId xmlns:a16="http://schemas.microsoft.com/office/drawing/2014/main" id="{A6541FD2-16FC-4010-B88D-2AECCF02AC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680881" y="2674525"/>
                  <a:ext cx="287041" cy="469416"/>
                  <a:chOff x="4942051" y="3393724"/>
                  <a:chExt cx="344246" cy="469416"/>
                </a:xfrm>
              </p:grpSpPr>
              <p:cxnSp>
                <p:nvCxnSpPr>
                  <p:cNvPr id="218" name="Straight Connector 217">
                    <a:extLst>
                      <a:ext uri="{FF2B5EF4-FFF2-40B4-BE49-F238E27FC236}">
                        <a16:creationId xmlns:a16="http://schemas.microsoft.com/office/drawing/2014/main" id="{68C9925B-0A94-4783-9F2A-FE98B3A2CBB0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75824" y="3380650"/>
                    <a:ext cx="317877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E10AF57C-1DD1-4D0A-8523-C6CC27842486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53203" y="3535087"/>
                    <a:ext cx="327395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222382EF-7268-4D6A-8928-E2C0978532D0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54750" y="3686063"/>
                    <a:ext cx="317878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>
                    <a:extLst>
                      <a:ext uri="{FF2B5EF4-FFF2-40B4-BE49-F238E27FC236}">
                        <a16:creationId xmlns:a16="http://schemas.microsoft.com/office/drawing/2014/main" id="{17932F08-CB87-4AB2-841A-BBE7AC5DBA00}"/>
                      </a:ext>
                    </a:extLst>
                  </p:cNvPr>
                  <p:cNvCxnSpPr/>
                  <p:nvPr/>
                </p:nvCxnSpPr>
                <p:spPr>
                  <a:xfrm rot="4452115" flipV="1">
                    <a:off x="5101314" y="3689192"/>
                    <a:ext cx="25414" cy="287422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448" name="Group 174">
                <a:extLst>
                  <a:ext uri="{FF2B5EF4-FFF2-40B4-BE49-F238E27FC236}">
                    <a16:creationId xmlns:a16="http://schemas.microsoft.com/office/drawing/2014/main" id="{122562A6-A813-4339-8BB0-31D6446894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9000000">
                <a:off x="4977460" y="2651061"/>
                <a:ext cx="2934219" cy="1251379"/>
                <a:chOff x="5015809" y="2691286"/>
                <a:chExt cx="2933578" cy="1252093"/>
              </a:xfrm>
            </p:grpSpPr>
            <p:grpSp>
              <p:nvGrpSpPr>
                <p:cNvPr id="17449" name="Group 175">
                  <a:extLst>
                    <a:ext uri="{FF2B5EF4-FFF2-40B4-BE49-F238E27FC236}">
                      <a16:creationId xmlns:a16="http://schemas.microsoft.com/office/drawing/2014/main" id="{B9ADB499-DE5D-4857-874B-D2C9E8DD33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52115">
                  <a:off x="5015809" y="3424182"/>
                  <a:ext cx="227986" cy="519197"/>
                  <a:chOff x="4974132" y="3396188"/>
                  <a:chExt cx="273421" cy="519197"/>
                </a:xfrm>
              </p:grpSpPr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781163C8-5ED0-437E-8509-38C1A01402B4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80807" y="3405886"/>
                    <a:ext cx="255063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02ACB1A5-11D4-4CA5-A4CD-656B5A887BC1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57154" y="3554412"/>
                    <a:ext cx="25887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>
                    <a:extLst>
                      <a:ext uri="{FF2B5EF4-FFF2-40B4-BE49-F238E27FC236}">
                        <a16:creationId xmlns:a16="http://schemas.microsoft.com/office/drawing/2014/main" id="{994AC886-0B99-490E-AA8C-394ED3399E08}"/>
                      </a:ext>
                    </a:extLst>
                  </p:cNvPr>
                  <p:cNvCxnSpPr/>
                  <p:nvPr/>
                </p:nvCxnSpPr>
                <p:spPr>
                  <a:xfrm rot="21432115">
                    <a:off x="4965803" y="3699809"/>
                    <a:ext cx="253159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>
                    <a:extLst>
                      <a:ext uri="{FF2B5EF4-FFF2-40B4-BE49-F238E27FC236}">
                        <a16:creationId xmlns:a16="http://schemas.microsoft.com/office/drawing/2014/main" id="{3E2B8C97-E260-42F3-A735-E1D424C3EFCC}"/>
                      </a:ext>
                    </a:extLst>
                  </p:cNvPr>
                  <p:cNvCxnSpPr/>
                  <p:nvPr/>
                </p:nvCxnSpPr>
                <p:spPr>
                  <a:xfrm rot="13452115" flipH="1">
                    <a:off x="5018060" y="3784839"/>
                    <a:ext cx="157986" cy="147721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50" name="Group 176">
                  <a:extLst>
                    <a:ext uri="{FF2B5EF4-FFF2-40B4-BE49-F238E27FC236}">
                      <a16:creationId xmlns:a16="http://schemas.microsoft.com/office/drawing/2014/main" id="{F8038BD0-1634-4F17-95EA-643C71E27B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947885">
                  <a:off x="7707281" y="2691286"/>
                  <a:ext cx="242106" cy="440865"/>
                  <a:chOff x="4965144" y="3404626"/>
                  <a:chExt cx="290355" cy="440865"/>
                </a:xfrm>
              </p:grpSpPr>
              <p:cxnSp>
                <p:nvCxnSpPr>
                  <p:cNvPr id="208" name="Straight Connector 207">
                    <a:extLst>
                      <a:ext uri="{FF2B5EF4-FFF2-40B4-BE49-F238E27FC236}">
                        <a16:creationId xmlns:a16="http://schemas.microsoft.com/office/drawing/2014/main" id="{F565ED20-FE9D-4AAD-801F-D3572209636A}"/>
                      </a:ext>
                    </a:extLst>
                  </p:cNvPr>
                  <p:cNvCxnSpPr/>
                  <p:nvPr/>
                </p:nvCxnSpPr>
                <p:spPr>
                  <a:xfrm rot="492115">
                    <a:off x="4985417" y="3382680"/>
                    <a:ext cx="27600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>
                    <a:extLst>
                      <a:ext uri="{FF2B5EF4-FFF2-40B4-BE49-F238E27FC236}">
                        <a16:creationId xmlns:a16="http://schemas.microsoft.com/office/drawing/2014/main" id="{64B4F1B1-FDE6-4051-ADA4-561CAF130727}"/>
                      </a:ext>
                    </a:extLst>
                  </p:cNvPr>
                  <p:cNvCxnSpPr/>
                  <p:nvPr/>
                </p:nvCxnSpPr>
                <p:spPr>
                  <a:xfrm rot="72115">
                    <a:off x="4967092" y="3525021"/>
                    <a:ext cx="27029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>
                    <a:extLst>
                      <a:ext uri="{FF2B5EF4-FFF2-40B4-BE49-F238E27FC236}">
                        <a16:creationId xmlns:a16="http://schemas.microsoft.com/office/drawing/2014/main" id="{62EB1786-5903-46E3-BBB6-F8D68D7CD3BC}"/>
                      </a:ext>
                    </a:extLst>
                  </p:cNvPr>
                  <p:cNvCxnSpPr/>
                  <p:nvPr/>
                </p:nvCxnSpPr>
                <p:spPr>
                  <a:xfrm rot="2652115" flipV="1">
                    <a:off x="5029180" y="3590277"/>
                    <a:ext cx="161793" cy="163605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F44E34F6-F475-482B-82A0-6E32A8BBAA25}"/>
                      </a:ext>
                    </a:extLst>
                  </p:cNvPr>
                  <p:cNvCxnSpPr/>
                  <p:nvPr/>
                </p:nvCxnSpPr>
                <p:spPr>
                  <a:xfrm rot="21012115">
                    <a:off x="5005957" y="3817812"/>
                    <a:ext cx="258870" cy="0"/>
                  </a:xfrm>
                  <a:prstGeom prst="line">
                    <a:avLst/>
                  </a:prstGeom>
                  <a:ln w="28575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7431" name="Group 100">
              <a:extLst>
                <a:ext uri="{FF2B5EF4-FFF2-40B4-BE49-F238E27FC236}">
                  <a16:creationId xmlns:a16="http://schemas.microsoft.com/office/drawing/2014/main" id="{6B6E72AC-DAD5-4CF0-8C88-3D117A1F5ED0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4943479" y="1780520"/>
              <a:ext cx="3034819" cy="3044457"/>
              <a:chOff x="4953051" y="1760746"/>
              <a:chExt cx="3033797" cy="3044963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4404D112-48B6-4C60-8BBF-24096E305FB1}"/>
                  </a:ext>
                </a:extLst>
              </p:cNvPr>
              <p:cNvCxnSpPr/>
              <p:nvPr/>
            </p:nvCxnSpPr>
            <p:spPr>
              <a:xfrm>
                <a:off x="6469522" y="1760141"/>
                <a:ext cx="0" cy="274684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E878D93-76EA-44F8-957A-4CD13247DEAA}"/>
                  </a:ext>
                </a:extLst>
              </p:cNvPr>
              <p:cNvCxnSpPr/>
              <p:nvPr/>
            </p:nvCxnSpPr>
            <p:spPr>
              <a:xfrm>
                <a:off x="6475749" y="4530466"/>
                <a:ext cx="0" cy="274683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39B7D360-EC3C-4956-A556-FEBCBE9FA3C8}"/>
                  </a:ext>
                </a:extLst>
              </p:cNvPr>
              <p:cNvCxnSpPr/>
              <p:nvPr/>
            </p:nvCxnSpPr>
            <p:spPr>
              <a:xfrm rot="16200000">
                <a:off x="7849571" y="3153024"/>
                <a:ext cx="0" cy="274546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03420CF3-FD27-47C4-8739-207C81A09D5C}"/>
                  </a:ext>
                </a:extLst>
              </p:cNvPr>
              <p:cNvCxnSpPr/>
              <p:nvPr/>
            </p:nvCxnSpPr>
            <p:spPr>
              <a:xfrm rot="16200000">
                <a:off x="5084075" y="3156475"/>
                <a:ext cx="0" cy="276132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32" name="Group 105">
              <a:extLst>
                <a:ext uri="{FF2B5EF4-FFF2-40B4-BE49-F238E27FC236}">
                  <a16:creationId xmlns:a16="http://schemas.microsoft.com/office/drawing/2014/main" id="{E6B98FB2-2BA7-4806-A0CF-B2E95D3554DA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4945224" y="1783931"/>
              <a:ext cx="3060554" cy="3048026"/>
              <a:chOff x="4949130" y="1749109"/>
              <a:chExt cx="3061123" cy="3048535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2FC2DA9A-ADE4-4F2A-8FFA-924E1C8104C7}"/>
                  </a:ext>
                </a:extLst>
              </p:cNvPr>
              <p:cNvCxnSpPr/>
              <p:nvPr/>
            </p:nvCxnSpPr>
            <p:spPr>
              <a:xfrm>
                <a:off x="6457562" y="1762066"/>
                <a:ext cx="0" cy="274683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C8FB61A2-E049-47DF-B42E-0BC2B924D8B2}"/>
                  </a:ext>
                </a:extLst>
              </p:cNvPr>
              <p:cNvCxnSpPr/>
              <p:nvPr/>
            </p:nvCxnSpPr>
            <p:spPr>
              <a:xfrm>
                <a:off x="6456831" y="4535568"/>
                <a:ext cx="0" cy="274684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1B2DAF7-E1FA-4E2B-9699-2E89E965E9E4}"/>
                  </a:ext>
                </a:extLst>
              </p:cNvPr>
              <p:cNvCxnSpPr/>
              <p:nvPr/>
            </p:nvCxnSpPr>
            <p:spPr>
              <a:xfrm rot="16200000">
                <a:off x="7872887" y="3135621"/>
                <a:ext cx="0" cy="274688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5E044F6-E0B4-424E-8E05-D3CEA08635C5}"/>
                  </a:ext>
                </a:extLst>
              </p:cNvPr>
              <p:cNvCxnSpPr/>
              <p:nvPr/>
            </p:nvCxnSpPr>
            <p:spPr>
              <a:xfrm rot="16200000">
                <a:off x="5084305" y="3148215"/>
                <a:ext cx="0" cy="274689"/>
              </a:xfrm>
              <a:prstGeom prst="line">
                <a:avLst/>
              </a:prstGeom>
              <a:ln w="57150" cap="rnd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37992BD7-4893-48F0-82A5-2621CCDA5A90}"/>
              </a:ext>
            </a:extLst>
          </p:cNvPr>
          <p:cNvGrpSpPr>
            <a:grpSpLocks/>
          </p:cNvGrpSpPr>
          <p:nvPr/>
        </p:nvGrpSpPr>
        <p:grpSpPr bwMode="auto">
          <a:xfrm>
            <a:off x="6635750" y="2562225"/>
            <a:ext cx="7938" cy="2208213"/>
            <a:chOff x="6948614" y="3503140"/>
            <a:chExt cx="7930" cy="2208694"/>
          </a:xfrm>
        </p:grpSpPr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1CCDBBF-273F-4F9C-8E6F-0D76660B21B6}"/>
                </a:ext>
              </a:extLst>
            </p:cNvPr>
            <p:cNvCxnSpPr/>
            <p:nvPr/>
          </p:nvCxnSpPr>
          <p:spPr>
            <a:xfrm>
              <a:off x="6948614" y="3503140"/>
              <a:ext cx="4758" cy="11051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30B38393-2D96-473C-A39F-0E72B6C7E4E0}"/>
                </a:ext>
              </a:extLst>
            </p:cNvPr>
            <p:cNvCxnSpPr/>
            <p:nvPr/>
          </p:nvCxnSpPr>
          <p:spPr>
            <a:xfrm>
              <a:off x="6951786" y="4606693"/>
              <a:ext cx="4758" cy="1105141"/>
            </a:xfrm>
            <a:prstGeom prst="line">
              <a:avLst/>
            </a:prstGeom>
            <a:ln w="38100">
              <a:solidFill>
                <a:schemeClr val="accent3">
                  <a:lumMod val="75000"/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Start Button">
            <a:extLst>
              <a:ext uri="{FF2B5EF4-FFF2-40B4-BE49-F238E27FC236}">
                <a16:creationId xmlns:a16="http://schemas.microsoft.com/office/drawing/2014/main" id="{AA3DAE72-A2C8-42CB-9E6B-72A721CB631A}"/>
              </a:ext>
            </a:extLst>
          </p:cNvPr>
          <p:cNvGrpSpPr>
            <a:grpSpLocks/>
          </p:cNvGrpSpPr>
          <p:nvPr/>
        </p:nvGrpSpPr>
        <p:grpSpPr bwMode="auto">
          <a:xfrm>
            <a:off x="5649913" y="5483225"/>
            <a:ext cx="1982787" cy="609600"/>
            <a:chOff x="5473700" y="5127625"/>
            <a:chExt cx="1982788" cy="609600"/>
          </a:xfrm>
        </p:grpSpPr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id="{0E5FEBAC-DD0D-41A1-8101-26324B1D77F0}"/>
                </a:ext>
              </a:extLst>
            </p:cNvPr>
            <p:cNvSpPr/>
            <p:nvPr/>
          </p:nvSpPr>
          <p:spPr bwMode="auto">
            <a:xfrm>
              <a:off x="5473700" y="5127625"/>
              <a:ext cx="1982788" cy="609600"/>
            </a:xfrm>
            <a:prstGeom prst="roundRect">
              <a:avLst/>
            </a:prstGeom>
            <a:solidFill>
              <a:srgbClr val="EE7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7" name="Content Placeholder 6">
              <a:extLst>
                <a:ext uri="{FF2B5EF4-FFF2-40B4-BE49-F238E27FC236}">
                  <a16:creationId xmlns:a16="http://schemas.microsoft.com/office/drawing/2014/main" id="{839D508A-9BA3-4CBE-8F90-B48E6C98C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700" y="5135563"/>
              <a:ext cx="1982788" cy="593725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</p:spPr>
          <p:txBody>
            <a:bodyPr lIns="252000" tIns="252000" rIns="252000" bIns="252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fontAlgn="auto" hangingPunct="1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GB" altLang="en-US" sz="2400" b="1" dirty="0">
                  <a:solidFill>
                    <a:schemeClr val="bg1"/>
                  </a:solidFill>
                  <a:latin typeface="+mn-lt"/>
                </a:rPr>
                <a:t>Start</a:t>
              </a:r>
            </a:p>
          </p:txBody>
        </p:sp>
      </p:grpSp>
      <p:sp>
        <p:nvSpPr>
          <p:cNvPr id="279" name="Oval 278">
            <a:extLst>
              <a:ext uri="{FF2B5EF4-FFF2-40B4-BE49-F238E27FC236}">
                <a16:creationId xmlns:a16="http://schemas.microsoft.com/office/drawing/2014/main" id="{8C1AFCB4-E112-4E3D-B9D3-681FE4AF6094}"/>
              </a:ext>
            </a:extLst>
          </p:cNvPr>
          <p:cNvSpPr/>
          <p:nvPr/>
        </p:nvSpPr>
        <p:spPr>
          <a:xfrm>
            <a:off x="6569075" y="3576638"/>
            <a:ext cx="147638" cy="1476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88D10115-BD7D-4AF2-88D4-CF678FCB5F45}"/>
              </a:ext>
            </a:extLst>
          </p:cNvPr>
          <p:cNvGrpSpPr>
            <a:grpSpLocks/>
          </p:cNvGrpSpPr>
          <p:nvPr/>
        </p:nvGrpSpPr>
        <p:grpSpPr bwMode="auto">
          <a:xfrm>
            <a:off x="6635750" y="2562225"/>
            <a:ext cx="7938" cy="2208213"/>
            <a:chOff x="6948614" y="3503140"/>
            <a:chExt cx="7930" cy="2208694"/>
          </a:xfrm>
        </p:grpSpPr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FA8E72F4-A21B-4A10-AABC-DE107C7D0C33}"/>
                </a:ext>
              </a:extLst>
            </p:cNvPr>
            <p:cNvCxnSpPr/>
            <p:nvPr/>
          </p:nvCxnSpPr>
          <p:spPr>
            <a:xfrm>
              <a:off x="6948614" y="3503140"/>
              <a:ext cx="4758" cy="11051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47710B47-8437-44E3-A0B7-706F24CF50C6}"/>
                </a:ext>
              </a:extLst>
            </p:cNvPr>
            <p:cNvCxnSpPr/>
            <p:nvPr/>
          </p:nvCxnSpPr>
          <p:spPr>
            <a:xfrm>
              <a:off x="6951786" y="4606693"/>
              <a:ext cx="4758" cy="1105141"/>
            </a:xfrm>
            <a:prstGeom prst="line">
              <a:avLst/>
            </a:prstGeom>
            <a:ln w="38100">
              <a:solidFill>
                <a:schemeClr val="accent3">
                  <a:lumMod val="75000"/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7" name="Times Up!">
            <a:extLst>
              <a:ext uri="{FF2B5EF4-FFF2-40B4-BE49-F238E27FC236}">
                <a16:creationId xmlns:a16="http://schemas.microsoft.com/office/drawing/2014/main" id="{E6B26B56-E5A1-48A9-A3FB-60F3EAD9FD77}"/>
              </a:ext>
            </a:extLst>
          </p:cNvPr>
          <p:cNvSpPr/>
          <p:nvPr/>
        </p:nvSpPr>
        <p:spPr>
          <a:xfrm>
            <a:off x="5626100" y="5492750"/>
            <a:ext cx="2011363" cy="581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B050"/>
                </a:solidFill>
              </a:rPr>
              <a:t>Time’s up!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10ECCE1C-1124-4F08-A5A0-8643EDFDEEC8}"/>
              </a:ext>
            </a:extLst>
          </p:cNvPr>
          <p:cNvSpPr/>
          <p:nvPr/>
        </p:nvSpPr>
        <p:spPr>
          <a:xfrm>
            <a:off x="755650" y="2060575"/>
            <a:ext cx="1911350" cy="1860550"/>
          </a:xfrm>
          <a:prstGeom prst="rect">
            <a:avLst/>
          </a:prstGeom>
          <a:solidFill>
            <a:srgbClr val="D0DE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6380973B-D863-47CA-B504-3171AFB219A5}"/>
              </a:ext>
            </a:extLst>
          </p:cNvPr>
          <p:cNvSpPr/>
          <p:nvPr/>
        </p:nvSpPr>
        <p:spPr>
          <a:xfrm>
            <a:off x="2660650" y="2060575"/>
            <a:ext cx="1911350" cy="1860550"/>
          </a:xfrm>
          <a:prstGeom prst="rect">
            <a:avLst/>
          </a:prstGeom>
          <a:solidFill>
            <a:srgbClr val="D0DE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4B130356-917C-4FAE-A922-73795C08AE3E}"/>
              </a:ext>
            </a:extLst>
          </p:cNvPr>
          <p:cNvSpPr/>
          <p:nvPr/>
        </p:nvSpPr>
        <p:spPr>
          <a:xfrm>
            <a:off x="755650" y="2060575"/>
            <a:ext cx="1911350" cy="382588"/>
          </a:xfrm>
          <a:prstGeom prst="rect">
            <a:avLst/>
          </a:prstGeom>
          <a:solidFill>
            <a:srgbClr val="699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‘a’</a:t>
            </a: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14886C93-2D87-44E5-BB25-C9E89227076E}"/>
              </a:ext>
            </a:extLst>
          </p:cNvPr>
          <p:cNvSpPr/>
          <p:nvPr/>
        </p:nvSpPr>
        <p:spPr>
          <a:xfrm>
            <a:off x="2660650" y="2060575"/>
            <a:ext cx="1911350" cy="382588"/>
          </a:xfrm>
          <a:prstGeom prst="rect">
            <a:avLst/>
          </a:prstGeom>
          <a:solidFill>
            <a:srgbClr val="699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‘an’</a:t>
            </a:r>
          </a:p>
        </p:txBody>
      </p:sp>
      <p:pic>
        <p:nvPicPr>
          <p:cNvPr id="17421" name="Picture 353">
            <a:extLst>
              <a:ext uri="{FF2B5EF4-FFF2-40B4-BE49-F238E27FC236}">
                <a16:creationId xmlns:a16="http://schemas.microsoft.com/office/drawing/2014/main" id="{44A9794B-B908-4CC6-9DCB-1EA6A5DC9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"/>
          <a:stretch>
            <a:fillRect/>
          </a:stretch>
        </p:blipFill>
        <p:spPr bwMode="auto">
          <a:xfrm>
            <a:off x="2705100" y="4168775"/>
            <a:ext cx="2032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Rounded Rectangular Callout 354">
            <a:extLst>
              <a:ext uri="{FF2B5EF4-FFF2-40B4-BE49-F238E27FC236}">
                <a16:creationId xmlns:a16="http://schemas.microsoft.com/office/drawing/2014/main" id="{20A7D906-9188-4ECB-9676-57E04FF4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4203700"/>
            <a:ext cx="2122487" cy="1020763"/>
          </a:xfrm>
          <a:prstGeom prst="wedgeRoundRectCallout">
            <a:avLst>
              <a:gd name="adj1" fmla="val 65412"/>
              <a:gd name="adj2" fmla="val 3537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Complete the table on your whiteboard.</a:t>
            </a:r>
          </a:p>
        </p:txBody>
      </p:sp>
      <p:sp>
        <p:nvSpPr>
          <p:cNvPr id="17423" name="Rectangle 2">
            <a:extLst>
              <a:ext uri="{FF2B5EF4-FFF2-40B4-BE49-F238E27FC236}">
                <a16:creationId xmlns:a16="http://schemas.microsoft.com/office/drawing/2014/main" id="{7AF7C6F4-3142-4638-8B70-B319531DF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" y="1228725"/>
            <a:ext cx="762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0000"/>
                </a:solidFill>
              </a:rPr>
              <a:t>How many words can you think of in two minutes that need ‘a’ or ‘an’ before them?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74BC0B-B92D-426C-9AC7-AABCDC640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6"/>
    </mc:Choice>
    <mc:Fallback xmlns="">
      <p:transition spd="slow" advTm="20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9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9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FD419C8-C507-4AC9-BE01-10666A3F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2800">
                <a:solidFill>
                  <a:schemeClr val="tx1"/>
                </a:solidFill>
                <a:latin typeface="Twinkl" pitchFamily="2" charset="0"/>
              </a:rPr>
              <a:t>What do we know about using ‘a’ or ‘an’?</a:t>
            </a:r>
            <a:endParaRPr lang="en-GB" altLang="en-US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32946-BD85-4A05-9456-7A7C97BD6A75}"/>
              </a:ext>
            </a:extLst>
          </p:cNvPr>
          <p:cNvSpPr txBox="1"/>
          <p:nvPr/>
        </p:nvSpPr>
        <p:spPr>
          <a:xfrm>
            <a:off x="755650" y="1695450"/>
            <a:ext cx="76327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Twinkl" pitchFamily="50" charset="0"/>
              </a:rPr>
              <a:t>We use ‘</a:t>
            </a:r>
            <a:r>
              <a:rPr lang="en-GB" sz="2000" b="1" dirty="0">
                <a:solidFill>
                  <a:srgbClr val="F08115"/>
                </a:solidFill>
                <a:latin typeface="Twinkl" pitchFamily="50" charset="0"/>
              </a:rPr>
              <a:t>a</a:t>
            </a:r>
            <a:r>
              <a:rPr lang="en-GB" sz="2000" dirty="0">
                <a:latin typeface="Twinkl" pitchFamily="50" charset="0"/>
              </a:rPr>
              <a:t>’ when the next word starts with a </a:t>
            </a:r>
            <a:r>
              <a:rPr lang="en-GB" sz="2000" b="1" dirty="0">
                <a:solidFill>
                  <a:srgbClr val="F08115"/>
                </a:solidFill>
                <a:latin typeface="Twinkl" pitchFamily="50" charset="0"/>
              </a:rPr>
              <a:t>consonant sound</a:t>
            </a:r>
            <a:r>
              <a:rPr lang="en-GB" sz="2000" dirty="0">
                <a:latin typeface="Twinkl" pitchFamily="50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latin typeface="Twinkl" pitchFamily="50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Twinkl" pitchFamily="50" charset="0"/>
              </a:rPr>
              <a:t>We use ‘</a:t>
            </a:r>
            <a:r>
              <a:rPr lang="en-GB" sz="2000" b="1" dirty="0">
                <a:solidFill>
                  <a:srgbClr val="00A7E6"/>
                </a:solidFill>
                <a:latin typeface="Twinkl" pitchFamily="50" charset="0"/>
              </a:rPr>
              <a:t>an</a:t>
            </a:r>
            <a:r>
              <a:rPr lang="en-GB" sz="2000" dirty="0">
                <a:latin typeface="Twinkl" pitchFamily="50" charset="0"/>
              </a:rPr>
              <a:t>’ when the next word starts with a </a:t>
            </a:r>
            <a:r>
              <a:rPr lang="en-GB" sz="2000" b="1" dirty="0">
                <a:solidFill>
                  <a:srgbClr val="00A7E6"/>
                </a:solidFill>
                <a:latin typeface="Twinkl" pitchFamily="50" charset="0"/>
              </a:rPr>
              <a:t>vowel sound</a:t>
            </a:r>
            <a:r>
              <a:rPr lang="en-GB" sz="2000" dirty="0">
                <a:latin typeface="Twinkl" pitchFamily="50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Twinkl" pitchFamily="50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Twinkl" pitchFamily="50" charset="0"/>
              </a:rPr>
              <a:t>Say it aloud - does it sound right?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2EFC8B-0BC0-4649-A924-EF2EDD404D4C}"/>
              </a:ext>
            </a:extLst>
          </p:cNvPr>
          <p:cNvSpPr/>
          <p:nvPr/>
        </p:nvSpPr>
        <p:spPr>
          <a:xfrm>
            <a:off x="750888" y="3763963"/>
            <a:ext cx="4502150" cy="1898650"/>
          </a:xfrm>
          <a:prstGeom prst="rect">
            <a:avLst/>
          </a:prstGeom>
          <a:solidFill>
            <a:srgbClr val="D0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It was </a:t>
            </a:r>
            <a:r>
              <a:rPr lang="en-GB" sz="2400" b="1" dirty="0">
                <a:solidFill>
                  <a:srgbClr val="F08115"/>
                </a:solidFill>
              </a:rPr>
              <a:t>a</a:t>
            </a:r>
            <a:r>
              <a:rPr lang="en-GB" sz="2400" dirty="0">
                <a:solidFill>
                  <a:schemeClr val="tx1"/>
                </a:solidFill>
              </a:rPr>
              <a:t> unique painting of </a:t>
            </a:r>
            <a:r>
              <a:rPr lang="en-GB" sz="2400" b="1" dirty="0">
                <a:solidFill>
                  <a:srgbClr val="00A7E6"/>
                </a:solidFill>
              </a:rPr>
              <a:t>an</a:t>
            </a:r>
            <a:r>
              <a:rPr lang="en-GB" sz="2400" dirty="0">
                <a:solidFill>
                  <a:schemeClr val="tx1"/>
                </a:solidFill>
              </a:rPr>
              <a:t> honest girl riding </a:t>
            </a:r>
            <a:r>
              <a:rPr lang="en-GB" sz="2400" b="1" dirty="0">
                <a:solidFill>
                  <a:srgbClr val="F08115"/>
                </a:solidFill>
              </a:rPr>
              <a:t>a</a:t>
            </a:r>
            <a:r>
              <a:rPr lang="en-GB" sz="2400" dirty="0">
                <a:solidFill>
                  <a:schemeClr val="tx1"/>
                </a:solidFill>
              </a:rPr>
              <a:t> unicorn while eating </a:t>
            </a:r>
            <a:r>
              <a:rPr lang="en-GB" sz="2400" b="1" dirty="0">
                <a:solidFill>
                  <a:srgbClr val="00A7E6"/>
                </a:solidFill>
              </a:rPr>
              <a:t>an</a:t>
            </a:r>
            <a:r>
              <a:rPr lang="en-GB" sz="2400" dirty="0">
                <a:solidFill>
                  <a:schemeClr val="tx1"/>
                </a:solidFill>
              </a:rPr>
              <a:t> apple.</a:t>
            </a:r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2BEE8A1F-3E24-4AD1-938D-9CA03934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728913"/>
            <a:ext cx="297021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BE354A-458B-44A9-B0DB-7131214C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57197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A50218-F05C-4779-BC6F-2CDE796640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3"/>
    </mc:Choice>
    <mc:Fallback xmlns=""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17DAB3C7-3053-40E3-B5DB-3E73994F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A85A174C-67E3-4EB5-B44A-62A377EBD0FA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74BA49B0-42DD-41CE-B4FB-33264595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846388"/>
            <a:ext cx="1546225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18FC94E-E62C-48B0-8DE0-9AFF7BFCF525}"/>
              </a:ext>
            </a:extLst>
          </p:cNvPr>
          <p:cNvSpPr/>
          <p:nvPr/>
        </p:nvSpPr>
        <p:spPr>
          <a:xfrm>
            <a:off x="1089025" y="5008563"/>
            <a:ext cx="2995613" cy="8048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a ice cream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7C642E-BC6B-4D77-A997-2B84E2DB60E0}"/>
              </a:ext>
            </a:extLst>
          </p:cNvPr>
          <p:cNvSpPr/>
          <p:nvPr/>
        </p:nvSpPr>
        <p:spPr>
          <a:xfrm>
            <a:off x="5018088" y="5008563"/>
            <a:ext cx="2995612" cy="8048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an ice cream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057FB6-F297-4ECE-B660-0AB0D455A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1"/>
    </mc:Choice>
    <mc:Fallback xmlns="">
      <p:transition spd="slow" advTm="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CE5DF19-33E9-4D9F-B49D-A6094100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93DFC31D-AAEF-49B0-881F-5E735CD39C92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DF5009-E855-4292-B313-07DFF5EC11D0}"/>
              </a:ext>
            </a:extLst>
          </p:cNvPr>
          <p:cNvSpPr/>
          <p:nvPr/>
        </p:nvSpPr>
        <p:spPr>
          <a:xfrm>
            <a:off x="5029200" y="5008563"/>
            <a:ext cx="2995613" cy="8048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an caterpillar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0BAB1B-4E39-4655-808F-B8442D2DC462}"/>
              </a:ext>
            </a:extLst>
          </p:cNvPr>
          <p:cNvSpPr/>
          <p:nvPr/>
        </p:nvSpPr>
        <p:spPr>
          <a:xfrm>
            <a:off x="1089025" y="5008563"/>
            <a:ext cx="2995613" cy="8048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a caterpillar</a:t>
            </a:r>
          </a:p>
        </p:txBody>
      </p:sp>
      <p:pic>
        <p:nvPicPr>
          <p:cNvPr id="20486" name="Picture 3">
            <a:extLst>
              <a:ext uri="{FF2B5EF4-FFF2-40B4-BE49-F238E27FC236}">
                <a16:creationId xmlns:a16="http://schemas.microsoft.com/office/drawing/2014/main" id="{409EC0C0-F9F1-43EF-BBE3-2C89BDB75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3349625"/>
            <a:ext cx="32639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5D87B43-2F72-4176-962E-2B51264A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D28282CC-138E-41C2-97C3-1B61039C8D8C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62ECCD-7344-42C6-86C3-CF572C990978}"/>
              </a:ext>
            </a:extLst>
          </p:cNvPr>
          <p:cNvSpPr/>
          <p:nvPr/>
        </p:nvSpPr>
        <p:spPr>
          <a:xfrm>
            <a:off x="4821238" y="4729163"/>
            <a:ext cx="3457575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Captain Jonas was an one-eyed pirate.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C8F4B1-D916-4CE9-88BB-82B20FEAF4D1}"/>
              </a:ext>
            </a:extLst>
          </p:cNvPr>
          <p:cNvSpPr/>
          <p:nvPr/>
        </p:nvSpPr>
        <p:spPr>
          <a:xfrm>
            <a:off x="881063" y="4729163"/>
            <a:ext cx="3457575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Captain Jonas was a one-eyed pirate.</a:t>
            </a:r>
          </a:p>
        </p:txBody>
      </p:sp>
      <p:pic>
        <p:nvPicPr>
          <p:cNvPr id="21510" name="Picture 3">
            <a:extLst>
              <a:ext uri="{FF2B5EF4-FFF2-40B4-BE49-F238E27FC236}">
                <a16:creationId xmlns:a16="http://schemas.microsoft.com/office/drawing/2014/main" id="{EDBA86A2-32E0-499C-8AC1-AB0993C8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2674938"/>
            <a:ext cx="16319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AACE220-FBD3-411F-9AC9-D3DF1983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22531" name="Title 1">
            <a:extLst>
              <a:ext uri="{FF2B5EF4-FFF2-40B4-BE49-F238E27FC236}">
                <a16:creationId xmlns:a16="http://schemas.microsoft.com/office/drawing/2014/main" id="{34B2CBE1-A847-4439-8F01-937593B1B245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81B919-C491-40B7-9ACC-F2B55D63C02F}"/>
              </a:ext>
            </a:extLst>
          </p:cNvPr>
          <p:cNvSpPr/>
          <p:nvPr/>
        </p:nvSpPr>
        <p:spPr>
          <a:xfrm>
            <a:off x="881063" y="4729163"/>
            <a:ext cx="3457575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There was a enormous elephant at the zoo.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533070-8CDD-4001-AF5B-91191BB5FEA6}"/>
              </a:ext>
            </a:extLst>
          </p:cNvPr>
          <p:cNvSpPr/>
          <p:nvPr/>
        </p:nvSpPr>
        <p:spPr>
          <a:xfrm>
            <a:off x="4821238" y="4729163"/>
            <a:ext cx="3457575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00" dirty="0">
                <a:solidFill>
                  <a:schemeClr val="tx1"/>
                </a:solidFill>
              </a:rPr>
              <a:t>There was an enormous elephant at the zoo.</a:t>
            </a:r>
          </a:p>
        </p:txBody>
      </p:sp>
      <p:pic>
        <p:nvPicPr>
          <p:cNvPr id="22534" name="Picture 3">
            <a:extLst>
              <a:ext uri="{FF2B5EF4-FFF2-40B4-BE49-F238E27FC236}">
                <a16:creationId xmlns:a16="http://schemas.microsoft.com/office/drawing/2014/main" id="{2C6B77F2-DAAE-42CA-AC0B-923C0A79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743200"/>
            <a:ext cx="15081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B69CDBC-C9D9-4B76-BF77-4AFE6DFC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23555" name="Title 1">
            <a:extLst>
              <a:ext uri="{FF2B5EF4-FFF2-40B4-BE49-F238E27FC236}">
                <a16:creationId xmlns:a16="http://schemas.microsoft.com/office/drawing/2014/main" id="{325023C4-2263-4F8F-97C1-9A921BFFE335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817B2D-56B3-47AE-917A-E7D04C7DDB44}"/>
              </a:ext>
            </a:extLst>
          </p:cNvPr>
          <p:cNvSpPr/>
          <p:nvPr/>
        </p:nvSpPr>
        <p:spPr>
          <a:xfrm>
            <a:off x="1038225" y="4729163"/>
            <a:ext cx="3117850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The show lasted for a hour.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AA3A80-CCDD-40E2-BF62-C5A8AF4F5095}"/>
              </a:ext>
            </a:extLst>
          </p:cNvPr>
          <p:cNvSpPr/>
          <p:nvPr/>
        </p:nvSpPr>
        <p:spPr>
          <a:xfrm>
            <a:off x="4978400" y="4729163"/>
            <a:ext cx="3117850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00" dirty="0">
                <a:solidFill>
                  <a:schemeClr val="tx1"/>
                </a:solidFill>
              </a:rPr>
              <a:t>The show lasted for an hour.</a:t>
            </a:r>
          </a:p>
        </p:txBody>
      </p:sp>
      <p:pic>
        <p:nvPicPr>
          <p:cNvPr id="23558" name="Picture 4">
            <a:extLst>
              <a:ext uri="{FF2B5EF4-FFF2-40B4-BE49-F238E27FC236}">
                <a16:creationId xmlns:a16="http://schemas.microsoft.com/office/drawing/2014/main" id="{719271D4-0C4F-408F-AB69-94C7BFEA6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2679700"/>
            <a:ext cx="23272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B538FCB-6423-4B14-B39D-4D98A41A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 Quick Quiz</a:t>
            </a:r>
            <a:endParaRPr lang="en-GB" altLang="en-US"/>
          </a:p>
        </p:txBody>
      </p:sp>
      <p:sp>
        <p:nvSpPr>
          <p:cNvPr id="24579" name="Title 1">
            <a:extLst>
              <a:ext uri="{FF2B5EF4-FFF2-40B4-BE49-F238E27FC236}">
                <a16:creationId xmlns:a16="http://schemas.microsoft.com/office/drawing/2014/main" id="{DCD81BDF-7098-4CF5-97BB-624A5A98767F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50018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16000" rIns="252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Take a quiz to see if you are an expert!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Which is correct?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3C0AE6-1BE3-4A76-ACC1-BBDC3157D8E2}"/>
              </a:ext>
            </a:extLst>
          </p:cNvPr>
          <p:cNvSpPr/>
          <p:nvPr/>
        </p:nvSpPr>
        <p:spPr>
          <a:xfrm>
            <a:off x="4978400" y="4729163"/>
            <a:ext cx="3117850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The policewoman wore an uniform.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A7C159B-C80D-44C7-8FCC-3637FF53AC1A}"/>
              </a:ext>
            </a:extLst>
          </p:cNvPr>
          <p:cNvSpPr/>
          <p:nvPr/>
        </p:nvSpPr>
        <p:spPr>
          <a:xfrm>
            <a:off x="1022350" y="4729163"/>
            <a:ext cx="3117850" cy="1084262"/>
          </a:xfrm>
          <a:prstGeom prst="roundRect">
            <a:avLst/>
          </a:prstGeom>
          <a:solidFill>
            <a:srgbClr val="4DB1E2"/>
          </a:solidFill>
          <a:ln w="38100">
            <a:solidFill>
              <a:srgbClr val="AFDE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300" dirty="0">
                <a:solidFill>
                  <a:schemeClr val="tx1"/>
                </a:solidFill>
              </a:rPr>
              <a:t>The policewoman wore a uniform.</a:t>
            </a:r>
          </a:p>
        </p:txBody>
      </p:sp>
      <p:pic>
        <p:nvPicPr>
          <p:cNvPr id="24582" name="Picture 4">
            <a:extLst>
              <a:ext uri="{FF2B5EF4-FFF2-40B4-BE49-F238E27FC236}">
                <a16:creationId xmlns:a16="http://schemas.microsoft.com/office/drawing/2014/main" id="{E2269F2F-3C5C-491F-A9A9-EE5C13420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735263"/>
            <a:ext cx="739775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A45F588D-5E69-4C71-AB7B-C34E1CDF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tx1"/>
                </a:solidFill>
                <a:latin typeface="Twinkl" pitchFamily="2" charset="0"/>
              </a:rPr>
              <a:t>Consonant or Vowel?</a:t>
            </a:r>
            <a:endParaRPr lang="en-GB" altLang="en-US" sz="3600"/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899BFC30-2AF0-483C-819E-EDE06485E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0000"/>
                </a:solidFill>
                <a:cs typeface="Arial" panose="020B0604020202020204" pitchFamily="34" charset="0"/>
              </a:rPr>
              <a:t>Sort the letters of the alphabet into two groups: </a:t>
            </a:r>
            <a:r>
              <a:rPr lang="en-GB" altLang="en-US" b="1">
                <a:solidFill>
                  <a:srgbClr val="F08115"/>
                </a:solidFill>
                <a:cs typeface="Arial" panose="020B0604020202020204" pitchFamily="34" charset="0"/>
              </a:rPr>
              <a:t>consonants</a:t>
            </a:r>
            <a:r>
              <a:rPr lang="en-GB" altLang="en-US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GB" altLang="en-US" b="1">
                <a:solidFill>
                  <a:srgbClr val="00A7E8"/>
                </a:solidFill>
                <a:cs typeface="Arial" panose="020B0604020202020204" pitchFamily="34" charset="0"/>
              </a:rPr>
              <a:t>vowels</a:t>
            </a:r>
            <a:r>
              <a:rPr lang="en-GB" altLang="en-US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FE695CD6-CB99-4DD2-A496-16A57F7D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66D32-0134-40FC-870A-F03340AF67D3}"/>
              </a:ext>
            </a:extLst>
          </p:cNvPr>
          <p:cNvSpPr/>
          <p:nvPr/>
        </p:nvSpPr>
        <p:spPr>
          <a:xfrm>
            <a:off x="838200" y="3963988"/>
            <a:ext cx="3635375" cy="1993900"/>
          </a:xfrm>
          <a:prstGeom prst="rect">
            <a:avLst/>
          </a:prstGeom>
          <a:solidFill>
            <a:srgbClr val="FE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CC19D-4982-4932-B05D-A618BC7F1DC6}"/>
              </a:ext>
            </a:extLst>
          </p:cNvPr>
          <p:cNvSpPr/>
          <p:nvPr/>
        </p:nvSpPr>
        <p:spPr>
          <a:xfrm>
            <a:off x="4668838" y="3963988"/>
            <a:ext cx="3635375" cy="1993900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ADB98-429F-4A23-97E3-5DB44090AAE1}"/>
              </a:ext>
            </a:extLst>
          </p:cNvPr>
          <p:cNvSpPr/>
          <p:nvPr/>
        </p:nvSpPr>
        <p:spPr>
          <a:xfrm>
            <a:off x="838200" y="3963988"/>
            <a:ext cx="3635375" cy="409575"/>
          </a:xfrm>
          <a:prstGeom prst="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Consonants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496AB1-1E7B-4FD4-BE1A-4FCDFF66D49F}"/>
              </a:ext>
            </a:extLst>
          </p:cNvPr>
          <p:cNvSpPr/>
          <p:nvPr/>
        </p:nvSpPr>
        <p:spPr>
          <a:xfrm>
            <a:off x="4668838" y="3963988"/>
            <a:ext cx="3635375" cy="409575"/>
          </a:xfrm>
          <a:prstGeom prst="rect">
            <a:avLst/>
          </a:prstGeom>
          <a:solidFill>
            <a:srgbClr val="017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Vowels</a:t>
            </a: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D622607F-89A9-4DD8-9932-1FFF0F39F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0164DBA2-9494-409A-8C31-244A7DD7B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C5D62590-F1CE-4335-8811-C08D438D4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">
            <a:extLst>
              <a:ext uri="{FF2B5EF4-FFF2-40B4-BE49-F238E27FC236}">
                <a16:creationId xmlns:a16="http://schemas.microsoft.com/office/drawing/2014/main" id="{32D5D994-3BFA-478E-AAC5-BD5E0FDFD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7" name="f">
            <a:extLst>
              <a:ext uri="{FF2B5EF4-FFF2-40B4-BE49-F238E27FC236}">
                <a16:creationId xmlns:a16="http://schemas.microsoft.com/office/drawing/2014/main" id="{49731BCB-B838-470C-92DC-5C63F78D0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775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g">
            <a:extLst>
              <a:ext uri="{FF2B5EF4-FFF2-40B4-BE49-F238E27FC236}">
                <a16:creationId xmlns:a16="http://schemas.microsoft.com/office/drawing/2014/main" id="{C59FFE42-9A82-4A6D-9695-C0D1CDBF3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9" name="h">
            <a:extLst>
              <a:ext uri="{FF2B5EF4-FFF2-40B4-BE49-F238E27FC236}">
                <a16:creationId xmlns:a16="http://schemas.microsoft.com/office/drawing/2014/main" id="{E0A7A126-1FA3-414F-A601-C5956EAD0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i">
            <a:extLst>
              <a:ext uri="{FF2B5EF4-FFF2-40B4-BE49-F238E27FC236}">
                <a16:creationId xmlns:a16="http://schemas.microsoft.com/office/drawing/2014/main" id="{D899C542-74E4-40BC-9AD2-D891D44C1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043113"/>
            <a:ext cx="622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2" name="j">
            <a:extLst>
              <a:ext uri="{FF2B5EF4-FFF2-40B4-BE49-F238E27FC236}">
                <a16:creationId xmlns:a16="http://schemas.microsoft.com/office/drawing/2014/main" id="{E14FB04B-B4EB-4B10-8105-C021D3C0F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25" y="20431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3" name="k">
            <a:extLst>
              <a:ext uri="{FF2B5EF4-FFF2-40B4-BE49-F238E27FC236}">
                <a16:creationId xmlns:a16="http://schemas.microsoft.com/office/drawing/2014/main" id="{1200CF36-6D76-4D3F-A72C-AD5B9130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138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l">
            <a:extLst>
              <a:ext uri="{FF2B5EF4-FFF2-40B4-BE49-F238E27FC236}">
                <a16:creationId xmlns:a16="http://schemas.microsoft.com/office/drawing/2014/main" id="{21776497-74A3-40A6-A99C-422FBC3F7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5" name="m">
            <a:extLst>
              <a:ext uri="{FF2B5EF4-FFF2-40B4-BE49-F238E27FC236}">
                <a16:creationId xmlns:a16="http://schemas.microsoft.com/office/drawing/2014/main" id="{CBC60715-54C9-498E-B00A-A69A2D93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3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n">
            <a:extLst>
              <a:ext uri="{FF2B5EF4-FFF2-40B4-BE49-F238E27FC236}">
                <a16:creationId xmlns:a16="http://schemas.microsoft.com/office/drawing/2014/main" id="{8685C65D-8F3D-404D-AE75-9DE5E5EB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20431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" name="o">
            <a:extLst>
              <a:ext uri="{FF2B5EF4-FFF2-40B4-BE49-F238E27FC236}">
                <a16:creationId xmlns:a16="http://schemas.microsoft.com/office/drawing/2014/main" id="{8388CB63-F875-4396-B39A-D9E8A637C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p">
            <a:extLst>
              <a:ext uri="{FF2B5EF4-FFF2-40B4-BE49-F238E27FC236}">
                <a16:creationId xmlns:a16="http://schemas.microsoft.com/office/drawing/2014/main" id="{F322C892-2209-44D4-816F-17A96F1E6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2835275"/>
            <a:ext cx="62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9" name="q">
            <a:extLst>
              <a:ext uri="{FF2B5EF4-FFF2-40B4-BE49-F238E27FC236}">
                <a16:creationId xmlns:a16="http://schemas.microsoft.com/office/drawing/2014/main" id="{654116E7-949C-49D9-BAA8-AA60A64D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35275"/>
            <a:ext cx="62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30" name="r">
            <a:extLst>
              <a:ext uri="{FF2B5EF4-FFF2-40B4-BE49-F238E27FC236}">
                <a16:creationId xmlns:a16="http://schemas.microsoft.com/office/drawing/2014/main" id="{3EF2A753-4F1E-4F3F-B19F-7CA82C5E6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s">
            <a:extLst>
              <a:ext uri="{FF2B5EF4-FFF2-40B4-BE49-F238E27FC236}">
                <a16:creationId xmlns:a16="http://schemas.microsoft.com/office/drawing/2014/main" id="{45D0D79E-2F90-48B7-9898-C8093BF5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2835275"/>
            <a:ext cx="622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t">
            <a:extLst>
              <a:ext uri="{FF2B5EF4-FFF2-40B4-BE49-F238E27FC236}">
                <a16:creationId xmlns:a16="http://schemas.microsoft.com/office/drawing/2014/main" id="{FF4DC483-88CF-4BE1-A4D3-6B7B401B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2835275"/>
            <a:ext cx="62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u">
            <a:extLst>
              <a:ext uri="{FF2B5EF4-FFF2-40B4-BE49-F238E27FC236}">
                <a16:creationId xmlns:a16="http://schemas.microsoft.com/office/drawing/2014/main" id="{A25C9072-E6C2-4F37-8B89-59B2128E2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34" name="v">
            <a:extLst>
              <a:ext uri="{FF2B5EF4-FFF2-40B4-BE49-F238E27FC236}">
                <a16:creationId xmlns:a16="http://schemas.microsoft.com/office/drawing/2014/main" id="{BBB305E4-4413-4276-B331-F30D325A2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2835275"/>
            <a:ext cx="622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" name="w">
            <a:extLst>
              <a:ext uri="{FF2B5EF4-FFF2-40B4-BE49-F238E27FC236}">
                <a16:creationId xmlns:a16="http://schemas.microsoft.com/office/drawing/2014/main" id="{DEC6FD70-0301-4130-A370-422D14BB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6" name="x">
            <a:extLst>
              <a:ext uri="{FF2B5EF4-FFF2-40B4-BE49-F238E27FC236}">
                <a16:creationId xmlns:a16="http://schemas.microsoft.com/office/drawing/2014/main" id="{E413A11D-C898-450D-8C38-A99596C7B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7" name="y">
            <a:extLst>
              <a:ext uri="{FF2B5EF4-FFF2-40B4-BE49-F238E27FC236}">
                <a16:creationId xmlns:a16="http://schemas.microsoft.com/office/drawing/2014/main" id="{6A3B6DBA-4675-468C-A6F6-49D9547B0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8" name="z">
            <a:extLst>
              <a:ext uri="{FF2B5EF4-FFF2-40B4-BE49-F238E27FC236}">
                <a16:creationId xmlns:a16="http://schemas.microsoft.com/office/drawing/2014/main" id="{274F3186-D85D-48B7-85C5-C8FBA864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5" y="283527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4" name="a">
            <a:extLst>
              <a:ext uri="{FF2B5EF4-FFF2-40B4-BE49-F238E27FC236}">
                <a16:creationId xmlns:a16="http://schemas.microsoft.com/office/drawing/2014/main" id="{5786E92C-2D4C-4B04-9632-6BD4976C9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38" y="4373563"/>
            <a:ext cx="623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">
            <a:extLst>
              <a:ext uri="{FF2B5EF4-FFF2-40B4-BE49-F238E27FC236}">
                <a16:creationId xmlns:a16="http://schemas.microsoft.com/office/drawing/2014/main" id="{31C7014E-5B6C-47EE-B1DD-8034FD16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373563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8" name="i">
            <a:extLst>
              <a:ext uri="{FF2B5EF4-FFF2-40B4-BE49-F238E27FC236}">
                <a16:creationId xmlns:a16="http://schemas.microsoft.com/office/drawing/2014/main" id="{9FDE1B4E-E30B-46E7-8CB9-08C3F3989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4373563"/>
            <a:ext cx="623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9" name="o">
            <a:extLst>
              <a:ext uri="{FF2B5EF4-FFF2-40B4-BE49-F238E27FC236}">
                <a16:creationId xmlns:a16="http://schemas.microsoft.com/office/drawing/2014/main" id="{427B5B23-4672-4584-9398-D824A6AB8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225" y="4373563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0" name="u">
            <a:extLst>
              <a:ext uri="{FF2B5EF4-FFF2-40B4-BE49-F238E27FC236}">
                <a16:creationId xmlns:a16="http://schemas.microsoft.com/office/drawing/2014/main" id="{7F019BBF-017B-45F6-BAE2-D6F0E98F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3" y="4375150"/>
            <a:ext cx="62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1" name="b">
            <a:extLst>
              <a:ext uri="{FF2B5EF4-FFF2-40B4-BE49-F238E27FC236}">
                <a16:creationId xmlns:a16="http://schemas.microsoft.com/office/drawing/2014/main" id="{1F385F5D-A864-4F99-A590-683FA8BA8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4321175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c">
            <a:extLst>
              <a:ext uri="{FF2B5EF4-FFF2-40B4-BE49-F238E27FC236}">
                <a16:creationId xmlns:a16="http://schemas.microsoft.com/office/drawing/2014/main" id="{FFC3D60E-DC84-4426-A74F-8CE1836F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4316413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d">
            <a:extLst>
              <a:ext uri="{FF2B5EF4-FFF2-40B4-BE49-F238E27FC236}">
                <a16:creationId xmlns:a16="http://schemas.microsoft.com/office/drawing/2014/main" id="{FAA6FB86-BED7-44AC-A9FC-40368662B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4325938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4" name="f">
            <a:extLst>
              <a:ext uri="{FF2B5EF4-FFF2-40B4-BE49-F238E27FC236}">
                <a16:creationId xmlns:a16="http://schemas.microsoft.com/office/drawing/2014/main" id="{FC3C1490-BE56-48BA-A202-EB9A284D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4316413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5" name="g">
            <a:extLst>
              <a:ext uri="{FF2B5EF4-FFF2-40B4-BE49-F238E27FC236}">
                <a16:creationId xmlns:a16="http://schemas.microsoft.com/office/drawing/2014/main" id="{40C09C14-0B1D-410B-8C0D-0C4871C6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4325938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6" name="h">
            <a:extLst>
              <a:ext uri="{FF2B5EF4-FFF2-40B4-BE49-F238E27FC236}">
                <a16:creationId xmlns:a16="http://schemas.microsoft.com/office/drawing/2014/main" id="{08FD1A32-999A-4738-8EAB-4F8EA5A15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4333875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" name="j">
            <a:extLst>
              <a:ext uri="{FF2B5EF4-FFF2-40B4-BE49-F238E27FC236}">
                <a16:creationId xmlns:a16="http://schemas.microsoft.com/office/drawing/2014/main" id="{62BD2937-DDAC-459D-8D8E-CE0588328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332288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58" name="k">
            <a:extLst>
              <a:ext uri="{FF2B5EF4-FFF2-40B4-BE49-F238E27FC236}">
                <a16:creationId xmlns:a16="http://schemas.microsoft.com/office/drawing/2014/main" id="{13024BA8-D49C-406C-9805-ACF18290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4332288"/>
            <a:ext cx="622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l">
            <a:extLst>
              <a:ext uri="{FF2B5EF4-FFF2-40B4-BE49-F238E27FC236}">
                <a16:creationId xmlns:a16="http://schemas.microsoft.com/office/drawing/2014/main" id="{86F3FF6A-9597-4D01-A111-4A95EA702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4333875"/>
            <a:ext cx="62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0" name="m">
            <a:extLst>
              <a:ext uri="{FF2B5EF4-FFF2-40B4-BE49-F238E27FC236}">
                <a16:creationId xmlns:a16="http://schemas.microsoft.com/office/drawing/2014/main" id="{B4400F00-C7B4-4715-AF8F-FCB56454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5" y="4333875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n">
            <a:extLst>
              <a:ext uri="{FF2B5EF4-FFF2-40B4-BE49-F238E27FC236}">
                <a16:creationId xmlns:a16="http://schemas.microsoft.com/office/drawing/2014/main" id="{54552317-FE69-44AE-903F-F45E0F5F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5021263"/>
            <a:ext cx="623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" name="p">
            <a:extLst>
              <a:ext uri="{FF2B5EF4-FFF2-40B4-BE49-F238E27FC236}">
                <a16:creationId xmlns:a16="http://schemas.microsoft.com/office/drawing/2014/main" id="{945B2F5E-65C8-409E-8ECB-E5A1D952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5021263"/>
            <a:ext cx="622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" name="q">
            <a:extLst>
              <a:ext uri="{FF2B5EF4-FFF2-40B4-BE49-F238E27FC236}">
                <a16:creationId xmlns:a16="http://schemas.microsoft.com/office/drawing/2014/main" id="{3A531FAE-335D-48C9-BFAC-94B0D19B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5026025"/>
            <a:ext cx="622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64" name="r">
            <a:extLst>
              <a:ext uri="{FF2B5EF4-FFF2-40B4-BE49-F238E27FC236}">
                <a16:creationId xmlns:a16="http://schemas.microsoft.com/office/drawing/2014/main" id="{A923A369-F127-42F7-A3ED-1B320E66E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5032375"/>
            <a:ext cx="623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5" name="s">
            <a:extLst>
              <a:ext uri="{FF2B5EF4-FFF2-40B4-BE49-F238E27FC236}">
                <a16:creationId xmlns:a16="http://schemas.microsoft.com/office/drawing/2014/main" id="{0F317D75-1AEF-4353-91D0-760CA1F79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5032375"/>
            <a:ext cx="623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t">
            <a:extLst>
              <a:ext uri="{FF2B5EF4-FFF2-40B4-BE49-F238E27FC236}">
                <a16:creationId xmlns:a16="http://schemas.microsoft.com/office/drawing/2014/main" id="{15978C81-D246-4CA7-8CE6-1B13ECB1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5030788"/>
            <a:ext cx="623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7" name="v">
            <a:extLst>
              <a:ext uri="{FF2B5EF4-FFF2-40B4-BE49-F238E27FC236}">
                <a16:creationId xmlns:a16="http://schemas.microsoft.com/office/drawing/2014/main" id="{F91A6446-99D5-4446-890B-96A9278D2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5033963"/>
            <a:ext cx="622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8" name="w">
            <a:extLst>
              <a:ext uri="{FF2B5EF4-FFF2-40B4-BE49-F238E27FC236}">
                <a16:creationId xmlns:a16="http://schemas.microsoft.com/office/drawing/2014/main" id="{DA384662-2613-48F5-996F-50B810B6E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5043488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9" name="x">
            <a:extLst>
              <a:ext uri="{FF2B5EF4-FFF2-40B4-BE49-F238E27FC236}">
                <a16:creationId xmlns:a16="http://schemas.microsoft.com/office/drawing/2014/main" id="{6B09DA62-D5D2-45FE-B5E4-A2F0F959F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5043488"/>
            <a:ext cx="623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70" name="y">
            <a:extLst>
              <a:ext uri="{FF2B5EF4-FFF2-40B4-BE49-F238E27FC236}">
                <a16:creationId xmlns:a16="http://schemas.microsoft.com/office/drawing/2014/main" id="{837776E3-4BB0-4846-8AA3-BE2B9189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738" y="5026025"/>
            <a:ext cx="623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1" name="z">
            <a:extLst>
              <a:ext uri="{FF2B5EF4-FFF2-40B4-BE49-F238E27FC236}">
                <a16:creationId xmlns:a16="http://schemas.microsoft.com/office/drawing/2014/main" id="{9FAE355B-C473-4B42-8585-CD9E660E4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350" y="5051425"/>
            <a:ext cx="62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D397F2-2BE4-4E45-B9F8-832FFFEF52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"/>
    </mc:Choice>
    <mc:Fallback xmlns="">
      <p:transition spd="slow" advTm="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067D993-87D0-4D4F-AAB7-66910A17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Sort the Words!</a:t>
            </a:r>
            <a:endParaRPr lang="en-GB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E6073-BFEF-4BF9-824F-5399D9A0441A}"/>
              </a:ext>
            </a:extLst>
          </p:cNvPr>
          <p:cNvSpPr/>
          <p:nvPr/>
        </p:nvSpPr>
        <p:spPr>
          <a:xfrm>
            <a:off x="838200" y="1882775"/>
            <a:ext cx="3635375" cy="2203450"/>
          </a:xfrm>
          <a:prstGeom prst="rect">
            <a:avLst/>
          </a:prstGeom>
          <a:solidFill>
            <a:srgbClr val="FE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teacher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jumper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laptop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book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yoghurt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EE325-36F0-4A98-A149-BF92BC1957B8}"/>
              </a:ext>
            </a:extLst>
          </p:cNvPr>
          <p:cNvSpPr/>
          <p:nvPr/>
        </p:nvSpPr>
        <p:spPr>
          <a:xfrm>
            <a:off x="4668838" y="1882775"/>
            <a:ext cx="3635375" cy="2203450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egg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apple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otter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umbrella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icicle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1DFAA-15EA-4D1A-9608-DE4B807E7AE8}"/>
              </a:ext>
            </a:extLst>
          </p:cNvPr>
          <p:cNvSpPr/>
          <p:nvPr/>
        </p:nvSpPr>
        <p:spPr>
          <a:xfrm>
            <a:off x="838200" y="1473200"/>
            <a:ext cx="3635375" cy="409575"/>
          </a:xfrm>
          <a:prstGeom prst="rect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/>
              <a:t>Words starting with a consonant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FC35E-C4DD-4D4F-ABE4-7B5643BA44CE}"/>
              </a:ext>
            </a:extLst>
          </p:cNvPr>
          <p:cNvSpPr/>
          <p:nvPr/>
        </p:nvSpPr>
        <p:spPr>
          <a:xfrm>
            <a:off x="4668838" y="1473200"/>
            <a:ext cx="3635375" cy="409575"/>
          </a:xfrm>
          <a:prstGeom prst="rect">
            <a:avLst/>
          </a:prstGeom>
          <a:solidFill>
            <a:srgbClr val="017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Words starting with a vowel</a:t>
            </a:r>
          </a:p>
        </p:txBody>
      </p:sp>
      <p:pic>
        <p:nvPicPr>
          <p:cNvPr id="10247" name="Picture 6">
            <a:extLst>
              <a:ext uri="{FF2B5EF4-FFF2-40B4-BE49-F238E27FC236}">
                <a16:creationId xmlns:a16="http://schemas.microsoft.com/office/drawing/2014/main" id="{CEDF9B4A-ED6E-4E4F-A1B0-0636AB8B1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51325"/>
            <a:ext cx="952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>
            <a:extLst>
              <a:ext uri="{FF2B5EF4-FFF2-40B4-BE49-F238E27FC236}">
                <a16:creationId xmlns:a16="http://schemas.microsoft.com/office/drawing/2014/main" id="{BCF969B1-876A-4E5F-B40A-1523D85B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b="22531"/>
          <a:stretch>
            <a:fillRect/>
          </a:stretch>
        </p:blipFill>
        <p:spPr bwMode="auto">
          <a:xfrm>
            <a:off x="1368425" y="5172075"/>
            <a:ext cx="12811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>
            <a:extLst>
              <a:ext uri="{FF2B5EF4-FFF2-40B4-BE49-F238E27FC236}">
                <a16:creationId xmlns:a16="http://schemas.microsoft.com/office/drawing/2014/main" id="{3D3091D9-B2B1-495B-AF0F-ED3D758EB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192588"/>
            <a:ext cx="16557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>
            <a:extLst>
              <a:ext uri="{FF2B5EF4-FFF2-40B4-BE49-F238E27FC236}">
                <a16:creationId xmlns:a16="http://schemas.microsoft.com/office/drawing/2014/main" id="{33856751-37E8-4F97-9939-14C431048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5214938"/>
            <a:ext cx="12700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">
            <a:extLst>
              <a:ext uri="{FF2B5EF4-FFF2-40B4-BE49-F238E27FC236}">
                <a16:creationId xmlns:a16="http://schemas.microsoft.com/office/drawing/2014/main" id="{ED4F5C7F-2273-4940-B13F-1798FDAE0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829175"/>
            <a:ext cx="133032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1">
            <a:extLst>
              <a:ext uri="{FF2B5EF4-FFF2-40B4-BE49-F238E27FC236}">
                <a16:creationId xmlns:a16="http://schemas.microsoft.com/office/drawing/2014/main" id="{9801DCD2-9CF3-430D-8A04-23044D8B5F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192588"/>
            <a:ext cx="14192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2">
            <a:extLst>
              <a:ext uri="{FF2B5EF4-FFF2-40B4-BE49-F238E27FC236}">
                <a16:creationId xmlns:a16="http://schemas.microsoft.com/office/drawing/2014/main" id="{7CB7D920-A316-4108-8198-86410004F0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4192588"/>
            <a:ext cx="103822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3">
            <a:extLst>
              <a:ext uri="{FF2B5EF4-FFF2-40B4-BE49-F238E27FC236}">
                <a16:creationId xmlns:a16="http://schemas.microsoft.com/office/drawing/2014/main" id="{C7D74CC2-592E-4DBD-AA44-151B3BA28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5473700"/>
            <a:ext cx="2438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4">
            <a:extLst>
              <a:ext uri="{FF2B5EF4-FFF2-40B4-BE49-F238E27FC236}">
                <a16:creationId xmlns:a16="http://schemas.microsoft.com/office/drawing/2014/main" id="{E38618DC-1DB5-47AF-B6B9-2B2C645528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4308475"/>
            <a:ext cx="14287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5">
            <a:extLst>
              <a:ext uri="{FF2B5EF4-FFF2-40B4-BE49-F238E27FC236}">
                <a16:creationId xmlns:a16="http://schemas.microsoft.com/office/drawing/2014/main" id="{D9374138-EC5B-47E8-BCD9-6AFA3C5341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2588"/>
            <a:ext cx="1778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6FF25FB-E833-4ACE-B833-8821A438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E3EF5B4-9154-4C0D-AD67-649E458D0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‘an’?</a:t>
            </a:r>
            <a:endParaRPr lang="en-GB" altLang="en-US"/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CD67EED6-7DE2-4103-AFF0-8C708ABE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1968500"/>
            <a:ext cx="2046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orange</a:t>
            </a:r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AC0FF684-161E-4181-A574-8D44155BE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035300"/>
            <a:ext cx="227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envelope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7639067C-DE40-4173-89A6-5AE7C0576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4208463"/>
            <a:ext cx="2046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rabbit</a:t>
            </a:r>
          </a:p>
        </p:txBody>
      </p:sp>
      <p:sp>
        <p:nvSpPr>
          <p:cNvPr id="11270" name="TextBox 5">
            <a:extLst>
              <a:ext uri="{FF2B5EF4-FFF2-40B4-BE49-F238E27FC236}">
                <a16:creationId xmlns:a16="http://schemas.microsoft.com/office/drawing/2014/main" id="{7A442FEB-595F-4DF7-B55F-3A4A2BD5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1838325"/>
            <a:ext cx="2046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house</a:t>
            </a:r>
          </a:p>
        </p:txBody>
      </p:sp>
      <p:sp>
        <p:nvSpPr>
          <p:cNvPr id="11271" name="TextBox 6">
            <a:extLst>
              <a:ext uri="{FF2B5EF4-FFF2-40B4-BE49-F238E27FC236}">
                <a16:creationId xmlns:a16="http://schemas.microsoft.com/office/drawing/2014/main" id="{237F8A4E-659E-403B-99D0-0EA363FB4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3051175"/>
            <a:ext cx="2046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pencil</a:t>
            </a:r>
          </a:p>
        </p:txBody>
      </p:sp>
      <p:sp>
        <p:nvSpPr>
          <p:cNvPr id="11272" name="TextBox 7">
            <a:extLst>
              <a:ext uri="{FF2B5EF4-FFF2-40B4-BE49-F238E27FC236}">
                <a16:creationId xmlns:a16="http://schemas.microsoft.com/office/drawing/2014/main" id="{8369A244-6F7E-48FB-969F-AD97A8A2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4208463"/>
            <a:ext cx="2046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u="sng">
                <a:solidFill>
                  <a:schemeClr val="tx1"/>
                </a:solidFill>
              </a:rPr>
              <a:t>        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apple</a:t>
            </a:r>
          </a:p>
        </p:txBody>
      </p:sp>
      <p:sp>
        <p:nvSpPr>
          <p:cNvPr id="11273" name="Rectangle 8">
            <a:extLst>
              <a:ext uri="{FF2B5EF4-FFF2-40B4-BE49-F238E27FC236}">
                <a16:creationId xmlns:a16="http://schemas.microsoft.com/office/drawing/2014/main" id="{E7C15A26-291A-40F3-A897-A418C2963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354638"/>
            <a:ext cx="8210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Usually, we put ‘a’ before words that start with a consonant and ‘an’ before words that start with a vowel.</a:t>
            </a:r>
          </a:p>
        </p:txBody>
      </p:sp>
      <p:pic>
        <p:nvPicPr>
          <p:cNvPr id="11274" name="Picture 9">
            <a:extLst>
              <a:ext uri="{FF2B5EF4-FFF2-40B4-BE49-F238E27FC236}">
                <a16:creationId xmlns:a16="http://schemas.microsoft.com/office/drawing/2014/main" id="{43876755-02B1-4F62-B3DF-947B38D8B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992563"/>
            <a:ext cx="92075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>
            <a:extLst>
              <a:ext uri="{FF2B5EF4-FFF2-40B4-BE49-F238E27FC236}">
                <a16:creationId xmlns:a16="http://schemas.microsoft.com/office/drawing/2014/main" id="{DE84009D-59BA-4826-A58A-79BB6B34D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14650"/>
            <a:ext cx="11239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1">
            <a:extLst>
              <a:ext uri="{FF2B5EF4-FFF2-40B4-BE49-F238E27FC236}">
                <a16:creationId xmlns:a16="http://schemas.microsoft.com/office/drawing/2014/main" id="{A6581FBE-6278-4341-93F9-579ED2A19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477963"/>
            <a:ext cx="9699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>
            <a:extLst>
              <a:ext uri="{FF2B5EF4-FFF2-40B4-BE49-F238E27FC236}">
                <a16:creationId xmlns:a16="http://schemas.microsoft.com/office/drawing/2014/main" id="{1268DC21-DE1D-4D26-BAF9-4EA1499D1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921125"/>
            <a:ext cx="11223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D92366A9-6E75-40C5-8B17-A7E146540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1016">
            <a:off x="1106488" y="2700338"/>
            <a:ext cx="9207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6">
            <a:extLst>
              <a:ext uri="{FF2B5EF4-FFF2-40B4-BE49-F238E27FC236}">
                <a16:creationId xmlns:a16="http://schemas.microsoft.com/office/drawing/2014/main" id="{BA2AE224-05C5-4464-B930-4CAEBE1BF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9075"/>
            <a:ext cx="10334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99A08F-E597-4892-9647-48C09457A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3" y="1860550"/>
            <a:ext cx="742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5461BA-5CBA-487B-BD58-651B308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2922588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6B38CC-F664-425E-B983-7E60480D4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106863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A11A8B-D900-494C-A094-0C28CA70A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1739900"/>
            <a:ext cx="742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6F41A4-EC79-47CA-8340-29060C125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3" y="2928938"/>
            <a:ext cx="74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3CAD99-193E-4E28-9917-B67FB0504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613" y="4106863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8E6AFE-AE19-4060-9447-BA0A4B7AA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0"/>
    </mc:Choice>
    <mc:Fallback xmlns="">
      <p:transition spd="slow" advTm="2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7FDCF2E-29D9-4ED1-9232-24E4615C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‘an’?</a:t>
            </a:r>
            <a:endParaRPr lang="en-GB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614F0CD-8D78-4953-AE95-3EB86A05C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352550"/>
            <a:ext cx="7775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Try these sentences – should it be ‘a’ or ‘an’?</a:t>
            </a:r>
          </a:p>
        </p:txBody>
      </p:sp>
      <p:sp>
        <p:nvSpPr>
          <p:cNvPr id="12292" name="TextBox 3">
            <a:extLst>
              <a:ext uri="{FF2B5EF4-FFF2-40B4-BE49-F238E27FC236}">
                <a16:creationId xmlns:a16="http://schemas.microsoft.com/office/drawing/2014/main" id="{0747E8E7-DE23-4413-B4BF-2B6836C6B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44688"/>
            <a:ext cx="76327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Tomorrow, I am going to </a:t>
            </a:r>
            <a:r>
              <a:rPr lang="en-GB" altLang="en-US" sz="2400" u="sng">
                <a:solidFill>
                  <a:schemeClr val="tx1"/>
                </a:solidFill>
              </a:rPr>
              <a:t>     </a:t>
            </a:r>
            <a:r>
              <a:rPr lang="en-GB" altLang="en-US" sz="2400">
                <a:solidFill>
                  <a:schemeClr val="tx1"/>
                </a:solidFill>
              </a:rPr>
              <a:t> party.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Humpty Dumpty was </a:t>
            </a:r>
            <a:r>
              <a:rPr lang="en-GB" altLang="en-US" sz="2400" u="sng">
                <a:solidFill>
                  <a:schemeClr val="tx1"/>
                </a:solidFill>
              </a:rPr>
              <a:t>     </a:t>
            </a:r>
            <a:r>
              <a:rPr lang="en-GB" altLang="en-US" sz="2400">
                <a:solidFill>
                  <a:schemeClr val="tx1"/>
                </a:solidFill>
              </a:rPr>
              <a:t> egg.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I always have </a:t>
            </a:r>
            <a:r>
              <a:rPr lang="en-GB" altLang="en-US" sz="2400" u="sng">
                <a:solidFill>
                  <a:schemeClr val="tx1"/>
                </a:solidFill>
              </a:rPr>
              <a:t>     </a:t>
            </a:r>
            <a:r>
              <a:rPr lang="en-GB" altLang="en-US" sz="2400">
                <a:solidFill>
                  <a:schemeClr val="tx1"/>
                </a:solidFill>
              </a:rPr>
              <a:t> umbrella in my bag in</a:t>
            </a:r>
            <a:br>
              <a:rPr lang="en-GB" altLang="en-US" sz="2400">
                <a:solidFill>
                  <a:schemeClr val="tx1"/>
                </a:solidFill>
              </a:rPr>
            </a:br>
            <a:r>
              <a:rPr lang="en-GB" altLang="en-US" sz="2400">
                <a:solidFill>
                  <a:schemeClr val="tx1"/>
                </a:solidFill>
              </a:rPr>
              <a:t>case it rains.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The dog was on </a:t>
            </a:r>
            <a:r>
              <a:rPr lang="en-GB" altLang="en-US" sz="2400" u="sng">
                <a:solidFill>
                  <a:schemeClr val="tx1"/>
                </a:solidFill>
              </a:rPr>
              <a:t>     </a:t>
            </a:r>
            <a:r>
              <a:rPr lang="en-GB" altLang="en-US" sz="2400">
                <a:solidFill>
                  <a:schemeClr val="tx1"/>
                </a:solidFill>
              </a:rPr>
              <a:t> lead.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You can make </a:t>
            </a:r>
            <a:r>
              <a:rPr lang="en-GB" altLang="en-US" sz="2400" u="sng">
                <a:solidFill>
                  <a:schemeClr val="tx1"/>
                </a:solidFill>
              </a:rPr>
              <a:t>      </a:t>
            </a:r>
            <a:r>
              <a:rPr lang="en-GB" altLang="en-US" sz="2400">
                <a:solidFill>
                  <a:schemeClr val="tx1"/>
                </a:solidFill>
              </a:rPr>
              <a:t> house out of snow,</a:t>
            </a:r>
            <a:br>
              <a:rPr lang="en-GB" altLang="en-US" sz="2400">
                <a:solidFill>
                  <a:schemeClr val="tx1"/>
                </a:solidFill>
              </a:rPr>
            </a:br>
            <a:r>
              <a:rPr lang="en-GB" altLang="en-US" sz="2400">
                <a:solidFill>
                  <a:schemeClr val="tx1"/>
                </a:solidFill>
              </a:rPr>
              <a:t>which is called </a:t>
            </a:r>
            <a:r>
              <a:rPr lang="en-GB" altLang="en-US" sz="2400" u="sng">
                <a:solidFill>
                  <a:schemeClr val="tx1"/>
                </a:solidFill>
              </a:rPr>
              <a:t>      </a:t>
            </a:r>
            <a:r>
              <a:rPr lang="en-GB" altLang="en-US" sz="2400">
                <a:solidFill>
                  <a:schemeClr val="tx1"/>
                </a:solidFill>
              </a:rPr>
              <a:t> igloo.</a:t>
            </a:r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BD682F5C-DDED-4659-A806-623CB7109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1812925"/>
            <a:ext cx="9890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>
            <a:extLst>
              <a:ext uri="{FF2B5EF4-FFF2-40B4-BE49-F238E27FC236}">
                <a16:creationId xmlns:a16="http://schemas.microsoft.com/office/drawing/2014/main" id="{2C391C55-0954-4019-B4ED-70AC391BC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2346325"/>
            <a:ext cx="70961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>
            <a:extLst>
              <a:ext uri="{FF2B5EF4-FFF2-40B4-BE49-F238E27FC236}">
                <a16:creationId xmlns:a16="http://schemas.microsoft.com/office/drawing/2014/main" id="{CDE487E2-E96C-4D0D-A229-8309AD0E7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292475"/>
            <a:ext cx="1069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C8C60FC-D8A6-41FF-B69A-5C163C0DC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4021138"/>
            <a:ext cx="96520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>
            <a:extLst>
              <a:ext uri="{FF2B5EF4-FFF2-40B4-BE49-F238E27FC236}">
                <a16:creationId xmlns:a16="http://schemas.microsoft.com/office/drawing/2014/main" id="{58C0FF67-9AA5-4B9F-A832-5808F05F7F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4781550"/>
            <a:ext cx="1917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63947A-B76F-4554-A418-53F6FC4BC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3276600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037EF-9C51-425C-B317-1ED3DE70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5464175"/>
            <a:ext cx="742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5315F-096F-41BA-A79A-64CF5346E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1812925"/>
            <a:ext cx="742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F24D97-FA24-4482-9A07-9AD8DC51F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2566988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9434C-619F-4863-817A-87BB12F66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4370388"/>
            <a:ext cx="74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B3E4BB-ACF1-4E1E-92F0-DDCC5827D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5100638"/>
            <a:ext cx="74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AEF6F9-CD3D-44DF-8B92-FE3DB465B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4"/>
    </mc:Choice>
    <mc:Fallback>
      <p:transition spd="slow" advTm="1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1A02064-084C-48BA-8667-83E79506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‘an’?</a:t>
            </a:r>
            <a:endParaRPr lang="en-GB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95595-F6B3-4209-B1CC-6CF2DF91439F}"/>
              </a:ext>
            </a:extLst>
          </p:cNvPr>
          <p:cNvSpPr/>
          <p:nvPr/>
        </p:nvSpPr>
        <p:spPr>
          <a:xfrm>
            <a:off x="755650" y="1606550"/>
            <a:ext cx="7632700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Which sounds correct?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24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It was </a:t>
            </a:r>
            <a:r>
              <a:rPr lang="en-GB" sz="2400" b="1" dirty="0">
                <a:solidFill>
                  <a:srgbClr val="F08115"/>
                </a:solidFill>
                <a:latin typeface="Twinkl" pitchFamily="50" charset="0"/>
                <a:cs typeface="Arial" panose="020B0604020202020204" pitchFamily="34" charset="0"/>
              </a:rPr>
              <a:t>a unique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painting.</a:t>
            </a:r>
          </a:p>
          <a:p>
            <a:pPr algn="ctr">
              <a:defRPr/>
            </a:pPr>
            <a:endParaRPr lang="en-GB" sz="2400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24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It was </a:t>
            </a:r>
            <a:r>
              <a:rPr lang="en-GB" sz="2400" b="1" dirty="0">
                <a:solidFill>
                  <a:srgbClr val="00A7E8"/>
                </a:solidFill>
                <a:latin typeface="Twinkl" pitchFamily="50" charset="0"/>
                <a:cs typeface="Arial" panose="020B0604020202020204" pitchFamily="34" charset="0"/>
              </a:rPr>
              <a:t>an unique</a:t>
            </a:r>
            <a:r>
              <a:rPr lang="en-GB" sz="2400" dirty="0">
                <a:solidFill>
                  <a:srgbClr val="00689E"/>
                </a:solidFill>
                <a:latin typeface="Twinkl" pitchFamily="50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painting.</a:t>
            </a:r>
          </a:p>
          <a:p>
            <a:pPr algn="ctr">
              <a:defRPr/>
            </a:pPr>
            <a:endParaRPr lang="en-GB" sz="2400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000" dirty="0">
              <a:solidFill>
                <a:prstClr val="black"/>
              </a:solidFill>
              <a:latin typeface="Twinkl" pitchFamily="50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Although ‘</a:t>
            </a:r>
            <a:r>
              <a:rPr lang="en-GB" sz="2000" b="1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unique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’ starts with a vowel, the letter ‘</a:t>
            </a:r>
            <a:r>
              <a:rPr lang="en-GB" sz="2000" b="1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u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’ makes the ‘</a:t>
            </a:r>
            <a:r>
              <a:rPr lang="en-GB" sz="2000" b="1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y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’ </a:t>
            </a:r>
            <a:r>
              <a:rPr lang="en-GB" sz="2000" b="1" dirty="0">
                <a:solidFill>
                  <a:schemeClr val="accent6"/>
                </a:solidFill>
                <a:latin typeface="Twinkl" pitchFamily="50" charset="0"/>
                <a:cs typeface="Arial" panose="020B0604020202020204" pitchFamily="34" charset="0"/>
              </a:rPr>
              <a:t>sound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, so ‘</a:t>
            </a:r>
            <a:r>
              <a:rPr lang="en-GB" sz="2000" b="1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’ is used instead of ‘</a:t>
            </a:r>
            <a:r>
              <a:rPr lang="en-GB" sz="2000" b="1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an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  <a:cs typeface="Arial" panose="020B0604020202020204" pitchFamily="34" charset="0"/>
              </a:rPr>
              <a:t>’.</a:t>
            </a:r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25A35F65-BA93-4532-86FA-6879A786E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606550"/>
            <a:ext cx="18891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FAA511-69F8-4726-9643-2752FDB5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56483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894228-9995-4358-AA77-6252BD2C3C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1"/>
    </mc:Choice>
    <mc:Fallback>
      <p:transition spd="slow" advTm="2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F7C30C2-1125-4C57-9CBA-74E2CFB2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‘an’?</a:t>
            </a:r>
            <a:endParaRPr lang="en-GB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185570-7C2A-4F3B-98A5-FCFB92AAC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06550"/>
            <a:ext cx="76327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Which sounds correct?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It was </a:t>
            </a:r>
            <a:r>
              <a:rPr lang="en-GB" altLang="en-US" sz="2400" b="1">
                <a:solidFill>
                  <a:srgbClr val="F08115"/>
                </a:solidFill>
                <a:cs typeface="Arial" panose="020B0604020202020204" pitchFamily="34" charset="0"/>
              </a:rPr>
              <a:t>a honest</a:t>
            </a:r>
            <a:r>
              <a:rPr lang="en-GB" altLang="en-US" sz="24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mistake.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It was </a:t>
            </a:r>
            <a:r>
              <a:rPr lang="en-GB" altLang="en-US" sz="2400" b="1">
                <a:solidFill>
                  <a:srgbClr val="00A7E8"/>
                </a:solidFill>
                <a:cs typeface="Arial" panose="020B0604020202020204" pitchFamily="34" charset="0"/>
              </a:rPr>
              <a:t>an honest</a:t>
            </a:r>
            <a:r>
              <a:rPr lang="en-GB" altLang="en-US" sz="2400">
                <a:solidFill>
                  <a:srgbClr val="00689E"/>
                </a:solidFill>
                <a:cs typeface="Arial" panose="020B060402020202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mistake.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Although ‘</a:t>
            </a:r>
            <a:r>
              <a:rPr lang="en-GB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honest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’ starts with a consonant, the letter ‘</a:t>
            </a:r>
            <a:r>
              <a:rPr lang="en-GB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h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’ makes the short ‘</a:t>
            </a:r>
            <a:r>
              <a:rPr lang="en-GB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’ </a:t>
            </a:r>
            <a:r>
              <a:rPr lang="en-GB" altLang="en-US" sz="2000" b="1">
                <a:solidFill>
                  <a:srgbClr val="7030A0"/>
                </a:solidFill>
                <a:cs typeface="Arial" panose="020B0604020202020204" pitchFamily="34" charset="0"/>
              </a:rPr>
              <a:t>sound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, so ‘</a:t>
            </a:r>
            <a:r>
              <a:rPr lang="en-GB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an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’ is used instead of ‘</a:t>
            </a:r>
            <a:r>
              <a:rPr lang="en-GB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GB" altLang="en-US" sz="2000">
                <a:solidFill>
                  <a:srgbClr val="000000"/>
                </a:solidFill>
                <a:cs typeface="Arial" panose="020B0604020202020204" pitchFamily="34" charset="0"/>
              </a:rPr>
              <a:t>’.</a:t>
            </a:r>
          </a:p>
        </p:txBody>
      </p:sp>
      <p:pic>
        <p:nvPicPr>
          <p:cNvPr id="143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751215-34AA-43A4-AF2E-6BFE1C536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52752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05C4A8-FDBB-4AE8-9839-4571ADAA65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7"/>
    </mc:Choice>
    <mc:Fallback>
      <p:transition spd="slow" advTm="2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1B37E4FF-C786-4FF7-95B1-8FC08ED8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‘a’ or ‘an’?</a:t>
            </a:r>
            <a:endParaRPr lang="en-GB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FE2F3EE-CEC2-45F8-BF23-85964B6D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52550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Listen to the </a:t>
            </a:r>
            <a:r>
              <a:rPr lang="en-GB" altLang="en-US" sz="2400" b="1">
                <a:solidFill>
                  <a:srgbClr val="7030A0"/>
                </a:solidFill>
                <a:cs typeface="Arial" panose="020B0604020202020204" pitchFamily="34" charset="0"/>
              </a:rPr>
              <a:t>sound</a:t>
            </a: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 at the start of the underlined word.</a:t>
            </a:r>
            <a:b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Does it make a </a:t>
            </a:r>
            <a:r>
              <a:rPr lang="en-GB" altLang="en-US" sz="2400" b="1">
                <a:solidFill>
                  <a:srgbClr val="00A7E8"/>
                </a:solidFill>
                <a:cs typeface="Arial" panose="020B0604020202020204" pitchFamily="34" charset="0"/>
              </a:rPr>
              <a:t>vowel</a:t>
            </a: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 sound or a </a:t>
            </a:r>
            <a:r>
              <a:rPr lang="en-GB" altLang="en-US" sz="2400" b="1">
                <a:solidFill>
                  <a:srgbClr val="F08115"/>
                </a:solidFill>
                <a:cs typeface="Arial" panose="020B0604020202020204" pitchFamily="34" charset="0"/>
              </a:rPr>
              <a:t>consonant</a:t>
            </a:r>
            <a:r>
              <a:rPr lang="en-GB" altLang="en-US" sz="2400">
                <a:solidFill>
                  <a:srgbClr val="000000"/>
                </a:solidFill>
                <a:cs typeface="Arial" panose="020B0604020202020204" pitchFamily="34" charset="0"/>
              </a:rPr>
              <a:t> sound?</a:t>
            </a:r>
          </a:p>
        </p:txBody>
      </p:sp>
      <p:sp>
        <p:nvSpPr>
          <p:cNvPr id="15364" name="TextBox 3">
            <a:extLst>
              <a:ext uri="{FF2B5EF4-FFF2-40B4-BE49-F238E27FC236}">
                <a16:creationId xmlns:a16="http://schemas.microsoft.com/office/drawing/2014/main" id="{226B7EB5-2E08-40AE-BE76-F8872A396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346325"/>
            <a:ext cx="76327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It took       </a:t>
            </a:r>
            <a:r>
              <a:rPr lang="en-GB" altLang="en-US" sz="2800" u="sng">
                <a:solidFill>
                  <a:schemeClr val="tx1"/>
                </a:solidFill>
              </a:rPr>
              <a:t>hour</a:t>
            </a:r>
            <a:r>
              <a:rPr lang="en-GB" altLang="en-US" sz="2800">
                <a:solidFill>
                  <a:schemeClr val="tx1"/>
                </a:solidFill>
              </a:rPr>
              <a:t> to get to the zoo.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I have to wear </a:t>
            </a:r>
            <a:r>
              <a:rPr lang="en-GB" altLang="en-US" sz="2800">
                <a:solidFill>
                  <a:srgbClr val="FF0000"/>
                </a:solidFill>
              </a:rPr>
              <a:t>    </a:t>
            </a:r>
            <a:r>
              <a:rPr lang="en-GB" altLang="en-US" sz="2800">
                <a:solidFill>
                  <a:schemeClr val="tx1"/>
                </a:solidFill>
              </a:rPr>
              <a:t> </a:t>
            </a:r>
            <a:r>
              <a:rPr lang="en-GB" altLang="en-US" sz="2800" u="sng">
                <a:solidFill>
                  <a:schemeClr val="tx1"/>
                </a:solidFill>
              </a:rPr>
              <a:t>uniform</a:t>
            </a:r>
            <a:r>
              <a:rPr lang="en-GB" altLang="en-US" sz="2800">
                <a:solidFill>
                  <a:schemeClr val="tx1"/>
                </a:solidFill>
              </a:rPr>
              <a:t> to school.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We flew to </a:t>
            </a:r>
            <a:r>
              <a:rPr lang="en-GB" altLang="en-US" sz="2800">
                <a:solidFill>
                  <a:srgbClr val="FF0000"/>
                </a:solidFill>
              </a:rPr>
              <a:t>    </a:t>
            </a:r>
            <a:r>
              <a:rPr lang="en-GB" altLang="en-US" sz="2800">
                <a:solidFill>
                  <a:schemeClr val="tx1"/>
                </a:solidFill>
              </a:rPr>
              <a:t> </a:t>
            </a:r>
            <a:r>
              <a:rPr lang="en-GB" altLang="en-US" sz="2800" u="sng">
                <a:solidFill>
                  <a:schemeClr val="tx1"/>
                </a:solidFill>
              </a:rPr>
              <a:t>universe</a:t>
            </a:r>
            <a:r>
              <a:rPr lang="en-GB" altLang="en-US" sz="2800">
                <a:solidFill>
                  <a:schemeClr val="tx1"/>
                </a:solidFill>
              </a:rPr>
              <a:t> far, far away.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I would love to ride on      </a:t>
            </a:r>
            <a:r>
              <a:rPr lang="en-GB" altLang="en-US" sz="2800" u="sng">
                <a:solidFill>
                  <a:schemeClr val="tx1"/>
                </a:solidFill>
              </a:rPr>
              <a:t>unicorn</a:t>
            </a:r>
            <a:r>
              <a:rPr lang="en-GB" altLang="en-US" sz="280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The king wanted </a:t>
            </a:r>
            <a:r>
              <a:rPr lang="en-GB" altLang="en-US" sz="2800">
                <a:solidFill>
                  <a:srgbClr val="FF0000"/>
                </a:solidFill>
              </a:rPr>
              <a:t>    </a:t>
            </a:r>
            <a:r>
              <a:rPr lang="en-GB" altLang="en-US" sz="2800">
                <a:solidFill>
                  <a:schemeClr val="tx1"/>
                </a:solidFill>
              </a:rPr>
              <a:t>  </a:t>
            </a:r>
            <a:r>
              <a:rPr lang="en-GB" altLang="en-US" sz="2800" u="sng">
                <a:solidFill>
                  <a:schemeClr val="tx1"/>
                </a:solidFill>
              </a:rPr>
              <a:t>heir</a:t>
            </a:r>
            <a:r>
              <a:rPr lang="en-GB" altLang="en-US" sz="2800">
                <a:solidFill>
                  <a:schemeClr val="tx1"/>
                </a:solidFill>
              </a:rPr>
              <a:t> to the throne.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0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It was </a:t>
            </a:r>
            <a:r>
              <a:rPr lang="en-GB" altLang="en-US" sz="2800">
                <a:solidFill>
                  <a:srgbClr val="FF0000"/>
                </a:solidFill>
              </a:rPr>
              <a:t>    </a:t>
            </a:r>
            <a:r>
              <a:rPr lang="en-GB" altLang="en-US" sz="2800">
                <a:solidFill>
                  <a:schemeClr val="tx1"/>
                </a:solidFill>
              </a:rPr>
              <a:t>  </a:t>
            </a:r>
            <a:r>
              <a:rPr lang="en-GB" altLang="en-US" sz="2800" u="sng">
                <a:solidFill>
                  <a:schemeClr val="tx1"/>
                </a:solidFill>
              </a:rPr>
              <a:t>honour</a:t>
            </a:r>
            <a:r>
              <a:rPr lang="en-GB" altLang="en-US" sz="2800">
                <a:solidFill>
                  <a:schemeClr val="tx1"/>
                </a:solidFill>
              </a:rPr>
              <a:t> to meet the Queen.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1A0CC-E3BB-46EE-A807-7684572CD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2868613"/>
            <a:ext cx="74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5E4D3-3904-4974-B37D-33A0E84C7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3454400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6C965-727D-4D76-BFCF-24F32F120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300" y="4006850"/>
            <a:ext cx="742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7E6E1-DB9B-489D-AFD9-5C2A2708A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284413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53928-F2C3-462A-9765-6DBD1271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4598988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9714A-3B3C-4BCA-A134-0FBCF5373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5208588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92D050"/>
                </a:solidFill>
              </a:rPr>
              <a:t>an</a:t>
            </a:r>
            <a:endParaRPr lang="en-GB" altLang="en-US" sz="4400" b="1">
              <a:solidFill>
                <a:srgbClr val="92D05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896246-02BA-4A74-8D04-7DB91301D5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4"/>
    </mc:Choice>
    <mc:Fallback xmlns="">
      <p:transition spd="slow" advTm="6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C3AB195-A664-4E0D-8C78-A3FA46AF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Spin the Wheel!</a:t>
            </a:r>
            <a:endParaRPr lang="en-GB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D4D3429C-6544-4849-93A3-D297C06D1023}"/>
              </a:ext>
            </a:extLst>
          </p:cNvPr>
          <p:cNvSpPr>
            <a:spLocks/>
          </p:cNvSpPr>
          <p:nvPr/>
        </p:nvSpPr>
        <p:spPr bwMode="auto">
          <a:xfrm>
            <a:off x="755650" y="1266825"/>
            <a:ext cx="7777163" cy="45402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000"/>
              <a:t>Spin the wheel to select a word.</a:t>
            </a:r>
          </a:p>
        </p:txBody>
      </p:sp>
      <p:sp>
        <p:nvSpPr>
          <p:cNvPr id="16388" name="TextBox 9">
            <a:extLst>
              <a:ext uri="{FF2B5EF4-FFF2-40B4-BE49-F238E27FC236}">
                <a16:creationId xmlns:a16="http://schemas.microsoft.com/office/drawing/2014/main" id="{51AC13F3-4089-419B-A676-0FF4B54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38" y="4997450"/>
            <a:ext cx="4418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 your whiteboards, write a sentence using the word with the correct choice of ‘a’ or ‘an’. Make your sentence as interesting as you can!</a:t>
            </a:r>
          </a:p>
        </p:txBody>
      </p:sp>
      <p:pic>
        <p:nvPicPr>
          <p:cNvPr id="16389" name="Picture 10">
            <a:extLst>
              <a:ext uri="{FF2B5EF4-FFF2-40B4-BE49-F238E27FC236}">
                <a16:creationId xmlns:a16="http://schemas.microsoft.com/office/drawing/2014/main" id="{E9AE44FC-B2CC-4D37-A7B8-2AD28811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3" b="7133"/>
          <a:stretch>
            <a:fillRect/>
          </a:stretch>
        </p:blipFill>
        <p:spPr bwMode="auto">
          <a:xfrm>
            <a:off x="5438775" y="2593975"/>
            <a:ext cx="29559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ounded Rectangular Callout 11">
            <a:extLst>
              <a:ext uri="{FF2B5EF4-FFF2-40B4-BE49-F238E27FC236}">
                <a16:creationId xmlns:a16="http://schemas.microsoft.com/office/drawing/2014/main" id="{8E7E7CAE-F859-43BB-8599-A003A1480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275" y="1500188"/>
            <a:ext cx="2060575" cy="1022350"/>
          </a:xfrm>
          <a:prstGeom prst="wedgeRoundRectCallout">
            <a:avLst>
              <a:gd name="adj1" fmla="val -33662"/>
              <a:gd name="adj2" fmla="val 7647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Would you use ‘a’ or ‘an’ before the word?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1FB4A1-8B0C-4BFE-8E75-9C37A4AAF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670050"/>
            <a:ext cx="36544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7AEE8E11-428A-4825-AA8F-626635AD7203}"/>
              </a:ext>
            </a:extLst>
          </p:cNvPr>
          <p:cNvSpPr/>
          <p:nvPr/>
        </p:nvSpPr>
        <p:spPr>
          <a:xfrm rot="10800000">
            <a:off x="4040188" y="3375025"/>
            <a:ext cx="544512" cy="242888"/>
          </a:xfrm>
          <a:prstGeom prst="homePlate">
            <a:avLst>
              <a:gd name="adj" fmla="val 47878"/>
            </a:avLst>
          </a:prstGeom>
          <a:solidFill>
            <a:srgbClr val="E6C734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8" name="Spin Trigger">
            <a:extLst>
              <a:ext uri="{FF2B5EF4-FFF2-40B4-BE49-F238E27FC236}">
                <a16:creationId xmlns:a16="http://schemas.microsoft.com/office/drawing/2014/main" id="{ED888D7E-69F4-48FC-BDC7-28EE182ABF02}"/>
              </a:ext>
            </a:extLst>
          </p:cNvPr>
          <p:cNvSpPr/>
          <p:nvPr/>
        </p:nvSpPr>
        <p:spPr>
          <a:xfrm>
            <a:off x="1912938" y="5586413"/>
            <a:ext cx="1136650" cy="500062"/>
          </a:xfrm>
          <a:prstGeom prst="homePlate">
            <a:avLst>
              <a:gd name="adj" fmla="val 0"/>
            </a:avLst>
          </a:prstGeom>
          <a:solidFill>
            <a:schemeClr val="accent3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  <a:latin typeface="Twinkl SemiBold" pitchFamily="2" charset="0"/>
              </a:rPr>
              <a:t>Spin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708FF9-E83B-4BAB-9F4F-0CC48B4CE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1"/>
    </mc:Choice>
    <mc:Fallback xmlns="">
      <p:transition spd="slow"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78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840000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240000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60000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360000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6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160000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160000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280000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7280000">
                                      <p:cBhvr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|0.7|0.5|0.5|0.5|0.6|0.5|0.5|0.5|0.6|0.4|0.6|0.5|0.8|0.6|0.5|0.5|0.4|0.5|0.7|0.5|0.6|0.5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1|1.5|1|1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8|5.4|5.6"/>
</p:tagLst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805</Words>
  <Application>Microsoft Office PowerPoint</Application>
  <PresentationFormat>On-screen Show (4:3)</PresentationFormat>
  <Paragraphs>191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Twinkl SemiBold</vt:lpstr>
      <vt:lpstr>Calibri</vt:lpstr>
      <vt:lpstr>Twinkl</vt:lpstr>
      <vt:lpstr>Arial</vt:lpstr>
      <vt:lpstr>Office Theme</vt:lpstr>
      <vt:lpstr>PowerPoint Presentation</vt:lpstr>
      <vt:lpstr>Consonant or Vowel?</vt:lpstr>
      <vt:lpstr>Sort the Words!</vt:lpstr>
      <vt:lpstr>‘a’ or ‘an’?</vt:lpstr>
      <vt:lpstr>‘a’ or ‘an’?</vt:lpstr>
      <vt:lpstr>‘a’ or ‘an’?</vt:lpstr>
      <vt:lpstr>‘a’ or ‘an’?</vt:lpstr>
      <vt:lpstr>‘a’ or ‘an’?</vt:lpstr>
      <vt:lpstr>Spin the Wheel!</vt:lpstr>
      <vt:lpstr>‘a’ or ‘an’ Word Search</vt:lpstr>
      <vt:lpstr>What do we know about using ‘a’ or ‘an’?</vt:lpstr>
      <vt:lpstr>‘a’ or ‘an’ Quick Quiz</vt:lpstr>
      <vt:lpstr>‘a’ or ‘an’ Quick Quiz</vt:lpstr>
      <vt:lpstr>‘a’ or ‘an’ Quick Quiz</vt:lpstr>
      <vt:lpstr>‘a’ or ‘an’ Quick Quiz</vt:lpstr>
      <vt:lpstr>‘a’ or ‘an’ Quick Quiz</vt:lpstr>
      <vt:lpstr>‘a’ or ‘an’ Quick Quiz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Bracken Devlin</dc:creator>
  <cp:lastModifiedBy>Kara Skelton</cp:lastModifiedBy>
  <cp:revision>48</cp:revision>
  <dcterms:created xsi:type="dcterms:W3CDTF">2017-04-19T10:51:46Z</dcterms:created>
  <dcterms:modified xsi:type="dcterms:W3CDTF">2021-01-10T17:49:05Z</dcterms:modified>
</cp:coreProperties>
</file>