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82" r:id="rId3"/>
    <p:sldId id="264" r:id="rId4"/>
    <p:sldId id="276" r:id="rId5"/>
    <p:sldId id="277" r:id="rId6"/>
    <p:sldId id="278" r:id="rId7"/>
    <p:sldId id="279" r:id="rId8"/>
    <p:sldId id="280" r:id="rId9"/>
    <p:sldId id="281"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794"/>
    <a:srgbClr val="B1CB5D"/>
    <a:srgbClr val="4E7E9C"/>
    <a:srgbClr val="AFDEF9"/>
    <a:srgbClr val="47B1E5"/>
    <a:srgbClr val="0076B0"/>
    <a:srgbClr val="D81C33"/>
    <a:srgbClr val="FFFFFF"/>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reading-first-level-literacy-and-english-cfe-curriculum-browser-scotland-cfe/finding-and-using-information-reading-first-level-literacy-and-english-cfe-curriculum-browser-scotland-cfe/using-what-i-know-about-the-features-of-different-types-of-texts-i-can-find-select-sort-and-use-information-for-a-specific-purpose-lit-1-14a-finding-and-using-information-reading-first-level-literacy-and-english-cfe-curriculum-browser-scotland-c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reading-first-level-literacy-and-english-cfe-curriculum-browser-scotland-cfe/finding-and-using-information-reading-first-level-literacy-and-english-cfe-curriculum-browser-scotland-cfe/using-what-i-know-about-the-features-of-different-types-of-texts-i-can-find-select-sort-and-use-information-for-a-specific-purpose-lit-1-14a-finding-and-using-information-reading-first-level-literacy-and-english-cfe-curriculum-browser-scotland-c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a:extLst>
              <a:ext uri="{FF2B5EF4-FFF2-40B4-BE49-F238E27FC236}">
                <a16:creationId xmlns:a16="http://schemas.microsoft.com/office/drawing/2014/main" id="{ECD41287-181B-4308-9D50-2C96791B4C46}"/>
              </a:ext>
            </a:extLst>
          </p:cNvPr>
          <p:cNvSpPr/>
          <p:nvPr userDrawn="1"/>
        </p:nvSpPr>
        <p:spPr>
          <a:xfrm>
            <a:off x="4180974" y="5582653"/>
            <a:ext cx="788068" cy="5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5" name="Rectangle 4">
            <a:hlinkClick r:id="rId4"/>
            <a:extLst>
              <a:ext uri="{FF2B5EF4-FFF2-40B4-BE49-F238E27FC236}">
                <a16:creationId xmlns:a16="http://schemas.microsoft.com/office/drawing/2014/main" id="{22D2DAE7-BA6D-4FDB-9236-E17B84A89DCA}"/>
              </a:ext>
            </a:extLst>
          </p:cNvPr>
          <p:cNvSpPr/>
          <p:nvPr userDrawn="1"/>
        </p:nvSpPr>
        <p:spPr>
          <a:xfrm>
            <a:off x="4177966" y="3173914"/>
            <a:ext cx="788068" cy="51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34FD-F3A8-4274-B350-71599FDF25E0}"/>
              </a:ext>
            </a:extLst>
          </p:cNvPr>
          <p:cNvSpPr>
            <a:spLocks noGrp="1"/>
          </p:cNvSpPr>
          <p:nvPr>
            <p:ph type="title"/>
          </p:nvPr>
        </p:nvSpPr>
        <p:spPr/>
        <p:txBody>
          <a:bodyPr/>
          <a:lstStyle/>
          <a:p>
            <a:r>
              <a:rPr lang="en-GB" dirty="0"/>
              <a:t>What is an Island?</a:t>
            </a:r>
          </a:p>
        </p:txBody>
      </p:sp>
      <p:sp>
        <p:nvSpPr>
          <p:cNvPr id="3" name="TextBox 2">
            <a:extLst>
              <a:ext uri="{FF2B5EF4-FFF2-40B4-BE49-F238E27FC236}">
                <a16:creationId xmlns:a16="http://schemas.microsoft.com/office/drawing/2014/main" id="{1E689E87-0E84-42FC-B7E1-286DFC2EBF6B}"/>
              </a:ext>
            </a:extLst>
          </p:cNvPr>
          <p:cNvSpPr txBox="1"/>
          <p:nvPr/>
        </p:nvSpPr>
        <p:spPr>
          <a:xfrm>
            <a:off x="808384" y="1473201"/>
            <a:ext cx="7633252" cy="2308324"/>
          </a:xfrm>
          <a:prstGeom prst="rect">
            <a:avLst/>
          </a:prstGeom>
          <a:noFill/>
        </p:spPr>
        <p:txBody>
          <a:bodyPr wrap="square" rtlCol="0">
            <a:spAutoFit/>
          </a:bodyPr>
          <a:lstStyle/>
          <a:p>
            <a:pPr marL="342900" indent="-342900">
              <a:spcBef>
                <a:spcPct val="0"/>
              </a:spcBef>
              <a:buFont typeface="Arial" panose="020B0604020202020204" pitchFamily="34" charset="0"/>
              <a:buChar char="•"/>
              <a:defRPr/>
            </a:pPr>
            <a:r>
              <a:rPr lang="en-GB" sz="1800" dirty="0"/>
              <a:t>An island is a piece of land that is surrounded on all sides </a:t>
            </a:r>
            <a:br>
              <a:rPr lang="en-GB" sz="1800" dirty="0"/>
            </a:br>
            <a:r>
              <a:rPr lang="en-GB" sz="1800" dirty="0"/>
              <a:t>by water. </a:t>
            </a:r>
          </a:p>
          <a:p>
            <a:pPr marL="342900" indent="-342900">
              <a:spcBef>
                <a:spcPct val="0"/>
              </a:spcBef>
              <a:buFont typeface="Arial" panose="020B0604020202020204" pitchFamily="34" charset="0"/>
              <a:buChar char="•"/>
              <a:defRPr/>
            </a:pPr>
            <a:r>
              <a:rPr lang="en-GB" sz="1800" dirty="0"/>
              <a:t>Continents (like Europe or Australia) are also surrounded </a:t>
            </a:r>
            <a:br>
              <a:rPr lang="en-GB" sz="1800" dirty="0"/>
            </a:br>
            <a:r>
              <a:rPr lang="en-GB" sz="1800" dirty="0"/>
              <a:t>by water, but because they are so big we don’t consider </a:t>
            </a:r>
            <a:br>
              <a:rPr lang="en-GB" sz="1800" dirty="0"/>
            </a:br>
            <a:r>
              <a:rPr lang="en-GB" sz="1800" dirty="0"/>
              <a:t>them islands. </a:t>
            </a:r>
          </a:p>
          <a:p>
            <a:pPr marL="342900" indent="-342900">
              <a:spcBef>
                <a:spcPct val="0"/>
              </a:spcBef>
              <a:buFont typeface="Arial" panose="020B0604020202020204" pitchFamily="34" charset="0"/>
              <a:buChar char="•"/>
              <a:defRPr/>
            </a:pPr>
            <a:r>
              <a:rPr lang="en-GB" sz="1800" dirty="0"/>
              <a:t>Islands come in all different sizes – some are huge countries </a:t>
            </a:r>
            <a:br>
              <a:rPr lang="en-GB" sz="1800" dirty="0"/>
            </a:br>
            <a:r>
              <a:rPr lang="en-GB" sz="1800" dirty="0"/>
              <a:t>and others are small and exist in a group.</a:t>
            </a:r>
          </a:p>
          <a:p>
            <a:endParaRPr lang="en-GB" dirty="0"/>
          </a:p>
        </p:txBody>
      </p:sp>
      <p:pic>
        <p:nvPicPr>
          <p:cNvPr id="4" name="Picture 3">
            <a:extLst>
              <a:ext uri="{FF2B5EF4-FFF2-40B4-BE49-F238E27FC236}">
                <a16:creationId xmlns:a16="http://schemas.microsoft.com/office/drawing/2014/main" id="{4C1E1D43-4DCF-4807-9A3E-E72CA5E9D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476" y="3781525"/>
            <a:ext cx="3232876" cy="2281147"/>
          </a:xfrm>
          <a:prstGeom prst="rect">
            <a:avLst/>
          </a:prstGeom>
        </p:spPr>
      </p:pic>
    </p:spTree>
    <p:extLst>
      <p:ext uri="{BB962C8B-B14F-4D97-AF65-F5344CB8AC3E}">
        <p14:creationId xmlns:p14="http://schemas.microsoft.com/office/powerpoint/2010/main" val="21136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rgbClr val="0076B0"/>
                </a:solidFill>
              </a:rPr>
              <a:t>Where Is the Isle of Coll?</a:t>
            </a:r>
            <a:endParaRPr lang="en-GB" sz="3600" dirty="0">
              <a:solidFill>
                <a:srgbClr val="0076B0"/>
              </a:solidFill>
              <a:latin typeface="+mn-lt"/>
            </a:endParaRPr>
          </a:p>
        </p:txBody>
      </p:sp>
      <p:sp>
        <p:nvSpPr>
          <p:cNvPr id="5" name="Rectangle 4"/>
          <p:cNvSpPr/>
          <p:nvPr/>
        </p:nvSpPr>
        <p:spPr>
          <a:xfrm>
            <a:off x="755650" y="1302386"/>
            <a:ext cx="3599626" cy="2015936"/>
          </a:xfrm>
          <a:prstGeom prst="rect">
            <a:avLst/>
          </a:prstGeom>
        </p:spPr>
        <p:txBody>
          <a:bodyPr wrap="square" lIns="0" tIns="0" rIns="0" bIns="0">
            <a:spAutoFit/>
          </a:bodyPr>
          <a:lstStyle/>
          <a:p>
            <a:pPr algn="just"/>
            <a:r>
              <a:rPr lang="en-US" dirty="0"/>
              <a:t>The Isle of Coll is in the Argyll and Bute area of north west Scotland. </a:t>
            </a:r>
          </a:p>
          <a:p>
            <a:pPr algn="just"/>
            <a:endParaRPr lang="en-US" sz="1050" dirty="0"/>
          </a:p>
          <a:p>
            <a:pPr algn="just"/>
            <a:r>
              <a:rPr lang="en-US" dirty="0"/>
              <a:t>It belongs to a group of islands called the Hebrides.</a:t>
            </a:r>
          </a:p>
          <a:p>
            <a:pPr algn="just"/>
            <a:endParaRPr lang="en-US" sz="1050" dirty="0"/>
          </a:p>
          <a:p>
            <a:pPr algn="just"/>
            <a:r>
              <a:rPr lang="en-US" dirty="0"/>
              <a:t>Coll is part of the Inner Hebrides.</a:t>
            </a:r>
          </a:p>
          <a:p>
            <a:endParaRPr lang="en-US" dirty="0"/>
          </a:p>
        </p:txBody>
      </p:sp>
      <p:pic>
        <p:nvPicPr>
          <p:cNvPr id="7" name="Picture 6">
            <a:extLst>
              <a:ext uri="{FF2B5EF4-FFF2-40B4-BE49-F238E27FC236}">
                <a16:creationId xmlns:a16="http://schemas.microsoft.com/office/drawing/2014/main" id="{BC3E71E0-8D52-4291-9D7D-733AEC0111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1074" y="1364465"/>
            <a:ext cx="3160632" cy="2217308"/>
          </a:xfrm>
          <a:prstGeom prst="roundRect">
            <a:avLst>
              <a:gd name="adj" fmla="val 7975"/>
            </a:avLst>
          </a:prstGeom>
        </p:spPr>
      </p:pic>
      <p:sp>
        <p:nvSpPr>
          <p:cNvPr id="10" name="Isosceles Triangle 9">
            <a:extLst>
              <a:ext uri="{FF2B5EF4-FFF2-40B4-BE49-F238E27FC236}">
                <a16:creationId xmlns:a16="http://schemas.microsoft.com/office/drawing/2014/main" id="{A343FCAB-4656-4135-99D1-C310A733E55A}"/>
              </a:ext>
            </a:extLst>
          </p:cNvPr>
          <p:cNvSpPr/>
          <p:nvPr/>
        </p:nvSpPr>
        <p:spPr>
          <a:xfrm>
            <a:off x="4778878" y="2604840"/>
            <a:ext cx="3374860" cy="675954"/>
          </a:xfrm>
          <a:prstGeom prst="triangle">
            <a:avLst>
              <a:gd name="adj" fmla="val 30570"/>
            </a:avLst>
          </a:prstGeom>
          <a:no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D9B408D-CA33-456D-B1EF-99DFE690DE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32160" y="3130395"/>
            <a:ext cx="3735805" cy="2926334"/>
          </a:xfrm>
          <a:prstGeom prst="roundRect">
            <a:avLst>
              <a:gd name="adj" fmla="val 8439"/>
            </a:avLst>
          </a:prstGeom>
          <a:ln w="38100">
            <a:solidFill>
              <a:srgbClr val="CC4794"/>
            </a:solidFill>
          </a:ln>
        </p:spPr>
      </p:pic>
      <p:pic>
        <p:nvPicPr>
          <p:cNvPr id="13" name="Picture 12">
            <a:extLst>
              <a:ext uri="{FF2B5EF4-FFF2-40B4-BE49-F238E27FC236}">
                <a16:creationId xmlns:a16="http://schemas.microsoft.com/office/drawing/2014/main" id="{38B894E6-5FEE-4235-B315-FD35D94BD5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131" y="3172506"/>
            <a:ext cx="3563684" cy="1050199"/>
          </a:xfrm>
          <a:prstGeom prst="roundRect">
            <a:avLst>
              <a:gd name="adj" fmla="val 10311"/>
            </a:avLst>
          </a:prstGeom>
          <a:ln w="38100">
            <a:solidFill>
              <a:srgbClr val="CC4794"/>
            </a:solidFill>
          </a:ln>
        </p:spPr>
      </p:pic>
      <p:sp>
        <p:nvSpPr>
          <p:cNvPr id="11" name="Rectangle: Rounded Corners 10">
            <a:extLst>
              <a:ext uri="{FF2B5EF4-FFF2-40B4-BE49-F238E27FC236}">
                <a16:creationId xmlns:a16="http://schemas.microsoft.com/office/drawing/2014/main" id="{2ED93CD5-C5BF-41FA-B1BE-4ED864528877}"/>
              </a:ext>
            </a:extLst>
          </p:cNvPr>
          <p:cNvSpPr/>
          <p:nvPr/>
        </p:nvSpPr>
        <p:spPr>
          <a:xfrm>
            <a:off x="776035" y="4002564"/>
            <a:ext cx="3623845" cy="2090261"/>
          </a:xfrm>
          <a:prstGeom prst="roundRect">
            <a:avLst>
              <a:gd name="adj" fmla="val 5831"/>
            </a:avLst>
          </a:prstGeom>
          <a:solidFill>
            <a:schemeClr val="bg1"/>
          </a:solidFill>
          <a:ln w="38100">
            <a:solidFill>
              <a:srgbClr val="CC4794"/>
            </a:solidFill>
          </a:ln>
        </p:spPr>
        <p:txBody>
          <a:bodyPr wrap="square">
            <a:spAutoFit/>
          </a:bodyPr>
          <a:lstStyle/>
          <a:p>
            <a:pPr algn="just"/>
            <a:r>
              <a:rPr lang="en-US" dirty="0"/>
              <a:t>The author </a:t>
            </a:r>
            <a:r>
              <a:rPr lang="en-US" dirty="0" err="1"/>
              <a:t>Mairi</a:t>
            </a:r>
            <a:r>
              <a:rPr lang="en-US" dirty="0"/>
              <a:t> </a:t>
            </a:r>
            <a:r>
              <a:rPr lang="en-US" dirty="0" err="1"/>
              <a:t>Hedderwick</a:t>
            </a:r>
            <a:r>
              <a:rPr lang="en-US" dirty="0"/>
              <a:t> used to live on the Isle of Coll. Living there inspired her to write stories for children. She used her experiences to help her to create a fictional island for her stories called The Isle of </a:t>
            </a:r>
            <a:r>
              <a:rPr lang="en-US" dirty="0" err="1"/>
              <a:t>Struay</a:t>
            </a:r>
            <a:r>
              <a:rPr lang="en-US"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751F1A0-EF85-4EDE-8388-AB5D7D09996D}"/>
              </a:ext>
            </a:extLst>
          </p:cNvPr>
          <p:cNvSpPr/>
          <p:nvPr/>
        </p:nvSpPr>
        <p:spPr>
          <a:xfrm>
            <a:off x="770652" y="1843297"/>
            <a:ext cx="6347698" cy="4249527"/>
          </a:xfrm>
          <a:prstGeom prst="roundRect">
            <a:avLst>
              <a:gd name="adj" fmla="val 3958"/>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p:cNvSpPr/>
          <p:nvPr/>
        </p:nvSpPr>
        <p:spPr>
          <a:xfrm>
            <a:off x="867008" y="1939396"/>
            <a:ext cx="5102838" cy="2488717"/>
          </a:xfrm>
          <a:prstGeom prst="roundRect">
            <a:avLst>
              <a:gd name="adj" fmla="val 3113"/>
            </a:avLst>
          </a:prstGeom>
          <a:solidFill>
            <a:schemeClr val="bg1"/>
          </a:solidFill>
        </p:spPr>
        <p:txBody>
          <a:bodyPr wrap="square" lIns="108000" tIns="108000" rIns="108000" bIns="108000">
            <a:spAutoFit/>
          </a:bodyPr>
          <a:lstStyle/>
          <a:p>
            <a:r>
              <a:rPr lang="en-US" dirty="0"/>
              <a:t>You can get a ferry from Oban, which takes around 2 hours and 45 minutes. </a:t>
            </a:r>
          </a:p>
          <a:p>
            <a:endParaRPr lang="en-US" sz="1000" dirty="0"/>
          </a:p>
          <a:p>
            <a:r>
              <a:rPr lang="en-US" dirty="0"/>
              <a:t>The ferry has a car deck at the bottom of the boat so people can take their cars on and off the island. </a:t>
            </a:r>
          </a:p>
          <a:p>
            <a:endParaRPr lang="en-US" sz="1000" dirty="0"/>
          </a:p>
          <a:p>
            <a:r>
              <a:rPr lang="en-US" dirty="0"/>
              <a:t>The ferry travels up the Sound of Mull and out into the Atlantic Ocean before reaching Coll.</a:t>
            </a:r>
          </a:p>
        </p:txBody>
      </p:sp>
      <p:sp>
        <p:nvSpPr>
          <p:cNvPr id="21" name="Title 20"/>
          <p:cNvSpPr>
            <a:spLocks noGrp="1"/>
          </p:cNvSpPr>
          <p:nvPr>
            <p:ph type="title"/>
          </p:nvPr>
        </p:nvSpPr>
        <p:spPr/>
        <p:txBody>
          <a:bodyPr/>
          <a:lstStyle/>
          <a:p>
            <a:r>
              <a:rPr lang="en-GB" sz="3600" dirty="0">
                <a:solidFill>
                  <a:srgbClr val="0076B0"/>
                </a:solidFill>
              </a:rPr>
              <a:t>How Can You Get to Coll?</a:t>
            </a:r>
            <a:endParaRPr lang="en-GB" sz="3600" dirty="0">
              <a:solidFill>
                <a:srgbClr val="0076B0"/>
              </a:solidFill>
              <a:latin typeface="+mn-lt"/>
            </a:endParaRPr>
          </a:p>
        </p:txBody>
      </p:sp>
      <p:pic>
        <p:nvPicPr>
          <p:cNvPr id="3" name="Picture 2">
            <a:extLst>
              <a:ext uri="{FF2B5EF4-FFF2-40B4-BE49-F238E27FC236}">
                <a16:creationId xmlns:a16="http://schemas.microsoft.com/office/drawing/2014/main" id="{E46ECA2A-B417-445C-948B-5163D1ABF6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8939" y="4354565"/>
            <a:ext cx="4572457" cy="1801760"/>
          </a:xfrm>
          <a:prstGeom prst="rect">
            <a:avLst/>
          </a:prstGeom>
        </p:spPr>
      </p:pic>
      <p:sp>
        <p:nvSpPr>
          <p:cNvPr id="13" name="Rectangle 12">
            <a:extLst>
              <a:ext uri="{FF2B5EF4-FFF2-40B4-BE49-F238E27FC236}">
                <a16:creationId xmlns:a16="http://schemas.microsoft.com/office/drawing/2014/main" id="{2765CB3C-F945-4E33-9E82-4B931017D2F5}"/>
              </a:ext>
            </a:extLst>
          </p:cNvPr>
          <p:cNvSpPr/>
          <p:nvPr/>
        </p:nvSpPr>
        <p:spPr>
          <a:xfrm>
            <a:off x="770652" y="1381250"/>
            <a:ext cx="4249881" cy="369332"/>
          </a:xfrm>
          <a:prstGeom prst="rect">
            <a:avLst/>
          </a:prstGeom>
        </p:spPr>
        <p:txBody>
          <a:bodyPr wrap="none">
            <a:spAutoFit/>
          </a:bodyPr>
          <a:lstStyle/>
          <a:p>
            <a:r>
              <a:rPr lang="en-US" dirty="0"/>
              <a:t>There are two main ways to get to Coll.</a:t>
            </a:r>
          </a:p>
        </p:txBody>
      </p:sp>
      <p:sp>
        <p:nvSpPr>
          <p:cNvPr id="15" name="Oval 14">
            <a:extLst>
              <a:ext uri="{FF2B5EF4-FFF2-40B4-BE49-F238E27FC236}">
                <a16:creationId xmlns:a16="http://schemas.microsoft.com/office/drawing/2014/main" id="{4D96E73A-C183-4777-8ABC-3C9393B35C74}"/>
              </a:ext>
            </a:extLst>
          </p:cNvPr>
          <p:cNvSpPr/>
          <p:nvPr/>
        </p:nvSpPr>
        <p:spPr>
          <a:xfrm>
            <a:off x="490522" y="1713883"/>
            <a:ext cx="452426" cy="440666"/>
          </a:xfrm>
          <a:prstGeom prst="ellipse">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1</a:t>
            </a:r>
          </a:p>
        </p:txBody>
      </p:sp>
      <p:sp>
        <p:nvSpPr>
          <p:cNvPr id="12" name="Rectangle: Rounded Corners 11">
            <a:extLst>
              <a:ext uri="{FF2B5EF4-FFF2-40B4-BE49-F238E27FC236}">
                <a16:creationId xmlns:a16="http://schemas.microsoft.com/office/drawing/2014/main" id="{E45FC22C-F5B7-4F17-AEBF-6D77408660AE}"/>
              </a:ext>
            </a:extLst>
          </p:cNvPr>
          <p:cNvSpPr/>
          <p:nvPr/>
        </p:nvSpPr>
        <p:spPr>
          <a:xfrm>
            <a:off x="5797550" y="1934216"/>
            <a:ext cx="2575798" cy="4047113"/>
          </a:xfrm>
          <a:prstGeom prst="roundRect">
            <a:avLst>
              <a:gd name="adj" fmla="val 5380"/>
            </a:avLst>
          </a:prstGeom>
          <a:solidFill>
            <a:schemeClr val="bg1"/>
          </a:solidFill>
          <a:ln w="28575">
            <a:solidFill>
              <a:srgbClr val="CC4794"/>
            </a:solidFill>
          </a:ln>
        </p:spPr>
        <p:txBody>
          <a:bodyPr wrap="square">
            <a:spAutoFit/>
          </a:bodyPr>
          <a:lstStyle/>
          <a:p>
            <a:r>
              <a:rPr lang="en-US" dirty="0"/>
              <a:t>In the summer, there is one ferry every day.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 the winter, there is a ferry only 5 days a week. </a:t>
            </a:r>
          </a:p>
        </p:txBody>
      </p:sp>
      <p:pic>
        <p:nvPicPr>
          <p:cNvPr id="8" name="Picture 7">
            <a:extLst>
              <a:ext uri="{FF2B5EF4-FFF2-40B4-BE49-F238E27FC236}">
                <a16:creationId xmlns:a16="http://schemas.microsoft.com/office/drawing/2014/main" id="{4187B666-4C68-4A3F-B5E6-1B41F02047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0799" y="2670680"/>
            <a:ext cx="1768643" cy="2309435"/>
          </a:xfrm>
          <a:prstGeom prst="rect">
            <a:avLst/>
          </a:prstGeom>
        </p:spPr>
      </p:pic>
    </p:spTree>
    <p:extLst>
      <p:ext uri="{BB962C8B-B14F-4D97-AF65-F5344CB8AC3E}">
        <p14:creationId xmlns:p14="http://schemas.microsoft.com/office/powerpoint/2010/main" val="7473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63" presetClass="path" presetSubtype="0" accel="50000" decel="50000" fill="hold" nodeType="afterEffect">
                                  <p:stCondLst>
                                    <p:cond delay="0"/>
                                  </p:stCondLst>
                                  <p:childTnLst>
                                    <p:animMotion origin="layout" path="M 2.22222E-6 -3.7037E-6 L 0.62517 -0.01041 " pathEditMode="relative" rAng="0" ptsTypes="AA">
                                      <p:cBhvr>
                                        <p:cTn id="16" dur="4000" fill="hold"/>
                                        <p:tgtEl>
                                          <p:spTgt spid="3"/>
                                        </p:tgtEl>
                                        <p:attrNameLst>
                                          <p:attrName>ppt_x</p:attrName>
                                          <p:attrName>ppt_y</p:attrName>
                                        </p:attrNameLst>
                                      </p:cBhvr>
                                      <p:rCtr x="31250" y="-532"/>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E751F1A0-EF85-4EDE-8388-AB5D7D09996D}"/>
              </a:ext>
            </a:extLst>
          </p:cNvPr>
          <p:cNvSpPr/>
          <p:nvPr/>
        </p:nvSpPr>
        <p:spPr>
          <a:xfrm>
            <a:off x="770652" y="1287379"/>
            <a:ext cx="7617698" cy="4805445"/>
          </a:xfrm>
          <a:prstGeom prst="roundRect">
            <a:avLst>
              <a:gd name="adj" fmla="val 3958"/>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0076B0"/>
                </a:solidFill>
              </a:rPr>
              <a:t>How Can You Get to Coll?</a:t>
            </a:r>
            <a:endParaRPr lang="en-GB" sz="3600" dirty="0">
              <a:solidFill>
                <a:srgbClr val="0076B0"/>
              </a:solidFill>
              <a:latin typeface="+mn-lt"/>
            </a:endParaRPr>
          </a:p>
        </p:txBody>
      </p:sp>
      <p:sp>
        <p:nvSpPr>
          <p:cNvPr id="5" name="Rectangle: Rounded Corners 4"/>
          <p:cNvSpPr/>
          <p:nvPr/>
        </p:nvSpPr>
        <p:spPr>
          <a:xfrm>
            <a:off x="865853" y="1391154"/>
            <a:ext cx="7402764" cy="3390998"/>
          </a:xfrm>
          <a:prstGeom prst="roundRect">
            <a:avLst>
              <a:gd name="adj" fmla="val 3428"/>
            </a:avLst>
          </a:prstGeom>
          <a:solidFill>
            <a:schemeClr val="bg1"/>
          </a:solidFill>
        </p:spPr>
        <p:txBody>
          <a:bodyPr wrap="square" lIns="108000" tIns="108000" rIns="36000" bIns="108000">
            <a:spAutoFit/>
          </a:bodyPr>
          <a:lstStyle/>
          <a:p>
            <a:r>
              <a:rPr lang="en-US" dirty="0"/>
              <a:t>Coll has a very small airport.</a:t>
            </a:r>
          </a:p>
          <a:p>
            <a:endParaRPr lang="en-US" sz="1000" dirty="0"/>
          </a:p>
          <a:p>
            <a:r>
              <a:rPr lang="en-US" dirty="0"/>
              <a:t>You can take a flight to Coll from </a:t>
            </a:r>
            <a:r>
              <a:rPr lang="en-US" dirty="0" err="1"/>
              <a:t>Connel</a:t>
            </a:r>
            <a:r>
              <a:rPr lang="en-US" dirty="0"/>
              <a:t> Airport, just outside of Oban. The flight often lands in </a:t>
            </a:r>
            <a:r>
              <a:rPr lang="en-US" dirty="0" err="1"/>
              <a:t>neighbouring</a:t>
            </a:r>
            <a:r>
              <a:rPr lang="en-US" dirty="0"/>
              <a:t> island of </a:t>
            </a:r>
            <a:r>
              <a:rPr lang="en-US" dirty="0" err="1"/>
              <a:t>Tiree</a:t>
            </a:r>
            <a:r>
              <a:rPr lang="en-US" dirty="0"/>
              <a:t> first. The flight takes around an hour. </a:t>
            </a:r>
          </a:p>
          <a:p>
            <a:endParaRPr lang="en-US" sz="1000" dirty="0"/>
          </a:p>
          <a:p>
            <a:r>
              <a:rPr lang="en-US" dirty="0"/>
              <a:t>If you’re lucky enough to fly directly to Coll, </a:t>
            </a:r>
            <a:br>
              <a:rPr lang="en-US" dirty="0"/>
            </a:br>
            <a:r>
              <a:rPr lang="en-US" dirty="0"/>
              <a:t>it takes around 30 minutes. </a:t>
            </a:r>
          </a:p>
          <a:p>
            <a:endParaRPr lang="en-US" sz="1000" dirty="0"/>
          </a:p>
          <a:p>
            <a:r>
              <a:rPr lang="en-US" dirty="0"/>
              <a:t>The airplane is very small and takes only 8 passengers. </a:t>
            </a:r>
            <a:br>
              <a:rPr lang="en-US" dirty="0"/>
            </a:br>
            <a:r>
              <a:rPr lang="en-US" dirty="0"/>
              <a:t>There is no cockpit. </a:t>
            </a:r>
          </a:p>
          <a:p>
            <a:endParaRPr lang="en-US" sz="1000" dirty="0"/>
          </a:p>
          <a:p>
            <a:r>
              <a:rPr lang="en-US" dirty="0"/>
              <a:t>The views are incredible as you travel over other islands.</a:t>
            </a:r>
          </a:p>
        </p:txBody>
      </p:sp>
      <p:sp>
        <p:nvSpPr>
          <p:cNvPr id="15" name="Oval 14">
            <a:extLst>
              <a:ext uri="{FF2B5EF4-FFF2-40B4-BE49-F238E27FC236}">
                <a16:creationId xmlns:a16="http://schemas.microsoft.com/office/drawing/2014/main" id="{4D96E73A-C183-4777-8ABC-3C9393B35C74}"/>
              </a:ext>
            </a:extLst>
          </p:cNvPr>
          <p:cNvSpPr/>
          <p:nvPr/>
        </p:nvSpPr>
        <p:spPr>
          <a:xfrm>
            <a:off x="576930" y="1252868"/>
            <a:ext cx="452426" cy="440666"/>
          </a:xfrm>
          <a:prstGeom prst="ellipse">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2</a:t>
            </a:r>
          </a:p>
        </p:txBody>
      </p:sp>
      <p:pic>
        <p:nvPicPr>
          <p:cNvPr id="4" name="Picture 3">
            <a:extLst>
              <a:ext uri="{FF2B5EF4-FFF2-40B4-BE49-F238E27FC236}">
                <a16:creationId xmlns:a16="http://schemas.microsoft.com/office/drawing/2014/main" id="{FD328AE5-F5DB-417B-A65A-13D98BFBDD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43" y="4690681"/>
            <a:ext cx="4535100" cy="1493615"/>
          </a:xfrm>
          <a:prstGeom prst="rect">
            <a:avLst/>
          </a:prstGeom>
        </p:spPr>
      </p:pic>
      <p:sp>
        <p:nvSpPr>
          <p:cNvPr id="8" name="Rectangle: Rounded Corners 7">
            <a:extLst>
              <a:ext uri="{FF2B5EF4-FFF2-40B4-BE49-F238E27FC236}">
                <a16:creationId xmlns:a16="http://schemas.microsoft.com/office/drawing/2014/main" id="{AB083604-2494-4E3A-A5EE-E15514F8B2A7}"/>
              </a:ext>
            </a:extLst>
          </p:cNvPr>
          <p:cNvSpPr/>
          <p:nvPr/>
        </p:nvSpPr>
        <p:spPr>
          <a:xfrm>
            <a:off x="5836224" y="4756126"/>
            <a:ext cx="2217080" cy="1328023"/>
          </a:xfrm>
          <a:prstGeom prst="roundRect">
            <a:avLst>
              <a:gd name="adj" fmla="val 16811"/>
            </a:avLst>
          </a:prstGeom>
          <a:solidFill>
            <a:schemeClr val="bg1"/>
          </a:solidFill>
          <a:ln w="38100">
            <a:solidFill>
              <a:srgbClr val="CC4794"/>
            </a:solidFill>
          </a:ln>
        </p:spPr>
        <p:txBody>
          <a:bodyPr wrap="square">
            <a:spAutoFit/>
          </a:bodyPr>
          <a:lstStyle/>
          <a:p>
            <a:pPr algn="ctr"/>
            <a:r>
              <a:rPr lang="en-US" dirty="0"/>
              <a:t>You can talk to the pilot and see straight out of the front window!</a:t>
            </a:r>
          </a:p>
        </p:txBody>
      </p:sp>
    </p:spTree>
    <p:extLst>
      <p:ext uri="{BB962C8B-B14F-4D97-AF65-F5344CB8AC3E}">
        <p14:creationId xmlns:p14="http://schemas.microsoft.com/office/powerpoint/2010/main" val="36900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9C77142-8C75-4A9B-B7EC-3B42C8C476D5}"/>
              </a:ext>
            </a:extLst>
          </p:cNvPr>
          <p:cNvSpPr/>
          <p:nvPr/>
        </p:nvSpPr>
        <p:spPr>
          <a:xfrm>
            <a:off x="902126" y="1630132"/>
            <a:ext cx="7339748" cy="4462693"/>
          </a:xfrm>
          <a:prstGeom prst="roundRect">
            <a:avLst>
              <a:gd name="adj" fmla="val 4923"/>
            </a:avLst>
          </a:prstGeom>
          <a:solidFill>
            <a:srgbClr val="4E7E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0076B0"/>
                </a:solidFill>
              </a:rPr>
              <a:t>What Is There on Coll?</a:t>
            </a:r>
            <a:endParaRPr lang="en-GB" sz="3600" dirty="0">
              <a:solidFill>
                <a:srgbClr val="0076B0"/>
              </a:solidFill>
              <a:latin typeface="+mn-lt"/>
            </a:endParaRPr>
          </a:p>
        </p:txBody>
      </p:sp>
      <p:sp>
        <p:nvSpPr>
          <p:cNvPr id="5" name="Rectangle 4"/>
          <p:cNvSpPr/>
          <p:nvPr/>
        </p:nvSpPr>
        <p:spPr>
          <a:xfrm>
            <a:off x="755650" y="1286877"/>
            <a:ext cx="7632700" cy="276999"/>
          </a:xfrm>
          <a:prstGeom prst="rect">
            <a:avLst/>
          </a:prstGeom>
        </p:spPr>
        <p:txBody>
          <a:bodyPr wrap="square" lIns="0" tIns="0" rIns="0" bIns="0">
            <a:spAutoFit/>
          </a:bodyPr>
          <a:lstStyle/>
          <a:p>
            <a:pPr algn="ctr"/>
            <a:r>
              <a:rPr lang="en-US" dirty="0"/>
              <a:t>Around 180 people live there at the moment (2019).</a:t>
            </a:r>
          </a:p>
        </p:txBody>
      </p:sp>
      <p:pic>
        <p:nvPicPr>
          <p:cNvPr id="4" name="Picture 3">
            <a:extLst>
              <a:ext uri="{FF2B5EF4-FFF2-40B4-BE49-F238E27FC236}">
                <a16:creationId xmlns:a16="http://schemas.microsoft.com/office/drawing/2014/main" id="{FD9B408D-CA33-456D-B1EF-99DFE690DE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12" t="4023" r="3937" b="6338"/>
          <a:stretch/>
        </p:blipFill>
        <p:spPr>
          <a:xfrm>
            <a:off x="2372351" y="1630132"/>
            <a:ext cx="4250023" cy="3329132"/>
          </a:xfrm>
          <a:prstGeom prst="roundRect">
            <a:avLst>
              <a:gd name="adj" fmla="val 8439"/>
            </a:avLst>
          </a:prstGeom>
          <a:ln w="38100">
            <a:noFill/>
          </a:ln>
        </p:spPr>
      </p:pic>
      <p:sp>
        <p:nvSpPr>
          <p:cNvPr id="11" name="Rectangle: Rounded Corners 10">
            <a:extLst>
              <a:ext uri="{FF2B5EF4-FFF2-40B4-BE49-F238E27FC236}">
                <a16:creationId xmlns:a16="http://schemas.microsoft.com/office/drawing/2014/main" id="{2ED93CD5-C5BF-41FA-B1BE-4ED864528877}"/>
              </a:ext>
            </a:extLst>
          </p:cNvPr>
          <p:cNvSpPr/>
          <p:nvPr/>
        </p:nvSpPr>
        <p:spPr>
          <a:xfrm>
            <a:off x="6480877" y="2242855"/>
            <a:ext cx="1538096" cy="903327"/>
          </a:xfrm>
          <a:prstGeom prst="roundRect">
            <a:avLst>
              <a:gd name="adj" fmla="val 14874"/>
            </a:avLst>
          </a:prstGeom>
          <a:solidFill>
            <a:schemeClr val="bg1"/>
          </a:solidFill>
          <a:ln w="38100">
            <a:solidFill>
              <a:srgbClr val="CC4794"/>
            </a:solidFill>
          </a:ln>
        </p:spPr>
        <p:txBody>
          <a:bodyPr wrap="square">
            <a:spAutoFit/>
          </a:bodyPr>
          <a:lstStyle/>
          <a:p>
            <a:r>
              <a:rPr lang="en-US" sz="1600" dirty="0"/>
              <a:t>There is one village called </a:t>
            </a:r>
            <a:r>
              <a:rPr lang="en-US" sz="1600" dirty="0" err="1"/>
              <a:t>Arinagour</a:t>
            </a:r>
            <a:r>
              <a:rPr lang="en-US" sz="1600" dirty="0"/>
              <a:t>.</a:t>
            </a:r>
          </a:p>
        </p:txBody>
      </p:sp>
      <p:sp>
        <p:nvSpPr>
          <p:cNvPr id="12" name="Rectangle: Rounded Corners 11">
            <a:extLst>
              <a:ext uri="{FF2B5EF4-FFF2-40B4-BE49-F238E27FC236}">
                <a16:creationId xmlns:a16="http://schemas.microsoft.com/office/drawing/2014/main" id="{A3AF6E39-4635-498E-8430-E09B34B343A8}"/>
              </a:ext>
            </a:extLst>
          </p:cNvPr>
          <p:cNvSpPr/>
          <p:nvPr/>
        </p:nvSpPr>
        <p:spPr>
          <a:xfrm>
            <a:off x="2147638" y="5806547"/>
            <a:ext cx="6094236" cy="380048"/>
          </a:xfrm>
          <a:prstGeom prst="roundRect">
            <a:avLst>
              <a:gd name="adj" fmla="val 5831"/>
            </a:avLst>
          </a:prstGeom>
          <a:solidFill>
            <a:srgbClr val="CC4794"/>
          </a:solidFill>
          <a:ln w="38100">
            <a:solidFill>
              <a:srgbClr val="CC4794"/>
            </a:solidFill>
          </a:ln>
        </p:spPr>
        <p:txBody>
          <a:bodyPr wrap="square">
            <a:spAutoFit/>
          </a:bodyPr>
          <a:lstStyle/>
          <a:p>
            <a:pPr algn="ctr"/>
            <a:r>
              <a:rPr lang="en-GB" dirty="0">
                <a:solidFill>
                  <a:schemeClr val="bg1"/>
                </a:solidFill>
              </a:rPr>
              <a:t>The </a:t>
            </a:r>
            <a:r>
              <a:rPr lang="en-GB" dirty="0" err="1">
                <a:solidFill>
                  <a:schemeClr val="bg1"/>
                </a:solidFill>
              </a:rPr>
              <a:t>Breachacha</a:t>
            </a:r>
            <a:r>
              <a:rPr lang="en-GB" dirty="0">
                <a:solidFill>
                  <a:schemeClr val="bg1"/>
                </a:solidFill>
              </a:rPr>
              <a:t> Castles</a:t>
            </a:r>
          </a:p>
        </p:txBody>
      </p:sp>
      <p:pic>
        <p:nvPicPr>
          <p:cNvPr id="8" name="Picture 7">
            <a:extLst>
              <a:ext uri="{FF2B5EF4-FFF2-40B4-BE49-F238E27FC236}">
                <a16:creationId xmlns:a16="http://schemas.microsoft.com/office/drawing/2014/main" id="{360F9C4E-4D5A-4B71-A6E6-658F03C87A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8469" y="4627732"/>
            <a:ext cx="3703395" cy="1348420"/>
          </a:xfrm>
          <a:prstGeom prst="rect">
            <a:avLst/>
          </a:prstGeom>
        </p:spPr>
      </p:pic>
      <p:sp>
        <p:nvSpPr>
          <p:cNvPr id="15" name="Rectangle: Rounded Corners 14">
            <a:extLst>
              <a:ext uri="{FF2B5EF4-FFF2-40B4-BE49-F238E27FC236}">
                <a16:creationId xmlns:a16="http://schemas.microsoft.com/office/drawing/2014/main" id="{E5477A88-19CC-4696-9432-2B2EDABC3CF4}"/>
              </a:ext>
            </a:extLst>
          </p:cNvPr>
          <p:cNvSpPr/>
          <p:nvPr/>
        </p:nvSpPr>
        <p:spPr>
          <a:xfrm>
            <a:off x="6493497" y="1703013"/>
            <a:ext cx="1894854" cy="374571"/>
          </a:xfrm>
          <a:prstGeom prst="roundRect">
            <a:avLst>
              <a:gd name="adj" fmla="val 16811"/>
            </a:avLst>
          </a:prstGeom>
          <a:solidFill>
            <a:schemeClr val="bg1"/>
          </a:solidFill>
          <a:ln w="38100">
            <a:solidFill>
              <a:srgbClr val="CC4794"/>
            </a:solidFill>
          </a:ln>
        </p:spPr>
        <p:txBody>
          <a:bodyPr wrap="square">
            <a:spAutoFit/>
          </a:bodyPr>
          <a:lstStyle/>
          <a:p>
            <a:r>
              <a:rPr lang="en-US" sz="1600" dirty="0"/>
              <a:t>It has 23 beaches.</a:t>
            </a:r>
          </a:p>
        </p:txBody>
      </p:sp>
      <p:sp>
        <p:nvSpPr>
          <p:cNvPr id="16" name="Rectangle: Rounded Corners 15">
            <a:extLst>
              <a:ext uri="{FF2B5EF4-FFF2-40B4-BE49-F238E27FC236}">
                <a16:creationId xmlns:a16="http://schemas.microsoft.com/office/drawing/2014/main" id="{9ED8BF57-9F02-4F3F-87EE-0E7444C21DC1}"/>
              </a:ext>
            </a:extLst>
          </p:cNvPr>
          <p:cNvSpPr/>
          <p:nvPr/>
        </p:nvSpPr>
        <p:spPr>
          <a:xfrm>
            <a:off x="762704" y="4274110"/>
            <a:ext cx="1721186" cy="1191816"/>
          </a:xfrm>
          <a:prstGeom prst="roundRect">
            <a:avLst>
              <a:gd name="adj" fmla="val 16811"/>
            </a:avLst>
          </a:prstGeom>
          <a:solidFill>
            <a:schemeClr val="bg1"/>
          </a:solidFill>
          <a:ln w="38100">
            <a:solidFill>
              <a:srgbClr val="CC4794"/>
            </a:solidFill>
          </a:ln>
        </p:spPr>
        <p:txBody>
          <a:bodyPr wrap="square">
            <a:spAutoFit/>
          </a:bodyPr>
          <a:lstStyle/>
          <a:p>
            <a:r>
              <a:rPr lang="en-US" sz="1600" dirty="0"/>
              <a:t>There is a very small airport, a ferry terminal and a helipad.</a:t>
            </a:r>
          </a:p>
        </p:txBody>
      </p:sp>
      <p:sp>
        <p:nvSpPr>
          <p:cNvPr id="17" name="Rectangle: Rounded Corners 16">
            <a:extLst>
              <a:ext uri="{FF2B5EF4-FFF2-40B4-BE49-F238E27FC236}">
                <a16:creationId xmlns:a16="http://schemas.microsoft.com/office/drawing/2014/main" id="{DA5966C8-130B-4515-8BF9-6EFD1DA1424D}"/>
              </a:ext>
            </a:extLst>
          </p:cNvPr>
          <p:cNvSpPr/>
          <p:nvPr/>
        </p:nvSpPr>
        <p:spPr>
          <a:xfrm>
            <a:off x="4115142" y="4499263"/>
            <a:ext cx="2091810" cy="374571"/>
          </a:xfrm>
          <a:prstGeom prst="roundRect">
            <a:avLst>
              <a:gd name="adj" fmla="val 16811"/>
            </a:avLst>
          </a:prstGeom>
          <a:solidFill>
            <a:schemeClr val="bg1"/>
          </a:solidFill>
          <a:ln w="38100">
            <a:solidFill>
              <a:srgbClr val="CC4794"/>
            </a:solidFill>
          </a:ln>
        </p:spPr>
        <p:txBody>
          <a:bodyPr wrap="square">
            <a:spAutoFit/>
          </a:bodyPr>
          <a:lstStyle/>
          <a:p>
            <a:r>
              <a:rPr lang="en-US" sz="1600" dirty="0"/>
              <a:t>Coll has two castles.</a:t>
            </a:r>
          </a:p>
        </p:txBody>
      </p:sp>
      <p:sp>
        <p:nvSpPr>
          <p:cNvPr id="18" name="Rectangle: Rounded Corners 17">
            <a:extLst>
              <a:ext uri="{FF2B5EF4-FFF2-40B4-BE49-F238E27FC236}">
                <a16:creationId xmlns:a16="http://schemas.microsoft.com/office/drawing/2014/main" id="{444DEC14-C838-4958-86BD-AA84AE67D15A}"/>
              </a:ext>
            </a:extLst>
          </p:cNvPr>
          <p:cNvSpPr/>
          <p:nvPr/>
        </p:nvSpPr>
        <p:spPr>
          <a:xfrm>
            <a:off x="762704" y="1643178"/>
            <a:ext cx="3171057" cy="1464231"/>
          </a:xfrm>
          <a:prstGeom prst="roundRect">
            <a:avLst>
              <a:gd name="adj" fmla="val 16811"/>
            </a:avLst>
          </a:prstGeom>
          <a:solidFill>
            <a:schemeClr val="bg1"/>
          </a:solidFill>
          <a:ln w="38100">
            <a:solidFill>
              <a:srgbClr val="CC4794"/>
            </a:solidFill>
          </a:ln>
        </p:spPr>
        <p:txBody>
          <a:bodyPr wrap="square">
            <a:spAutoFit/>
          </a:bodyPr>
          <a:lstStyle/>
          <a:p>
            <a:r>
              <a:rPr lang="en-US" sz="1600" dirty="0"/>
              <a:t>Coll has two shops for food and household goods. There is also Post Office, a second hand shop (called </a:t>
            </a:r>
            <a:r>
              <a:rPr lang="en-US" sz="1600" dirty="0" err="1"/>
              <a:t>RecyColl</a:t>
            </a:r>
            <a:r>
              <a:rPr lang="en-US" sz="1600" dirty="0"/>
              <a:t>) and a craft shop called The Art Den.</a:t>
            </a:r>
          </a:p>
        </p:txBody>
      </p:sp>
      <p:sp>
        <p:nvSpPr>
          <p:cNvPr id="19" name="Rectangle: Rounded Corners 18">
            <a:extLst>
              <a:ext uri="{FF2B5EF4-FFF2-40B4-BE49-F238E27FC236}">
                <a16:creationId xmlns:a16="http://schemas.microsoft.com/office/drawing/2014/main" id="{60AC8758-2BED-4FA2-AD8B-949BBA2ABEE2}"/>
              </a:ext>
            </a:extLst>
          </p:cNvPr>
          <p:cNvSpPr/>
          <p:nvPr/>
        </p:nvSpPr>
        <p:spPr>
          <a:xfrm>
            <a:off x="5699095" y="3303113"/>
            <a:ext cx="2672349" cy="919401"/>
          </a:xfrm>
          <a:prstGeom prst="roundRect">
            <a:avLst>
              <a:gd name="adj" fmla="val 16811"/>
            </a:avLst>
          </a:prstGeom>
          <a:solidFill>
            <a:schemeClr val="bg1"/>
          </a:solidFill>
          <a:ln w="38100">
            <a:solidFill>
              <a:srgbClr val="CC4794"/>
            </a:solidFill>
          </a:ln>
        </p:spPr>
        <p:txBody>
          <a:bodyPr wrap="square">
            <a:spAutoFit/>
          </a:bodyPr>
          <a:lstStyle/>
          <a:p>
            <a:r>
              <a:rPr lang="en-US" sz="1600" dirty="0"/>
              <a:t>Coll has a doctor’s surgery with an ambulance, a fire station and fire engine.</a:t>
            </a:r>
          </a:p>
        </p:txBody>
      </p:sp>
      <p:sp>
        <p:nvSpPr>
          <p:cNvPr id="20" name="Rectangle: Rounded Corners 19">
            <a:extLst>
              <a:ext uri="{FF2B5EF4-FFF2-40B4-BE49-F238E27FC236}">
                <a16:creationId xmlns:a16="http://schemas.microsoft.com/office/drawing/2014/main" id="{215F6E0E-FB76-481E-8B88-0D5959FEA2DA}"/>
              </a:ext>
            </a:extLst>
          </p:cNvPr>
          <p:cNvSpPr/>
          <p:nvPr/>
        </p:nvSpPr>
        <p:spPr>
          <a:xfrm>
            <a:off x="762704" y="3233662"/>
            <a:ext cx="2512541" cy="903327"/>
          </a:xfrm>
          <a:prstGeom prst="roundRect">
            <a:avLst>
              <a:gd name="adj" fmla="val 14874"/>
            </a:avLst>
          </a:prstGeom>
          <a:solidFill>
            <a:schemeClr val="bg1"/>
          </a:solidFill>
          <a:ln w="38100">
            <a:solidFill>
              <a:srgbClr val="CC4794"/>
            </a:solidFill>
          </a:ln>
        </p:spPr>
        <p:txBody>
          <a:bodyPr wrap="square">
            <a:spAutoFit/>
          </a:bodyPr>
          <a:lstStyle/>
          <a:p>
            <a:r>
              <a:rPr lang="en-US" sz="1600" dirty="0"/>
              <a:t>There is a community </a:t>
            </a:r>
            <a:r>
              <a:rPr lang="en-US" sz="1600" dirty="0" err="1"/>
              <a:t>centre</a:t>
            </a:r>
            <a:r>
              <a:rPr lang="en-US" sz="1600" dirty="0"/>
              <a:t> called An </a:t>
            </a:r>
            <a:r>
              <a:rPr lang="en-US" sz="1600" dirty="0" err="1"/>
              <a:t>Cridhe</a:t>
            </a:r>
            <a:r>
              <a:rPr lang="en-US" sz="1600" dirty="0"/>
              <a:t> (pronounced An </a:t>
            </a:r>
            <a:r>
              <a:rPr lang="en-US" sz="1600" dirty="0" err="1"/>
              <a:t>Creeha</a:t>
            </a:r>
            <a:r>
              <a:rPr lang="en-US" sz="1600" dirty="0"/>
              <a:t>)</a:t>
            </a:r>
          </a:p>
        </p:txBody>
      </p:sp>
      <p:pic>
        <p:nvPicPr>
          <p:cNvPr id="3" name="Picture 2">
            <a:extLst>
              <a:ext uri="{FF2B5EF4-FFF2-40B4-BE49-F238E27FC236}">
                <a16:creationId xmlns:a16="http://schemas.microsoft.com/office/drawing/2014/main" id="{39677EE3-CAB8-4694-8A23-AF7EC034D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1790" y="4132147"/>
            <a:ext cx="2672348" cy="1766513"/>
          </a:xfrm>
          <a:prstGeom prst="rect">
            <a:avLst/>
          </a:prstGeom>
        </p:spPr>
      </p:pic>
    </p:spTree>
    <p:extLst>
      <p:ext uri="{BB962C8B-B14F-4D97-AF65-F5344CB8AC3E}">
        <p14:creationId xmlns:p14="http://schemas.microsoft.com/office/powerpoint/2010/main" val="2993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up)">
                                      <p:cBhvr>
                                        <p:cTn id="45" dur="500"/>
                                        <p:tgtEl>
                                          <p:spTgt spid="3"/>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5B8722-3A5A-4834-87AC-0E431CA47ED0}"/>
              </a:ext>
            </a:extLst>
          </p:cNvPr>
          <p:cNvGrpSpPr/>
          <p:nvPr/>
        </p:nvGrpSpPr>
        <p:grpSpPr>
          <a:xfrm>
            <a:off x="778350" y="3665472"/>
            <a:ext cx="4118503" cy="918561"/>
            <a:chOff x="778350" y="3665472"/>
            <a:chExt cx="4118503" cy="918561"/>
          </a:xfrm>
        </p:grpSpPr>
        <p:sp>
          <p:nvSpPr>
            <p:cNvPr id="7" name="Rectangle: Rounded Corners 6">
              <a:extLst>
                <a:ext uri="{FF2B5EF4-FFF2-40B4-BE49-F238E27FC236}">
                  <a16:creationId xmlns:a16="http://schemas.microsoft.com/office/drawing/2014/main" id="{DED27607-F812-4E49-8B70-6E2E469EC995}"/>
                </a:ext>
              </a:extLst>
            </p:cNvPr>
            <p:cNvSpPr/>
            <p:nvPr/>
          </p:nvSpPr>
          <p:spPr>
            <a:xfrm>
              <a:off x="778350" y="3665472"/>
              <a:ext cx="4118503" cy="918561"/>
            </a:xfrm>
            <a:prstGeom prst="roundRect">
              <a:avLst/>
            </a:prstGeom>
            <a:solidFill>
              <a:srgbClr val="B1C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3B6A0F6-90A7-436D-B555-F1CE6FBBA091}"/>
                </a:ext>
              </a:extLst>
            </p:cNvPr>
            <p:cNvSpPr/>
            <p:nvPr/>
          </p:nvSpPr>
          <p:spPr>
            <a:xfrm>
              <a:off x="1017288" y="3937702"/>
              <a:ext cx="3549947" cy="646331"/>
            </a:xfrm>
            <a:prstGeom prst="rect">
              <a:avLst/>
            </a:prstGeom>
          </p:spPr>
          <p:txBody>
            <a:bodyPr wrap="square">
              <a:spAutoFit/>
            </a:bodyPr>
            <a:lstStyle/>
            <a:p>
              <a:pPr algn="ctr"/>
              <a:r>
                <a:rPr lang="en-US" dirty="0"/>
                <a:t>Pupils have a small playground and a field to use for breaks.</a:t>
              </a:r>
            </a:p>
          </p:txBody>
        </p:sp>
      </p:grpSp>
      <p:sp>
        <p:nvSpPr>
          <p:cNvPr id="21" name="Title 20"/>
          <p:cNvSpPr>
            <a:spLocks noGrp="1"/>
          </p:cNvSpPr>
          <p:nvPr>
            <p:ph type="title"/>
          </p:nvPr>
        </p:nvSpPr>
        <p:spPr/>
        <p:txBody>
          <a:bodyPr/>
          <a:lstStyle/>
          <a:p>
            <a:r>
              <a:rPr lang="en-GB" sz="3600" dirty="0">
                <a:solidFill>
                  <a:srgbClr val="0076B0"/>
                </a:solidFill>
              </a:rPr>
              <a:t>What about School?</a:t>
            </a:r>
            <a:endParaRPr lang="en-GB" sz="3600" dirty="0">
              <a:solidFill>
                <a:srgbClr val="0076B0"/>
              </a:solidFill>
              <a:latin typeface="+mn-lt"/>
            </a:endParaRPr>
          </a:p>
        </p:txBody>
      </p:sp>
      <p:sp>
        <p:nvSpPr>
          <p:cNvPr id="5" name="Rectangle 4"/>
          <p:cNvSpPr/>
          <p:nvPr/>
        </p:nvSpPr>
        <p:spPr>
          <a:xfrm>
            <a:off x="755650" y="1366456"/>
            <a:ext cx="7632700" cy="830997"/>
          </a:xfrm>
          <a:prstGeom prst="rect">
            <a:avLst/>
          </a:prstGeom>
        </p:spPr>
        <p:txBody>
          <a:bodyPr wrap="square" lIns="0" tIns="0" rIns="0" bIns="0">
            <a:spAutoFit/>
          </a:bodyPr>
          <a:lstStyle/>
          <a:p>
            <a:pPr algn="just"/>
            <a:r>
              <a:rPr lang="en-US" dirty="0"/>
              <a:t>Coll has a very small Primary School, with one Head Teacher and two part-time teachers. It takes pupils from 3 years old in Pre 5, up to Primary 7 age. From August 2019, there are 8 pupils in one class.</a:t>
            </a:r>
          </a:p>
        </p:txBody>
      </p:sp>
      <p:sp>
        <p:nvSpPr>
          <p:cNvPr id="16" name="Rectangle: Rounded Corners 15">
            <a:extLst>
              <a:ext uri="{FF2B5EF4-FFF2-40B4-BE49-F238E27FC236}">
                <a16:creationId xmlns:a16="http://schemas.microsoft.com/office/drawing/2014/main" id="{9ED8BF57-9F02-4F3F-87EE-0E7444C21DC1}"/>
              </a:ext>
            </a:extLst>
          </p:cNvPr>
          <p:cNvSpPr/>
          <p:nvPr/>
        </p:nvSpPr>
        <p:spPr>
          <a:xfrm>
            <a:off x="5098433" y="2534852"/>
            <a:ext cx="3269530" cy="1940957"/>
          </a:xfrm>
          <a:prstGeom prst="roundRect">
            <a:avLst>
              <a:gd name="adj" fmla="val 16811"/>
            </a:avLst>
          </a:prstGeom>
          <a:solidFill>
            <a:schemeClr val="bg1"/>
          </a:solidFill>
          <a:ln w="38100">
            <a:solidFill>
              <a:srgbClr val="CC4794"/>
            </a:solidFill>
          </a:ln>
        </p:spPr>
        <p:txBody>
          <a:bodyPr wrap="square">
            <a:spAutoFit/>
          </a:bodyPr>
          <a:lstStyle/>
          <a:p>
            <a:pPr algn="just"/>
            <a:r>
              <a:rPr lang="en-US" dirty="0"/>
              <a:t>The school has two large rooms. One is used as a classroom. The other is used as a Pre 5 room. The Pre 5 room is also where pupils and staff have lunch.</a:t>
            </a:r>
          </a:p>
        </p:txBody>
      </p:sp>
      <p:pic>
        <p:nvPicPr>
          <p:cNvPr id="6" name="Picture 5">
            <a:extLst>
              <a:ext uri="{FF2B5EF4-FFF2-40B4-BE49-F238E27FC236}">
                <a16:creationId xmlns:a16="http://schemas.microsoft.com/office/drawing/2014/main" id="{FDF8ECC2-3AA3-4265-BE93-E3574BED5A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827" y="2434665"/>
            <a:ext cx="3766520" cy="1586281"/>
          </a:xfrm>
          <a:prstGeom prst="rect">
            <a:avLst/>
          </a:prstGeom>
        </p:spPr>
      </p:pic>
      <p:sp>
        <p:nvSpPr>
          <p:cNvPr id="10" name="Rectangle 9">
            <a:extLst>
              <a:ext uri="{FF2B5EF4-FFF2-40B4-BE49-F238E27FC236}">
                <a16:creationId xmlns:a16="http://schemas.microsoft.com/office/drawing/2014/main" id="{45B3C428-F0D3-4DD7-955E-E8F345B4A099}"/>
              </a:ext>
            </a:extLst>
          </p:cNvPr>
          <p:cNvSpPr/>
          <p:nvPr/>
        </p:nvSpPr>
        <p:spPr>
          <a:xfrm>
            <a:off x="750885" y="4892787"/>
            <a:ext cx="7632700" cy="1200329"/>
          </a:xfrm>
          <a:prstGeom prst="rect">
            <a:avLst/>
          </a:prstGeom>
        </p:spPr>
        <p:txBody>
          <a:bodyPr wrap="square">
            <a:spAutoFit/>
          </a:bodyPr>
          <a:lstStyle/>
          <a:p>
            <a:pPr algn="just"/>
            <a:r>
              <a:rPr lang="en-US" dirty="0"/>
              <a:t>For secondary school, pupils fly to Oban on a Sunday afternoon and live in a hostel through the week. They have staff available 24 hours a day to make sure that they are happy and safe. They get home for one or two nights at the weekend, depending on the season.</a:t>
            </a:r>
          </a:p>
        </p:txBody>
      </p:sp>
    </p:spTree>
    <p:extLst>
      <p:ext uri="{BB962C8B-B14F-4D97-AF65-F5344CB8AC3E}">
        <p14:creationId xmlns:p14="http://schemas.microsoft.com/office/powerpoint/2010/main" val="30480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CF86C586-1FF0-4BC4-8A24-86D0B0A48196}"/>
              </a:ext>
            </a:extLst>
          </p:cNvPr>
          <p:cNvSpPr/>
          <p:nvPr/>
        </p:nvSpPr>
        <p:spPr>
          <a:xfrm>
            <a:off x="5522495" y="1473202"/>
            <a:ext cx="2745542" cy="776704"/>
          </a:xfrm>
          <a:prstGeom prst="ellipse">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32F78AD-AA3F-4BEB-892B-3F9186C3A6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799" y="3633212"/>
            <a:ext cx="3561348" cy="2486292"/>
          </a:xfrm>
          <a:prstGeom prst="rect">
            <a:avLst/>
          </a:prstGeom>
        </p:spPr>
      </p:pic>
      <p:sp>
        <p:nvSpPr>
          <p:cNvPr id="4" name="Rectangle 3">
            <a:extLst>
              <a:ext uri="{FF2B5EF4-FFF2-40B4-BE49-F238E27FC236}">
                <a16:creationId xmlns:a16="http://schemas.microsoft.com/office/drawing/2014/main" id="{056B19D5-7FCA-44BD-9EB1-F8CA01C59A12}"/>
              </a:ext>
            </a:extLst>
          </p:cNvPr>
          <p:cNvSpPr/>
          <p:nvPr/>
        </p:nvSpPr>
        <p:spPr>
          <a:xfrm>
            <a:off x="685800" y="1473201"/>
            <a:ext cx="7702550" cy="2062103"/>
          </a:xfrm>
          <a:prstGeom prst="rect">
            <a:avLst/>
          </a:prstGeom>
        </p:spPr>
        <p:txBody>
          <a:bodyPr wrap="square">
            <a:spAutoFit/>
          </a:bodyPr>
          <a:lstStyle/>
          <a:p>
            <a:r>
              <a:rPr lang="en-US" dirty="0"/>
              <a:t>If you fall ill in Coll, there is a doctor who is </a:t>
            </a:r>
            <a:br>
              <a:rPr lang="en-US" dirty="0"/>
            </a:br>
            <a:r>
              <a:rPr lang="en-US" dirty="0"/>
              <a:t>available 24 hours a day, 365 days a year. </a:t>
            </a:r>
          </a:p>
          <a:p>
            <a:endParaRPr lang="en-US" sz="1000" dirty="0"/>
          </a:p>
          <a:p>
            <a:r>
              <a:rPr lang="en-US" dirty="0"/>
              <a:t>Volunteers drive the small ambulance, if it is needed. </a:t>
            </a:r>
          </a:p>
          <a:p>
            <a:endParaRPr lang="en-US" sz="1000" dirty="0"/>
          </a:p>
          <a:p>
            <a:pPr algn="just"/>
            <a:r>
              <a:rPr lang="en-US" dirty="0"/>
              <a:t>If someone needs to go to hospital, then the doctor arranges for an Air Ambulance helicopter to take the person off the island. The helicopter lands at the helipad in </a:t>
            </a:r>
            <a:r>
              <a:rPr lang="en-US" dirty="0" err="1"/>
              <a:t>Arinagour</a:t>
            </a:r>
            <a:r>
              <a:rPr lang="en-US" dirty="0"/>
              <a:t> or in a suitable closer field, if possible.</a:t>
            </a:r>
          </a:p>
        </p:txBody>
      </p:sp>
      <p:sp>
        <p:nvSpPr>
          <p:cNvPr id="21" name="Title 20"/>
          <p:cNvSpPr>
            <a:spLocks noGrp="1"/>
          </p:cNvSpPr>
          <p:nvPr>
            <p:ph type="title"/>
          </p:nvPr>
        </p:nvSpPr>
        <p:spPr/>
        <p:txBody>
          <a:bodyPr/>
          <a:lstStyle/>
          <a:p>
            <a:r>
              <a:rPr lang="en-GB" sz="3600" dirty="0">
                <a:solidFill>
                  <a:srgbClr val="0076B0"/>
                </a:solidFill>
              </a:rPr>
              <a:t>What If There Is an Emergency?</a:t>
            </a:r>
            <a:endParaRPr lang="en-GB" sz="3600" dirty="0">
              <a:solidFill>
                <a:srgbClr val="0076B0"/>
              </a:solidFill>
              <a:latin typeface="+mn-lt"/>
            </a:endParaRPr>
          </a:p>
        </p:txBody>
      </p:sp>
      <p:sp>
        <p:nvSpPr>
          <p:cNvPr id="16" name="Rectangle: Rounded Corners 15">
            <a:extLst>
              <a:ext uri="{FF2B5EF4-FFF2-40B4-BE49-F238E27FC236}">
                <a16:creationId xmlns:a16="http://schemas.microsoft.com/office/drawing/2014/main" id="{9ED8BF57-9F02-4F3F-87EE-0E7444C21DC1}"/>
              </a:ext>
            </a:extLst>
          </p:cNvPr>
          <p:cNvSpPr/>
          <p:nvPr/>
        </p:nvSpPr>
        <p:spPr>
          <a:xfrm>
            <a:off x="4174958" y="3735620"/>
            <a:ext cx="4213392" cy="2281476"/>
          </a:xfrm>
          <a:prstGeom prst="roundRect">
            <a:avLst>
              <a:gd name="adj" fmla="val 16811"/>
            </a:avLst>
          </a:prstGeom>
          <a:solidFill>
            <a:schemeClr val="bg1"/>
          </a:solidFill>
          <a:ln w="38100">
            <a:solidFill>
              <a:srgbClr val="CC4794"/>
            </a:solidFill>
          </a:ln>
        </p:spPr>
        <p:txBody>
          <a:bodyPr wrap="square">
            <a:spAutoFit/>
          </a:bodyPr>
          <a:lstStyle/>
          <a:p>
            <a:r>
              <a:rPr lang="en-US" dirty="0"/>
              <a:t>If there is a fire, Coll has a volunteer fire brigade and a small fire engine.</a:t>
            </a:r>
          </a:p>
          <a:p>
            <a:endParaRPr lang="en-US" sz="1000" dirty="0"/>
          </a:p>
          <a:p>
            <a:r>
              <a:rPr lang="en-US" dirty="0"/>
              <a:t>Coll has a volunteer Coastguard.</a:t>
            </a:r>
          </a:p>
          <a:p>
            <a:endParaRPr lang="en-US" sz="1000" dirty="0"/>
          </a:p>
          <a:p>
            <a:r>
              <a:rPr lang="en-US" dirty="0"/>
              <a:t>Coll has no police station. </a:t>
            </a:r>
            <a:br>
              <a:rPr lang="en-US" dirty="0"/>
            </a:br>
            <a:r>
              <a:rPr lang="en-US" dirty="0"/>
              <a:t>There are police in Mull or </a:t>
            </a:r>
            <a:r>
              <a:rPr lang="en-US" dirty="0" err="1"/>
              <a:t>Tiree</a:t>
            </a:r>
            <a:r>
              <a:rPr lang="en-US" dirty="0"/>
              <a:t> if they are needed. </a:t>
            </a:r>
          </a:p>
        </p:txBody>
      </p:sp>
      <p:pic>
        <p:nvPicPr>
          <p:cNvPr id="3" name="Picture 2">
            <a:extLst>
              <a:ext uri="{FF2B5EF4-FFF2-40B4-BE49-F238E27FC236}">
                <a16:creationId xmlns:a16="http://schemas.microsoft.com/office/drawing/2014/main" id="{F39BC147-547B-4626-91BA-D440196CB1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7422" y="1316838"/>
            <a:ext cx="2026893" cy="1271747"/>
          </a:xfrm>
          <a:prstGeom prst="rect">
            <a:avLst/>
          </a:prstGeom>
        </p:spPr>
      </p:pic>
    </p:spTree>
    <p:extLst>
      <p:ext uri="{BB962C8B-B14F-4D97-AF65-F5344CB8AC3E}">
        <p14:creationId xmlns:p14="http://schemas.microsoft.com/office/powerpoint/2010/main" val="30006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C935E85-2B8A-4B24-801B-01AD5247244F}"/>
              </a:ext>
            </a:extLst>
          </p:cNvPr>
          <p:cNvSpPr/>
          <p:nvPr/>
        </p:nvSpPr>
        <p:spPr>
          <a:xfrm>
            <a:off x="755650" y="3078707"/>
            <a:ext cx="4478088" cy="715089"/>
          </a:xfrm>
          <a:prstGeom prst="roundRect">
            <a:avLst>
              <a:gd name="adj" fmla="val 16811"/>
            </a:avLst>
          </a:prstGeom>
          <a:solidFill>
            <a:schemeClr val="bg1"/>
          </a:solidFill>
          <a:ln w="38100">
            <a:solidFill>
              <a:srgbClr val="CC4794"/>
            </a:solidFill>
          </a:ln>
        </p:spPr>
        <p:txBody>
          <a:bodyPr wrap="square">
            <a:spAutoFit/>
          </a:bodyPr>
          <a:lstStyle/>
          <a:p>
            <a:r>
              <a:rPr lang="en-US" dirty="0"/>
              <a:t>Coll didn’t have any electricity until </a:t>
            </a:r>
            <a:br>
              <a:rPr lang="en-US" dirty="0"/>
            </a:br>
            <a:r>
              <a:rPr lang="en-US" dirty="0"/>
              <a:t>the 1970s.</a:t>
            </a:r>
          </a:p>
        </p:txBody>
      </p:sp>
      <p:sp>
        <p:nvSpPr>
          <p:cNvPr id="9" name="Rectangle: Rounded Corners 8">
            <a:extLst>
              <a:ext uri="{FF2B5EF4-FFF2-40B4-BE49-F238E27FC236}">
                <a16:creationId xmlns:a16="http://schemas.microsoft.com/office/drawing/2014/main" id="{48A874A9-C5CD-47DD-9C90-3E3A6D8EF43B}"/>
              </a:ext>
            </a:extLst>
          </p:cNvPr>
          <p:cNvSpPr/>
          <p:nvPr/>
        </p:nvSpPr>
        <p:spPr>
          <a:xfrm>
            <a:off x="755650" y="2250400"/>
            <a:ext cx="4423945" cy="715089"/>
          </a:xfrm>
          <a:prstGeom prst="roundRect">
            <a:avLst>
              <a:gd name="adj" fmla="val 16811"/>
            </a:avLst>
          </a:prstGeom>
          <a:solidFill>
            <a:schemeClr val="bg1"/>
          </a:solidFill>
          <a:ln w="38100">
            <a:solidFill>
              <a:srgbClr val="CC4794"/>
            </a:solidFill>
          </a:ln>
        </p:spPr>
        <p:txBody>
          <a:bodyPr wrap="square">
            <a:spAutoFit/>
          </a:bodyPr>
          <a:lstStyle/>
          <a:p>
            <a:r>
              <a:rPr lang="en-US" dirty="0"/>
              <a:t>Coll used to be ruled by Vikings and a number of settlements have been found.</a:t>
            </a:r>
          </a:p>
        </p:txBody>
      </p:sp>
      <p:sp>
        <p:nvSpPr>
          <p:cNvPr id="21" name="Title 20"/>
          <p:cNvSpPr>
            <a:spLocks noGrp="1"/>
          </p:cNvSpPr>
          <p:nvPr>
            <p:ph type="title"/>
          </p:nvPr>
        </p:nvSpPr>
        <p:spPr/>
        <p:txBody>
          <a:bodyPr/>
          <a:lstStyle/>
          <a:p>
            <a:r>
              <a:rPr lang="en-GB" sz="3600" dirty="0">
                <a:solidFill>
                  <a:srgbClr val="0076B0"/>
                </a:solidFill>
              </a:rPr>
              <a:t>What Are Some Facts about Coll?</a:t>
            </a:r>
            <a:endParaRPr lang="en-GB" sz="3600" dirty="0">
              <a:solidFill>
                <a:srgbClr val="0076B0"/>
              </a:solidFill>
              <a:latin typeface="+mn-lt"/>
            </a:endParaRPr>
          </a:p>
        </p:txBody>
      </p:sp>
      <p:sp>
        <p:nvSpPr>
          <p:cNvPr id="16" name="Rectangle: Rounded Corners 15">
            <a:extLst>
              <a:ext uri="{FF2B5EF4-FFF2-40B4-BE49-F238E27FC236}">
                <a16:creationId xmlns:a16="http://schemas.microsoft.com/office/drawing/2014/main" id="{9ED8BF57-9F02-4F3F-87EE-0E7444C21DC1}"/>
              </a:ext>
            </a:extLst>
          </p:cNvPr>
          <p:cNvSpPr/>
          <p:nvPr/>
        </p:nvSpPr>
        <p:spPr>
          <a:xfrm>
            <a:off x="750885" y="1407286"/>
            <a:ext cx="4482852" cy="715089"/>
          </a:xfrm>
          <a:prstGeom prst="roundRect">
            <a:avLst>
              <a:gd name="adj" fmla="val 16811"/>
            </a:avLst>
          </a:prstGeom>
          <a:solidFill>
            <a:schemeClr val="bg1"/>
          </a:solidFill>
          <a:ln w="38100">
            <a:solidFill>
              <a:srgbClr val="CC4794"/>
            </a:solidFill>
          </a:ln>
        </p:spPr>
        <p:txBody>
          <a:bodyPr wrap="square">
            <a:spAutoFit/>
          </a:bodyPr>
          <a:lstStyle/>
          <a:p>
            <a:r>
              <a:rPr lang="en-US" dirty="0"/>
              <a:t>It is 13 miles long by 3 miles wide </a:t>
            </a:r>
            <a:br>
              <a:rPr lang="en-US" dirty="0"/>
            </a:br>
            <a:r>
              <a:rPr lang="en-US" dirty="0"/>
              <a:t>and its outline looks a little like a fish.</a:t>
            </a:r>
          </a:p>
        </p:txBody>
      </p:sp>
      <p:sp>
        <p:nvSpPr>
          <p:cNvPr id="7" name="Rectangle: Rounded Corners 6">
            <a:extLst>
              <a:ext uri="{FF2B5EF4-FFF2-40B4-BE49-F238E27FC236}">
                <a16:creationId xmlns:a16="http://schemas.microsoft.com/office/drawing/2014/main" id="{54740FBC-EA41-4CD0-BFA4-0437917781D0}"/>
              </a:ext>
            </a:extLst>
          </p:cNvPr>
          <p:cNvSpPr/>
          <p:nvPr/>
        </p:nvSpPr>
        <p:spPr>
          <a:xfrm>
            <a:off x="755650" y="3910050"/>
            <a:ext cx="7632700" cy="715089"/>
          </a:xfrm>
          <a:prstGeom prst="roundRect">
            <a:avLst>
              <a:gd name="adj" fmla="val 16811"/>
            </a:avLst>
          </a:prstGeom>
          <a:solidFill>
            <a:schemeClr val="bg1"/>
          </a:solidFill>
          <a:ln w="38100">
            <a:solidFill>
              <a:srgbClr val="CC4794"/>
            </a:solidFill>
          </a:ln>
        </p:spPr>
        <p:txBody>
          <a:bodyPr wrap="square">
            <a:spAutoFit/>
          </a:bodyPr>
          <a:lstStyle/>
          <a:p>
            <a:r>
              <a:rPr lang="en-US" dirty="0"/>
              <a:t>Before there were car ferries, cars going to and from the island used to be lifted off the island using a small crane and lowered onto a boat.</a:t>
            </a:r>
          </a:p>
        </p:txBody>
      </p:sp>
      <p:sp>
        <p:nvSpPr>
          <p:cNvPr id="10" name="Rectangle: Rounded Corners 9">
            <a:extLst>
              <a:ext uri="{FF2B5EF4-FFF2-40B4-BE49-F238E27FC236}">
                <a16:creationId xmlns:a16="http://schemas.microsoft.com/office/drawing/2014/main" id="{565666EE-8878-464A-93B7-BD76B1978572}"/>
              </a:ext>
            </a:extLst>
          </p:cNvPr>
          <p:cNvSpPr/>
          <p:nvPr/>
        </p:nvSpPr>
        <p:spPr>
          <a:xfrm>
            <a:off x="755650" y="4764802"/>
            <a:ext cx="7632700" cy="1328023"/>
          </a:xfrm>
          <a:prstGeom prst="roundRect">
            <a:avLst>
              <a:gd name="adj" fmla="val 11375"/>
            </a:avLst>
          </a:prstGeom>
          <a:solidFill>
            <a:schemeClr val="bg1"/>
          </a:solidFill>
          <a:ln w="38100">
            <a:solidFill>
              <a:srgbClr val="CC4794"/>
            </a:solidFill>
          </a:ln>
        </p:spPr>
        <p:txBody>
          <a:bodyPr wrap="square">
            <a:spAutoFit/>
          </a:bodyPr>
          <a:lstStyle/>
          <a:p>
            <a:pPr algn="just"/>
            <a:r>
              <a:rPr lang="en-US" dirty="0"/>
              <a:t>At its peak, Coll had 1500 people living there. This was halved during the Highland Clearances and families went to Australia, Canada and South Africa. In 2018, Coll had its first ‘Homecoming’ where people connected to Coll were invited to visit from all over the world.</a:t>
            </a:r>
          </a:p>
        </p:txBody>
      </p:sp>
      <p:pic>
        <p:nvPicPr>
          <p:cNvPr id="6" name="Picture 5">
            <a:extLst>
              <a:ext uri="{FF2B5EF4-FFF2-40B4-BE49-F238E27FC236}">
                <a16:creationId xmlns:a16="http://schemas.microsoft.com/office/drawing/2014/main" id="{966933F4-505A-4EA6-B059-58FC0EF916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9830" y="1386736"/>
            <a:ext cx="3298520" cy="2473891"/>
          </a:xfrm>
          <a:prstGeom prst="roundRect">
            <a:avLst>
              <a:gd name="adj" fmla="val 8724"/>
            </a:avLst>
          </a:prstGeom>
          <a:ln w="38100">
            <a:solidFill>
              <a:srgbClr val="4E7E9C"/>
            </a:solidFill>
          </a:ln>
        </p:spPr>
      </p:pic>
    </p:spTree>
    <p:extLst>
      <p:ext uri="{BB962C8B-B14F-4D97-AF65-F5344CB8AC3E}">
        <p14:creationId xmlns:p14="http://schemas.microsoft.com/office/powerpoint/2010/main" val="274261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189</TotalTime>
  <Words>903</Words>
  <Application>Microsoft Office PowerPoint</Application>
  <PresentationFormat>On-screen Show (4:3)</PresentationFormat>
  <Paragraphs>74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Twinkl</vt:lpstr>
      <vt:lpstr>Office Theme</vt:lpstr>
      <vt:lpstr>PowerPoint Presentation</vt:lpstr>
      <vt:lpstr>What is an Island?</vt:lpstr>
      <vt:lpstr>Where Is the Isle of Coll?</vt:lpstr>
      <vt:lpstr>How Can You Get to Coll?</vt:lpstr>
      <vt:lpstr>How Can You Get to Coll?</vt:lpstr>
      <vt:lpstr>What Is There on Coll?</vt:lpstr>
      <vt:lpstr>What about School?</vt:lpstr>
      <vt:lpstr>What If There Is an Emergency?</vt:lpstr>
      <vt:lpstr>What Are Some Facts about Coll?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Kay Kelly</cp:lastModifiedBy>
  <cp:revision>30</cp:revision>
  <dcterms:created xsi:type="dcterms:W3CDTF">2019-10-07T15:21:29Z</dcterms:created>
  <dcterms:modified xsi:type="dcterms:W3CDTF">2021-01-12T20:37:28Z</dcterms:modified>
</cp:coreProperties>
</file>