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6"/>
  </p:notesMasterIdLst>
  <p:handoutMasterIdLst>
    <p:handoutMasterId r:id="rId17"/>
  </p:handoutMasterIdLst>
  <p:sldIdLst>
    <p:sldId id="258" r:id="rId2"/>
    <p:sldId id="264" r:id="rId3"/>
    <p:sldId id="271" r:id="rId4"/>
    <p:sldId id="272" r:id="rId5"/>
    <p:sldId id="273" r:id="rId6"/>
    <p:sldId id="274" r:id="rId7"/>
    <p:sldId id="275" r:id="rId8"/>
    <p:sldId id="276" r:id="rId9"/>
    <p:sldId id="277" r:id="rId10"/>
    <p:sldId id="278" r:id="rId11"/>
    <p:sldId id="279" r:id="rId12"/>
    <p:sldId id="280" r:id="rId13"/>
    <p:sldId id="281" r:id="rId14"/>
    <p:sldId id="267" r:id="rId15"/>
  </p:sldIdLst>
  <p:sldSz cx="9144000" cy="6858000" type="screen4x3"/>
  <p:notesSz cx="6858000" cy="9144000"/>
  <p:embeddedFontLst>
    <p:embeddedFont>
      <p:font typeface="Twinkl" pitchFamily="2" charset="0"/>
      <p:regular r:id="rId18"/>
      <p:bold r:id="rId19"/>
    </p:embeddedFont>
    <p:embeddedFont>
      <p:font typeface="Calibri" panose="020F0502020204030204" pitchFamily="34" charset="0"/>
      <p:regular r:id="rId20"/>
      <p:bold r:id="rId21"/>
      <p:italic r:id="rId22"/>
      <p:boldItalic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4" pos="340" userDrawn="1">
          <p15:clr>
            <a:srgbClr val="A4A3A4"/>
          </p15:clr>
        </p15:guide>
        <p15:guide id="5" orient="horz" pos="3974" userDrawn="1">
          <p15:clr>
            <a:srgbClr val="A4A3A4"/>
          </p15:clr>
        </p15:guide>
        <p15:guide id="6" pos="5420" userDrawn="1">
          <p15:clr>
            <a:srgbClr val="A4A3A4"/>
          </p15:clr>
        </p15:guide>
        <p15:guide id="7" orient="horz" pos="346" userDrawn="1">
          <p15:clr>
            <a:srgbClr val="A4A3A4"/>
          </p15:clr>
        </p15:guide>
        <p15:guide id="8" pos="476" userDrawn="1">
          <p15:clr>
            <a:srgbClr val="A4A3A4"/>
          </p15:clr>
        </p15:guide>
        <p15:guide id="9" orient="horz" pos="482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  <p15:guide id="11" pos="52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EA94A"/>
    <a:srgbClr val="E7E8E8"/>
    <a:srgbClr val="E51E21"/>
    <a:srgbClr val="18A0DB"/>
    <a:srgbClr val="DE1E5A"/>
    <a:srgbClr val="BC0105"/>
    <a:srgbClr val="4DB1E3"/>
    <a:srgbClr val="80C1EB"/>
    <a:srgbClr val="ACDDFC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114" d="100"/>
          <a:sy n="114" d="100"/>
        </p:scale>
        <p:origin x="234" y="108"/>
      </p:cViewPr>
      <p:guideLst>
        <p:guide orient="horz" pos="2160"/>
        <p:guide pos="2880"/>
        <p:guide pos="340"/>
        <p:guide orient="horz" pos="3974"/>
        <p:guide pos="5420"/>
        <p:guide orient="horz" pos="346"/>
        <p:guide pos="476"/>
        <p:guide orient="horz" pos="482"/>
        <p:guide orient="horz" pos="3838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77" d="100"/>
          <a:sy n="77" d="100"/>
        </p:scale>
        <p:origin x="264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4F151-63AC-41CE-96F5-7702E930870C}" type="datetimeFigureOut">
              <a:rPr lang="en-GB" smtClean="0"/>
              <a:t>18/12/2019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6B846-B279-40AC-BFF5-DBC4013370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397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2C5D1-7818-41B5-ABAD-5E4B38A5388F}" type="datetimeFigureOut">
              <a:rPr lang="en-GB" smtClean="0"/>
              <a:t>18/12/2019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21341-850D-40E1-BB3D-87946DC9B0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048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twinkl.co.uk/" TargetMode="Externa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twinkl.co.uk/" TargetMode="Externa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  <p:sp>
        <p:nvSpPr>
          <p:cNvPr id="2" name="Rectangle 1">
            <a:hlinkClick r:id="rId4"/>
          </p:cNvPr>
          <p:cNvSpPr/>
          <p:nvPr userDrawn="1"/>
        </p:nvSpPr>
        <p:spPr>
          <a:xfrm>
            <a:off x="4137660" y="5561814"/>
            <a:ext cx="868680" cy="553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7040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497" y="5734211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871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079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7523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  <p:sp>
        <p:nvSpPr>
          <p:cNvPr id="4" name="Rectangle 3">
            <a:hlinkClick r:id="rId4"/>
          </p:cNvPr>
          <p:cNvSpPr/>
          <p:nvPr userDrawn="1"/>
        </p:nvSpPr>
        <p:spPr>
          <a:xfrm>
            <a:off x="4137660" y="3152488"/>
            <a:ext cx="868680" cy="553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1973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38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2" r:id="rId3"/>
    <p:sldLayoutId id="2147483663" r:id="rId4"/>
    <p:sldLayoutId id="214748366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twinkl.co.uk/resources/curriculum-for-excellence-first/curriculum-for-excellence-first-events/curriculum-for-excellence-first-events-burns-night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twinkl.co.uk/resources/curriculum-for-excellence-first/curriculum-for-excellence-first-events/curriculum-for-excellence-first-events-burns-night" TargetMode="Externa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2"/>
          </p:cNvPr>
          <p:cNvSpPr/>
          <p:nvPr/>
        </p:nvSpPr>
        <p:spPr>
          <a:xfrm>
            <a:off x="4102217" y="5536734"/>
            <a:ext cx="931177" cy="6207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18862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latin typeface="Twinkl" pitchFamily="50" charset="0"/>
              </a:rPr>
              <a:t>Robert Burns’ Death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755650" y="2094679"/>
            <a:ext cx="4747528" cy="854246"/>
          </a:xfrm>
          <a:prstGeom prst="roundRect">
            <a:avLst/>
          </a:prstGeom>
          <a:solidFill>
            <a:srgbClr val="5EA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r>
              <a:rPr lang="en-GB" dirty="0">
                <a:latin typeface="Twinkl" pitchFamily="50" charset="0"/>
              </a:rPr>
              <a:t>I died on 21st July 1796, </a:t>
            </a:r>
            <a:br>
              <a:rPr lang="en-GB" dirty="0">
                <a:latin typeface="Twinkl" pitchFamily="50" charset="0"/>
              </a:rPr>
            </a:br>
            <a:r>
              <a:rPr lang="en-GB" dirty="0">
                <a:latin typeface="Twinkl" pitchFamily="50" charset="0"/>
              </a:rPr>
              <a:t>at the age of 37. 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755650" y="3743434"/>
            <a:ext cx="4747528" cy="1160713"/>
          </a:xfrm>
          <a:prstGeom prst="roundRect">
            <a:avLst/>
          </a:prstGeom>
          <a:solidFill>
            <a:srgbClr val="5EA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r>
              <a:rPr lang="en-GB" dirty="0">
                <a:latin typeface="Twinkl" pitchFamily="50" charset="0"/>
              </a:rPr>
              <a:t>My funeral took place on the 25th of</a:t>
            </a:r>
            <a:br>
              <a:rPr lang="en-GB" dirty="0">
                <a:latin typeface="Twinkl" pitchFamily="50" charset="0"/>
              </a:rPr>
            </a:br>
            <a:r>
              <a:rPr lang="en-GB" dirty="0">
                <a:latin typeface="Twinkl" pitchFamily="50" charset="0"/>
              </a:rPr>
              <a:t>July, the same day my twelfth child, </a:t>
            </a:r>
            <a:br>
              <a:rPr lang="en-GB" dirty="0">
                <a:latin typeface="Twinkl" pitchFamily="50" charset="0"/>
              </a:rPr>
            </a:br>
            <a:r>
              <a:rPr lang="en-GB" dirty="0">
                <a:latin typeface="Twinkl" pitchFamily="50" charset="0"/>
              </a:rPr>
              <a:t>Maxwell, was born.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8995" y="1270400"/>
            <a:ext cx="4341316" cy="4942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611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latin typeface="Twinkl" pitchFamily="50" charset="0"/>
              </a:rPr>
              <a:t>Did You Know?</a:t>
            </a:r>
          </a:p>
        </p:txBody>
      </p:sp>
      <p:sp>
        <p:nvSpPr>
          <p:cNvPr id="6" name="Rectangle 5"/>
          <p:cNvSpPr/>
          <p:nvPr/>
        </p:nvSpPr>
        <p:spPr>
          <a:xfrm>
            <a:off x="908049" y="1490177"/>
            <a:ext cx="4351848" cy="123110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sz="2000" dirty="0">
                <a:latin typeface="Twinkl" pitchFamily="50" charset="0"/>
              </a:rPr>
              <a:t>After Queen Victoria and Christopher Columbus, there are more statues of me around the world than any other non-religious person.  </a:t>
            </a:r>
          </a:p>
        </p:txBody>
      </p:sp>
      <p:sp>
        <p:nvSpPr>
          <p:cNvPr id="5" name="Rectangle 4"/>
          <p:cNvSpPr/>
          <p:nvPr/>
        </p:nvSpPr>
        <p:spPr>
          <a:xfrm>
            <a:off x="1281724" y="5031030"/>
            <a:ext cx="2967665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sz="2000" dirty="0">
                <a:latin typeface="Twinkl" pitchFamily="50" charset="0"/>
              </a:rPr>
              <a:t>60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755649" y="3280097"/>
            <a:ext cx="5267645" cy="843300"/>
          </a:xfrm>
          <a:prstGeom prst="roundRect">
            <a:avLst/>
          </a:prstGeom>
          <a:solidFill>
            <a:srgbClr val="5EA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noAutofit/>
          </a:bodyPr>
          <a:lstStyle/>
          <a:p>
            <a:r>
              <a:rPr lang="en-GB" dirty="0">
                <a:latin typeface="Twinkl" pitchFamily="50" charset="0"/>
              </a:rPr>
              <a:t>Guess how many there are?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54"/>
          <a:stretch/>
        </p:blipFill>
        <p:spPr>
          <a:xfrm>
            <a:off x="5073914" y="1022836"/>
            <a:ext cx="3307925" cy="5835164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1493728" y="4899200"/>
            <a:ext cx="2543656" cy="54777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5EA9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Click to reveal answer</a:t>
            </a:r>
          </a:p>
        </p:txBody>
      </p:sp>
    </p:spTree>
    <p:extLst>
      <p:ext uri="{BB962C8B-B14F-4D97-AF65-F5344CB8AC3E}">
        <p14:creationId xmlns:p14="http://schemas.microsoft.com/office/powerpoint/2010/main" val="2247154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8" grpId="0" animBg="1"/>
      <p:bldP spid="8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latin typeface="Twinkl" pitchFamily="50" charset="0"/>
              </a:rPr>
              <a:t>Burns’ Night</a:t>
            </a:r>
          </a:p>
        </p:txBody>
      </p:sp>
      <p:sp>
        <p:nvSpPr>
          <p:cNvPr id="6" name="Rectangle 5"/>
          <p:cNvSpPr/>
          <p:nvPr/>
        </p:nvSpPr>
        <p:spPr>
          <a:xfrm>
            <a:off x="908048" y="1490177"/>
            <a:ext cx="6138703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sz="2000" dirty="0">
                <a:latin typeface="Twinkl" pitchFamily="50" charset="0"/>
              </a:rPr>
              <a:t>The first Burns’ Supper was organised by my friends. They wanted to celebrate my life and read my poems.</a:t>
            </a:r>
          </a:p>
        </p:txBody>
      </p:sp>
      <p:sp>
        <p:nvSpPr>
          <p:cNvPr id="4" name="Rectangle 3"/>
          <p:cNvSpPr/>
          <p:nvPr/>
        </p:nvSpPr>
        <p:spPr>
          <a:xfrm>
            <a:off x="908049" y="2514599"/>
            <a:ext cx="6977602" cy="9233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sz="2000" dirty="0">
                <a:latin typeface="Twinkl" pitchFamily="50" charset="0"/>
              </a:rPr>
              <a:t>Today, every year on what would have been my birthday, people all around the world celebrate Burns’ Night. </a:t>
            </a:r>
            <a:br>
              <a:rPr lang="en-GB" sz="2000" dirty="0">
                <a:latin typeface="Twinkl" pitchFamily="50" charset="0"/>
              </a:rPr>
            </a:br>
            <a:r>
              <a:rPr lang="en-GB" sz="2000" dirty="0">
                <a:latin typeface="Twinkl" pitchFamily="50" charset="0"/>
              </a:rPr>
              <a:t>They eat haggis, </a:t>
            </a:r>
            <a:r>
              <a:rPr lang="en-GB" sz="2000" dirty="0" err="1">
                <a:latin typeface="Twinkl" pitchFamily="50" charset="0"/>
              </a:rPr>
              <a:t>neeps</a:t>
            </a:r>
            <a:r>
              <a:rPr lang="en-GB" sz="2000" dirty="0">
                <a:latin typeface="Twinkl" pitchFamily="50" charset="0"/>
              </a:rPr>
              <a:t> and tatties and recite my poems! 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293" y="3928698"/>
            <a:ext cx="6459523" cy="2086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628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latin typeface="Twinkl" pitchFamily="50" charset="0"/>
              </a:rPr>
              <a:t>Selkirk Grace</a:t>
            </a:r>
          </a:p>
        </p:txBody>
      </p:sp>
      <p:sp>
        <p:nvSpPr>
          <p:cNvPr id="6" name="Rectangle 5"/>
          <p:cNvSpPr/>
          <p:nvPr/>
        </p:nvSpPr>
        <p:spPr>
          <a:xfrm>
            <a:off x="908048" y="1490177"/>
            <a:ext cx="6633655" cy="9233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sz="2000" dirty="0">
                <a:latin typeface="Twinkl" pitchFamily="50" charset="0"/>
              </a:rPr>
              <a:t>Now it’s your turn to recite one of my famous poems. </a:t>
            </a:r>
            <a:br>
              <a:rPr lang="en-GB" sz="2000" dirty="0">
                <a:latin typeface="Twinkl" pitchFamily="50" charset="0"/>
              </a:rPr>
            </a:br>
            <a:r>
              <a:rPr lang="en-GB" sz="2000" dirty="0">
                <a:latin typeface="Twinkl" pitchFamily="50" charset="0"/>
              </a:rPr>
              <a:t>It is read at a Burns’ Night before people eat their haggis, </a:t>
            </a:r>
            <a:r>
              <a:rPr lang="en-GB" sz="2000" dirty="0" err="1">
                <a:latin typeface="Twinkl" pitchFamily="50" charset="0"/>
              </a:rPr>
              <a:t>neeps</a:t>
            </a:r>
            <a:r>
              <a:rPr lang="en-GB" sz="2000" dirty="0">
                <a:latin typeface="Twinkl" pitchFamily="50" charset="0"/>
              </a:rPr>
              <a:t> and tatties. It is called the Selkirk Grace.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258348" y="2564239"/>
            <a:ext cx="6669247" cy="4293761"/>
            <a:chOff x="1258348" y="2564239"/>
            <a:chExt cx="6669247" cy="4293761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5257"/>
            <a:stretch/>
          </p:blipFill>
          <p:spPr>
            <a:xfrm>
              <a:off x="1372056" y="2564239"/>
              <a:ext cx="6390358" cy="4293761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1258348" y="3932340"/>
              <a:ext cx="6669247" cy="2154436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GB" sz="2000" dirty="0">
                  <a:latin typeface="Twinkl" pitchFamily="50" charset="0"/>
                </a:rPr>
                <a:t>Some </a:t>
              </a:r>
              <a:r>
                <a:rPr lang="en-GB" sz="2000" dirty="0" err="1">
                  <a:latin typeface="Twinkl" pitchFamily="50" charset="0"/>
                </a:rPr>
                <a:t>hae</a:t>
              </a:r>
              <a:r>
                <a:rPr lang="en-GB" sz="2000" dirty="0">
                  <a:latin typeface="Twinkl" pitchFamily="50" charset="0"/>
                </a:rPr>
                <a:t> meat and canna eat,</a:t>
              </a:r>
            </a:p>
            <a:p>
              <a:pPr algn="ctr"/>
              <a:r>
                <a:rPr lang="en-GB" sz="2000" dirty="0">
                  <a:latin typeface="Twinkl" pitchFamily="50" charset="0"/>
                </a:rPr>
                <a:t> </a:t>
              </a:r>
            </a:p>
            <a:p>
              <a:pPr algn="ctr"/>
              <a:r>
                <a:rPr lang="en-GB" sz="2000" dirty="0">
                  <a:latin typeface="Twinkl" pitchFamily="50" charset="0"/>
                </a:rPr>
                <a:t>And some wad eat that want it,</a:t>
              </a:r>
            </a:p>
            <a:p>
              <a:pPr algn="ctr"/>
              <a:r>
                <a:rPr lang="en-GB" sz="2000" dirty="0">
                  <a:latin typeface="Twinkl" pitchFamily="50" charset="0"/>
                </a:rPr>
                <a:t> </a:t>
              </a:r>
            </a:p>
            <a:p>
              <a:pPr algn="ctr"/>
              <a:r>
                <a:rPr lang="en-GB" sz="2000" dirty="0">
                  <a:latin typeface="Twinkl" pitchFamily="50" charset="0"/>
                </a:rPr>
                <a:t>But we </a:t>
              </a:r>
              <a:r>
                <a:rPr lang="en-GB" sz="2000" dirty="0" err="1">
                  <a:latin typeface="Twinkl" pitchFamily="50" charset="0"/>
                </a:rPr>
                <a:t>hae</a:t>
              </a:r>
              <a:r>
                <a:rPr lang="en-GB" sz="2000" dirty="0">
                  <a:latin typeface="Twinkl" pitchFamily="50" charset="0"/>
                </a:rPr>
                <a:t> meat and we can eat, </a:t>
              </a:r>
            </a:p>
            <a:p>
              <a:pPr algn="ctr"/>
              <a:endParaRPr lang="en-GB" sz="2000" dirty="0">
                <a:latin typeface="Twinkl" pitchFamily="50" charset="0"/>
              </a:endParaRPr>
            </a:p>
            <a:p>
              <a:pPr algn="ctr"/>
              <a:r>
                <a:rPr lang="en-GB" sz="2000" dirty="0">
                  <a:latin typeface="Twinkl" pitchFamily="50" charset="0"/>
                </a:rPr>
                <a:t>Sae let the Lord be </a:t>
              </a:r>
              <a:r>
                <a:rPr lang="en-GB" sz="2000" dirty="0" err="1">
                  <a:latin typeface="Twinkl" pitchFamily="50" charset="0"/>
                </a:rPr>
                <a:t>thankit</a:t>
              </a:r>
              <a:r>
                <a:rPr lang="en-GB" sz="2000" dirty="0">
                  <a:latin typeface="Twinkl" pitchFamily="50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94376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2"/>
          </p:cNvPr>
          <p:cNvSpPr/>
          <p:nvPr/>
        </p:nvSpPr>
        <p:spPr>
          <a:xfrm>
            <a:off x="4106411" y="3118607"/>
            <a:ext cx="931177" cy="6207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80758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latin typeface="Twinkl" pitchFamily="50" charset="0"/>
              </a:rPr>
              <a:t>All about Robert Burns</a:t>
            </a:r>
            <a:endParaRPr lang="en-GB" sz="3600" dirty="0">
              <a:latin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55650" y="1505557"/>
            <a:ext cx="7632700" cy="153888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sz="2000" dirty="0">
                <a:latin typeface="Twinkl" pitchFamily="50" charset="0"/>
              </a:rPr>
              <a:t>My name is Robert Burns</a:t>
            </a:r>
            <a:r>
              <a:rPr lang="en-GB" sz="2000">
                <a:latin typeface="Twinkl" pitchFamily="50" charset="0"/>
              </a:rPr>
              <a:t>. I </a:t>
            </a:r>
            <a:r>
              <a:rPr lang="en-GB" sz="2000" dirty="0">
                <a:latin typeface="Twinkl" pitchFamily="50" charset="0"/>
              </a:rPr>
              <a:t>am a Scottish poet. </a:t>
            </a:r>
            <a:br>
              <a:rPr lang="en-GB" sz="2000" dirty="0">
                <a:latin typeface="Twinkl" pitchFamily="50" charset="0"/>
              </a:rPr>
            </a:br>
            <a:r>
              <a:rPr lang="en-GB" sz="2000" dirty="0">
                <a:latin typeface="Twinkl" pitchFamily="50" charset="0"/>
              </a:rPr>
              <a:t>I lived in Ayrshire, Scotland over 250 years ago. </a:t>
            </a:r>
            <a:br>
              <a:rPr lang="en-GB" sz="2000" dirty="0">
                <a:latin typeface="Twinkl" pitchFamily="50" charset="0"/>
              </a:rPr>
            </a:br>
            <a:r>
              <a:rPr lang="en-GB" sz="2000" dirty="0">
                <a:latin typeface="Twinkl" pitchFamily="50" charset="0"/>
              </a:rPr>
              <a:t>Most of my poems were written in Scots and standard English. </a:t>
            </a:r>
            <a:br>
              <a:rPr lang="en-GB" sz="2000" dirty="0">
                <a:latin typeface="Twinkl" pitchFamily="50" charset="0"/>
              </a:rPr>
            </a:br>
            <a:r>
              <a:rPr lang="en-GB" sz="2000" dirty="0">
                <a:latin typeface="Twinkl" pitchFamily="50" charset="0"/>
              </a:rPr>
              <a:t>My most famous poem, ‘Auld Lang </a:t>
            </a:r>
            <a:r>
              <a:rPr lang="en-GB" sz="2000" dirty="0" err="1">
                <a:latin typeface="Twinkl" pitchFamily="50" charset="0"/>
              </a:rPr>
              <a:t>Syne</a:t>
            </a:r>
            <a:r>
              <a:rPr lang="en-GB" sz="2000" dirty="0">
                <a:latin typeface="Twinkl" pitchFamily="50" charset="0"/>
              </a:rPr>
              <a:t>’, </a:t>
            </a:r>
            <a:br>
              <a:rPr lang="en-GB" sz="2000" dirty="0">
                <a:latin typeface="Twinkl" pitchFamily="50" charset="0"/>
              </a:rPr>
            </a:br>
            <a:r>
              <a:rPr lang="en-GB" sz="2000" dirty="0">
                <a:latin typeface="Twinkl" pitchFamily="50" charset="0"/>
              </a:rPr>
              <a:t>is sung all over the world on Hogmanay.</a:t>
            </a:r>
            <a:endParaRPr lang="en-GB" sz="2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6772" y="2605759"/>
            <a:ext cx="4617749" cy="4260629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923470" y="3118741"/>
            <a:ext cx="3696608" cy="2594887"/>
            <a:chOff x="923470" y="3118741"/>
            <a:chExt cx="3696608" cy="2594887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23470" y="3118741"/>
              <a:ext cx="3696608" cy="2594887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1198053" y="3928521"/>
              <a:ext cx="3180999" cy="73866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en-GB" sz="2400" dirty="0">
                  <a:latin typeface="Twinkl" pitchFamily="50" charset="0"/>
                </a:rPr>
                <a:t>Have you heard the song ‘Auld Lang </a:t>
              </a:r>
              <a:r>
                <a:rPr lang="en-GB" sz="2400" dirty="0" err="1">
                  <a:latin typeface="Twinkl" pitchFamily="50" charset="0"/>
                </a:rPr>
                <a:t>Syne</a:t>
              </a:r>
              <a:r>
                <a:rPr lang="en-GB" sz="2400" dirty="0">
                  <a:latin typeface="Twinkl" pitchFamily="50" charset="0"/>
                </a:rPr>
                <a:t>’?</a:t>
              </a:r>
            </a:p>
          </p:txBody>
        </p:sp>
      </p:grpSp>
      <p:pic>
        <p:nvPicPr>
          <p:cNvPr id="8" name="dailydownload_20160101_128">
            <a:hlinkClick r:id="" action="ppaction://media"/>
            <a:extLst>
              <a:ext uri="{FF2B5EF4-FFF2-40B4-BE49-F238E27FC236}">
                <a16:creationId xmlns:a16="http://schemas.microsoft.com/office/drawing/2014/main" id="{A6BF8545-C949-4D81-94E2-304AAA5B5C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466974" y="473607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237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4236440" y="3574498"/>
            <a:ext cx="4151909" cy="913612"/>
          </a:xfrm>
          <a:prstGeom prst="roundRect">
            <a:avLst/>
          </a:prstGeom>
          <a:solidFill>
            <a:srgbClr val="5EA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noAutofit/>
          </a:bodyPr>
          <a:lstStyle/>
          <a:p>
            <a:pPr algn="ctr"/>
            <a:r>
              <a:rPr lang="en-GB" dirty="0">
                <a:latin typeface="Twinkl" pitchFamily="50" charset="0"/>
              </a:rPr>
              <a:t>    </a:t>
            </a:r>
            <a:r>
              <a:rPr lang="en-GB" sz="2000" dirty="0">
                <a:latin typeface="Twinkl" pitchFamily="50" charset="0"/>
              </a:rPr>
              <a:t>Can you guess which </a:t>
            </a:r>
            <a:br>
              <a:rPr lang="en-GB" sz="2000" dirty="0">
                <a:latin typeface="Twinkl" pitchFamily="50" charset="0"/>
              </a:rPr>
            </a:br>
            <a:r>
              <a:rPr lang="en-GB" sz="2000" dirty="0">
                <a:latin typeface="Twinkl" pitchFamily="50" charset="0"/>
              </a:rPr>
              <a:t>song is first?</a:t>
            </a:r>
            <a:endParaRPr lang="en-GB" dirty="0">
              <a:latin typeface="Twinkl" pitchFamily="50" charset="0"/>
            </a:endParaRPr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latin typeface="Twinkl" pitchFamily="50" charset="0"/>
              </a:rPr>
              <a:t>Did You Know?</a:t>
            </a:r>
          </a:p>
        </p:txBody>
      </p:sp>
      <p:sp>
        <p:nvSpPr>
          <p:cNvPr id="5" name="Rectangle 4"/>
          <p:cNvSpPr/>
          <p:nvPr/>
        </p:nvSpPr>
        <p:spPr>
          <a:xfrm>
            <a:off x="4674858" y="1473201"/>
            <a:ext cx="3713491" cy="153888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sz="2000" dirty="0">
                <a:latin typeface="Twinkl" pitchFamily="50" charset="0"/>
              </a:rPr>
              <a:t>Auld Lang </a:t>
            </a:r>
            <a:r>
              <a:rPr lang="en-GB" sz="2000" dirty="0" err="1">
                <a:latin typeface="Twinkl" pitchFamily="50" charset="0"/>
              </a:rPr>
              <a:t>Syne</a:t>
            </a:r>
            <a:r>
              <a:rPr lang="en-GB" sz="2000" dirty="0">
                <a:latin typeface="Twinkl" pitchFamily="50" charset="0"/>
              </a:rPr>
              <a:t> is in the Guinness Book of World Records.  </a:t>
            </a:r>
            <a:br>
              <a:rPr lang="en-GB" sz="2000" dirty="0">
                <a:latin typeface="Twinkl" pitchFamily="50" charset="0"/>
              </a:rPr>
            </a:br>
            <a:r>
              <a:rPr lang="en-GB" sz="2000" dirty="0">
                <a:latin typeface="Twinkl" pitchFamily="50" charset="0"/>
              </a:rPr>
              <a:t>It is one of the three most popular songs sang in the </a:t>
            </a:r>
            <a:br>
              <a:rPr lang="en-GB" sz="2000" dirty="0">
                <a:latin typeface="Twinkl" pitchFamily="50" charset="0"/>
              </a:rPr>
            </a:br>
            <a:r>
              <a:rPr lang="en-GB" sz="2000" dirty="0">
                <a:latin typeface="Twinkl" pitchFamily="50" charset="0"/>
              </a:rPr>
              <a:t>English language.</a:t>
            </a:r>
          </a:p>
        </p:txBody>
      </p:sp>
      <p:sp>
        <p:nvSpPr>
          <p:cNvPr id="6" name="Rectangle 5"/>
          <p:cNvSpPr/>
          <p:nvPr/>
        </p:nvSpPr>
        <p:spPr>
          <a:xfrm>
            <a:off x="4572000" y="5050524"/>
            <a:ext cx="3412890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sz="2000" dirty="0">
                <a:latin typeface="Twinkl" pitchFamily="50" charset="0"/>
              </a:rPr>
              <a:t>Happy Birthday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50" y="1473201"/>
            <a:ext cx="3656959" cy="4489157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5006617" y="4951344"/>
            <a:ext cx="2543656" cy="54777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5EA9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Click to reveal answer</a:t>
            </a:r>
          </a:p>
        </p:txBody>
      </p:sp>
    </p:spTree>
    <p:extLst>
      <p:ext uri="{BB962C8B-B14F-4D97-AF65-F5344CB8AC3E}">
        <p14:creationId xmlns:p14="http://schemas.microsoft.com/office/powerpoint/2010/main" val="4153746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 animBg="1"/>
      <p:bldP spid="6" grpId="0"/>
      <p:bldP spid="8" grpId="0" animBg="1"/>
      <p:bldP spid="8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latin typeface="Twinkl" pitchFamily="50" charset="0"/>
              </a:rPr>
              <a:t>Robert Burns’ Early Life 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755650" y="1747090"/>
            <a:ext cx="5351536" cy="547779"/>
          </a:xfrm>
          <a:prstGeom prst="roundRect">
            <a:avLst/>
          </a:prstGeom>
          <a:solidFill>
            <a:srgbClr val="5EA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r>
              <a:rPr lang="en-GB" dirty="0">
                <a:latin typeface="Twinkl" pitchFamily="50" charset="0"/>
              </a:rPr>
              <a:t>I was a born in </a:t>
            </a:r>
            <a:r>
              <a:rPr lang="en-GB" dirty="0" err="1">
                <a:latin typeface="Twinkl" pitchFamily="50" charset="0"/>
              </a:rPr>
              <a:t>Alloway</a:t>
            </a:r>
            <a:r>
              <a:rPr lang="en-GB" dirty="0">
                <a:latin typeface="Twinkl" pitchFamily="50" charset="0"/>
              </a:rPr>
              <a:t>, Ayrshire in 1759. 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755650" y="2652541"/>
            <a:ext cx="5024365" cy="547779"/>
          </a:xfrm>
          <a:prstGeom prst="roundRect">
            <a:avLst/>
          </a:prstGeom>
          <a:solidFill>
            <a:srgbClr val="5EA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r>
              <a:rPr lang="en-GB" dirty="0">
                <a:latin typeface="Twinkl" pitchFamily="50" charset="0"/>
              </a:rPr>
              <a:t>My parents were called William and Agnes. 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755648" y="3583160"/>
            <a:ext cx="5351538" cy="547779"/>
          </a:xfrm>
          <a:prstGeom prst="roundRect">
            <a:avLst/>
          </a:prstGeom>
          <a:solidFill>
            <a:srgbClr val="5EA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r>
              <a:rPr lang="en-GB">
                <a:latin typeface="Twinkl" pitchFamily="50" charset="0"/>
              </a:rPr>
              <a:t>I was the eldest of seven children. </a:t>
            </a:r>
            <a:endParaRPr lang="en-GB" dirty="0">
              <a:latin typeface="Twinkl" pitchFamily="50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755649" y="4514650"/>
            <a:ext cx="5787763" cy="854246"/>
          </a:xfrm>
          <a:prstGeom prst="roundRect">
            <a:avLst/>
          </a:prstGeom>
          <a:solidFill>
            <a:srgbClr val="5EA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r>
              <a:rPr lang="en-GB" dirty="0">
                <a:latin typeface="Twinkl" pitchFamily="50" charset="0"/>
              </a:rPr>
              <a:t>My family were poor, but my father taught</a:t>
            </a:r>
            <a:br>
              <a:rPr lang="en-GB" dirty="0">
                <a:latin typeface="Twinkl" pitchFamily="50" charset="0"/>
              </a:rPr>
            </a:br>
            <a:r>
              <a:rPr lang="en-GB" dirty="0">
                <a:latin typeface="Twinkl" pitchFamily="50" charset="0"/>
              </a:rPr>
              <a:t>us how to read and write.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4122" y="1505557"/>
            <a:ext cx="2589170" cy="4427324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6325302" y="5035959"/>
            <a:ext cx="192946" cy="192946"/>
          </a:xfrm>
          <a:prstGeom prst="ellipse">
            <a:avLst/>
          </a:prstGeom>
          <a:solidFill>
            <a:srgbClr val="E51E2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6484690" y="4943680"/>
            <a:ext cx="11325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/>
              <a:t>Alloway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90856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latin typeface="Twinkl" pitchFamily="50" charset="0"/>
              </a:rPr>
              <a:t>Did You Know?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526795" y="1406089"/>
            <a:ext cx="2659311" cy="2905852"/>
          </a:xfrm>
          <a:prstGeom prst="roundRect">
            <a:avLst/>
          </a:prstGeom>
          <a:solidFill>
            <a:srgbClr val="5EA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t" anchorCtr="0">
            <a:noAutofit/>
          </a:bodyPr>
          <a:lstStyle/>
          <a:p>
            <a:r>
              <a:rPr lang="en-GB" dirty="0">
                <a:latin typeface="Twinkl" pitchFamily="50" charset="0"/>
              </a:rPr>
              <a:t>The house I was born in is now the Robert Burns Birthplace Museum.  It is visited by over 100,000 people every year!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5469621" y="1406088"/>
            <a:ext cx="2348918" cy="3778308"/>
          </a:xfrm>
          <a:prstGeom prst="roundRect">
            <a:avLst/>
          </a:prstGeom>
          <a:solidFill>
            <a:srgbClr val="5EA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t" anchorCtr="0">
            <a:noAutofit/>
          </a:bodyPr>
          <a:lstStyle/>
          <a:p>
            <a:r>
              <a:rPr lang="en-GB" dirty="0">
                <a:latin typeface="Twinkl" pitchFamily="50" charset="0"/>
              </a:rPr>
              <a:t>In the museum, there are hundreds of objects that belonged to me, such as the quills I used to write my famous poems.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933"/>
          <a:stretch/>
        </p:blipFill>
        <p:spPr>
          <a:xfrm>
            <a:off x="-28866" y="2522314"/>
            <a:ext cx="8929585" cy="4335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437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latin typeface="Twinkl" pitchFamily="50" charset="0"/>
              </a:rPr>
              <a:t>Robert Burns’ Early Life 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755649" y="2111458"/>
            <a:ext cx="5024365" cy="854246"/>
          </a:xfrm>
          <a:prstGeom prst="roundRect">
            <a:avLst/>
          </a:prstGeom>
          <a:solidFill>
            <a:srgbClr val="5EA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r>
              <a:rPr lang="en-GB" dirty="0">
                <a:latin typeface="Twinkl" pitchFamily="50" charset="0"/>
              </a:rPr>
              <a:t>My father was a tenant farmer and I had </a:t>
            </a:r>
            <a:br>
              <a:rPr lang="en-GB" dirty="0">
                <a:latin typeface="Twinkl" pitchFamily="50" charset="0"/>
              </a:rPr>
            </a:br>
            <a:r>
              <a:rPr lang="en-GB" dirty="0">
                <a:latin typeface="Twinkl" pitchFamily="50" charset="0"/>
              </a:rPr>
              <a:t>to help him on the farm from a young age. 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755649" y="3559689"/>
            <a:ext cx="4957254" cy="1467180"/>
          </a:xfrm>
          <a:prstGeom prst="roundRect">
            <a:avLst/>
          </a:prstGeom>
          <a:solidFill>
            <a:srgbClr val="5EA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r>
              <a:rPr lang="en-GB" dirty="0">
                <a:latin typeface="Twinkl" pitchFamily="50" charset="0"/>
              </a:rPr>
              <a:t>This inspired me to write poems about the different things I saw. </a:t>
            </a:r>
            <a:br>
              <a:rPr lang="en-GB" dirty="0">
                <a:latin typeface="Twinkl" pitchFamily="50" charset="0"/>
              </a:rPr>
            </a:br>
            <a:r>
              <a:rPr lang="en-GB" dirty="0">
                <a:latin typeface="Twinkl" pitchFamily="50" charset="0"/>
              </a:rPr>
              <a:t>During this time, I wrote my famous </a:t>
            </a:r>
            <a:br>
              <a:rPr lang="en-GB" dirty="0">
                <a:latin typeface="Twinkl" pitchFamily="50" charset="0"/>
              </a:rPr>
            </a:br>
            <a:r>
              <a:rPr lang="en-GB" dirty="0">
                <a:latin typeface="Twinkl" pitchFamily="50" charset="0"/>
              </a:rPr>
              <a:t>poems about a mouse and a woodlouse!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9691" y="1510684"/>
            <a:ext cx="2639647" cy="4434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213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755650" y="4454196"/>
            <a:ext cx="4265732" cy="547779"/>
          </a:xfrm>
          <a:prstGeom prst="roundRect">
            <a:avLst/>
          </a:prstGeom>
          <a:solidFill>
            <a:srgbClr val="5EA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r>
              <a:rPr lang="en-GB" dirty="0">
                <a:latin typeface="Twinkl" pitchFamily="50" charset="0"/>
              </a:rPr>
              <a:t>Who is the beastie? 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755650" y="2941968"/>
            <a:ext cx="4265732" cy="854246"/>
          </a:xfrm>
          <a:prstGeom prst="roundRect">
            <a:avLst/>
          </a:prstGeom>
          <a:solidFill>
            <a:srgbClr val="5EA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r>
              <a:rPr lang="en-GB" dirty="0">
                <a:latin typeface="Twinkl" pitchFamily="50" charset="0"/>
              </a:rPr>
              <a:t>Can you guess what the first two </a:t>
            </a:r>
            <a:br>
              <a:rPr lang="en-GB" dirty="0">
                <a:latin typeface="Twinkl" pitchFamily="50" charset="0"/>
              </a:rPr>
            </a:br>
            <a:r>
              <a:rPr lang="en-GB" dirty="0">
                <a:latin typeface="Twinkl" pitchFamily="50" charset="0"/>
              </a:rPr>
              <a:t>lines of the poem mean?</a:t>
            </a:r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latin typeface="Twinkl" pitchFamily="50" charset="0"/>
              </a:rPr>
              <a:t>To a Mouse</a:t>
            </a:r>
          </a:p>
        </p:txBody>
      </p:sp>
      <p:sp>
        <p:nvSpPr>
          <p:cNvPr id="6" name="Rectangle 5"/>
          <p:cNvSpPr/>
          <p:nvPr/>
        </p:nvSpPr>
        <p:spPr>
          <a:xfrm>
            <a:off x="908049" y="1657957"/>
            <a:ext cx="3732461" cy="9233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sz="2000" dirty="0">
                <a:latin typeface="Twinkl" pitchFamily="50" charset="0"/>
              </a:rPr>
              <a:t>In 1785, I wrote ‘To a Mouse’ after I turned over a tiny field mouse’s nest with my plough.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135" y="1499605"/>
            <a:ext cx="3742265" cy="459321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218140" y="2853758"/>
            <a:ext cx="2550253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Twinkl" pitchFamily="50" charset="0"/>
              </a:rPr>
              <a:t>Wee, </a:t>
            </a:r>
            <a:r>
              <a:rPr lang="en-GB" sz="2000" dirty="0" err="1">
                <a:latin typeface="Twinkl" pitchFamily="50" charset="0"/>
              </a:rPr>
              <a:t>sleekit</a:t>
            </a:r>
            <a:r>
              <a:rPr lang="en-GB" sz="2000" dirty="0">
                <a:latin typeface="Twinkl" pitchFamily="50" charset="0"/>
              </a:rPr>
              <a:t>, </a:t>
            </a:r>
            <a:r>
              <a:rPr lang="en-GB" sz="2000" dirty="0" err="1">
                <a:latin typeface="Twinkl" pitchFamily="50" charset="0"/>
              </a:rPr>
              <a:t>cowrin</a:t>
            </a:r>
            <a:r>
              <a:rPr lang="en-GB" sz="2000" dirty="0">
                <a:latin typeface="Twinkl" pitchFamily="50" charset="0"/>
              </a:rPr>
              <a:t>, </a:t>
            </a:r>
            <a:r>
              <a:rPr lang="en-GB" sz="2000" dirty="0" err="1">
                <a:latin typeface="Twinkl" pitchFamily="50" charset="0"/>
              </a:rPr>
              <a:t>tim’rous</a:t>
            </a:r>
            <a:r>
              <a:rPr lang="en-GB" sz="2000" dirty="0">
                <a:latin typeface="Twinkl" pitchFamily="50" charset="0"/>
              </a:rPr>
              <a:t> beastie,</a:t>
            </a:r>
          </a:p>
          <a:p>
            <a:br>
              <a:rPr lang="en-GB" sz="2000" dirty="0">
                <a:latin typeface="Twinkl" pitchFamily="50" charset="0"/>
              </a:rPr>
            </a:br>
            <a:r>
              <a:rPr lang="en-GB" sz="2000" dirty="0">
                <a:latin typeface="Twinkl" pitchFamily="50" charset="0"/>
              </a:rPr>
              <a:t>O, what a panic’s in thy </a:t>
            </a:r>
            <a:r>
              <a:rPr lang="en-GB" sz="2000" dirty="0" err="1">
                <a:latin typeface="Twinkl" pitchFamily="50" charset="0"/>
              </a:rPr>
              <a:t>breastie</a:t>
            </a:r>
            <a:r>
              <a:rPr lang="en-GB" sz="2000" dirty="0">
                <a:latin typeface="Twinkl" pitchFamily="50" charset="0"/>
              </a:rPr>
              <a:t>!</a:t>
            </a:r>
            <a:endParaRPr lang="en-GB" sz="2000" dirty="0">
              <a:solidFill>
                <a:srgbClr val="FF0000"/>
              </a:solidFill>
              <a:latin typeface="Twinkl" pitchFamily="50" charset="0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55054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750885" y="2517340"/>
            <a:ext cx="4265732" cy="1467180"/>
          </a:xfrm>
          <a:prstGeom prst="roundRect">
            <a:avLst/>
          </a:prstGeom>
          <a:solidFill>
            <a:srgbClr val="5EA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r>
              <a:rPr lang="en-GB" dirty="0">
                <a:latin typeface="Twinkl" pitchFamily="50" charset="0"/>
              </a:rPr>
              <a:t>A ballad is a type of poem, often a story set to music.  </a:t>
            </a:r>
            <a:br>
              <a:rPr lang="en-GB" dirty="0">
                <a:latin typeface="Twinkl" pitchFamily="50" charset="0"/>
              </a:rPr>
            </a:br>
            <a:r>
              <a:rPr lang="en-GB" dirty="0">
                <a:latin typeface="Twinkl" pitchFamily="50" charset="0"/>
              </a:rPr>
              <a:t>Usually the second and fourth lines </a:t>
            </a:r>
            <a:br>
              <a:rPr lang="en-GB" dirty="0">
                <a:latin typeface="Twinkl" pitchFamily="50" charset="0"/>
              </a:rPr>
            </a:br>
            <a:r>
              <a:rPr lang="en-GB" dirty="0">
                <a:latin typeface="Twinkl" pitchFamily="50" charset="0"/>
              </a:rPr>
              <a:t>in each stanza rhyme.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5367" y="4273939"/>
            <a:ext cx="2198307" cy="1543133"/>
          </a:xfrm>
          <a:prstGeom prst="rect">
            <a:avLst/>
          </a:prstGeom>
        </p:spPr>
      </p:pic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latin typeface="Twinkl" pitchFamily="50" charset="0"/>
              </a:rPr>
              <a:t>A Red, Red Rose</a:t>
            </a:r>
          </a:p>
        </p:txBody>
      </p:sp>
      <p:sp>
        <p:nvSpPr>
          <p:cNvPr id="6" name="Rectangle 5"/>
          <p:cNvSpPr/>
          <p:nvPr/>
        </p:nvSpPr>
        <p:spPr>
          <a:xfrm>
            <a:off x="908049" y="1490177"/>
            <a:ext cx="3663951" cy="9233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sz="2000" dirty="0">
                <a:latin typeface="Twinkl" pitchFamily="50" charset="0"/>
              </a:rPr>
              <a:t>The inspiration for many of my poems and ballads was about falling in love.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135" y="1499605"/>
            <a:ext cx="3742265" cy="459321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218140" y="2249750"/>
            <a:ext cx="255025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GB" dirty="0">
                <a:latin typeface="Twinkl" pitchFamily="50" charset="0"/>
              </a:rPr>
              <a:t>O my </a:t>
            </a:r>
            <a:r>
              <a:rPr lang="en-GB" dirty="0" err="1">
                <a:latin typeface="Twinkl" pitchFamily="50" charset="0"/>
              </a:rPr>
              <a:t>Luve</a:t>
            </a:r>
            <a:r>
              <a:rPr lang="en-GB" dirty="0">
                <a:latin typeface="Twinkl" pitchFamily="50" charset="0"/>
              </a:rPr>
              <a:t> is like a red, red rose</a:t>
            </a:r>
            <a:br>
              <a:rPr lang="en-GB" dirty="0">
                <a:latin typeface="Twinkl" pitchFamily="50" charset="0"/>
              </a:rPr>
            </a:br>
            <a:endParaRPr lang="en-GB" dirty="0">
              <a:latin typeface="Twinkl" pitchFamily="50" charset="0"/>
            </a:endParaRPr>
          </a:p>
          <a:p>
            <a:pPr fontAlgn="base"/>
            <a:r>
              <a:rPr lang="en-GB" dirty="0">
                <a:latin typeface="Twinkl" pitchFamily="50" charset="0"/>
              </a:rPr>
              <a:t>That’s newly sprung in</a:t>
            </a:r>
          </a:p>
          <a:p>
            <a:pPr fontAlgn="base"/>
            <a:br>
              <a:rPr lang="en-GB" dirty="0">
                <a:latin typeface="Twinkl" pitchFamily="50" charset="0"/>
              </a:rPr>
            </a:br>
            <a:endParaRPr lang="en-GB" dirty="0">
              <a:latin typeface="Twinkl" pitchFamily="50" charset="0"/>
            </a:endParaRPr>
          </a:p>
          <a:p>
            <a:pPr fontAlgn="base"/>
            <a:r>
              <a:rPr lang="en-GB" dirty="0">
                <a:latin typeface="Twinkl" pitchFamily="50" charset="0"/>
              </a:rPr>
              <a:t>O my </a:t>
            </a:r>
            <a:r>
              <a:rPr lang="en-GB" dirty="0" err="1">
                <a:latin typeface="Twinkl" pitchFamily="50" charset="0"/>
              </a:rPr>
              <a:t>Luve</a:t>
            </a:r>
            <a:r>
              <a:rPr lang="en-GB" dirty="0">
                <a:latin typeface="Twinkl" pitchFamily="50" charset="0"/>
              </a:rPr>
              <a:t> is like the melody</a:t>
            </a:r>
            <a:br>
              <a:rPr lang="en-GB" dirty="0">
                <a:latin typeface="Twinkl" pitchFamily="50" charset="0"/>
              </a:rPr>
            </a:br>
            <a:endParaRPr lang="en-GB" dirty="0">
              <a:latin typeface="Twinkl" pitchFamily="50" charset="0"/>
            </a:endParaRPr>
          </a:p>
          <a:p>
            <a:pPr fontAlgn="base"/>
            <a:r>
              <a:rPr lang="en-GB" dirty="0">
                <a:latin typeface="Twinkl" pitchFamily="50" charset="0"/>
              </a:rPr>
              <a:t>That’s sweetly played in</a:t>
            </a:r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2604563" y="4654225"/>
            <a:ext cx="2008593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sz="2000" dirty="0">
                <a:latin typeface="Twinkl" pitchFamily="50" charset="0"/>
              </a:rPr>
              <a:t>Is ‘A Red, Red Rose’ a ballad?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365" y="4345497"/>
            <a:ext cx="2727758" cy="25168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511567" y="4995557"/>
            <a:ext cx="780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Twinkl" pitchFamily="50" charset="0"/>
              </a:rPr>
              <a:t>tune.</a:t>
            </a:r>
          </a:p>
          <a:p>
            <a:endParaRPr lang="en-GB" dirty="0"/>
          </a:p>
        </p:txBody>
      </p:sp>
      <p:sp>
        <p:nvSpPr>
          <p:cNvPr id="11" name="TextBox 10"/>
          <p:cNvSpPr txBox="1"/>
          <p:nvPr/>
        </p:nvSpPr>
        <p:spPr>
          <a:xfrm>
            <a:off x="5218140" y="3349351"/>
            <a:ext cx="780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Twinkl" pitchFamily="50" charset="0"/>
              </a:rPr>
              <a:t>June;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88998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5" presetClass="emph" presetSubtype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24" dur="indefinite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5" presetClass="emph" presetSubtype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26" dur="indefinite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ounded Rectangle 30"/>
          <p:cNvSpPr/>
          <p:nvPr/>
        </p:nvSpPr>
        <p:spPr>
          <a:xfrm>
            <a:off x="755091" y="4137472"/>
            <a:ext cx="5367304" cy="547779"/>
          </a:xfrm>
          <a:prstGeom prst="roundRect">
            <a:avLst/>
          </a:prstGeom>
          <a:solidFill>
            <a:srgbClr val="5EA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r>
              <a:rPr lang="en-GB" dirty="0">
                <a:latin typeface="Twinkl" pitchFamily="50" charset="0"/>
              </a:rPr>
              <a:t>Can you name them?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755649" y="3016841"/>
            <a:ext cx="4932087" cy="854246"/>
          </a:xfrm>
          <a:prstGeom prst="roundRect">
            <a:avLst/>
          </a:prstGeom>
          <a:solidFill>
            <a:srgbClr val="5EA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r>
              <a:rPr lang="en-GB" dirty="0">
                <a:latin typeface="Twinkl" pitchFamily="50" charset="0"/>
              </a:rPr>
              <a:t>Here are just some of the places I </a:t>
            </a:r>
            <a:br>
              <a:rPr lang="en-GB" dirty="0">
                <a:latin typeface="Twinkl" pitchFamily="50" charset="0"/>
              </a:rPr>
            </a:br>
            <a:r>
              <a:rPr lang="en-GB" dirty="0">
                <a:latin typeface="Twinkl" pitchFamily="50" charset="0"/>
              </a:rPr>
              <a:t>travelled to. </a:t>
            </a:r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latin typeface="Twinkl" pitchFamily="50" charset="0"/>
              </a:rPr>
              <a:t>Robert Burns’ Life </a:t>
            </a:r>
          </a:p>
        </p:txBody>
      </p:sp>
      <p:sp>
        <p:nvSpPr>
          <p:cNvPr id="6" name="Rectangle 5"/>
          <p:cNvSpPr/>
          <p:nvPr/>
        </p:nvSpPr>
        <p:spPr>
          <a:xfrm>
            <a:off x="908049" y="1490177"/>
            <a:ext cx="3848509" cy="123110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sz="2000" dirty="0">
                <a:latin typeface="Twinkl" pitchFamily="50" charset="0"/>
              </a:rPr>
              <a:t>In 1788 I married Jean Armour.</a:t>
            </a:r>
          </a:p>
          <a:p>
            <a:r>
              <a:rPr lang="en-GB" sz="2000" dirty="0">
                <a:latin typeface="Twinkl" pitchFamily="50" charset="0"/>
              </a:rPr>
              <a:t>That year, I also travelled around Scotland collecting local songs and writing about my travels. 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0171" y="1367406"/>
            <a:ext cx="2795799" cy="4780647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6862195" y="4613945"/>
            <a:ext cx="192946" cy="192946"/>
          </a:xfrm>
          <a:prstGeom prst="ellipse">
            <a:avLst/>
          </a:prstGeom>
          <a:solidFill>
            <a:srgbClr val="E51E2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Oval 7"/>
          <p:cNvSpPr/>
          <p:nvPr/>
        </p:nvSpPr>
        <p:spPr>
          <a:xfrm>
            <a:off x="6123966" y="4643306"/>
            <a:ext cx="192946" cy="192946"/>
          </a:xfrm>
          <a:prstGeom prst="ellipse">
            <a:avLst/>
          </a:prstGeom>
          <a:solidFill>
            <a:srgbClr val="E51E2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Oval 8"/>
          <p:cNvSpPr/>
          <p:nvPr/>
        </p:nvSpPr>
        <p:spPr>
          <a:xfrm>
            <a:off x="6720713" y="3888660"/>
            <a:ext cx="192946" cy="192946"/>
          </a:xfrm>
          <a:prstGeom prst="ellipse">
            <a:avLst/>
          </a:prstGeom>
          <a:solidFill>
            <a:srgbClr val="E51E2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Oval 9"/>
          <p:cNvSpPr/>
          <p:nvPr/>
        </p:nvSpPr>
        <p:spPr>
          <a:xfrm>
            <a:off x="7519066" y="2916935"/>
            <a:ext cx="192946" cy="192946"/>
          </a:xfrm>
          <a:prstGeom prst="ellipse">
            <a:avLst/>
          </a:prstGeom>
          <a:solidFill>
            <a:srgbClr val="E51E2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Oval 11"/>
          <p:cNvSpPr/>
          <p:nvPr/>
        </p:nvSpPr>
        <p:spPr>
          <a:xfrm>
            <a:off x="6153328" y="2754154"/>
            <a:ext cx="192946" cy="192946"/>
          </a:xfrm>
          <a:prstGeom prst="ellipse">
            <a:avLst/>
          </a:prstGeom>
          <a:solidFill>
            <a:srgbClr val="E51E2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51" name="Group 50"/>
          <p:cNvGrpSpPr/>
          <p:nvPr/>
        </p:nvGrpSpPr>
        <p:grpSpPr>
          <a:xfrm>
            <a:off x="4320370" y="4807996"/>
            <a:ext cx="1831852" cy="1025110"/>
            <a:chOff x="4320370" y="4807996"/>
            <a:chExt cx="1831852" cy="1025110"/>
          </a:xfrm>
        </p:grpSpPr>
        <p:sp>
          <p:nvSpPr>
            <p:cNvPr id="13" name="TextBox 12"/>
            <p:cNvSpPr txBox="1"/>
            <p:nvPr/>
          </p:nvSpPr>
          <p:spPr>
            <a:xfrm>
              <a:off x="4320370" y="5432996"/>
              <a:ext cx="119463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2000" dirty="0"/>
                <a:t>Glasgow</a:t>
              </a:r>
            </a:p>
          </p:txBody>
        </p:sp>
        <p:cxnSp>
          <p:nvCxnSpPr>
            <p:cNvPr id="18" name="Straight Connector 17"/>
            <p:cNvCxnSpPr>
              <a:stCxn id="8" idx="3"/>
              <a:endCxn id="13" idx="3"/>
            </p:cNvCxnSpPr>
            <p:nvPr/>
          </p:nvCxnSpPr>
          <p:spPr>
            <a:xfrm flipH="1">
              <a:off x="5515009" y="4807996"/>
              <a:ext cx="637213" cy="82505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0" name="Group 49"/>
          <p:cNvGrpSpPr/>
          <p:nvPr/>
        </p:nvGrpSpPr>
        <p:grpSpPr>
          <a:xfrm>
            <a:off x="7026885" y="4778635"/>
            <a:ext cx="1450365" cy="1359389"/>
            <a:chOff x="7026885" y="4778635"/>
            <a:chExt cx="1450365" cy="1359389"/>
          </a:xfrm>
        </p:grpSpPr>
        <p:sp>
          <p:nvSpPr>
            <p:cNvPr id="3" name="TextBox 2"/>
            <p:cNvSpPr txBox="1"/>
            <p:nvPr/>
          </p:nvSpPr>
          <p:spPr>
            <a:xfrm>
              <a:off x="7105153" y="5737914"/>
              <a:ext cx="13720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dirty="0"/>
                <a:t>Edinburgh</a:t>
              </a:r>
            </a:p>
          </p:txBody>
        </p:sp>
        <p:cxnSp>
          <p:nvCxnSpPr>
            <p:cNvPr id="20" name="Straight Connector 19"/>
            <p:cNvCxnSpPr>
              <a:stCxn id="3" idx="0"/>
              <a:endCxn id="2" idx="5"/>
            </p:cNvCxnSpPr>
            <p:nvPr/>
          </p:nvCxnSpPr>
          <p:spPr>
            <a:xfrm flipH="1" flipV="1">
              <a:off x="7026885" y="4778635"/>
              <a:ext cx="764317" cy="959279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7" name="Group 46"/>
          <p:cNvGrpSpPr/>
          <p:nvPr/>
        </p:nvGrpSpPr>
        <p:grpSpPr>
          <a:xfrm>
            <a:off x="6249801" y="1600939"/>
            <a:ext cx="2240166" cy="1153215"/>
            <a:chOff x="6249801" y="1600939"/>
            <a:chExt cx="2240166" cy="1153215"/>
          </a:xfrm>
        </p:grpSpPr>
        <p:sp>
          <p:nvSpPr>
            <p:cNvPr id="16" name="TextBox 15"/>
            <p:cNvSpPr txBox="1"/>
            <p:nvPr/>
          </p:nvSpPr>
          <p:spPr>
            <a:xfrm>
              <a:off x="7216362" y="1600939"/>
              <a:ext cx="127360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dirty="0"/>
                <a:t>Inverness</a:t>
              </a:r>
            </a:p>
          </p:txBody>
        </p:sp>
        <p:cxnSp>
          <p:nvCxnSpPr>
            <p:cNvPr id="23" name="Straight Connector 22"/>
            <p:cNvCxnSpPr>
              <a:stCxn id="12" idx="0"/>
              <a:endCxn id="16" idx="1"/>
            </p:cNvCxnSpPr>
            <p:nvPr/>
          </p:nvCxnSpPr>
          <p:spPr>
            <a:xfrm flipV="1">
              <a:off x="6249801" y="1800994"/>
              <a:ext cx="966561" cy="95316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8" name="Group 47"/>
          <p:cNvGrpSpPr/>
          <p:nvPr/>
        </p:nvGrpSpPr>
        <p:grpSpPr>
          <a:xfrm>
            <a:off x="7243214" y="2045294"/>
            <a:ext cx="1208653" cy="871641"/>
            <a:chOff x="7243214" y="2045294"/>
            <a:chExt cx="1208653" cy="871641"/>
          </a:xfrm>
        </p:grpSpPr>
        <p:sp>
          <p:nvSpPr>
            <p:cNvPr id="15" name="TextBox 14"/>
            <p:cNvSpPr txBox="1"/>
            <p:nvPr/>
          </p:nvSpPr>
          <p:spPr>
            <a:xfrm>
              <a:off x="7243214" y="2045294"/>
              <a:ext cx="120865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2000" dirty="0"/>
                <a:t>Aberdeen</a:t>
              </a:r>
            </a:p>
          </p:txBody>
        </p:sp>
        <p:cxnSp>
          <p:nvCxnSpPr>
            <p:cNvPr id="26" name="Straight Connector 25"/>
            <p:cNvCxnSpPr>
              <a:stCxn id="10" idx="0"/>
              <a:endCxn id="15" idx="2"/>
            </p:cNvCxnSpPr>
            <p:nvPr/>
          </p:nvCxnSpPr>
          <p:spPr>
            <a:xfrm flipV="1">
              <a:off x="7615539" y="2445404"/>
              <a:ext cx="232002" cy="471531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9" name="Group 48"/>
          <p:cNvGrpSpPr/>
          <p:nvPr/>
        </p:nvGrpSpPr>
        <p:grpSpPr>
          <a:xfrm>
            <a:off x="6885403" y="4053350"/>
            <a:ext cx="1659915" cy="509343"/>
            <a:chOff x="6885403" y="4053350"/>
            <a:chExt cx="1659915" cy="509343"/>
          </a:xfrm>
        </p:grpSpPr>
        <p:sp>
          <p:nvSpPr>
            <p:cNvPr id="14" name="TextBox 13"/>
            <p:cNvSpPr txBox="1"/>
            <p:nvPr/>
          </p:nvSpPr>
          <p:spPr>
            <a:xfrm>
              <a:off x="7712012" y="4162583"/>
              <a:ext cx="83330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dirty="0"/>
                <a:t>Perth</a:t>
              </a:r>
            </a:p>
          </p:txBody>
        </p:sp>
        <p:cxnSp>
          <p:nvCxnSpPr>
            <p:cNvPr id="29" name="Straight Connector 28"/>
            <p:cNvCxnSpPr>
              <a:stCxn id="9" idx="5"/>
              <a:endCxn id="14" idx="1"/>
            </p:cNvCxnSpPr>
            <p:nvPr/>
          </p:nvCxnSpPr>
          <p:spPr>
            <a:xfrm>
              <a:off x="6885403" y="4053350"/>
              <a:ext cx="826609" cy="309288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8" name="Rounded Rectangle 27"/>
          <p:cNvSpPr/>
          <p:nvPr/>
        </p:nvSpPr>
        <p:spPr>
          <a:xfrm>
            <a:off x="1146695" y="4989095"/>
            <a:ext cx="2803456" cy="85424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5EA9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r>
              <a:rPr lang="en-GB" dirty="0">
                <a:solidFill>
                  <a:schemeClr val="tx1"/>
                </a:solidFill>
                <a:latin typeface="Twinkl" pitchFamily="50" charset="0"/>
              </a:rPr>
              <a:t>Click on the red dot to reveal the place name!</a:t>
            </a:r>
          </a:p>
        </p:txBody>
      </p:sp>
      <p:sp>
        <p:nvSpPr>
          <p:cNvPr id="32" name="Oval 31"/>
          <p:cNvSpPr/>
          <p:nvPr/>
        </p:nvSpPr>
        <p:spPr>
          <a:xfrm>
            <a:off x="7106609" y="3737659"/>
            <a:ext cx="192946" cy="192946"/>
          </a:xfrm>
          <a:prstGeom prst="ellipse">
            <a:avLst/>
          </a:prstGeom>
          <a:solidFill>
            <a:srgbClr val="E51E2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38" name="Group 37"/>
          <p:cNvGrpSpPr/>
          <p:nvPr/>
        </p:nvGrpSpPr>
        <p:grpSpPr>
          <a:xfrm>
            <a:off x="7299555" y="3642465"/>
            <a:ext cx="1205012" cy="400110"/>
            <a:chOff x="7299555" y="3642465"/>
            <a:chExt cx="1205012" cy="400110"/>
          </a:xfrm>
        </p:grpSpPr>
        <p:sp>
          <p:nvSpPr>
            <p:cNvPr id="35" name="TextBox 34"/>
            <p:cNvSpPr txBox="1"/>
            <p:nvPr/>
          </p:nvSpPr>
          <p:spPr>
            <a:xfrm>
              <a:off x="7479710" y="3642465"/>
              <a:ext cx="102485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dirty="0"/>
                <a:t>Dundee</a:t>
              </a:r>
            </a:p>
          </p:txBody>
        </p:sp>
        <p:cxnSp>
          <p:nvCxnSpPr>
            <p:cNvPr id="36" name="Straight Connector 35"/>
            <p:cNvCxnSpPr>
              <a:stCxn id="32" idx="6"/>
              <a:endCxn id="35" idx="1"/>
            </p:cNvCxnSpPr>
            <p:nvPr/>
          </p:nvCxnSpPr>
          <p:spPr>
            <a:xfrm>
              <a:off x="7299555" y="3834132"/>
              <a:ext cx="180155" cy="8388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46672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31" grpId="0" animBg="1"/>
      <p:bldP spid="30" grpId="0" animBg="1"/>
      <p:bldP spid="2" grpId="0" animBg="1"/>
      <p:bldP spid="8" grpId="0" animBg="1"/>
      <p:bldP spid="9" grpId="0" animBg="1"/>
      <p:bldP spid="10" grpId="0" animBg="1"/>
      <p:bldP spid="12" grpId="0" animBg="1"/>
      <p:bldP spid="28" grpId="0" animBg="1"/>
      <p:bldP spid="3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owerPoint Guidance.pptx" id="{34442D15-F5BB-4F73-9606-C8812E688AB8}" vid="{28CC8FB8-836C-49DA-A823-EC8BE3E5205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 Template</Template>
  <TotalTime>528</TotalTime>
  <Words>491</Words>
  <Application>Microsoft Office PowerPoint</Application>
  <PresentationFormat>On-screen Show (4:3)</PresentationFormat>
  <Paragraphs>69</Paragraphs>
  <Slides>14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Twinkl</vt:lpstr>
      <vt:lpstr>Calibri</vt:lpstr>
      <vt:lpstr>Arial</vt:lpstr>
      <vt:lpstr>Office Theme</vt:lpstr>
      <vt:lpstr>PowerPoint Presentation</vt:lpstr>
      <vt:lpstr>All about Robert Burns</vt:lpstr>
      <vt:lpstr>Did You Know?</vt:lpstr>
      <vt:lpstr>Robert Burns’ Early Life </vt:lpstr>
      <vt:lpstr>Did You Know?</vt:lpstr>
      <vt:lpstr>Robert Burns’ Early Life </vt:lpstr>
      <vt:lpstr>To a Mouse</vt:lpstr>
      <vt:lpstr>A Red, Red Rose</vt:lpstr>
      <vt:lpstr>Robert Burns’ Life </vt:lpstr>
      <vt:lpstr>Robert Burns’ Death</vt:lpstr>
      <vt:lpstr>Did You Know?</vt:lpstr>
      <vt:lpstr>Burns’ Night</vt:lpstr>
      <vt:lpstr>Selkirk Grace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Eleanor Clough</dc:creator>
  <cp:lastModifiedBy>Eleanor Clough</cp:lastModifiedBy>
  <cp:revision>53</cp:revision>
  <dcterms:created xsi:type="dcterms:W3CDTF">2019-12-06T15:24:10Z</dcterms:created>
  <dcterms:modified xsi:type="dcterms:W3CDTF">2019-12-18T15:54:27Z</dcterms:modified>
</cp:coreProperties>
</file>