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F4799-7139-46A1-8854-EE3F292AECE4}" v="10" dt="2021-01-31T11:59:09.410"/>
    <p1510:client id="{1D716ED1-3A5A-4810-99FC-0B7F39885ABB}" v="137" dt="2021-02-08T14:14:32.299"/>
    <p1510:client id="{247E23D8-5279-4F43-A6C7-6FFCD5ABD8EC}" v="517" dt="2021-02-05T18:54:28.519"/>
    <p1510:client id="{2521A3A6-1608-4C29-B9B1-C775CA82CE51}" v="446" dt="2021-02-17T12:18:04.609"/>
    <p1510:client id="{68C231B1-5C68-4841-88F1-0A2FEA583FB0}" v="388" dt="2021-01-31T18:05:56.012"/>
    <p1510:client id="{7C96ADE7-D5F0-4FAB-85A0-E1829FA8386B}" v="941" dt="2021-01-30T02:20:04.975"/>
    <p1510:client id="{8597CB2C-DAAF-48C1-8CF0-82EDA86876FE}" v="81" dt="2021-01-28T16:03:07.913"/>
    <p1510:client id="{96E0C5EF-BB35-438E-9F9F-AC137CB2DEC2}" v="307" dt="2021-01-28T15:58:56.789"/>
    <p1510:client id="{AEA3C44F-664A-4110-AD06-85C0AE18269C}" v="846" dt="2021-02-05T01:34:42.057"/>
    <p1510:client id="{B37C31CB-0C77-40DA-9345-397D67027306}" v="1178" dt="2021-02-08T16:31:07.271"/>
    <p1510:client id="{CFBA5960-957B-4896-94DA-325E7EF2F77E}" v="172" dt="2021-02-08T16:47:59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BACF-4CF5-44AF-8970-11AF5190A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0DABC-705C-4A4F-A073-3402A6E6D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38399-4EB2-4E5B-980D-952360548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91D-B47B-4A3C-A34D-3D448765F5E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78AF2-2208-4503-90F1-8DA19868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5025D-8426-4F21-A7CB-4971D59E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52CE-DA52-4312-8380-4A383BA3B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0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A30CB-98DE-4788-B557-871069E7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269AE-38FF-4794-9BFC-10C523C8B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DCCB3-3765-46A6-B050-BC7970EC1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91D-B47B-4A3C-A34D-3D448765F5E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7C357-A967-49CA-AC9E-C073154C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E8AD-D435-4587-A194-43AFDB95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52CE-DA52-4312-8380-4A383BA3B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5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E1B39-A751-4FF9-8237-7327B1783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EFDB8-8026-4CA4-AEF1-0DF3D3E79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7649-415C-4A69-A516-06A5EA93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91D-B47B-4A3C-A34D-3D448765F5E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5339F-D01C-4A93-A9A8-572CFA70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8C3B3-A420-4885-8387-9D95B47E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52CE-DA52-4312-8380-4A383BA3B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99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2084-C9C7-41D1-A217-FBBC66DB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6888-9386-41D6-8F4F-DB210A1C2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69ADE-B4A7-4317-A0E9-90038EB5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91D-B47B-4A3C-A34D-3D448765F5E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C192F-BB77-42ED-AC02-F4F3D25B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887E9-A61B-488F-9F35-275E5AC3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52CE-DA52-4312-8380-4A383BA3B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84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3D6D-F155-4EE8-867F-40990936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47AB4-FAAB-4397-85F0-34E2AF476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C92C4-4944-4314-9EC9-67ED46F7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91D-B47B-4A3C-A34D-3D448765F5E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C5DD5-1793-4F61-85BC-C8690C95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10838-B53C-4726-A22B-70356C8D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52CE-DA52-4312-8380-4A383BA3B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1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712E-281D-491C-8A4E-75D714D5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BB46-A15D-47D8-AF88-5C60C273C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414D8-A0B2-4CB3-81D1-9296E2056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30A44-2729-4CEE-8E0B-1177C8D9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91D-B47B-4A3C-A34D-3D448765F5E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16F23-7829-4250-8EB3-CBA0739B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D056F-5395-4FEC-8FB7-31F13C75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52CE-DA52-4312-8380-4A383BA3B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1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DCBB-9ECA-45A0-B9F3-12C69D52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F953A-3B01-4164-A0F9-CD8FE0847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92E16-8C6D-46E1-A9A2-85C757C5E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D647C-BBD5-46D7-A57E-35A926307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DF9C8-681D-4A45-B180-720DB7517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D500E8-1572-411F-AF89-F43071E0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91D-B47B-4A3C-A34D-3D448765F5E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536E6-88DC-41B3-84D7-E4D07237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6E75D-3053-40F5-BC7C-081AD7B6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52CE-DA52-4312-8380-4A383BA3B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7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444A4-419B-4AFF-877C-393ADD19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2AC65-0D00-439F-9BF7-ECFD39FF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91D-B47B-4A3C-A34D-3D448765F5E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E4633-688B-4BD0-9D56-89CBE4135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EEE20-2908-405F-A380-E710D0FC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52CE-DA52-4312-8380-4A383BA3B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0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22754-F7C1-425B-8F43-A1997476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91D-B47B-4A3C-A34D-3D448765F5E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BAA7C-6A77-426D-852D-2B768E24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915F9-B153-46A7-9A6A-829CEF38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52CE-DA52-4312-8380-4A383BA3B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54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24B9-F67A-4FBA-807D-D4696952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F09C9-8A75-4A23-BE2E-D4A0858D0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70BA1-52F3-4482-825D-64D013995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924EF-19E6-4C77-BB12-E1E2CD0C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91D-B47B-4A3C-A34D-3D448765F5E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F90F0-8879-459E-9B32-DCAF86CB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3A8E6-9B54-4D4E-8A19-8C87E95B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52CE-DA52-4312-8380-4A383BA3B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15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C9F6-950E-4384-A024-6BDC3F39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4BB95-F60D-4ABD-BC88-097889799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490DA-F9DC-4774-AE07-333A31102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40134-21CC-420B-9ABD-24AA3FFD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091D-B47B-4A3C-A34D-3D448765F5E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ADCDC-E22E-43DC-ACFC-57E4AD56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CA5B0-F5B2-4293-A68C-7261BE0E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52CE-DA52-4312-8380-4A383BA3B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10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BD8C7-9C1F-492F-8A27-D4690DB73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17084-1217-4CCD-99F6-9CEDEC736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D7E1A-9C37-4E98-8827-27AC558D8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091D-B47B-4A3C-A34D-3D448765F5E7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8D99-AEB0-4F9D-9B7F-CF1984D21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68C12-8D85-4409-9E27-CC66D08A5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852CE-DA52-4312-8380-4A383BA3B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9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AAC694-ACFA-4D2B-B5C5-17A1D74D0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582551"/>
              </p:ext>
            </p:extLst>
          </p:nvPr>
        </p:nvGraphicFramePr>
        <p:xfrm>
          <a:off x="126460" y="237121"/>
          <a:ext cx="11870302" cy="5810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2591">
                  <a:extLst>
                    <a:ext uri="{9D8B030D-6E8A-4147-A177-3AD203B41FA5}">
                      <a16:colId xmlns:a16="http://schemas.microsoft.com/office/drawing/2014/main" val="3013833409"/>
                    </a:ext>
                  </a:extLst>
                </a:gridCol>
                <a:gridCol w="2969237">
                  <a:extLst>
                    <a:ext uri="{9D8B030D-6E8A-4147-A177-3AD203B41FA5}">
                      <a16:colId xmlns:a16="http://schemas.microsoft.com/office/drawing/2014/main" val="1525400162"/>
                    </a:ext>
                  </a:extLst>
                </a:gridCol>
                <a:gridCol w="2969237">
                  <a:extLst>
                    <a:ext uri="{9D8B030D-6E8A-4147-A177-3AD203B41FA5}">
                      <a16:colId xmlns:a16="http://schemas.microsoft.com/office/drawing/2014/main" val="4230013060"/>
                    </a:ext>
                  </a:extLst>
                </a:gridCol>
                <a:gridCol w="2969237">
                  <a:extLst>
                    <a:ext uri="{9D8B030D-6E8A-4147-A177-3AD203B41FA5}">
                      <a16:colId xmlns:a16="http://schemas.microsoft.com/office/drawing/2014/main" val="881416246"/>
                    </a:ext>
                  </a:extLst>
                </a:gridCol>
              </a:tblGrid>
              <a:tr h="852377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800" b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LITERACY</a:t>
                      </a:r>
                    </a:p>
                    <a:p>
                      <a:pPr algn="ctr"/>
                      <a:endParaRPr lang="en-GB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1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NUMERACY/MATHS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TOPIC/IDL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b="1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HEALTH &amp; WELLBEING</a:t>
                      </a:r>
                    </a:p>
                    <a:p>
                      <a:pPr algn="ctr"/>
                      <a:endParaRPr lang="en-GB" b="1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972304"/>
                  </a:ext>
                </a:extLst>
              </a:tr>
              <a:tr h="16321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25207"/>
                  </a:ext>
                </a:extLst>
              </a:tr>
              <a:tr h="16321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192138"/>
                  </a:ext>
                </a:extLst>
              </a:tr>
              <a:tr h="163210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396069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B9187FD8-0F61-48E9-8494-9700194B15BF}"/>
              </a:ext>
            </a:extLst>
          </p:cNvPr>
          <p:cNvGrpSpPr/>
          <p:nvPr/>
        </p:nvGrpSpPr>
        <p:grpSpPr>
          <a:xfrm>
            <a:off x="220735" y="1215780"/>
            <a:ext cx="2827080" cy="1537313"/>
            <a:chOff x="314404" y="244033"/>
            <a:chExt cx="2785145" cy="16070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F44262-34B8-4E93-9F1F-1C945236E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4817" y="244033"/>
              <a:ext cx="568876" cy="61685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641384-08B6-417E-952F-065E274143E5}"/>
                </a:ext>
              </a:extLst>
            </p:cNvPr>
            <p:cNvSpPr txBox="1"/>
            <p:nvPr/>
          </p:nvSpPr>
          <p:spPr>
            <a:xfrm>
              <a:off x="314404" y="896981"/>
              <a:ext cx="27851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0" i="0">
                  <a:solidFill>
                    <a:srgbClr val="FF0000"/>
                  </a:solidFill>
                  <a:effectLst/>
                  <a:latin typeface="Comic Sans MS" panose="030F0702030302020204" pitchFamily="66" charset="0"/>
                </a:rPr>
                <a:t>Bug Club: Log on and read the books allocated by your class teacher. Remember to answer all of the bugs.</a:t>
              </a:r>
              <a:endParaRPr lang="en-GB" sz="14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5EC62C-9A1C-4FC9-9BC8-966C07CFC007}"/>
              </a:ext>
            </a:extLst>
          </p:cNvPr>
          <p:cNvSpPr txBox="1"/>
          <p:nvPr/>
        </p:nvSpPr>
        <p:spPr>
          <a:xfrm>
            <a:off x="195238" y="3483899"/>
            <a:ext cx="2855369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0" i="0">
                <a:solidFill>
                  <a:srgbClr val="FF0000"/>
                </a:solidFill>
                <a:effectLst/>
                <a:latin typeface="Comic Sans MS"/>
              </a:rPr>
              <a:t>Click on LINK 1 below: </a:t>
            </a:r>
            <a:r>
              <a:rPr lang="en-GB" sz="1400">
                <a:solidFill>
                  <a:srgbClr val="FF0000"/>
                </a:solidFill>
                <a:latin typeface="Comic Sans MS"/>
              </a:rPr>
              <a:t>Sway</a:t>
            </a:r>
            <a:r>
              <a:rPr lang="en-GB" sz="1400" b="0" i="0">
                <a:solidFill>
                  <a:srgbClr val="FF0000"/>
                </a:solidFill>
                <a:effectLst/>
                <a:latin typeface="Comic Sans MS"/>
              </a:rPr>
              <a:t> based </a:t>
            </a:r>
            <a:r>
              <a:rPr lang="en-GB" sz="1400">
                <a:solidFill>
                  <a:srgbClr val="FF0000"/>
                </a:solidFill>
                <a:latin typeface="Comic Sans MS"/>
              </a:rPr>
              <a:t>on "Susan Laughs" and try the activities given.</a:t>
            </a:r>
          </a:p>
          <a:p>
            <a:pPr algn="r"/>
            <a:r>
              <a:rPr lang="en-GB" sz="1000">
                <a:solidFill>
                  <a:srgbClr val="FF0000"/>
                </a:solidFill>
                <a:latin typeface="Comic Sans MS"/>
                <a:cs typeface="Calibri"/>
              </a:rPr>
              <a:t>Mrs Easter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DBCAB21-8520-4FCF-8824-A5FE91EFB06A}"/>
              </a:ext>
            </a:extLst>
          </p:cNvPr>
          <p:cNvGrpSpPr/>
          <p:nvPr/>
        </p:nvGrpSpPr>
        <p:grpSpPr>
          <a:xfrm>
            <a:off x="195238" y="4554073"/>
            <a:ext cx="2852577" cy="1513669"/>
            <a:chOff x="246972" y="3542784"/>
            <a:chExt cx="2852577" cy="16034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560AFD-ACC7-4DE4-8565-19D986EA9F81}"/>
                </a:ext>
              </a:extLst>
            </p:cNvPr>
            <p:cNvSpPr txBox="1"/>
            <p:nvPr/>
          </p:nvSpPr>
          <p:spPr>
            <a:xfrm>
              <a:off x="246972" y="4135553"/>
              <a:ext cx="2852577" cy="10107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400" b="0" i="0">
                  <a:solidFill>
                    <a:srgbClr val="FF0000"/>
                  </a:solidFill>
                  <a:effectLst/>
                  <a:latin typeface="Comic Sans MS"/>
                </a:rPr>
                <a:t>Click on LINK 2 below: </a:t>
              </a:r>
              <a:r>
                <a:rPr lang="en-GB" sz="1400">
                  <a:solidFill>
                    <a:srgbClr val="FF0000"/>
                  </a:solidFill>
                  <a:latin typeface="Comic Sans MS"/>
                </a:rPr>
                <a:t>Sway</a:t>
              </a:r>
              <a:r>
                <a:rPr lang="en-GB" sz="1400" b="0" i="0">
                  <a:solidFill>
                    <a:srgbClr val="FF0000"/>
                  </a:solidFill>
                  <a:effectLst/>
                  <a:latin typeface="Comic Sans MS"/>
                </a:rPr>
                <a:t> of Phonics and Common Words </a:t>
              </a:r>
              <a:r>
                <a:rPr lang="en-GB" sz="1400">
                  <a:solidFill>
                    <a:srgbClr val="FF0000"/>
                  </a:solidFill>
                  <a:latin typeface="Comic Sans MS"/>
                </a:rPr>
                <a:t>REVISION and</a:t>
              </a:r>
              <a:r>
                <a:rPr lang="en-GB" sz="1400" b="0" i="0">
                  <a:solidFill>
                    <a:srgbClr val="FF0000"/>
                  </a:solidFill>
                  <a:effectLst/>
                  <a:latin typeface="Comic Sans MS"/>
                </a:rPr>
                <a:t> try the activities</a:t>
              </a:r>
              <a:r>
                <a:rPr lang="en-GB" sz="1400">
                  <a:solidFill>
                    <a:srgbClr val="FF0000"/>
                  </a:solidFill>
                  <a:latin typeface="Comic Sans MS"/>
                </a:rPr>
                <a:t> </a:t>
              </a:r>
              <a:r>
                <a:rPr lang="en-GB" sz="1400" b="0" i="0">
                  <a:solidFill>
                    <a:srgbClr val="FF0000"/>
                  </a:solidFill>
                  <a:effectLst/>
                  <a:latin typeface="Comic Sans MS"/>
                </a:rPr>
                <a:t>given.</a:t>
              </a:r>
              <a:r>
                <a:rPr lang="en-GB" sz="1400">
                  <a:solidFill>
                    <a:srgbClr val="FF0000"/>
                  </a:solidFill>
                  <a:latin typeface="Comic Sans MS"/>
                </a:rPr>
                <a:t>            </a:t>
              </a:r>
              <a:r>
                <a:rPr lang="en-GB" sz="1400" b="0" i="0">
                  <a:solidFill>
                    <a:srgbClr val="FF0000"/>
                  </a:solidFill>
                  <a:effectLst/>
                  <a:latin typeface="Comic Sans MS"/>
                </a:rPr>
                <a:t> </a:t>
              </a:r>
              <a:r>
                <a:rPr lang="en-GB" sz="1000">
                  <a:solidFill>
                    <a:srgbClr val="FF0000"/>
                  </a:solidFill>
                  <a:latin typeface="Comic Sans MS"/>
                </a:rPr>
                <a:t>Miss Baillie</a:t>
              </a:r>
              <a:endParaRPr lang="en-GB" sz="1000">
                <a:latin typeface="Comic Sans M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6D4C5-8136-4F84-9BED-814F8C2EC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6005" y="3542784"/>
              <a:ext cx="786499" cy="50560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B276151-C460-4A85-A329-7E4A373F274D}"/>
              </a:ext>
            </a:extLst>
          </p:cNvPr>
          <p:cNvSpPr txBox="1"/>
          <p:nvPr/>
        </p:nvSpPr>
        <p:spPr>
          <a:xfrm>
            <a:off x="3142090" y="1840392"/>
            <a:ext cx="278054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70C0"/>
                </a:solidFill>
                <a:latin typeface="Comic Sans MS"/>
              </a:rPr>
              <a:t>Log into Bug Club and complete the number games allocated by your class teacher. </a:t>
            </a:r>
            <a:endParaRPr lang="en-GB" sz="14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38CFE3-04E2-43B5-B570-818CC9BE488D}"/>
              </a:ext>
            </a:extLst>
          </p:cNvPr>
          <p:cNvSpPr txBox="1"/>
          <p:nvPr/>
        </p:nvSpPr>
        <p:spPr>
          <a:xfrm>
            <a:off x="3142090" y="3503691"/>
            <a:ext cx="289495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70C0"/>
                </a:solidFill>
                <a:latin typeface="Comic Sans MS"/>
              </a:rPr>
              <a:t>Click on LINK 3 below: Sway based on Applying Number Work in a Fun Way. Try the activities given.                                </a:t>
            </a:r>
            <a:r>
              <a:rPr lang="en-GB" sz="1000">
                <a:solidFill>
                  <a:srgbClr val="0070C0"/>
                </a:solidFill>
                <a:latin typeface="Comic Sans MS"/>
              </a:rPr>
              <a:t>Mrs Kidd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5ABA89-5392-4421-922F-5584B62BD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002" y="2859053"/>
            <a:ext cx="826428" cy="6246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F505F9D-970B-491E-BACE-13317380C7B7}"/>
              </a:ext>
            </a:extLst>
          </p:cNvPr>
          <p:cNvSpPr txBox="1"/>
          <p:nvPr/>
        </p:nvSpPr>
        <p:spPr>
          <a:xfrm>
            <a:off x="6093521" y="3522051"/>
            <a:ext cx="3032664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B050"/>
                </a:solidFill>
                <a:latin typeface="Comic Sans MS"/>
              </a:rPr>
              <a:t>Click on LINK 5 below: Sway based on Exercise/Dancing. Try the activities given.</a:t>
            </a:r>
            <a:endParaRPr lang="en-U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GB" sz="1000">
                <a:solidFill>
                  <a:srgbClr val="00B050"/>
                </a:solidFill>
                <a:latin typeface="Comic Sans MS"/>
              </a:rPr>
              <a:t>                                                    Miss Telford </a:t>
            </a:r>
            <a:endParaRPr lang="en-US"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ACE42A-577E-434C-89D5-EF364B461138}"/>
              </a:ext>
            </a:extLst>
          </p:cNvPr>
          <p:cNvSpPr txBox="1"/>
          <p:nvPr/>
        </p:nvSpPr>
        <p:spPr>
          <a:xfrm>
            <a:off x="6096000" y="5113634"/>
            <a:ext cx="289495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400">
              <a:solidFill>
                <a:srgbClr val="00B050"/>
              </a:solidFill>
              <a:latin typeface="Comic Sans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F088D1-8578-4726-89FB-3710BB0836FB}"/>
              </a:ext>
            </a:extLst>
          </p:cNvPr>
          <p:cNvSpPr txBox="1"/>
          <p:nvPr/>
        </p:nvSpPr>
        <p:spPr>
          <a:xfrm>
            <a:off x="9123195" y="5144412"/>
            <a:ext cx="289495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chemeClr val="accent2"/>
                </a:solidFill>
                <a:latin typeface="Comic Sans MS"/>
              </a:rPr>
              <a:t>Click on LINK 7 below: Sway based on STEM. Try out the experiment if you have a Homework Buddy.             </a:t>
            </a:r>
            <a:r>
              <a:rPr lang="en-GB" sz="1000">
                <a:solidFill>
                  <a:schemeClr val="accent2"/>
                </a:solidFill>
                <a:latin typeface="Comic Sans MS"/>
              </a:rPr>
              <a:t>Mrs Kidd</a:t>
            </a:r>
            <a:endParaRPr lang="en-GB" sz="1400">
              <a:solidFill>
                <a:schemeClr val="accent2"/>
              </a:solidFill>
              <a:latin typeface="Comic Sans M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23B66C-2067-4F83-BF6D-4FB10413CD1B}"/>
              </a:ext>
            </a:extLst>
          </p:cNvPr>
          <p:cNvSpPr txBox="1"/>
          <p:nvPr/>
        </p:nvSpPr>
        <p:spPr>
          <a:xfrm>
            <a:off x="9031942" y="3534468"/>
            <a:ext cx="2894954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chemeClr val="accent2"/>
                </a:solidFill>
                <a:latin typeface="Comic Sans MS"/>
              </a:rPr>
              <a:t>Click on LINK 7 below: Sway based on Health, watch a video about how to wash your hands. </a:t>
            </a:r>
            <a:endParaRPr lang="en-GB" sz="100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GB" sz="1000">
                <a:solidFill>
                  <a:schemeClr val="accent2"/>
                </a:solidFill>
                <a:latin typeface="Comic Sans MS"/>
              </a:rPr>
              <a:t>                                                        Mrs Kidd </a:t>
            </a:r>
            <a:endParaRPr lang="en-GB" sz="10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50AA5F-321B-429C-9C4D-7CF897729077}"/>
              </a:ext>
            </a:extLst>
          </p:cNvPr>
          <p:cNvSpPr txBox="1"/>
          <p:nvPr/>
        </p:nvSpPr>
        <p:spPr>
          <a:xfrm>
            <a:off x="6077639" y="1841286"/>
            <a:ext cx="306938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B050"/>
                </a:solidFill>
                <a:latin typeface="Comic Sans MS"/>
              </a:rPr>
              <a:t>Help out at home. Keep your room tidy, but this week learn to make your bed. Click on LINK 4 below</a:t>
            </a:r>
            <a:r>
              <a:rPr lang="en-GB" sz="1400">
                <a:solidFill>
                  <a:srgbClr val="00B050"/>
                </a:solidFill>
                <a:latin typeface="Comic Sans MS"/>
                <a:ea typeface="+mn-lt"/>
                <a:cs typeface="+mn-lt"/>
              </a:rPr>
              <a:t>. Try to make your bed. </a:t>
            </a:r>
            <a:r>
              <a:rPr lang="en-GB" sz="1400">
                <a:solidFill>
                  <a:srgbClr val="00B050"/>
                </a:solidFill>
                <a:latin typeface="Comic Sans MS"/>
              </a:rPr>
              <a:t>     </a:t>
            </a:r>
            <a:endParaRPr lang="en-GB" sz="100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CBE98F-5B2B-4D83-BE01-9CB70B28D71F}"/>
              </a:ext>
            </a:extLst>
          </p:cNvPr>
          <p:cNvSpPr txBox="1"/>
          <p:nvPr/>
        </p:nvSpPr>
        <p:spPr>
          <a:xfrm>
            <a:off x="9034879" y="1859404"/>
            <a:ext cx="292370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chemeClr val="accent2"/>
                </a:solidFill>
                <a:latin typeface="Comic Sans MS"/>
              </a:rPr>
              <a:t>Click on LINK 7 below: Sway based on Emotions, listen to the massage story: Lucy's Blue Day.</a:t>
            </a:r>
            <a:endParaRPr lang="en-GB" sz="140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GB" sz="1400">
                <a:solidFill>
                  <a:schemeClr val="accent2"/>
                </a:solidFill>
                <a:latin typeface="Comic Sans MS"/>
              </a:rPr>
              <a:t>                                    </a:t>
            </a:r>
            <a:r>
              <a:rPr lang="en-GB" sz="1000">
                <a:solidFill>
                  <a:schemeClr val="accent2"/>
                </a:solidFill>
                <a:latin typeface="Comic Sans MS"/>
              </a:rPr>
              <a:t>Mrs Kidd</a:t>
            </a:r>
            <a:endParaRPr lang="en-GB" sz="14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98598A-5E6E-402A-B276-171A5ECFD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171" y="1200666"/>
            <a:ext cx="655849" cy="67421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D52EDDA-6722-45BF-A51E-F5284E5DB023}"/>
              </a:ext>
            </a:extLst>
          </p:cNvPr>
          <p:cNvSpPr txBox="1"/>
          <p:nvPr/>
        </p:nvSpPr>
        <p:spPr>
          <a:xfrm>
            <a:off x="6093521" y="5137858"/>
            <a:ext cx="286741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solidFill>
                  <a:srgbClr val="00B050"/>
                </a:solidFill>
                <a:latin typeface="Comic Sans MS"/>
              </a:rPr>
              <a:t>Click on LINK 6 below: Template for Tam O'Shanter hat.</a:t>
            </a:r>
            <a:endParaRPr lang="en-US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endParaRPr lang="en-GB" sz="1400">
              <a:solidFill>
                <a:srgbClr val="00B050"/>
              </a:solidFill>
              <a:latin typeface="Comic Sans MS"/>
            </a:endParaRPr>
          </a:p>
          <a:p>
            <a:pPr algn="r"/>
            <a:r>
              <a:rPr lang="en-GB" sz="1400">
                <a:solidFill>
                  <a:srgbClr val="00B050"/>
                </a:solidFill>
                <a:latin typeface="Comic Sans MS"/>
              </a:rPr>
              <a:t>       </a:t>
            </a:r>
            <a:r>
              <a:rPr lang="en-GB" sz="1000">
                <a:solidFill>
                  <a:srgbClr val="00B050"/>
                </a:solidFill>
                <a:latin typeface="Comic Sans MS"/>
              </a:rPr>
              <a:t>Miss Telford</a:t>
            </a:r>
            <a:endParaRPr lang="en-US">
              <a:cs typeface="Calibri"/>
            </a:endParaRPr>
          </a:p>
        </p:txBody>
      </p:sp>
      <p:pic>
        <p:nvPicPr>
          <p:cNvPr id="11" name="Picture 12" descr="A picture containing doll&#10;&#10;Description automatically generated">
            <a:extLst>
              <a:ext uri="{FF2B5EF4-FFF2-40B4-BE49-F238E27FC236}">
                <a16:creationId xmlns:a16="http://schemas.microsoft.com/office/drawing/2014/main" id="{C5AF1256-7682-4AE1-A712-AB2A8A552F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6930" y="1176382"/>
            <a:ext cx="493924" cy="695238"/>
          </a:xfrm>
          <a:prstGeom prst="rect">
            <a:avLst/>
          </a:prstGeom>
        </p:spPr>
      </p:pic>
      <p:pic>
        <p:nvPicPr>
          <p:cNvPr id="13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276B7FEB-69BF-4F0B-BFB2-47158C9F1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7516" y="2860425"/>
            <a:ext cx="1003569" cy="668933"/>
          </a:xfrm>
          <a:prstGeom prst="rect">
            <a:avLst/>
          </a:prstGeom>
        </p:spPr>
      </p:pic>
      <p:pic>
        <p:nvPicPr>
          <p:cNvPr id="16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5FD736B4-BB59-4820-97AA-A46BCF8E16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8231" y="4424976"/>
            <a:ext cx="1063128" cy="652095"/>
          </a:xfrm>
          <a:prstGeom prst="rect">
            <a:avLst/>
          </a:prstGeom>
        </p:spPr>
      </p:pic>
      <p:pic>
        <p:nvPicPr>
          <p:cNvPr id="18" name="Picture 20" descr="Text&#10;&#10;Description automatically generated">
            <a:extLst>
              <a:ext uri="{FF2B5EF4-FFF2-40B4-BE49-F238E27FC236}">
                <a16:creationId xmlns:a16="http://schemas.microsoft.com/office/drawing/2014/main" id="{7325DFF7-BB1F-4153-9BF7-EC477C75DE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967" y="2853369"/>
            <a:ext cx="1421177" cy="683047"/>
          </a:xfrm>
          <a:prstGeom prst="rect">
            <a:avLst/>
          </a:prstGeom>
        </p:spPr>
      </p:pic>
      <p:pic>
        <p:nvPicPr>
          <p:cNvPr id="3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F3115A5-1CE7-4F07-A706-AC340C82E5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2038" y="1200592"/>
            <a:ext cx="1026407" cy="628456"/>
          </a:xfrm>
          <a:prstGeom prst="rect">
            <a:avLst/>
          </a:prstGeom>
        </p:spPr>
      </p:pic>
      <p:pic>
        <p:nvPicPr>
          <p:cNvPr id="14" name="Picture 20" descr="A picture containing person, wooden&#10;&#10;Description automatically generated">
            <a:extLst>
              <a:ext uri="{FF2B5EF4-FFF2-40B4-BE49-F238E27FC236}">
                <a16:creationId xmlns:a16="http://schemas.microsoft.com/office/drawing/2014/main" id="{C0155812-ABE8-4F8E-991C-D0CB1DC371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2389" y="4478184"/>
            <a:ext cx="1408667" cy="146375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FAE7D00-6BE1-447F-8C79-ACB8396364A5}"/>
              </a:ext>
            </a:extLst>
          </p:cNvPr>
          <p:cNvSpPr txBox="1"/>
          <p:nvPr/>
        </p:nvSpPr>
        <p:spPr>
          <a:xfrm>
            <a:off x="4532752" y="4551113"/>
            <a:ext cx="165069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chemeClr val="accent1"/>
                </a:solidFill>
                <a:latin typeface="Comic Sans MS"/>
                <a:cs typeface="Cavolini"/>
              </a:rPr>
              <a:t>Can you find any small,  smooth stones? If so, bring them into school.</a:t>
            </a:r>
            <a:endParaRPr lang="en-GB" sz="1400">
              <a:solidFill>
                <a:schemeClr val="accent1"/>
              </a:solidFill>
              <a:latin typeface="Comic Sans MS"/>
              <a:cs typeface="Calibri"/>
            </a:endParaRPr>
          </a:p>
        </p:txBody>
      </p:sp>
      <p:pic>
        <p:nvPicPr>
          <p:cNvPr id="8" name="Picture 20" descr="A picture containing red, person, colorful, bright&#10;&#10;Description automatically generated">
            <a:extLst>
              <a:ext uri="{FF2B5EF4-FFF2-40B4-BE49-F238E27FC236}">
                <a16:creationId xmlns:a16="http://schemas.microsoft.com/office/drawing/2014/main" id="{2DD35FAA-7983-4DA9-B180-F349C08486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1556" y="4426027"/>
            <a:ext cx="723442" cy="714260"/>
          </a:xfrm>
          <a:prstGeom prst="rect">
            <a:avLst/>
          </a:prstGeom>
        </p:spPr>
      </p:pic>
      <p:pic>
        <p:nvPicPr>
          <p:cNvPr id="21" name="Picture 24" descr="Text, whiteboard&#10;&#10;Description automatically generated">
            <a:extLst>
              <a:ext uri="{FF2B5EF4-FFF2-40B4-BE49-F238E27FC236}">
                <a16:creationId xmlns:a16="http://schemas.microsoft.com/office/drawing/2014/main" id="{7B891062-D2DC-4208-B64C-DFC8B7A302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7513" y="2827663"/>
            <a:ext cx="586419" cy="6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86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77D225EC85C648850D48A11B13418B" ma:contentTypeVersion="4" ma:contentTypeDescription="Create a new document." ma:contentTypeScope="" ma:versionID="422c934d109489a611446e59a17e23ed">
  <xsd:schema xmlns:xsd="http://www.w3.org/2001/XMLSchema" xmlns:xs="http://www.w3.org/2001/XMLSchema" xmlns:p="http://schemas.microsoft.com/office/2006/metadata/properties" xmlns:ns2="abe0064f-2dda-4e68-ab67-088ad11f948a" targetNamespace="http://schemas.microsoft.com/office/2006/metadata/properties" ma:root="true" ma:fieldsID="0f3bd5ac3d0ac0563964df1272f8354b" ns2:_="">
    <xsd:import namespace="abe0064f-2dda-4e68-ab67-088ad11f94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0064f-2dda-4e68-ab67-088ad11f94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CA2474-4709-4F3C-AB85-4D880C60D2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4374EF-4759-4F08-8147-729490ED47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BDCD57-05D5-4600-9EB5-90381EFDC6C8}">
  <ds:schemaRefs>
    <ds:schemaRef ds:uri="abe0064f-2dda-4e68-ab67-088ad11f94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K</dc:creator>
  <cp:lastModifiedBy>Laura Kidd</cp:lastModifiedBy>
  <cp:revision>2</cp:revision>
  <dcterms:created xsi:type="dcterms:W3CDTF">2021-01-14T12:07:22Z</dcterms:created>
  <dcterms:modified xsi:type="dcterms:W3CDTF">2021-02-17T12:20:30Z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0x010100B977D225EC85C648850D48A11B13418B</vt:lpwstr>
  </property>
</Properties>
</file>