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DF4799-7139-46A1-8854-EE3F292AECE4}" v="10" dt="2021-01-31T11:59:09.410"/>
    <p1510:client id="{247E23D8-5279-4F43-A6C7-6FFCD5ABD8EC}" v="517" dt="2021-02-05T18:54:28.519"/>
    <p1510:client id="{68C231B1-5C68-4841-88F1-0A2FEA583FB0}" v="388" dt="2021-01-31T18:05:56.012"/>
    <p1510:client id="{7C96ADE7-D5F0-4FAB-85A0-E1829FA8386B}" v="941" dt="2021-01-30T02:20:04.975"/>
    <p1510:client id="{8597CB2C-DAAF-48C1-8CF0-82EDA86876FE}" v="81" dt="2021-01-28T16:03:07.913"/>
    <p1510:client id="{96E0C5EF-BB35-438E-9F9F-AC137CB2DEC2}" v="307" dt="2021-01-28T15:58:56.789"/>
    <p1510:client id="{AEA3C44F-664A-4110-AD06-85C0AE18269C}" v="846" dt="2021-02-05T01:34:42.0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7BACF-4CF5-44AF-8970-11AF5190A9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30DABC-705C-4A4F-A073-3402A6E6D9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638399-4EB2-4E5B-980D-952360548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91D-B47B-4A3C-A34D-3D448765F5E7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78AF2-2208-4503-90F1-8DA198682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5025D-8426-4F21-A7CB-4971D59E4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52CE-DA52-4312-8380-4A383BA3B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103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A30CB-98DE-4788-B557-871069E73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0269AE-38FF-4794-9BFC-10C523C8BD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DCCB3-3765-46A6-B050-BC7970EC1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91D-B47B-4A3C-A34D-3D448765F5E7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7C357-A967-49CA-AC9E-C073154C7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AE8AD-D435-4587-A194-43AFDB952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52CE-DA52-4312-8380-4A383BA3B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958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2E1B39-A751-4FF9-8237-7327B17832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FEFDB8-8026-4CA4-AEF1-0DF3D3E790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27649-415C-4A69-A516-06A5EA930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91D-B47B-4A3C-A34D-3D448765F5E7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A5339F-D01C-4A93-A9A8-572CFA709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48C3B3-A420-4885-8387-9D95B47E6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52CE-DA52-4312-8380-4A383BA3B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992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E2084-C9C7-41D1-A217-FBBC66DB5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C6888-9386-41D6-8F4F-DB210A1C2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69ADE-B4A7-4317-A0E9-90038EB58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91D-B47B-4A3C-A34D-3D448765F5E7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9C192F-BB77-42ED-AC02-F4F3D25B3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C887E9-A61B-488F-9F35-275E5AC31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52CE-DA52-4312-8380-4A383BA3B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845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73D6D-F155-4EE8-867F-40990936F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547AB4-FAAB-4397-85F0-34E2AF476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C92C4-4944-4314-9EC9-67ED46F7D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91D-B47B-4A3C-A34D-3D448765F5E7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C5DD5-1793-4F61-85BC-C8690C955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610838-B53C-4726-A22B-70356C8D8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52CE-DA52-4312-8380-4A383BA3B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017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2712E-281D-491C-8A4E-75D714D59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2BB46-A15D-47D8-AF88-5C60C273C8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2414D8-A0B2-4CB3-81D1-9296E20567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F30A44-2729-4CEE-8E0B-1177C8D94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91D-B47B-4A3C-A34D-3D448765F5E7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E16F23-7829-4250-8EB3-CBA0739BF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3D056F-5395-4FEC-8FB7-31F13C75B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52CE-DA52-4312-8380-4A383BA3B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010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BDCBB-9ECA-45A0-B9F3-12C69D52F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2F953A-3B01-4164-A0F9-CD8FE08474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292E16-8C6D-46E1-A9A2-85C757C5E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9D647C-BBD5-46D7-A57E-35A926307F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4DF9C8-681D-4A45-B180-720DB7517E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D500E8-1572-411F-AF89-F43071E0F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91D-B47B-4A3C-A34D-3D448765F5E7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E536E6-88DC-41B3-84D7-E4D072372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66E75D-3053-40F5-BC7C-081AD7B61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52CE-DA52-4312-8380-4A383BA3B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778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444A4-419B-4AFF-877C-393ADD199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02AC65-0D00-439F-9BF7-ECFD39FF6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91D-B47B-4A3C-A34D-3D448765F5E7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4E4633-688B-4BD0-9D56-89CBE4135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EEEE20-2908-405F-A380-E710D0FC1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52CE-DA52-4312-8380-4A383BA3B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601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922754-F7C1-425B-8F43-A1997476A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91D-B47B-4A3C-A34D-3D448765F5E7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EBAA7C-6A77-426D-852D-2B768E24E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915F9-B153-46A7-9A6A-829CEF387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52CE-DA52-4312-8380-4A383BA3B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54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C24B9-F67A-4FBA-807D-D46969525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F09C9-8A75-4A23-BE2E-D4A0858D0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970BA1-52F3-4482-825D-64D0139951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D924EF-19E6-4C77-BB12-E1E2CD0CB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91D-B47B-4A3C-A34D-3D448765F5E7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5F90F0-8879-459E-9B32-DCAF86CB2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A3A8E6-9B54-4D4E-8A19-8C87E95B1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52CE-DA52-4312-8380-4A383BA3B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152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AC9F6-950E-4384-A024-6BDC3F39D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94BB95-F60D-4ABD-BC88-0978897995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8490DA-F9DC-4774-AE07-333A31102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940134-21CC-420B-9ABD-24AA3FFD1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91D-B47B-4A3C-A34D-3D448765F5E7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4ADCDC-E22E-43DC-ACFC-57E4AD564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ECA5B0-F5B2-4293-A68C-7261BE0E5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52CE-DA52-4312-8380-4A383BA3B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05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EBD8C7-9C1F-492F-8A27-D4690DB73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C17084-1217-4CCD-99F6-9CEDEC736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D7E1A-9C37-4E98-8827-27AC558D81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6091D-B47B-4A3C-A34D-3D448765F5E7}" type="datetimeFigureOut">
              <a:rPr lang="en-GB" smtClean="0"/>
              <a:t>07/02/2021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28D99-AEB0-4F9D-9B7F-CF1984D216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68C12-8D85-4409-9E27-CC66D08A5E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852CE-DA52-4312-8380-4A383BA3B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399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CAAC694-ACFA-4D2B-B5C5-17A1D74D06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582551"/>
              </p:ext>
            </p:extLst>
          </p:nvPr>
        </p:nvGraphicFramePr>
        <p:xfrm>
          <a:off x="126460" y="237121"/>
          <a:ext cx="11870302" cy="58107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62591">
                  <a:extLst>
                    <a:ext uri="{9D8B030D-6E8A-4147-A177-3AD203B41FA5}">
                      <a16:colId xmlns:a16="http://schemas.microsoft.com/office/drawing/2014/main" val="3013833409"/>
                    </a:ext>
                  </a:extLst>
                </a:gridCol>
                <a:gridCol w="2969237">
                  <a:extLst>
                    <a:ext uri="{9D8B030D-6E8A-4147-A177-3AD203B41FA5}">
                      <a16:colId xmlns:a16="http://schemas.microsoft.com/office/drawing/2014/main" val="1525400162"/>
                    </a:ext>
                  </a:extLst>
                </a:gridCol>
                <a:gridCol w="2969237">
                  <a:extLst>
                    <a:ext uri="{9D8B030D-6E8A-4147-A177-3AD203B41FA5}">
                      <a16:colId xmlns:a16="http://schemas.microsoft.com/office/drawing/2014/main" val="4230013060"/>
                    </a:ext>
                  </a:extLst>
                </a:gridCol>
                <a:gridCol w="2969237">
                  <a:extLst>
                    <a:ext uri="{9D8B030D-6E8A-4147-A177-3AD203B41FA5}">
                      <a16:colId xmlns:a16="http://schemas.microsoft.com/office/drawing/2014/main" val="881416246"/>
                    </a:ext>
                  </a:extLst>
                </a:gridCol>
              </a:tblGrid>
              <a:tr h="852377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800" b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LITERACY</a:t>
                      </a:r>
                    </a:p>
                    <a:p>
                      <a:pPr algn="ctr"/>
                      <a:endParaRPr lang="en-GB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b="1">
                          <a:solidFill>
                            <a:srgbClr val="0070C0"/>
                          </a:solidFill>
                          <a:latin typeface="Comic Sans MS" panose="030F0702030302020204" pitchFamily="66" charset="0"/>
                        </a:rPr>
                        <a:t>NUMERACY/MATHS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b="1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TOPIC/IDL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>
                        <a:solidFill>
                          <a:schemeClr val="accent2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b="1"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</a:rPr>
                        <a:t>HEALTH &amp; WELLBEING</a:t>
                      </a:r>
                    </a:p>
                    <a:p>
                      <a:pPr algn="ctr"/>
                      <a:endParaRPr lang="en-GB" b="1">
                        <a:solidFill>
                          <a:schemeClr val="accent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972304"/>
                  </a:ext>
                </a:extLst>
              </a:tr>
              <a:tr h="163210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7625207"/>
                  </a:ext>
                </a:extLst>
              </a:tr>
              <a:tr h="163210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  <a:p>
                      <a:endParaRPr lang="en-GB"/>
                    </a:p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8192138"/>
                  </a:ext>
                </a:extLst>
              </a:tr>
              <a:tr h="163210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396069"/>
                  </a:ext>
                </a:extLst>
              </a:tr>
            </a:tbl>
          </a:graphicData>
        </a:graphic>
      </p:graphicFrame>
      <p:grpSp>
        <p:nvGrpSpPr>
          <p:cNvPr id="22" name="Group 21">
            <a:extLst>
              <a:ext uri="{FF2B5EF4-FFF2-40B4-BE49-F238E27FC236}">
                <a16:creationId xmlns:a16="http://schemas.microsoft.com/office/drawing/2014/main" id="{B9187FD8-0F61-48E9-8494-9700194B15BF}"/>
              </a:ext>
            </a:extLst>
          </p:cNvPr>
          <p:cNvGrpSpPr/>
          <p:nvPr/>
        </p:nvGrpSpPr>
        <p:grpSpPr>
          <a:xfrm>
            <a:off x="220735" y="1215780"/>
            <a:ext cx="2827080" cy="1537313"/>
            <a:chOff x="314404" y="244033"/>
            <a:chExt cx="2785145" cy="160705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2F44262-34B8-4E93-9F1F-1C945236E85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44817" y="244033"/>
              <a:ext cx="568876" cy="616853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C641384-08B6-417E-952F-065E274143E5}"/>
                </a:ext>
              </a:extLst>
            </p:cNvPr>
            <p:cNvSpPr txBox="1"/>
            <p:nvPr/>
          </p:nvSpPr>
          <p:spPr>
            <a:xfrm>
              <a:off x="314404" y="896981"/>
              <a:ext cx="278514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0" i="0">
                  <a:solidFill>
                    <a:srgbClr val="FF0000"/>
                  </a:solidFill>
                  <a:effectLst/>
                  <a:latin typeface="Comic Sans MS" panose="030F0702030302020204" pitchFamily="66" charset="0"/>
                </a:rPr>
                <a:t>Bug Club: Log on and read the books allocated by your class teacher. Remember to answer all of the bugs.</a:t>
              </a:r>
              <a:endParaRPr lang="en-GB" sz="1400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625EC62C-9A1C-4FC9-9BC8-966C07CFC007}"/>
              </a:ext>
            </a:extLst>
          </p:cNvPr>
          <p:cNvSpPr txBox="1"/>
          <p:nvPr/>
        </p:nvSpPr>
        <p:spPr>
          <a:xfrm>
            <a:off x="195238" y="3483899"/>
            <a:ext cx="2855369" cy="8925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400" b="0" i="0" dirty="0">
                <a:solidFill>
                  <a:srgbClr val="FF0000"/>
                </a:solidFill>
                <a:effectLst/>
                <a:latin typeface="Comic Sans MS"/>
              </a:rPr>
              <a:t>Click on LINK 1 below: </a:t>
            </a:r>
            <a:r>
              <a:rPr lang="en-GB" sz="1400" dirty="0">
                <a:solidFill>
                  <a:srgbClr val="FF0000"/>
                </a:solidFill>
                <a:latin typeface="Comic Sans MS"/>
              </a:rPr>
              <a:t>Sway</a:t>
            </a:r>
            <a:r>
              <a:rPr lang="en-GB" sz="1400" b="0" i="0" dirty="0">
                <a:solidFill>
                  <a:srgbClr val="FF0000"/>
                </a:solidFill>
                <a:effectLst/>
                <a:latin typeface="Comic Sans MS"/>
              </a:rPr>
              <a:t> based </a:t>
            </a:r>
            <a:r>
              <a:rPr lang="en-GB" sz="1400" dirty="0">
                <a:solidFill>
                  <a:srgbClr val="FF0000"/>
                </a:solidFill>
                <a:latin typeface="Comic Sans MS"/>
              </a:rPr>
              <a:t>on "Stickman" and try the activities given.</a:t>
            </a:r>
          </a:p>
          <a:p>
            <a:pPr algn="r"/>
            <a:r>
              <a:rPr lang="en-GB" sz="1000" dirty="0">
                <a:solidFill>
                  <a:srgbClr val="FF0000"/>
                </a:solidFill>
                <a:latin typeface="Comic Sans MS"/>
                <a:cs typeface="Calibri"/>
              </a:rPr>
              <a:t>Mrs Easter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DBCAB21-8520-4FCF-8824-A5FE91EFB06A}"/>
              </a:ext>
            </a:extLst>
          </p:cNvPr>
          <p:cNvGrpSpPr/>
          <p:nvPr/>
        </p:nvGrpSpPr>
        <p:grpSpPr>
          <a:xfrm>
            <a:off x="195238" y="4554073"/>
            <a:ext cx="2852577" cy="1513669"/>
            <a:chOff x="246972" y="3542784"/>
            <a:chExt cx="2852577" cy="1603499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1560AFD-ACC7-4DE4-8565-19D986EA9F81}"/>
                </a:ext>
              </a:extLst>
            </p:cNvPr>
            <p:cNvSpPr txBox="1"/>
            <p:nvPr/>
          </p:nvSpPr>
          <p:spPr>
            <a:xfrm>
              <a:off x="246972" y="4135553"/>
              <a:ext cx="2852577" cy="1010730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GB" sz="1400" b="0" i="0" dirty="0">
                  <a:solidFill>
                    <a:srgbClr val="FF0000"/>
                  </a:solidFill>
                  <a:effectLst/>
                  <a:latin typeface="Comic Sans MS"/>
                </a:rPr>
                <a:t>Click on LINK 2 below: </a:t>
              </a:r>
              <a:r>
                <a:rPr lang="en-GB" sz="1400" dirty="0">
                  <a:solidFill>
                    <a:srgbClr val="FF0000"/>
                  </a:solidFill>
                  <a:latin typeface="Comic Sans MS"/>
                </a:rPr>
                <a:t>Sway</a:t>
              </a:r>
              <a:r>
                <a:rPr lang="en-GB" sz="1400" b="0" i="0" dirty="0">
                  <a:solidFill>
                    <a:srgbClr val="FF0000"/>
                  </a:solidFill>
                  <a:effectLst/>
                  <a:latin typeface="Comic Sans MS"/>
                </a:rPr>
                <a:t> of Phonics and Common Words </a:t>
              </a:r>
              <a:r>
                <a:rPr lang="en-GB" sz="1400" dirty="0">
                  <a:solidFill>
                    <a:srgbClr val="FF0000"/>
                  </a:solidFill>
                  <a:latin typeface="Comic Sans MS"/>
                </a:rPr>
                <a:t>REVISION and</a:t>
              </a:r>
              <a:r>
                <a:rPr lang="en-GB" sz="1400" b="0" i="0" dirty="0">
                  <a:solidFill>
                    <a:srgbClr val="FF0000"/>
                  </a:solidFill>
                  <a:effectLst/>
                  <a:latin typeface="Comic Sans MS"/>
                </a:rPr>
                <a:t> try the activities</a:t>
              </a:r>
              <a:r>
                <a:rPr lang="en-GB" sz="1400" dirty="0">
                  <a:solidFill>
                    <a:srgbClr val="FF0000"/>
                  </a:solidFill>
                  <a:latin typeface="Comic Sans MS"/>
                </a:rPr>
                <a:t> </a:t>
              </a:r>
              <a:r>
                <a:rPr lang="en-GB" sz="1400" b="0" i="0" dirty="0">
                  <a:solidFill>
                    <a:srgbClr val="FF0000"/>
                  </a:solidFill>
                  <a:effectLst/>
                  <a:latin typeface="Comic Sans MS"/>
                </a:rPr>
                <a:t>given.</a:t>
              </a:r>
              <a:r>
                <a:rPr lang="en-GB" sz="1400" dirty="0">
                  <a:solidFill>
                    <a:srgbClr val="FF0000"/>
                  </a:solidFill>
                  <a:latin typeface="Comic Sans MS"/>
                </a:rPr>
                <a:t>            </a:t>
              </a:r>
              <a:r>
                <a:rPr lang="en-GB" sz="1400" b="0" i="0" dirty="0">
                  <a:solidFill>
                    <a:srgbClr val="FF0000"/>
                  </a:solidFill>
                  <a:effectLst/>
                  <a:latin typeface="Comic Sans MS"/>
                </a:rPr>
                <a:t> </a:t>
              </a:r>
              <a:r>
                <a:rPr lang="en-GB" sz="1000" dirty="0">
                  <a:solidFill>
                    <a:srgbClr val="FF0000"/>
                  </a:solidFill>
                  <a:latin typeface="Comic Sans MS"/>
                </a:rPr>
                <a:t>Miss Baillie</a:t>
              </a:r>
              <a:endParaRPr lang="en-GB" sz="1000" dirty="0">
                <a:latin typeface="Comic Sans MS"/>
              </a:endParaRP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D806D4C5-8136-4F84-9BED-814F8C2EC88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36005" y="3542784"/>
              <a:ext cx="786499" cy="505607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1B276151-C460-4A85-A329-7E4A373F274D}"/>
              </a:ext>
            </a:extLst>
          </p:cNvPr>
          <p:cNvSpPr txBox="1"/>
          <p:nvPr/>
        </p:nvSpPr>
        <p:spPr>
          <a:xfrm>
            <a:off x="3142090" y="1840392"/>
            <a:ext cx="2780547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400">
                <a:solidFill>
                  <a:srgbClr val="0070C0"/>
                </a:solidFill>
                <a:latin typeface="Comic Sans MS"/>
              </a:rPr>
              <a:t>Log into Bug Club and complete the number games allocated by your class teacher. </a:t>
            </a:r>
            <a:endParaRPr lang="en-GB" sz="140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38CFE3-04E2-43B5-B570-818CC9BE488D}"/>
              </a:ext>
            </a:extLst>
          </p:cNvPr>
          <p:cNvSpPr txBox="1"/>
          <p:nvPr/>
        </p:nvSpPr>
        <p:spPr>
          <a:xfrm>
            <a:off x="3142090" y="3503691"/>
            <a:ext cx="2894954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  <a:latin typeface="Comic Sans MS"/>
              </a:rPr>
              <a:t>Click on LINK 3 below: REVISION Sway based on Place Value and Adding. Try the activities given.                </a:t>
            </a:r>
            <a:r>
              <a:rPr lang="en-GB" sz="1000" dirty="0">
                <a:solidFill>
                  <a:srgbClr val="0070C0"/>
                </a:solidFill>
                <a:latin typeface="Comic Sans MS"/>
              </a:rPr>
              <a:t>Mrs Kidd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35ABA89-5392-4421-922F-5584B62BD6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7002" y="2859053"/>
            <a:ext cx="826428" cy="624626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37C3F81A-E5C3-4F14-8AA8-19F195079450}"/>
              </a:ext>
            </a:extLst>
          </p:cNvPr>
          <p:cNvSpPr txBox="1"/>
          <p:nvPr/>
        </p:nvSpPr>
        <p:spPr>
          <a:xfrm>
            <a:off x="3142090" y="5113634"/>
            <a:ext cx="2852577" cy="8925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400" dirty="0">
                <a:solidFill>
                  <a:srgbClr val="0070C0"/>
                </a:solidFill>
                <a:latin typeface="Comic Sans MS"/>
              </a:rPr>
              <a:t>Click on LINK 4 below: Sway based on Half Past Times. Try the activities given.</a:t>
            </a:r>
            <a:endParaRPr lang="en-GB" sz="1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r"/>
            <a:r>
              <a:rPr lang="en-GB" sz="1000" dirty="0">
                <a:solidFill>
                  <a:srgbClr val="0070C0"/>
                </a:solidFill>
                <a:latin typeface="Comic Sans MS"/>
              </a:rPr>
              <a:t>Mrs Easter</a:t>
            </a:r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F505F9D-970B-491E-BACE-13317380C7B7}"/>
              </a:ext>
            </a:extLst>
          </p:cNvPr>
          <p:cNvSpPr txBox="1"/>
          <p:nvPr/>
        </p:nvSpPr>
        <p:spPr>
          <a:xfrm>
            <a:off x="6148606" y="3503690"/>
            <a:ext cx="2894954" cy="8925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400" dirty="0">
                <a:solidFill>
                  <a:srgbClr val="00B050"/>
                </a:solidFill>
                <a:latin typeface="Comic Sans MS"/>
              </a:rPr>
              <a:t>Click on LINK 5 below: Sway based on Talking &amp; Listening and Tartan. Try the activities </a:t>
            </a:r>
            <a:r>
              <a:rPr lang="en-GB" sz="1400">
                <a:solidFill>
                  <a:srgbClr val="00B050"/>
                </a:solidFill>
                <a:latin typeface="Comic Sans MS"/>
              </a:rPr>
              <a:t>given.</a:t>
            </a:r>
          </a:p>
          <a:p>
            <a:pPr algn="r"/>
            <a:r>
              <a:rPr lang="en-GB" sz="1000">
                <a:solidFill>
                  <a:srgbClr val="00B050"/>
                </a:solidFill>
                <a:latin typeface="Comic Sans MS"/>
              </a:rPr>
              <a:t>Miss Telford</a:t>
            </a:r>
            <a:endParaRPr lang="en-GB" sz="1000" dirty="0">
              <a:solidFill>
                <a:srgbClr val="00B050"/>
              </a:solidFill>
              <a:latin typeface="Comic Sans M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0ACE42A-577E-434C-89D5-EF364B461138}"/>
              </a:ext>
            </a:extLst>
          </p:cNvPr>
          <p:cNvSpPr txBox="1"/>
          <p:nvPr/>
        </p:nvSpPr>
        <p:spPr>
          <a:xfrm>
            <a:off x="6096000" y="5113634"/>
            <a:ext cx="2894954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GB" sz="1400" dirty="0">
              <a:solidFill>
                <a:srgbClr val="00B050"/>
              </a:solidFill>
              <a:latin typeface="Comic Sans M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FF088D1-8578-4726-89FB-3710BB0836FB}"/>
              </a:ext>
            </a:extLst>
          </p:cNvPr>
          <p:cNvSpPr txBox="1"/>
          <p:nvPr/>
        </p:nvSpPr>
        <p:spPr>
          <a:xfrm>
            <a:off x="9123195" y="5144412"/>
            <a:ext cx="2894954" cy="67710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400" dirty="0">
                <a:solidFill>
                  <a:schemeClr val="accent2"/>
                </a:solidFill>
                <a:latin typeface="Comic Sans MS"/>
              </a:rPr>
              <a:t>Click on LINK 6 below: Gymnastics and Active Videos</a:t>
            </a:r>
          </a:p>
          <a:p>
            <a:pPr algn="r"/>
            <a:r>
              <a:rPr lang="en-GB" sz="1000" dirty="0">
                <a:solidFill>
                  <a:schemeClr val="accent2"/>
                </a:solidFill>
                <a:latin typeface="Comic Sans MS"/>
              </a:rPr>
              <a:t>Miss Telford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523B66C-2067-4F83-BF6D-4FB10413CD1B}"/>
              </a:ext>
            </a:extLst>
          </p:cNvPr>
          <p:cNvSpPr txBox="1"/>
          <p:nvPr/>
        </p:nvSpPr>
        <p:spPr>
          <a:xfrm>
            <a:off x="9031942" y="3534468"/>
            <a:ext cx="2894954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400" dirty="0">
                <a:solidFill>
                  <a:schemeClr val="accent2"/>
                </a:solidFill>
                <a:latin typeface="Comic Sans MS"/>
              </a:rPr>
              <a:t>Click on LINK 6 below: Internet Safety; Sharing online.</a:t>
            </a:r>
          </a:p>
          <a:p>
            <a:endParaRPr lang="en-GB" sz="1400" dirty="0">
              <a:solidFill>
                <a:schemeClr val="accent2"/>
              </a:solidFill>
              <a:latin typeface="Comic Sans MS"/>
            </a:endParaRPr>
          </a:p>
          <a:p>
            <a:r>
              <a:rPr lang="en-GB" sz="1400" dirty="0">
                <a:solidFill>
                  <a:schemeClr val="accent2"/>
                </a:solidFill>
                <a:latin typeface="Comic Sans MS"/>
              </a:rPr>
              <a:t>                                    </a:t>
            </a:r>
            <a:r>
              <a:rPr lang="en-GB" sz="1000" dirty="0">
                <a:solidFill>
                  <a:schemeClr val="accent2"/>
                </a:solidFill>
                <a:latin typeface="Comic Sans MS"/>
              </a:rPr>
              <a:t>Miss Telford </a:t>
            </a:r>
            <a:endParaRPr lang="en-GB" sz="10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F50AA5F-321B-429C-9C4D-7CF897729077}"/>
              </a:ext>
            </a:extLst>
          </p:cNvPr>
          <p:cNvSpPr txBox="1"/>
          <p:nvPr/>
        </p:nvSpPr>
        <p:spPr>
          <a:xfrm>
            <a:off x="6096000" y="1850467"/>
            <a:ext cx="2894953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400" dirty="0">
                <a:solidFill>
                  <a:srgbClr val="00B050"/>
                </a:solidFill>
                <a:latin typeface="Comic Sans MS"/>
              </a:rPr>
              <a:t>Think about a way you can put a smile of someone's face. Show someone a random act of kindness.                          </a:t>
            </a:r>
            <a:endParaRPr lang="en-GB" sz="10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CAE6CAB-6125-4206-9B9E-334C62E0E2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54593" y="1226260"/>
            <a:ext cx="1078529" cy="649356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79CBE98F-5B2B-4D83-BE01-9CB70B28D71F}"/>
              </a:ext>
            </a:extLst>
          </p:cNvPr>
          <p:cNvSpPr txBox="1"/>
          <p:nvPr/>
        </p:nvSpPr>
        <p:spPr>
          <a:xfrm>
            <a:off x="9034879" y="1859404"/>
            <a:ext cx="2923708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400" dirty="0">
                <a:solidFill>
                  <a:schemeClr val="accent2"/>
                </a:solidFill>
                <a:latin typeface="Comic Sans MS"/>
              </a:rPr>
              <a:t>Click on LINK 6 below: PATHS; Exploring ways to help us feel calm.</a:t>
            </a:r>
          </a:p>
          <a:p>
            <a:r>
              <a:rPr lang="en-GB" sz="1400" dirty="0">
                <a:solidFill>
                  <a:schemeClr val="accent2"/>
                </a:solidFill>
                <a:latin typeface="Comic Sans MS"/>
              </a:rPr>
              <a:t>                                    </a:t>
            </a:r>
            <a:r>
              <a:rPr lang="en-GB" sz="1000" dirty="0">
                <a:solidFill>
                  <a:schemeClr val="accent2"/>
                </a:solidFill>
                <a:latin typeface="Comic Sans MS"/>
              </a:rPr>
              <a:t>Miss Telford</a:t>
            </a:r>
            <a:endParaRPr lang="en-GB" sz="14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12" descr="Logo, icon&#10;&#10;Description automatically generated">
            <a:extLst>
              <a:ext uri="{FF2B5EF4-FFF2-40B4-BE49-F238E27FC236}">
                <a16:creationId xmlns:a16="http://schemas.microsoft.com/office/drawing/2014/main" id="{A598598A-5E6E-402A-B276-171A5ECFD42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98171" y="1200666"/>
            <a:ext cx="655849" cy="674211"/>
          </a:xfrm>
          <a:prstGeom prst="rect">
            <a:avLst/>
          </a:prstGeom>
        </p:spPr>
      </p:pic>
      <p:pic>
        <p:nvPicPr>
          <p:cNvPr id="13" name="Picture 18" descr="A drawing of a face&#10;&#10;Description automatically generated">
            <a:extLst>
              <a:ext uri="{FF2B5EF4-FFF2-40B4-BE49-F238E27FC236}">
                <a16:creationId xmlns:a16="http://schemas.microsoft.com/office/drawing/2014/main" id="{41C33E73-8AEE-437B-83C0-627D7CD2954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66593" y="2897034"/>
            <a:ext cx="1210021" cy="632439"/>
          </a:xfrm>
          <a:prstGeom prst="rect">
            <a:avLst/>
          </a:prstGeom>
        </p:spPr>
      </p:pic>
      <p:pic>
        <p:nvPicPr>
          <p:cNvPr id="25" name="Picture 27" descr="A picture containing drawing&#10;&#10;Description automatically generated">
            <a:extLst>
              <a:ext uri="{FF2B5EF4-FFF2-40B4-BE49-F238E27FC236}">
                <a16:creationId xmlns:a16="http://schemas.microsoft.com/office/drawing/2014/main" id="{9609AFA7-3B9B-40DC-8DA1-DBD74248DE0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734331" y="4512447"/>
            <a:ext cx="1490718" cy="565798"/>
          </a:xfrm>
          <a:prstGeom prst="rect">
            <a:avLst/>
          </a:prstGeom>
        </p:spPr>
      </p:pic>
      <p:pic>
        <p:nvPicPr>
          <p:cNvPr id="14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842773DC-1D25-4371-B957-2A61AE98AE6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66239" y="1173368"/>
            <a:ext cx="1060121" cy="631991"/>
          </a:xfrm>
          <a:prstGeom prst="rect">
            <a:avLst/>
          </a:prstGeom>
        </p:spPr>
      </p:pic>
      <p:pic>
        <p:nvPicPr>
          <p:cNvPr id="16" name="Picture 17">
            <a:extLst>
              <a:ext uri="{FF2B5EF4-FFF2-40B4-BE49-F238E27FC236}">
                <a16:creationId xmlns:a16="http://schemas.microsoft.com/office/drawing/2014/main" id="{6E1156A5-FDC0-4EBA-8936-EC8F1960934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822370" y="4580659"/>
            <a:ext cx="1400300" cy="437903"/>
          </a:xfrm>
          <a:prstGeom prst="rect">
            <a:avLst/>
          </a:prstGeom>
        </p:spPr>
      </p:pic>
      <p:pic>
        <p:nvPicPr>
          <p:cNvPr id="19" name="Picture 27" descr="A picture containing colorful, fabric, tied&#10;&#10;Description automatically generated">
            <a:extLst>
              <a:ext uri="{FF2B5EF4-FFF2-40B4-BE49-F238E27FC236}">
                <a16:creationId xmlns:a16="http://schemas.microsoft.com/office/drawing/2014/main" id="{ECE7DC76-5E5C-4BD9-AEC0-A202342C3D6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91684" y="2872036"/>
            <a:ext cx="609230" cy="629022"/>
          </a:xfrm>
          <a:prstGeom prst="rect">
            <a:avLst/>
          </a:prstGeom>
        </p:spPr>
      </p:pic>
      <p:pic>
        <p:nvPicPr>
          <p:cNvPr id="28" name="Picture 29">
            <a:extLst>
              <a:ext uri="{FF2B5EF4-FFF2-40B4-BE49-F238E27FC236}">
                <a16:creationId xmlns:a16="http://schemas.microsoft.com/office/drawing/2014/main" id="{FB34C419-F829-428A-B3C6-4C0CBAD272A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333500" y="2812720"/>
            <a:ext cx="529443" cy="688274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5D52EDDA-6722-45BF-A51E-F5284E5DB023}"/>
              </a:ext>
            </a:extLst>
          </p:cNvPr>
          <p:cNvSpPr txBox="1"/>
          <p:nvPr/>
        </p:nvSpPr>
        <p:spPr>
          <a:xfrm>
            <a:off x="6093521" y="5174581"/>
            <a:ext cx="2894954" cy="8925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400" dirty="0">
                <a:solidFill>
                  <a:srgbClr val="00B050"/>
                </a:solidFill>
                <a:latin typeface="Comic Sans MS"/>
              </a:rPr>
              <a:t>Click on LINK 5 below: Sway </a:t>
            </a:r>
            <a:r>
              <a:rPr lang="en-GB" sz="1400">
                <a:solidFill>
                  <a:srgbClr val="00B050"/>
                </a:solidFill>
                <a:latin typeface="Comic Sans MS"/>
              </a:rPr>
              <a:t>based on STEM. Try the activities given.</a:t>
            </a:r>
          </a:p>
          <a:p>
            <a:pPr algn="r"/>
            <a:r>
              <a:rPr lang="en-GB" sz="1000">
                <a:solidFill>
                  <a:srgbClr val="00B050"/>
                </a:solidFill>
                <a:latin typeface="Comic Sans MS"/>
              </a:rPr>
              <a:t>Miss Telford</a:t>
            </a:r>
            <a:endParaRPr lang="en-GB" sz="1000" dirty="0">
              <a:solidFill>
                <a:srgbClr val="00B050"/>
              </a:solidFill>
              <a:latin typeface="Comic Sans MS"/>
            </a:endParaRPr>
          </a:p>
        </p:txBody>
      </p:sp>
      <p:pic>
        <p:nvPicPr>
          <p:cNvPr id="3" name="Picture 7" descr="Diagram&#10;&#10;Description automatically generated">
            <a:extLst>
              <a:ext uri="{FF2B5EF4-FFF2-40B4-BE49-F238E27FC236}">
                <a16:creationId xmlns:a16="http://schemas.microsoft.com/office/drawing/2014/main" id="{61443E71-67C7-4BE1-B544-F6CA7E807FE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161136" y="4489775"/>
            <a:ext cx="669849" cy="586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086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77D225EC85C648850D48A11B13418B" ma:contentTypeVersion="4" ma:contentTypeDescription="Create a new document." ma:contentTypeScope="" ma:versionID="422c934d109489a611446e59a17e23ed">
  <xsd:schema xmlns:xsd="http://www.w3.org/2001/XMLSchema" xmlns:xs="http://www.w3.org/2001/XMLSchema" xmlns:p="http://schemas.microsoft.com/office/2006/metadata/properties" xmlns:ns2="abe0064f-2dda-4e68-ab67-088ad11f948a" targetNamespace="http://schemas.microsoft.com/office/2006/metadata/properties" ma:root="true" ma:fieldsID="0f3bd5ac3d0ac0563964df1272f8354b" ns2:_="">
    <xsd:import namespace="abe0064f-2dda-4e68-ab67-088ad11f94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e0064f-2dda-4e68-ab67-088ad11f94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CA2474-4709-4F3C-AB85-4D880C60D2D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8BDCD57-05D5-4600-9EB5-90381EFDC6C8}">
  <ds:schemaRefs>
    <ds:schemaRef ds:uri="abe0064f-2dda-4e68-ab67-088ad11f948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84374EF-4759-4F08-8147-729490ED47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238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 K</dc:creator>
  <cp:lastModifiedBy>Miss Baillie</cp:lastModifiedBy>
  <cp:revision>201</cp:revision>
  <dcterms:created xsi:type="dcterms:W3CDTF">2021-01-14T12:07:22Z</dcterms:created>
  <dcterms:modified xsi:type="dcterms:W3CDTF">2021-02-07T18:41:49Z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0x010100B977D225EC85C648850D48A11B13418B</vt:lpwstr>
  </property>
</Properties>
</file>