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1" r:id="rId3"/>
    <p:sldId id="592" r:id="rId4"/>
    <p:sldId id="593" r:id="rId5"/>
    <p:sldId id="601" r:id="rId6"/>
    <p:sldId id="602" r:id="rId7"/>
    <p:sldId id="603" r:id="rId8"/>
    <p:sldId id="585" r:id="rId9"/>
    <p:sldId id="595" r:id="rId10"/>
    <p:sldId id="586" r:id="rId11"/>
    <p:sldId id="587" r:id="rId12"/>
    <p:sldId id="588" r:id="rId13"/>
    <p:sldId id="589" r:id="rId14"/>
    <p:sldId id="590" r:id="rId15"/>
    <p:sldId id="600" r:id="rId16"/>
    <p:sldId id="598" r:id="rId17"/>
    <p:sldId id="596" r:id="rId18"/>
    <p:sldId id="597" r:id="rId19"/>
    <p:sldId id="599" r:id="rId20"/>
    <p:sldId id="5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7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6D1E44-B038-445E-A5B4-A1FE59CA9A66}" v="7" dt="2025-04-24T09:03:44.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79000" autoAdjust="0"/>
  </p:normalViewPr>
  <p:slideViewPr>
    <p:cSldViewPr snapToGrid="0">
      <p:cViewPr varScale="1">
        <p:scale>
          <a:sx n="68" d="100"/>
          <a:sy n="68" d="100"/>
        </p:scale>
        <p:origin x="6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il Elder" userId="c8f175c5e432c295" providerId="LiveId" clId="{CE6D1E44-B038-445E-A5B4-A1FE59CA9A66}"/>
    <pc:docChg chg="custSel addSld delSld modSld">
      <pc:chgData name="Gail Elder" userId="c8f175c5e432c295" providerId="LiveId" clId="{CE6D1E44-B038-445E-A5B4-A1FE59CA9A66}" dt="2025-04-24T09:03:44.666" v="86"/>
      <pc:docMkLst>
        <pc:docMk/>
      </pc:docMkLst>
      <pc:sldChg chg="modSp mod">
        <pc:chgData name="Gail Elder" userId="c8f175c5e432c295" providerId="LiveId" clId="{CE6D1E44-B038-445E-A5B4-A1FE59CA9A66}" dt="2025-04-24T08:29:11.613" v="31" actId="20577"/>
        <pc:sldMkLst>
          <pc:docMk/>
          <pc:sldMk cId="804458470" sldId="256"/>
        </pc:sldMkLst>
        <pc:spChg chg="mod">
          <ac:chgData name="Gail Elder" userId="c8f175c5e432c295" providerId="LiveId" clId="{CE6D1E44-B038-445E-A5B4-A1FE59CA9A66}" dt="2025-04-24T08:29:11.613" v="31" actId="20577"/>
          <ac:spMkLst>
            <pc:docMk/>
            <pc:sldMk cId="804458470" sldId="256"/>
            <ac:spMk id="6" creationId="{487192C3-4287-F0DF-DEE8-6C139994BA2F}"/>
          </ac:spMkLst>
        </pc:spChg>
      </pc:sldChg>
      <pc:sldChg chg="addSp delSp modSp mod delAnim">
        <pc:chgData name="Gail Elder" userId="c8f175c5e432c295" providerId="LiveId" clId="{CE6D1E44-B038-445E-A5B4-A1FE59CA9A66}" dt="2025-04-24T08:44:58.505" v="65" actId="1076"/>
        <pc:sldMkLst>
          <pc:docMk/>
          <pc:sldMk cId="684253912" sldId="590"/>
        </pc:sldMkLst>
        <pc:spChg chg="del">
          <ac:chgData name="Gail Elder" userId="c8f175c5e432c295" providerId="LiveId" clId="{CE6D1E44-B038-445E-A5B4-A1FE59CA9A66}" dt="2025-04-24T08:32:38.856" v="35" actId="478"/>
          <ac:spMkLst>
            <pc:docMk/>
            <pc:sldMk cId="684253912" sldId="590"/>
            <ac:spMk id="5" creationId="{A57C6C8A-0FB4-6020-A10D-7E5D872B6686}"/>
          </ac:spMkLst>
        </pc:spChg>
        <pc:picChg chg="add mod">
          <ac:chgData name="Gail Elder" userId="c8f175c5e432c295" providerId="LiveId" clId="{CE6D1E44-B038-445E-A5B4-A1FE59CA9A66}" dt="2025-04-24T08:44:05.486" v="57" actId="1076"/>
          <ac:picMkLst>
            <pc:docMk/>
            <pc:sldMk cId="684253912" sldId="590"/>
            <ac:picMk id="7" creationId="{C329623C-0AF9-B956-1047-32D0CF46D8A3}"/>
          </ac:picMkLst>
        </pc:picChg>
        <pc:picChg chg="del">
          <ac:chgData name="Gail Elder" userId="c8f175c5e432c295" providerId="LiveId" clId="{CE6D1E44-B038-445E-A5B4-A1FE59CA9A66}" dt="2025-04-24T08:32:39.972" v="36" actId="478"/>
          <ac:picMkLst>
            <pc:docMk/>
            <pc:sldMk cId="684253912" sldId="590"/>
            <ac:picMk id="8" creationId="{7FAC6794-1443-357A-6FF8-E8E197DE3710}"/>
          </ac:picMkLst>
        </pc:picChg>
        <pc:picChg chg="del">
          <ac:chgData name="Gail Elder" userId="c8f175c5e432c295" providerId="LiveId" clId="{CE6D1E44-B038-445E-A5B4-A1FE59CA9A66}" dt="2025-04-24T08:32:41.005" v="37" actId="478"/>
          <ac:picMkLst>
            <pc:docMk/>
            <pc:sldMk cId="684253912" sldId="590"/>
            <ac:picMk id="12" creationId="{8ADFF8B5-8C96-27D0-AD3C-B9EFB78F3788}"/>
          </ac:picMkLst>
        </pc:picChg>
        <pc:picChg chg="add mod">
          <ac:chgData name="Gail Elder" userId="c8f175c5e432c295" providerId="LiveId" clId="{CE6D1E44-B038-445E-A5B4-A1FE59CA9A66}" dt="2025-04-24T08:44:10.106" v="58" actId="1076"/>
          <ac:picMkLst>
            <pc:docMk/>
            <pc:sldMk cId="684253912" sldId="590"/>
            <ac:picMk id="13" creationId="{29739F21-AAD9-55F4-AE45-6D2D931BCBCB}"/>
          </ac:picMkLst>
        </pc:picChg>
        <pc:picChg chg="del">
          <ac:chgData name="Gail Elder" userId="c8f175c5e432c295" providerId="LiveId" clId="{CE6D1E44-B038-445E-A5B4-A1FE59CA9A66}" dt="2025-04-24T08:32:41.728" v="38" actId="478"/>
          <ac:picMkLst>
            <pc:docMk/>
            <pc:sldMk cId="684253912" sldId="590"/>
            <ac:picMk id="15" creationId="{E2AB6B5F-D311-3035-8FFA-FB64F0B7A5B7}"/>
          </ac:picMkLst>
        </pc:picChg>
        <pc:picChg chg="add del mod">
          <ac:chgData name="Gail Elder" userId="c8f175c5e432c295" providerId="LiveId" clId="{CE6D1E44-B038-445E-A5B4-A1FE59CA9A66}" dt="2025-04-24T08:43:54.168" v="53" actId="478"/>
          <ac:picMkLst>
            <pc:docMk/>
            <pc:sldMk cId="684253912" sldId="590"/>
            <ac:picMk id="16" creationId="{766E74EA-E0E8-EA0D-6EF0-6A1F23BFF93B}"/>
          </ac:picMkLst>
        </pc:picChg>
        <pc:picChg chg="del">
          <ac:chgData name="Gail Elder" userId="c8f175c5e432c295" providerId="LiveId" clId="{CE6D1E44-B038-445E-A5B4-A1FE59CA9A66}" dt="2025-04-24T08:32:42.405" v="39" actId="478"/>
          <ac:picMkLst>
            <pc:docMk/>
            <pc:sldMk cId="684253912" sldId="590"/>
            <ac:picMk id="17" creationId="{4BBE8C28-3EAB-B8B3-39D5-A323DCFEC3B5}"/>
          </ac:picMkLst>
        </pc:picChg>
        <pc:picChg chg="add del mod">
          <ac:chgData name="Gail Elder" userId="c8f175c5e432c295" providerId="LiveId" clId="{CE6D1E44-B038-445E-A5B4-A1FE59CA9A66}" dt="2025-04-24T08:43:47.946" v="51" actId="478"/>
          <ac:picMkLst>
            <pc:docMk/>
            <pc:sldMk cId="684253912" sldId="590"/>
            <ac:picMk id="19" creationId="{220E38D4-C35C-5F8B-02C0-E2EA908AAE7F}"/>
          </ac:picMkLst>
        </pc:picChg>
        <pc:picChg chg="add del mod">
          <ac:chgData name="Gail Elder" userId="c8f175c5e432c295" providerId="LiveId" clId="{CE6D1E44-B038-445E-A5B4-A1FE59CA9A66}" dt="2025-04-24T08:44:20.313" v="60" actId="478"/>
          <ac:picMkLst>
            <pc:docMk/>
            <pc:sldMk cId="684253912" sldId="590"/>
            <ac:picMk id="21" creationId="{34B30753-345F-8FBC-64F7-A13904C374B9}"/>
          </ac:picMkLst>
        </pc:picChg>
        <pc:picChg chg="add mod">
          <ac:chgData name="Gail Elder" userId="c8f175c5e432c295" providerId="LiveId" clId="{CE6D1E44-B038-445E-A5B4-A1FE59CA9A66}" dt="2025-04-24T08:44:58.505" v="65" actId="1076"/>
          <ac:picMkLst>
            <pc:docMk/>
            <pc:sldMk cId="684253912" sldId="590"/>
            <ac:picMk id="23" creationId="{A1EE81C4-86B6-DFAB-15AB-7585A6837A74}"/>
          </ac:picMkLst>
        </pc:picChg>
      </pc:sldChg>
      <pc:sldChg chg="addSp modSp mod modAnim">
        <pc:chgData name="Gail Elder" userId="c8f175c5e432c295" providerId="LiveId" clId="{CE6D1E44-B038-445E-A5B4-A1FE59CA9A66}" dt="2025-04-24T09:03:44.666" v="86"/>
        <pc:sldMkLst>
          <pc:docMk/>
          <pc:sldMk cId="492373299" sldId="594"/>
        </pc:sldMkLst>
        <pc:spChg chg="mod">
          <ac:chgData name="Gail Elder" userId="c8f175c5e432c295" providerId="LiveId" clId="{CE6D1E44-B038-445E-A5B4-A1FE59CA9A66}" dt="2025-04-24T09:02:40.614" v="80" actId="14100"/>
          <ac:spMkLst>
            <pc:docMk/>
            <pc:sldMk cId="492373299" sldId="594"/>
            <ac:spMk id="3" creationId="{A2A6ED40-AA36-F00A-5936-45CD9AFB1535}"/>
          </ac:spMkLst>
        </pc:spChg>
        <pc:spChg chg="mod">
          <ac:chgData name="Gail Elder" userId="c8f175c5e432c295" providerId="LiveId" clId="{CE6D1E44-B038-445E-A5B4-A1FE59CA9A66}" dt="2025-04-24T09:02:50.723" v="81" actId="1076"/>
          <ac:spMkLst>
            <pc:docMk/>
            <pc:sldMk cId="492373299" sldId="594"/>
            <ac:spMk id="8" creationId="{F5A1E175-C8BE-17CD-99BE-F3BCAF459E2C}"/>
          </ac:spMkLst>
        </pc:spChg>
        <pc:spChg chg="mod">
          <ac:chgData name="Gail Elder" userId="c8f175c5e432c295" providerId="LiveId" clId="{CE6D1E44-B038-445E-A5B4-A1FE59CA9A66}" dt="2025-04-24T08:46:54.070" v="76" actId="1076"/>
          <ac:spMkLst>
            <pc:docMk/>
            <pc:sldMk cId="492373299" sldId="594"/>
            <ac:spMk id="12" creationId="{8A692942-3AB5-B6C3-1734-F10B61D32255}"/>
          </ac:spMkLst>
        </pc:spChg>
        <pc:picChg chg="add mod">
          <ac:chgData name="Gail Elder" userId="c8f175c5e432c295" providerId="LiveId" clId="{CE6D1E44-B038-445E-A5B4-A1FE59CA9A66}" dt="2025-04-24T09:03:29.347" v="84" actId="14100"/>
          <ac:picMkLst>
            <pc:docMk/>
            <pc:sldMk cId="492373299" sldId="594"/>
            <ac:picMk id="6" creationId="{3D31A37E-7088-E4C8-8087-BFE55FDFCD96}"/>
          </ac:picMkLst>
        </pc:picChg>
        <pc:picChg chg="mod">
          <ac:chgData name="Gail Elder" userId="c8f175c5e432c295" providerId="LiveId" clId="{CE6D1E44-B038-445E-A5B4-A1FE59CA9A66}" dt="2025-04-24T08:46:37.435" v="73" actId="1076"/>
          <ac:picMkLst>
            <pc:docMk/>
            <pc:sldMk cId="492373299" sldId="594"/>
            <ac:picMk id="14" creationId="{D8B71C2A-C5A7-5EB8-E354-D1B99DD7E72E}"/>
          </ac:picMkLst>
        </pc:picChg>
        <pc:picChg chg="mod">
          <ac:chgData name="Gail Elder" userId="c8f175c5e432c295" providerId="LiveId" clId="{CE6D1E44-B038-445E-A5B4-A1FE59CA9A66}" dt="2025-04-24T08:46:34.727" v="72" actId="1076"/>
          <ac:picMkLst>
            <pc:docMk/>
            <pc:sldMk cId="492373299" sldId="594"/>
            <ac:picMk id="17" creationId="{3F781728-3664-D704-9C91-867DA19E41EC}"/>
          </ac:picMkLst>
        </pc:picChg>
      </pc:sldChg>
      <pc:sldChg chg="add">
        <pc:chgData name="Gail Elder" userId="c8f175c5e432c295" providerId="LiveId" clId="{CE6D1E44-B038-445E-A5B4-A1FE59CA9A66}" dt="2025-04-24T08:32:28.629" v="34" actId="2890"/>
        <pc:sldMkLst>
          <pc:docMk/>
          <pc:sldMk cId="1527199670" sldId="600"/>
        </pc:sldMkLst>
      </pc:sldChg>
      <pc:sldChg chg="add del">
        <pc:chgData name="Gail Elder" userId="c8f175c5e432c295" providerId="LiveId" clId="{CE6D1E44-B038-445E-A5B4-A1FE59CA9A66}" dt="2025-04-24T08:32:26.010" v="33" actId="47"/>
        <pc:sldMkLst>
          <pc:docMk/>
          <pc:sldMk cId="1867992627" sldId="6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35905-071D-4526-8190-BA71630707FA}" type="datetimeFigureOut">
              <a:rPr lang="en-GB" smtClean="0"/>
              <a:t>24/04/2025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671B5-AB4B-402F-B65D-6C439681C087}" type="slidenum">
              <a:rPr lang="en-GB" smtClean="0"/>
              <a:t>‹#›</a:t>
            </a:fld>
            <a:endParaRPr lang="en-GB"/>
          </a:p>
        </p:txBody>
      </p:sp>
    </p:spTree>
    <p:extLst>
      <p:ext uri="{BB962C8B-B14F-4D97-AF65-F5344CB8AC3E}">
        <p14:creationId xmlns:p14="http://schemas.microsoft.com/office/powerpoint/2010/main" val="247630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Integrating all aspects of how we teach children reading, writing, listening and talking in EA.</a:t>
            </a:r>
            <a:endParaRPr lang="en-GB" dirty="0"/>
          </a:p>
        </p:txBody>
      </p:sp>
      <p:sp>
        <p:nvSpPr>
          <p:cNvPr id="4" name="Slide Number Placeholder 3"/>
          <p:cNvSpPr>
            <a:spLocks noGrp="1"/>
          </p:cNvSpPr>
          <p:nvPr>
            <p:ph type="sldNum" sz="quarter" idx="5"/>
          </p:nvPr>
        </p:nvSpPr>
        <p:spPr/>
        <p:txBody>
          <a:bodyPr/>
          <a:lstStyle/>
          <a:p>
            <a:fld id="{02B671B5-AB4B-402F-B65D-6C439681C087}" type="slidenum">
              <a:rPr lang="en-GB" smtClean="0"/>
              <a:t>1</a:t>
            </a:fld>
            <a:endParaRPr lang="en-GB"/>
          </a:p>
        </p:txBody>
      </p:sp>
    </p:spTree>
    <p:extLst>
      <p:ext uri="{BB962C8B-B14F-4D97-AF65-F5344CB8AC3E}">
        <p14:creationId xmlns:p14="http://schemas.microsoft.com/office/powerpoint/2010/main" val="2089633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English – most difficult language to learn to read and write.</a:t>
            </a:r>
          </a:p>
          <a:p>
            <a:r>
              <a:rPr lang="en-US" sz="1800" dirty="0">
                <a:effectLst/>
                <a:latin typeface="Comic Sans MS" panose="030F0702030302020204" pitchFamily="66" charset="0"/>
              </a:rPr>
              <a:t>Phonics gives children the key to unlocking this alphabetic code for their reading and spelling. </a:t>
            </a:r>
          </a:p>
          <a:p>
            <a:endParaRPr lang="en-US" sz="1800" dirty="0">
              <a:effectLst/>
              <a:latin typeface="Comic Sans MS" panose="030F0702030302020204" pitchFamily="66" charset="0"/>
            </a:endParaRPr>
          </a:p>
          <a:p>
            <a:r>
              <a:rPr lang="en-US" sz="1800" dirty="0">
                <a:solidFill>
                  <a:srgbClr val="000000"/>
                </a:solidFill>
                <a:effectLst/>
                <a:latin typeface="Comic Sans MS" panose="030F0702030302020204" pitchFamily="66" charset="0"/>
              </a:rPr>
              <a:t>But in P1 we will start with the simple code where one letter represents one sound in VC and CVC words.</a:t>
            </a:r>
          </a:p>
        </p:txBody>
      </p:sp>
      <p:sp>
        <p:nvSpPr>
          <p:cNvPr id="4" name="Slide Number Placeholder 3"/>
          <p:cNvSpPr>
            <a:spLocks noGrp="1"/>
          </p:cNvSpPr>
          <p:nvPr>
            <p:ph type="sldNum" sz="quarter" idx="5"/>
          </p:nvPr>
        </p:nvSpPr>
        <p:spPr/>
        <p:txBody>
          <a:bodyPr/>
          <a:lstStyle/>
          <a:p>
            <a:fld id="{D23ED170-D6D7-4123-B7EB-2B687C555BD6}" type="slidenum">
              <a:rPr lang="en-GB" smtClean="0"/>
              <a:t>10</a:t>
            </a:fld>
            <a:endParaRPr lang="en-GB" dirty="0"/>
          </a:p>
        </p:txBody>
      </p:sp>
    </p:spTree>
    <p:extLst>
      <p:ext uri="{BB962C8B-B14F-4D97-AF65-F5344CB8AC3E}">
        <p14:creationId xmlns:p14="http://schemas.microsoft.com/office/powerpoint/2010/main" val="2905271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children to know the letter/sound correspondences</a:t>
            </a:r>
          </a:p>
          <a:p>
            <a:r>
              <a:rPr lang="en-US" sz="1800" dirty="0">
                <a:solidFill>
                  <a:srgbClr val="000000"/>
                </a:solidFill>
                <a:effectLst/>
                <a:latin typeface="Comic Sans MS" panose="030F0702030302020204" pitchFamily="66" charset="0"/>
              </a:rPr>
              <a:t>So they can blend</a:t>
            </a:r>
          </a:p>
        </p:txBody>
      </p:sp>
      <p:sp>
        <p:nvSpPr>
          <p:cNvPr id="4" name="Slide Number Placeholder 3"/>
          <p:cNvSpPr>
            <a:spLocks noGrp="1"/>
          </p:cNvSpPr>
          <p:nvPr>
            <p:ph type="sldNum" sz="quarter" idx="5"/>
          </p:nvPr>
        </p:nvSpPr>
        <p:spPr/>
        <p:txBody>
          <a:bodyPr/>
          <a:lstStyle/>
          <a:p>
            <a:fld id="{D23ED170-D6D7-4123-B7EB-2B687C555BD6}" type="slidenum">
              <a:rPr lang="en-GB" smtClean="0"/>
              <a:t>11</a:t>
            </a:fld>
            <a:endParaRPr lang="en-GB" dirty="0"/>
          </a:p>
        </p:txBody>
      </p:sp>
    </p:spTree>
    <p:extLst>
      <p:ext uri="{BB962C8B-B14F-4D97-AF65-F5344CB8AC3E}">
        <p14:creationId xmlns:p14="http://schemas.microsoft.com/office/powerpoint/2010/main" val="3962797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children to know the letter/sound correspondences</a:t>
            </a:r>
          </a:p>
          <a:p>
            <a:r>
              <a:rPr lang="en-US" sz="1800" dirty="0">
                <a:solidFill>
                  <a:srgbClr val="000000"/>
                </a:solidFill>
                <a:effectLst/>
                <a:latin typeface="Comic Sans MS" panose="030F0702030302020204" pitchFamily="66" charset="0"/>
              </a:rPr>
              <a:t>So they can blend</a:t>
            </a:r>
          </a:p>
          <a:p>
            <a:r>
              <a:rPr lang="en-US" sz="1800" dirty="0">
                <a:solidFill>
                  <a:srgbClr val="000000"/>
                </a:solidFill>
                <a:effectLst/>
                <a:latin typeface="Comic Sans MS" panose="030F0702030302020204" pitchFamily="66" charset="0"/>
              </a:rPr>
              <a:t>And segment….on the screen</a:t>
            </a:r>
          </a:p>
          <a:p>
            <a:r>
              <a:rPr lang="en-US" sz="1800" dirty="0">
                <a:solidFill>
                  <a:srgbClr val="000000"/>
                </a:solidFill>
                <a:effectLst/>
                <a:latin typeface="Comic Sans MS" panose="030F0702030302020204" pitchFamily="66" charset="0"/>
              </a:rPr>
              <a:t>When it comes to writing in P1, we usually start off with children drawing: with their picture representing their words or story.  We will ask children to have a go – and use their phonics knowledge and the words they have learned. We do not ask them to copy writing. </a:t>
            </a:r>
          </a:p>
        </p:txBody>
      </p:sp>
      <p:sp>
        <p:nvSpPr>
          <p:cNvPr id="4" name="Slide Number Placeholder 3"/>
          <p:cNvSpPr>
            <a:spLocks noGrp="1"/>
          </p:cNvSpPr>
          <p:nvPr>
            <p:ph type="sldNum" sz="quarter" idx="5"/>
          </p:nvPr>
        </p:nvSpPr>
        <p:spPr/>
        <p:txBody>
          <a:bodyPr/>
          <a:lstStyle/>
          <a:p>
            <a:fld id="{D23ED170-D6D7-4123-B7EB-2B687C555BD6}" type="slidenum">
              <a:rPr lang="en-GB" smtClean="0"/>
              <a:t>12</a:t>
            </a:fld>
            <a:endParaRPr lang="en-GB" dirty="0"/>
          </a:p>
        </p:txBody>
      </p:sp>
    </p:spTree>
    <p:extLst>
      <p:ext uri="{BB962C8B-B14F-4D97-AF65-F5344CB8AC3E}">
        <p14:creationId xmlns:p14="http://schemas.microsoft.com/office/powerpoint/2010/main" val="944500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000000"/>
              </a:solidFill>
              <a:effectLst/>
              <a:latin typeface="Comic Sans MS" panose="030F0702030302020204" pitchFamily="66" charset="0"/>
            </a:endParaRPr>
          </a:p>
        </p:txBody>
      </p:sp>
      <p:sp>
        <p:nvSpPr>
          <p:cNvPr id="4" name="Slide Number Placeholder 3"/>
          <p:cNvSpPr>
            <a:spLocks noGrp="1"/>
          </p:cNvSpPr>
          <p:nvPr>
            <p:ph type="sldNum" sz="quarter" idx="5"/>
          </p:nvPr>
        </p:nvSpPr>
        <p:spPr/>
        <p:txBody>
          <a:bodyPr/>
          <a:lstStyle/>
          <a:p>
            <a:fld id="{D23ED170-D6D7-4123-B7EB-2B687C555BD6}" type="slidenum">
              <a:rPr lang="en-GB" smtClean="0"/>
              <a:t>13</a:t>
            </a:fld>
            <a:endParaRPr lang="en-GB" dirty="0"/>
          </a:p>
        </p:txBody>
      </p:sp>
    </p:spTree>
    <p:extLst>
      <p:ext uri="{BB962C8B-B14F-4D97-AF65-F5344CB8AC3E}">
        <p14:creationId xmlns:p14="http://schemas.microsoft.com/office/powerpoint/2010/main" val="3889846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word that we ask children to memorise by sight is the word ‘the’ – we teach this word very early in the programme and the children do not have the phonics knowledge to read it yet. When they meet &lt;I&gt; they have learned the /</a:t>
            </a:r>
            <a:r>
              <a:rPr lang="en-US" dirty="0" err="1"/>
              <a:t>i</a:t>
            </a:r>
            <a:r>
              <a:rPr lang="en-US" dirty="0"/>
              <a:t>/ sound. We teach them that sometimes this letter represents the sound /igh/. However, they can read the others using their sounds knowledge. We just point out the tricky bit, and children use their phonics knowledge to read the rest. That is how good readers read. </a:t>
            </a:r>
            <a:r>
              <a:rPr lang="en-US" dirty="0" err="1"/>
              <a:t>Memorising</a:t>
            </a:r>
            <a:r>
              <a:rPr lang="en-US" dirty="0"/>
              <a:t> words is not an efficient strategy as we cannot remember all the words we may come across.</a:t>
            </a:r>
            <a:endParaRPr lang="en-US" sz="1800" dirty="0">
              <a:solidFill>
                <a:srgbClr val="000000"/>
              </a:solidFill>
              <a:effectLst/>
              <a:latin typeface="Comic Sans MS" panose="030F0702030302020204" pitchFamily="66" charset="0"/>
            </a:endParaRPr>
          </a:p>
        </p:txBody>
      </p:sp>
      <p:sp>
        <p:nvSpPr>
          <p:cNvPr id="4" name="Slide Number Placeholder 3"/>
          <p:cNvSpPr>
            <a:spLocks noGrp="1"/>
          </p:cNvSpPr>
          <p:nvPr>
            <p:ph type="sldNum" sz="quarter" idx="5"/>
          </p:nvPr>
        </p:nvSpPr>
        <p:spPr/>
        <p:txBody>
          <a:bodyPr/>
          <a:lstStyle/>
          <a:p>
            <a:fld id="{D23ED170-D6D7-4123-B7EB-2B687C555BD6}" type="slidenum">
              <a:rPr lang="en-GB" smtClean="0"/>
              <a:t>14</a:t>
            </a:fld>
            <a:endParaRPr lang="en-GB" dirty="0"/>
          </a:p>
        </p:txBody>
      </p:sp>
    </p:spTree>
    <p:extLst>
      <p:ext uri="{BB962C8B-B14F-4D97-AF65-F5344CB8AC3E}">
        <p14:creationId xmlns:p14="http://schemas.microsoft.com/office/powerpoint/2010/main" val="2167150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A2E64-CE5D-33DF-1C55-E9B0C0F06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9147DE-25EB-C0BD-70C4-17D1E4A54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A1A5A-EC5F-D563-70A5-E6BE3D2901BC}"/>
              </a:ext>
            </a:extLst>
          </p:cNvPr>
          <p:cNvSpPr>
            <a:spLocks noGrp="1"/>
          </p:cNvSpPr>
          <p:nvPr>
            <p:ph type="body" idx="1"/>
          </p:nvPr>
        </p:nvSpPr>
        <p:spPr/>
        <p:txBody>
          <a:bodyPr/>
          <a:lstStyle/>
          <a:p>
            <a:r>
              <a:rPr lang="en-US" dirty="0"/>
              <a:t>The only word that we ask children to memorise by sight is the word ‘the’ – we teach this word very early in the programme and the children do not have the phonics knowledge to read it yet. When they meet &lt;I&gt; they have learned the /</a:t>
            </a:r>
            <a:r>
              <a:rPr lang="en-US" dirty="0" err="1"/>
              <a:t>i</a:t>
            </a:r>
            <a:r>
              <a:rPr lang="en-US" dirty="0"/>
              <a:t>/ sound. We teach them that sometimes this letter represents the sound /igh/. However, they can read the others using their sounds knowledge. We just point out the tricky bit, and children use their phonics knowledge to read the rest. That is how good readers read. </a:t>
            </a:r>
            <a:r>
              <a:rPr lang="en-US" dirty="0" err="1"/>
              <a:t>Memorising</a:t>
            </a:r>
            <a:r>
              <a:rPr lang="en-US" dirty="0"/>
              <a:t> words is not an efficient strategy as we cannot remember all the words we may come across.</a:t>
            </a:r>
            <a:endParaRPr lang="en-US" sz="1800" dirty="0">
              <a:solidFill>
                <a:srgbClr val="000000"/>
              </a:solidFill>
              <a:effectLst/>
              <a:latin typeface="Comic Sans MS" panose="030F0702030302020204" pitchFamily="66" charset="0"/>
            </a:endParaRPr>
          </a:p>
        </p:txBody>
      </p:sp>
      <p:sp>
        <p:nvSpPr>
          <p:cNvPr id="4" name="Slide Number Placeholder 3">
            <a:extLst>
              <a:ext uri="{FF2B5EF4-FFF2-40B4-BE49-F238E27FC236}">
                <a16:creationId xmlns:a16="http://schemas.microsoft.com/office/drawing/2014/main" id="{531DD0F7-1274-BD13-9CAE-8355689C2D3A}"/>
              </a:ext>
            </a:extLst>
          </p:cNvPr>
          <p:cNvSpPr>
            <a:spLocks noGrp="1"/>
          </p:cNvSpPr>
          <p:nvPr>
            <p:ph type="sldNum" sz="quarter" idx="5"/>
          </p:nvPr>
        </p:nvSpPr>
        <p:spPr/>
        <p:txBody>
          <a:bodyPr/>
          <a:lstStyle/>
          <a:p>
            <a:fld id="{D23ED170-D6D7-4123-B7EB-2B687C555BD6}" type="slidenum">
              <a:rPr lang="en-GB" smtClean="0"/>
              <a:t>15</a:t>
            </a:fld>
            <a:endParaRPr lang="en-GB" dirty="0"/>
          </a:p>
        </p:txBody>
      </p:sp>
    </p:spTree>
    <p:extLst>
      <p:ext uri="{BB962C8B-B14F-4D97-AF65-F5344CB8AC3E}">
        <p14:creationId xmlns:p14="http://schemas.microsoft.com/office/powerpoint/2010/main" val="2958365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59244-FE7F-2F45-CCE0-11A31E252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49DDC-C07A-7800-DC1D-55F987A23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A89C6C-9003-B94D-7E70-32D928E0DB1E}"/>
              </a:ext>
            </a:extLst>
          </p:cNvPr>
          <p:cNvSpPr>
            <a:spLocks noGrp="1"/>
          </p:cNvSpPr>
          <p:nvPr>
            <p:ph type="body" idx="1"/>
          </p:nvPr>
        </p:nvSpPr>
        <p:spPr/>
        <p:txBody>
          <a:bodyPr/>
          <a:lstStyle/>
          <a:p>
            <a:r>
              <a:rPr lang="en-US" sz="1800" dirty="0">
                <a:solidFill>
                  <a:srgbClr val="000000"/>
                </a:solidFill>
                <a:effectLst/>
                <a:latin typeface="Comic Sans MS" panose="030F0702030302020204" pitchFamily="66" charset="0"/>
              </a:rPr>
              <a:t>Decodable books – these are books for children to be successful as they begin their reading journey. They are books that are matched to the sounds that have been taught in class. They might not be inspirational in terms of the storyline or vocabulary. They are not meant to be. They are for children to put into practice their phonics knowledge and skills – recognizing the sounds represented by letters and blending them to make words.</a:t>
            </a:r>
          </a:p>
          <a:p>
            <a:pPr algn="l">
              <a:buNone/>
            </a:pPr>
            <a:r>
              <a:rPr lang="en-US" sz="2800" b="0" i="0" dirty="0">
                <a:solidFill>
                  <a:srgbClr val="050505"/>
                </a:solidFill>
                <a:effectLst/>
                <a:latin typeface="inherit"/>
              </a:rPr>
              <a:t>Once children have mastered Phonics learning to read doesn't stop there! It is essential that we recognise the importance of fluency in the journey to become effective and enthusiastic readers.</a:t>
            </a:r>
          </a:p>
          <a:p>
            <a:pPr algn="l"/>
            <a:r>
              <a:rPr lang="en-US" sz="2800" b="0" i="0" dirty="0">
                <a:solidFill>
                  <a:srgbClr val="050505"/>
                </a:solidFill>
                <a:effectLst/>
                <a:latin typeface="inherit"/>
              </a:rPr>
              <a:t>We give a lot of time to explicitly teach Phonics and assess comprehension but do you put as much emphasis on teaching fluency? Fluency makes reading easier and consequently learning easier too! </a:t>
            </a:r>
          </a:p>
        </p:txBody>
      </p:sp>
      <p:sp>
        <p:nvSpPr>
          <p:cNvPr id="4" name="Slide Number Placeholder 3">
            <a:extLst>
              <a:ext uri="{FF2B5EF4-FFF2-40B4-BE49-F238E27FC236}">
                <a16:creationId xmlns:a16="http://schemas.microsoft.com/office/drawing/2014/main" id="{5D120EEB-8C4F-AC7A-E555-B359EF8DDECE}"/>
              </a:ext>
            </a:extLst>
          </p:cNvPr>
          <p:cNvSpPr>
            <a:spLocks noGrp="1"/>
          </p:cNvSpPr>
          <p:nvPr>
            <p:ph type="sldNum" sz="quarter" idx="5"/>
          </p:nvPr>
        </p:nvSpPr>
        <p:spPr/>
        <p:txBody>
          <a:bodyPr/>
          <a:lstStyle/>
          <a:p>
            <a:fld id="{D23ED170-D6D7-4123-B7EB-2B687C555BD6}" type="slidenum">
              <a:rPr lang="en-GB" smtClean="0"/>
              <a:t>16</a:t>
            </a:fld>
            <a:endParaRPr lang="en-GB" dirty="0"/>
          </a:p>
        </p:txBody>
      </p:sp>
    </p:spTree>
    <p:extLst>
      <p:ext uri="{BB962C8B-B14F-4D97-AF65-F5344CB8AC3E}">
        <p14:creationId xmlns:p14="http://schemas.microsoft.com/office/powerpoint/2010/main" val="3491369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sz="2800" b="0" i="0" dirty="0">
                <a:solidFill>
                  <a:srgbClr val="050505"/>
                </a:solidFill>
                <a:effectLst/>
                <a:latin typeface="inherit"/>
              </a:rPr>
              <a:t>Once children have mastered Phonics learning to read doesn't stop there! It is essential that we recognise the importance of fluency in the journey to become effective and enthusiastic readers. We need children to learn to read with automaticity, accuracy and enough speed to sound like normal speech, so they can devote enough of their brain bandwidth to think about what they are reading.</a:t>
            </a:r>
          </a:p>
          <a:p>
            <a:pPr algn="l"/>
            <a:r>
              <a:rPr lang="en-US" sz="2800" b="0" i="0" dirty="0">
                <a:solidFill>
                  <a:srgbClr val="050505"/>
                </a:solidFill>
                <a:effectLst/>
                <a:latin typeface="inherit"/>
              </a:rPr>
              <a:t>Fluency makes reading easier and consequently learning easier too! </a:t>
            </a:r>
          </a:p>
        </p:txBody>
      </p:sp>
      <p:sp>
        <p:nvSpPr>
          <p:cNvPr id="4" name="Slide Number Placeholder 3"/>
          <p:cNvSpPr>
            <a:spLocks noGrp="1"/>
          </p:cNvSpPr>
          <p:nvPr>
            <p:ph type="sldNum" sz="quarter" idx="5"/>
          </p:nvPr>
        </p:nvSpPr>
        <p:spPr/>
        <p:txBody>
          <a:bodyPr/>
          <a:lstStyle/>
          <a:p>
            <a:fld id="{D23ED170-D6D7-4123-B7EB-2B687C555BD6}" type="slidenum">
              <a:rPr lang="en-GB" smtClean="0"/>
              <a:t>17</a:t>
            </a:fld>
            <a:endParaRPr lang="en-GB" dirty="0"/>
          </a:p>
        </p:txBody>
      </p:sp>
    </p:spTree>
    <p:extLst>
      <p:ext uri="{BB962C8B-B14F-4D97-AF65-F5344CB8AC3E}">
        <p14:creationId xmlns:p14="http://schemas.microsoft.com/office/powerpoint/2010/main" val="2341419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78DBC-B1DD-C3E3-740C-33A905793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CFDD8-D655-F3FF-8861-EAFB99848B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136B1-A381-EEAF-E58E-4D661658F073}"/>
              </a:ext>
            </a:extLst>
          </p:cNvPr>
          <p:cNvSpPr>
            <a:spLocks noGrp="1"/>
          </p:cNvSpPr>
          <p:nvPr>
            <p:ph type="body" idx="1"/>
          </p:nvPr>
        </p:nvSpPr>
        <p:spPr/>
        <p:txBody>
          <a:bodyPr/>
          <a:lstStyle/>
          <a:p>
            <a:r>
              <a:rPr lang="en-US" sz="1800" dirty="0">
                <a:solidFill>
                  <a:srgbClr val="000000"/>
                </a:solidFill>
                <a:effectLst/>
                <a:latin typeface="Comic Sans MS" panose="030F0702030302020204" pitchFamily="66" charset="0"/>
              </a:rPr>
              <a:t>We do also read lots of other inspirational books. These are the books that have the wonderful pictures, fantastic characters and interesting vocabulary. They can be full of facts. These are the books that we read to children to develop their language comprehension and their vocabulary – and hopefully help inspire them with a love of books. Another key thing about reading as your children move through the school – they need to be able to read to learn about lots of different subjects. They move from learning to read to reading to learn. </a:t>
            </a:r>
          </a:p>
        </p:txBody>
      </p:sp>
      <p:sp>
        <p:nvSpPr>
          <p:cNvPr id="4" name="Slide Number Placeholder 3">
            <a:extLst>
              <a:ext uri="{FF2B5EF4-FFF2-40B4-BE49-F238E27FC236}">
                <a16:creationId xmlns:a16="http://schemas.microsoft.com/office/drawing/2014/main" id="{4616CFD2-19F6-26BC-2324-FE64A3917237}"/>
              </a:ext>
            </a:extLst>
          </p:cNvPr>
          <p:cNvSpPr>
            <a:spLocks noGrp="1"/>
          </p:cNvSpPr>
          <p:nvPr>
            <p:ph type="sldNum" sz="quarter" idx="5"/>
          </p:nvPr>
        </p:nvSpPr>
        <p:spPr/>
        <p:txBody>
          <a:bodyPr/>
          <a:lstStyle/>
          <a:p>
            <a:fld id="{D23ED170-D6D7-4123-B7EB-2B687C555BD6}" type="slidenum">
              <a:rPr lang="en-GB" smtClean="0"/>
              <a:t>18</a:t>
            </a:fld>
            <a:endParaRPr lang="en-GB" dirty="0"/>
          </a:p>
        </p:txBody>
      </p:sp>
    </p:spTree>
    <p:extLst>
      <p:ext uri="{BB962C8B-B14F-4D97-AF65-F5344CB8AC3E}">
        <p14:creationId xmlns:p14="http://schemas.microsoft.com/office/powerpoint/2010/main" val="1254816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7756C-5527-9BBA-C6CD-2227AAF36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9C2FDF-3A85-AC3E-BD3A-E162FFCF5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4597D-2E97-066B-1612-A42E94E8532F}"/>
              </a:ext>
            </a:extLst>
          </p:cNvPr>
          <p:cNvSpPr>
            <a:spLocks noGrp="1"/>
          </p:cNvSpPr>
          <p:nvPr>
            <p:ph type="body" idx="1"/>
          </p:nvPr>
        </p:nvSpPr>
        <p:spPr/>
        <p:txBody>
          <a:bodyPr/>
          <a:lstStyle/>
          <a:p>
            <a:r>
              <a:rPr lang="en-US" sz="1800" dirty="0">
                <a:solidFill>
                  <a:srgbClr val="000000"/>
                </a:solidFill>
                <a:effectLst/>
                <a:latin typeface="Comic Sans MS" panose="030F0702030302020204" pitchFamily="66" charset="0"/>
              </a:rPr>
              <a:t>We teach children to use different comprehension strategies to use to help them understand what they read.</a:t>
            </a:r>
          </a:p>
        </p:txBody>
      </p:sp>
      <p:sp>
        <p:nvSpPr>
          <p:cNvPr id="4" name="Slide Number Placeholder 3">
            <a:extLst>
              <a:ext uri="{FF2B5EF4-FFF2-40B4-BE49-F238E27FC236}">
                <a16:creationId xmlns:a16="http://schemas.microsoft.com/office/drawing/2014/main" id="{E73C6834-E948-5C5B-8399-BDFDA100102F}"/>
              </a:ext>
            </a:extLst>
          </p:cNvPr>
          <p:cNvSpPr>
            <a:spLocks noGrp="1"/>
          </p:cNvSpPr>
          <p:nvPr>
            <p:ph type="sldNum" sz="quarter" idx="5"/>
          </p:nvPr>
        </p:nvSpPr>
        <p:spPr/>
        <p:txBody>
          <a:bodyPr/>
          <a:lstStyle/>
          <a:p>
            <a:fld id="{D23ED170-D6D7-4123-B7EB-2B687C555BD6}" type="slidenum">
              <a:rPr lang="en-GB" smtClean="0"/>
              <a:t>19</a:t>
            </a:fld>
            <a:endParaRPr lang="en-GB" dirty="0"/>
          </a:p>
        </p:txBody>
      </p:sp>
    </p:spTree>
    <p:extLst>
      <p:ext uri="{BB962C8B-B14F-4D97-AF65-F5344CB8AC3E}">
        <p14:creationId xmlns:p14="http://schemas.microsoft.com/office/powerpoint/2010/main" val="1670508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Comic Sans MS" panose="030F0702030302020204" pitchFamily="66" charset="0"/>
              </a:rPr>
              <a:t>Reading is one of the most important things we can teach our children.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Comic Sans MS" panose="030F0702030302020204" pitchFamily="66" charset="0"/>
              </a:rPr>
              <a:t>I can’t remember learning to read, but I can remember absolutely loving reading Enid Blyton books when I was about 8 or 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Comic Sans MS" panose="030F0702030302020204" pitchFamily="66" charset="0"/>
              </a:rPr>
              <a:t>You may have learned to read during the time when teaching methods included giving children home lists of words to remember.  At that time, it was believed that because good readers instantly recognise all the words they read, we needed children to instantly recognise the words they read. Over the past 50 years there have been lots of approaches to how children are taught to read. But due to huge amounts of research, we can confidently say that the best way to teach the mechanics of reading is to teach systematic phonics.</a:t>
            </a:r>
          </a:p>
          <a:p>
            <a:endParaRPr lang="en-GB" dirty="0"/>
          </a:p>
        </p:txBody>
      </p:sp>
      <p:sp>
        <p:nvSpPr>
          <p:cNvPr id="4" name="Slide Number Placeholder 3"/>
          <p:cNvSpPr>
            <a:spLocks noGrp="1"/>
          </p:cNvSpPr>
          <p:nvPr>
            <p:ph type="sldNum" sz="quarter" idx="5"/>
          </p:nvPr>
        </p:nvSpPr>
        <p:spPr/>
        <p:txBody>
          <a:bodyPr/>
          <a:lstStyle/>
          <a:p>
            <a:fld id="{D23ED170-D6D7-4123-B7EB-2B687C555BD6}" type="slidenum">
              <a:rPr lang="en-GB" smtClean="0"/>
              <a:t>2</a:t>
            </a:fld>
            <a:endParaRPr lang="en-GB" dirty="0"/>
          </a:p>
        </p:txBody>
      </p:sp>
    </p:spTree>
    <p:extLst>
      <p:ext uri="{BB962C8B-B14F-4D97-AF65-F5344CB8AC3E}">
        <p14:creationId xmlns:p14="http://schemas.microsoft.com/office/powerpoint/2010/main" val="30008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Noto Sans" panose="020B0502040504020204" pitchFamily="34" charset="0"/>
              </a:rPr>
              <a:t>Make sure child has any ear and eye tests available. Glue ear fact: it is estimated that 1 in 5 children around the age of 2 will be affected by glue ear at any given time. About 8 in every 10 children will have had glue ear at least once by the time they’re 10 years old.</a:t>
            </a:r>
          </a:p>
          <a:p>
            <a:r>
              <a:rPr lang="en-US" sz="1800" dirty="0">
                <a:solidFill>
                  <a:srgbClr val="000000"/>
                </a:solidFill>
                <a:effectLst/>
                <a:latin typeface="Noto Sans" panose="020B0502040504020204" pitchFamily="34" charset="0"/>
              </a:rPr>
              <a:t>Books are where we find the most interesting vocabulary.</a:t>
            </a:r>
          </a:p>
          <a:p>
            <a:r>
              <a:rPr lang="en-US" sz="1800" dirty="0">
                <a:solidFill>
                  <a:srgbClr val="000000"/>
                </a:solidFill>
                <a:effectLst/>
                <a:latin typeface="Noto Sans" panose="020B0502040504020204" pitchFamily="34" charset="0"/>
              </a:rPr>
              <a:t>Books can teach us lots of information and facts about our world. Having this vocabulary and knowledge is one of the greatest foundations you can provide your child for becoming a reader and writer. </a:t>
            </a:r>
          </a:p>
        </p:txBody>
      </p:sp>
      <p:sp>
        <p:nvSpPr>
          <p:cNvPr id="4" name="Slide Number Placeholder 3"/>
          <p:cNvSpPr>
            <a:spLocks noGrp="1"/>
          </p:cNvSpPr>
          <p:nvPr>
            <p:ph type="sldNum" sz="quarter" idx="5"/>
          </p:nvPr>
        </p:nvSpPr>
        <p:spPr/>
        <p:txBody>
          <a:bodyPr/>
          <a:lstStyle/>
          <a:p>
            <a:fld id="{D23ED170-D6D7-4123-B7EB-2B687C555BD6}" type="slidenum">
              <a:rPr lang="en-GB" smtClean="0"/>
              <a:t>20</a:t>
            </a:fld>
            <a:endParaRPr lang="en-GB" dirty="0"/>
          </a:p>
        </p:txBody>
      </p:sp>
    </p:spTree>
    <p:extLst>
      <p:ext uri="{BB962C8B-B14F-4D97-AF65-F5344CB8AC3E}">
        <p14:creationId xmlns:p14="http://schemas.microsoft.com/office/powerpoint/2010/main" val="3979711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entury Gothic,sans-serif"/>
              </a:rPr>
              <a:t>Phonological and phonemic awareness</a:t>
            </a:r>
            <a:r>
              <a:rPr lang="en-US" sz="1800" dirty="0">
                <a:effectLst/>
                <a:latin typeface="Century Gothic,sans-serif"/>
              </a:rPr>
              <a:t> are key to children’s progress in developing their phonics skills, Phonological awareness is how we break down spoken language into smaller parts: such as rhyme, alliteration, syllables, words and onset and rime. The final part of this process is the breakdown of words into individual sounds known as phonemes. This is referred to as phonemic awareness.</a:t>
            </a:r>
            <a:r>
              <a:rPr lang="en-US" sz="1800" dirty="0">
                <a:effectLst/>
                <a:latin typeface="Noto Sans" panose="020B0502040504020204" pitchFamily="34" charset="0"/>
              </a:rPr>
              <a:t> This helps us with phonics code. At the start of P1 and throughout, we have a focus on the PA skills and assess them during daily activities and play. Where there are gaps e.g. in being able to sit still and listen, or in being able to pick out words in a sentence, we build in activities to develop those skills. We keep an eye on PA skills as gaps in this can flag up future difficulties. </a:t>
            </a:r>
          </a:p>
          <a:p>
            <a:r>
              <a:rPr lang="en-US" sz="1800" dirty="0">
                <a:solidFill>
                  <a:srgbClr val="000000"/>
                </a:solidFill>
                <a:effectLst/>
                <a:latin typeface="Noto Sans" panose="020B0502040504020204" pitchFamily="34" charset="0"/>
              </a:rPr>
              <a:t>Print awareness is about knowing which way we read the words, how we handle a book – what’s on the cover etc.</a:t>
            </a:r>
          </a:p>
        </p:txBody>
      </p:sp>
      <p:sp>
        <p:nvSpPr>
          <p:cNvPr id="4" name="Slide Number Placeholder 3"/>
          <p:cNvSpPr>
            <a:spLocks noGrp="1"/>
          </p:cNvSpPr>
          <p:nvPr>
            <p:ph type="sldNum" sz="quarter" idx="5"/>
          </p:nvPr>
        </p:nvSpPr>
        <p:spPr/>
        <p:txBody>
          <a:bodyPr/>
          <a:lstStyle/>
          <a:p>
            <a:fld id="{D23ED170-D6D7-4123-B7EB-2B687C555BD6}" type="slidenum">
              <a:rPr lang="en-GB" smtClean="0"/>
              <a:t>3</a:t>
            </a:fld>
            <a:endParaRPr lang="en-GB" dirty="0"/>
          </a:p>
        </p:txBody>
      </p:sp>
    </p:spTree>
    <p:extLst>
      <p:ext uri="{BB962C8B-B14F-4D97-AF65-F5344CB8AC3E}">
        <p14:creationId xmlns:p14="http://schemas.microsoft.com/office/powerpoint/2010/main" val="2423416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Noto Sans" panose="020B0502040504020204" pitchFamily="34" charset="0"/>
              </a:rPr>
              <a:t>At this stage in P1 – use the sounds of letters not the names. </a:t>
            </a:r>
          </a:p>
        </p:txBody>
      </p:sp>
      <p:sp>
        <p:nvSpPr>
          <p:cNvPr id="4" name="Slide Number Placeholder 3"/>
          <p:cNvSpPr>
            <a:spLocks noGrp="1"/>
          </p:cNvSpPr>
          <p:nvPr>
            <p:ph type="sldNum" sz="quarter" idx="5"/>
          </p:nvPr>
        </p:nvSpPr>
        <p:spPr/>
        <p:txBody>
          <a:bodyPr/>
          <a:lstStyle/>
          <a:p>
            <a:fld id="{D23ED170-D6D7-4123-B7EB-2B687C555BD6}" type="slidenum">
              <a:rPr lang="en-GB" smtClean="0"/>
              <a:t>4</a:t>
            </a:fld>
            <a:endParaRPr lang="en-GB" dirty="0"/>
          </a:p>
        </p:txBody>
      </p:sp>
    </p:spTree>
    <p:extLst>
      <p:ext uri="{BB962C8B-B14F-4D97-AF65-F5344CB8AC3E}">
        <p14:creationId xmlns:p14="http://schemas.microsoft.com/office/powerpoint/2010/main" val="35603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Noto Sans" panose="020B0502040504020204" pitchFamily="34" charset="0"/>
              </a:rPr>
              <a:t>At this stage in P1 – use the sounds of letters not the names. </a:t>
            </a:r>
          </a:p>
        </p:txBody>
      </p:sp>
      <p:sp>
        <p:nvSpPr>
          <p:cNvPr id="4" name="Slide Number Placeholder 3"/>
          <p:cNvSpPr>
            <a:spLocks noGrp="1"/>
          </p:cNvSpPr>
          <p:nvPr>
            <p:ph type="sldNum" sz="quarter" idx="5"/>
          </p:nvPr>
        </p:nvSpPr>
        <p:spPr/>
        <p:txBody>
          <a:bodyPr/>
          <a:lstStyle/>
          <a:p>
            <a:fld id="{D23ED170-D6D7-4123-B7EB-2B687C555BD6}" type="slidenum">
              <a:rPr lang="en-GB" smtClean="0"/>
              <a:t>5</a:t>
            </a:fld>
            <a:endParaRPr lang="en-GB" dirty="0"/>
          </a:p>
        </p:txBody>
      </p:sp>
    </p:spTree>
    <p:extLst>
      <p:ext uri="{BB962C8B-B14F-4D97-AF65-F5344CB8AC3E}">
        <p14:creationId xmlns:p14="http://schemas.microsoft.com/office/powerpoint/2010/main" val="401113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Noto Sans" panose="020B0502040504020204" pitchFamily="34" charset="0"/>
              </a:rPr>
              <a:t>At this stage in P1 – use the sounds of letters not the names. </a:t>
            </a:r>
          </a:p>
        </p:txBody>
      </p:sp>
      <p:sp>
        <p:nvSpPr>
          <p:cNvPr id="4" name="Slide Number Placeholder 3"/>
          <p:cNvSpPr>
            <a:spLocks noGrp="1"/>
          </p:cNvSpPr>
          <p:nvPr>
            <p:ph type="sldNum" sz="quarter" idx="5"/>
          </p:nvPr>
        </p:nvSpPr>
        <p:spPr/>
        <p:txBody>
          <a:bodyPr/>
          <a:lstStyle/>
          <a:p>
            <a:fld id="{D23ED170-D6D7-4123-B7EB-2B687C555BD6}" type="slidenum">
              <a:rPr lang="en-GB" smtClean="0"/>
              <a:t>6</a:t>
            </a:fld>
            <a:endParaRPr lang="en-GB" dirty="0"/>
          </a:p>
        </p:txBody>
      </p:sp>
    </p:spTree>
    <p:extLst>
      <p:ext uri="{BB962C8B-B14F-4D97-AF65-F5344CB8AC3E}">
        <p14:creationId xmlns:p14="http://schemas.microsoft.com/office/powerpoint/2010/main" val="3786902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Noto Sans" panose="020B0502040504020204" pitchFamily="34" charset="0"/>
              </a:rPr>
              <a:t>At this stage in P1 – use the sounds of letters not the names. </a:t>
            </a:r>
          </a:p>
        </p:txBody>
      </p:sp>
      <p:sp>
        <p:nvSpPr>
          <p:cNvPr id="4" name="Slide Number Placeholder 3"/>
          <p:cNvSpPr>
            <a:spLocks noGrp="1"/>
          </p:cNvSpPr>
          <p:nvPr>
            <p:ph type="sldNum" sz="quarter" idx="5"/>
          </p:nvPr>
        </p:nvSpPr>
        <p:spPr/>
        <p:txBody>
          <a:bodyPr/>
          <a:lstStyle/>
          <a:p>
            <a:fld id="{D23ED170-D6D7-4123-B7EB-2B687C555BD6}" type="slidenum">
              <a:rPr lang="en-GB" smtClean="0"/>
              <a:t>7</a:t>
            </a:fld>
            <a:endParaRPr lang="en-GB" dirty="0"/>
          </a:p>
        </p:txBody>
      </p:sp>
    </p:spTree>
    <p:extLst>
      <p:ext uri="{BB962C8B-B14F-4D97-AF65-F5344CB8AC3E}">
        <p14:creationId xmlns:p14="http://schemas.microsoft.com/office/powerpoint/2010/main" val="3536356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Phonics teaches the link between the words we say or think, and the words that are written on the page. When we speak, all our speech sounds or phonemes, will have a letter or grapheme to represent them in writing. That is what phonics is</a:t>
            </a:r>
            <a:r>
              <a:rPr lang="en-US" b="0" i="0" dirty="0">
                <a:solidFill>
                  <a:srgbClr val="202124"/>
                </a:solidFill>
                <a:effectLst/>
                <a:latin typeface="arial" panose="020B0604020202020204" pitchFamily="34" charset="0"/>
              </a:rPr>
              <a:t>. It is a code – the alphabetic code and we need to teach children the code and not leave them to work it out for themselves. Systematic synthetic phonics helps us teach the alphabetic code. </a:t>
            </a:r>
            <a:r>
              <a:rPr lang="en-GB" dirty="0"/>
              <a:t>We continue teaching the code until all the complex letter to sound correspondences have been taught. This means we carry on teaching phonics throughout primary school. At later stages it is our ‘go to’ spelling strategy. As an adult, it is how we read a word we have never seen before. </a:t>
            </a:r>
          </a:p>
        </p:txBody>
      </p:sp>
      <p:sp>
        <p:nvSpPr>
          <p:cNvPr id="4" name="Slide Number Placeholder 3"/>
          <p:cNvSpPr>
            <a:spLocks noGrp="1"/>
          </p:cNvSpPr>
          <p:nvPr>
            <p:ph type="sldNum" sz="quarter" idx="5"/>
          </p:nvPr>
        </p:nvSpPr>
        <p:spPr/>
        <p:txBody>
          <a:bodyPr/>
          <a:lstStyle/>
          <a:p>
            <a:fld id="{87DB9D64-14C6-49B4-B691-D8E809CAD345}" type="slidenum">
              <a:rPr lang="en-GB" smtClean="0"/>
              <a:t>8</a:t>
            </a:fld>
            <a:endParaRPr lang="en-GB"/>
          </a:p>
        </p:txBody>
      </p:sp>
    </p:spTree>
    <p:extLst>
      <p:ext uri="{BB962C8B-B14F-4D97-AF65-F5344CB8AC3E}">
        <p14:creationId xmlns:p14="http://schemas.microsoft.com/office/powerpoint/2010/main" val="286937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DB9D64-14C6-49B4-B691-D8E809CAD345}" type="slidenum">
              <a:rPr lang="en-GB" smtClean="0"/>
              <a:t>9</a:t>
            </a:fld>
            <a:endParaRPr lang="en-GB"/>
          </a:p>
        </p:txBody>
      </p:sp>
    </p:spTree>
    <p:extLst>
      <p:ext uri="{BB962C8B-B14F-4D97-AF65-F5344CB8AC3E}">
        <p14:creationId xmlns:p14="http://schemas.microsoft.com/office/powerpoint/2010/main" val="13444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7BED-22FF-8FE8-4CA3-738CF05E7C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BF14365-32D0-E931-E3DB-DF2857D4C7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F89F77-B492-B0D1-B844-F3F75A5ABC8E}"/>
              </a:ext>
            </a:extLst>
          </p:cNvPr>
          <p:cNvSpPr>
            <a:spLocks noGrp="1"/>
          </p:cNvSpPr>
          <p:nvPr>
            <p:ph type="dt" sz="half" idx="10"/>
          </p:nvPr>
        </p:nvSpPr>
        <p:spPr/>
        <p:txBody>
          <a:bodyPr/>
          <a:lstStyle/>
          <a:p>
            <a:fld id="{F1F413F2-70D0-4C2B-8B52-78E8290196A9}" type="datetimeFigureOut">
              <a:rPr lang="en-GB" smtClean="0"/>
              <a:t>24/04/2025</a:t>
            </a:fld>
            <a:endParaRPr lang="en-GB"/>
          </a:p>
        </p:txBody>
      </p:sp>
      <p:sp>
        <p:nvSpPr>
          <p:cNvPr id="5" name="Footer Placeholder 4">
            <a:extLst>
              <a:ext uri="{FF2B5EF4-FFF2-40B4-BE49-F238E27FC236}">
                <a16:creationId xmlns:a16="http://schemas.microsoft.com/office/drawing/2014/main" id="{5D60FA3D-0FDA-A1FE-7E00-B898293F29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8F71C2-4FAB-2A8A-F4C4-21ACF8C45231}"/>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124976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46F4-FC86-FE3C-6AAD-0EFFC66991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301973-30F1-8F16-C186-322DAD470D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34AB4-CC6A-6066-8ECA-A861C79C8B12}"/>
              </a:ext>
            </a:extLst>
          </p:cNvPr>
          <p:cNvSpPr>
            <a:spLocks noGrp="1"/>
          </p:cNvSpPr>
          <p:nvPr>
            <p:ph type="dt" sz="half" idx="10"/>
          </p:nvPr>
        </p:nvSpPr>
        <p:spPr/>
        <p:txBody>
          <a:bodyPr/>
          <a:lstStyle/>
          <a:p>
            <a:fld id="{F1F413F2-70D0-4C2B-8B52-78E8290196A9}" type="datetimeFigureOut">
              <a:rPr lang="en-GB" smtClean="0"/>
              <a:t>24/04/2025</a:t>
            </a:fld>
            <a:endParaRPr lang="en-GB"/>
          </a:p>
        </p:txBody>
      </p:sp>
      <p:sp>
        <p:nvSpPr>
          <p:cNvPr id="5" name="Footer Placeholder 4">
            <a:extLst>
              <a:ext uri="{FF2B5EF4-FFF2-40B4-BE49-F238E27FC236}">
                <a16:creationId xmlns:a16="http://schemas.microsoft.com/office/drawing/2014/main" id="{4BB086D0-B37E-B617-7AEC-489B7B2C05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4EAD3E-FE66-EA61-DD92-213C4152F59D}"/>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6116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8D97A7-A024-03A5-7F00-7FDC8E074F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557034-5964-CEB2-B5DC-693D70F9A9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F1B01B-C6D0-2BDE-6116-8EF61720EA6C}"/>
              </a:ext>
            </a:extLst>
          </p:cNvPr>
          <p:cNvSpPr>
            <a:spLocks noGrp="1"/>
          </p:cNvSpPr>
          <p:nvPr>
            <p:ph type="dt" sz="half" idx="10"/>
          </p:nvPr>
        </p:nvSpPr>
        <p:spPr/>
        <p:txBody>
          <a:bodyPr/>
          <a:lstStyle/>
          <a:p>
            <a:fld id="{F1F413F2-70D0-4C2B-8B52-78E8290196A9}" type="datetimeFigureOut">
              <a:rPr lang="en-GB" smtClean="0"/>
              <a:t>24/04/2025</a:t>
            </a:fld>
            <a:endParaRPr lang="en-GB"/>
          </a:p>
        </p:txBody>
      </p:sp>
      <p:sp>
        <p:nvSpPr>
          <p:cNvPr id="5" name="Footer Placeholder 4">
            <a:extLst>
              <a:ext uri="{FF2B5EF4-FFF2-40B4-BE49-F238E27FC236}">
                <a16:creationId xmlns:a16="http://schemas.microsoft.com/office/drawing/2014/main" id="{D7DDD699-FAB1-2984-3FD2-06CB306975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B897F8-9CE3-F19A-7A44-4CB6F7DA2035}"/>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182467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5612-D2E6-2C03-DCB0-91623EEBD9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6A4C7F-D900-3094-15B4-EB120E0652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B6116-A1D1-345D-5D5D-0E2496187DA5}"/>
              </a:ext>
            </a:extLst>
          </p:cNvPr>
          <p:cNvSpPr>
            <a:spLocks noGrp="1"/>
          </p:cNvSpPr>
          <p:nvPr>
            <p:ph type="dt" sz="half" idx="10"/>
          </p:nvPr>
        </p:nvSpPr>
        <p:spPr/>
        <p:txBody>
          <a:bodyPr/>
          <a:lstStyle/>
          <a:p>
            <a:fld id="{F1F413F2-70D0-4C2B-8B52-78E8290196A9}" type="datetimeFigureOut">
              <a:rPr lang="en-GB" smtClean="0"/>
              <a:t>24/04/2025</a:t>
            </a:fld>
            <a:endParaRPr lang="en-GB"/>
          </a:p>
        </p:txBody>
      </p:sp>
      <p:sp>
        <p:nvSpPr>
          <p:cNvPr id="5" name="Footer Placeholder 4">
            <a:extLst>
              <a:ext uri="{FF2B5EF4-FFF2-40B4-BE49-F238E27FC236}">
                <a16:creationId xmlns:a16="http://schemas.microsoft.com/office/drawing/2014/main" id="{420D4B69-11A9-63A5-7028-A52D6967C1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D667B4-DBD9-5C07-119C-E4585A9677FB}"/>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353165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8A19B-389A-5DE8-B53D-CF3B592A63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419739-CB08-184C-1A57-A3DD50571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C64342-1EAB-CA2B-871D-67505309F82E}"/>
              </a:ext>
            </a:extLst>
          </p:cNvPr>
          <p:cNvSpPr>
            <a:spLocks noGrp="1"/>
          </p:cNvSpPr>
          <p:nvPr>
            <p:ph type="dt" sz="half" idx="10"/>
          </p:nvPr>
        </p:nvSpPr>
        <p:spPr/>
        <p:txBody>
          <a:bodyPr/>
          <a:lstStyle/>
          <a:p>
            <a:fld id="{F1F413F2-70D0-4C2B-8B52-78E8290196A9}" type="datetimeFigureOut">
              <a:rPr lang="en-GB" smtClean="0"/>
              <a:t>24/04/2025</a:t>
            </a:fld>
            <a:endParaRPr lang="en-GB"/>
          </a:p>
        </p:txBody>
      </p:sp>
      <p:sp>
        <p:nvSpPr>
          <p:cNvPr id="5" name="Footer Placeholder 4">
            <a:extLst>
              <a:ext uri="{FF2B5EF4-FFF2-40B4-BE49-F238E27FC236}">
                <a16:creationId xmlns:a16="http://schemas.microsoft.com/office/drawing/2014/main" id="{6DB80626-80AF-FA65-4072-86C0A2B34F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D6468A-BE17-7E51-928D-0EA800838A58}"/>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292927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2599F-F3C2-C080-909F-8271BFFB0F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11CA1C-2FC7-A41D-AFBA-60506EE86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148CC8-53CC-C18A-C80D-5C6667C2DB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73A4AB-156C-BB78-611C-4A2063E9482B}"/>
              </a:ext>
            </a:extLst>
          </p:cNvPr>
          <p:cNvSpPr>
            <a:spLocks noGrp="1"/>
          </p:cNvSpPr>
          <p:nvPr>
            <p:ph type="dt" sz="half" idx="10"/>
          </p:nvPr>
        </p:nvSpPr>
        <p:spPr/>
        <p:txBody>
          <a:bodyPr/>
          <a:lstStyle/>
          <a:p>
            <a:fld id="{F1F413F2-70D0-4C2B-8B52-78E8290196A9}" type="datetimeFigureOut">
              <a:rPr lang="en-GB" smtClean="0"/>
              <a:t>24/04/2025</a:t>
            </a:fld>
            <a:endParaRPr lang="en-GB"/>
          </a:p>
        </p:txBody>
      </p:sp>
      <p:sp>
        <p:nvSpPr>
          <p:cNvPr id="6" name="Footer Placeholder 5">
            <a:extLst>
              <a:ext uri="{FF2B5EF4-FFF2-40B4-BE49-F238E27FC236}">
                <a16:creationId xmlns:a16="http://schemas.microsoft.com/office/drawing/2014/main" id="{0E965FF4-6DAB-9263-42F6-0649DC68E2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B806C6-548A-2248-8670-D069026950C1}"/>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116852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3A2EE-EE48-F4EC-5692-9E31799CE5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8A4A68-ED87-9F67-A4BE-BE12CB359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D62682-AD51-8194-DAAA-EB706B97A3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802E245-CE6E-D66B-876F-2FDE179944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F5299-37B3-D97A-17EA-6162E55BC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D594D2-B08D-7876-A467-50CA45F55D0B}"/>
              </a:ext>
            </a:extLst>
          </p:cNvPr>
          <p:cNvSpPr>
            <a:spLocks noGrp="1"/>
          </p:cNvSpPr>
          <p:nvPr>
            <p:ph type="dt" sz="half" idx="10"/>
          </p:nvPr>
        </p:nvSpPr>
        <p:spPr/>
        <p:txBody>
          <a:bodyPr/>
          <a:lstStyle/>
          <a:p>
            <a:fld id="{F1F413F2-70D0-4C2B-8B52-78E8290196A9}" type="datetimeFigureOut">
              <a:rPr lang="en-GB" smtClean="0"/>
              <a:t>24/04/2025</a:t>
            </a:fld>
            <a:endParaRPr lang="en-GB"/>
          </a:p>
        </p:txBody>
      </p:sp>
      <p:sp>
        <p:nvSpPr>
          <p:cNvPr id="8" name="Footer Placeholder 7">
            <a:extLst>
              <a:ext uri="{FF2B5EF4-FFF2-40B4-BE49-F238E27FC236}">
                <a16:creationId xmlns:a16="http://schemas.microsoft.com/office/drawing/2014/main" id="{A2B08AF0-65C2-6927-C0C5-8B88CD4E58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3399F5-3A36-389E-B87C-6F958DDF066D}"/>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265156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CF0E-0D55-1DE3-1785-F0136F3F63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DE51F6-4729-0532-2660-3226936C49D9}"/>
              </a:ext>
            </a:extLst>
          </p:cNvPr>
          <p:cNvSpPr>
            <a:spLocks noGrp="1"/>
          </p:cNvSpPr>
          <p:nvPr>
            <p:ph type="dt" sz="half" idx="10"/>
          </p:nvPr>
        </p:nvSpPr>
        <p:spPr/>
        <p:txBody>
          <a:bodyPr/>
          <a:lstStyle/>
          <a:p>
            <a:fld id="{F1F413F2-70D0-4C2B-8B52-78E8290196A9}" type="datetimeFigureOut">
              <a:rPr lang="en-GB" smtClean="0"/>
              <a:t>24/04/2025</a:t>
            </a:fld>
            <a:endParaRPr lang="en-GB"/>
          </a:p>
        </p:txBody>
      </p:sp>
      <p:sp>
        <p:nvSpPr>
          <p:cNvPr id="4" name="Footer Placeholder 3">
            <a:extLst>
              <a:ext uri="{FF2B5EF4-FFF2-40B4-BE49-F238E27FC236}">
                <a16:creationId xmlns:a16="http://schemas.microsoft.com/office/drawing/2014/main" id="{B662AAEA-52EC-024F-1C95-C86F56304A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D1D402-BA3B-71A4-9B68-CAFD77F1BFAE}"/>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369438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9FC465-4B67-FA6F-180E-0D5A133E279C}"/>
              </a:ext>
            </a:extLst>
          </p:cNvPr>
          <p:cNvSpPr>
            <a:spLocks noGrp="1"/>
          </p:cNvSpPr>
          <p:nvPr>
            <p:ph type="dt" sz="half" idx="10"/>
          </p:nvPr>
        </p:nvSpPr>
        <p:spPr/>
        <p:txBody>
          <a:bodyPr/>
          <a:lstStyle/>
          <a:p>
            <a:fld id="{F1F413F2-70D0-4C2B-8B52-78E8290196A9}" type="datetimeFigureOut">
              <a:rPr lang="en-GB" smtClean="0"/>
              <a:t>24/04/2025</a:t>
            </a:fld>
            <a:endParaRPr lang="en-GB"/>
          </a:p>
        </p:txBody>
      </p:sp>
      <p:sp>
        <p:nvSpPr>
          <p:cNvPr id="3" name="Footer Placeholder 2">
            <a:extLst>
              <a:ext uri="{FF2B5EF4-FFF2-40B4-BE49-F238E27FC236}">
                <a16:creationId xmlns:a16="http://schemas.microsoft.com/office/drawing/2014/main" id="{24549BC1-C7FC-0FE6-266B-A833CBA42B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9E914C-199C-15CB-146A-4867961061E7}"/>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3340163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AA2-41F7-127B-147D-4F6828C23C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CE3634-1A4A-F3B6-E87B-D7C0DA5970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5CE68F-DC8C-4F9C-B983-BAB5A5C07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E3A80-309C-E8BF-BF2B-4D25B3E63FF0}"/>
              </a:ext>
            </a:extLst>
          </p:cNvPr>
          <p:cNvSpPr>
            <a:spLocks noGrp="1"/>
          </p:cNvSpPr>
          <p:nvPr>
            <p:ph type="dt" sz="half" idx="10"/>
          </p:nvPr>
        </p:nvSpPr>
        <p:spPr/>
        <p:txBody>
          <a:bodyPr/>
          <a:lstStyle/>
          <a:p>
            <a:fld id="{F1F413F2-70D0-4C2B-8B52-78E8290196A9}" type="datetimeFigureOut">
              <a:rPr lang="en-GB" smtClean="0"/>
              <a:t>24/04/2025</a:t>
            </a:fld>
            <a:endParaRPr lang="en-GB"/>
          </a:p>
        </p:txBody>
      </p:sp>
      <p:sp>
        <p:nvSpPr>
          <p:cNvPr id="6" name="Footer Placeholder 5">
            <a:extLst>
              <a:ext uri="{FF2B5EF4-FFF2-40B4-BE49-F238E27FC236}">
                <a16:creationId xmlns:a16="http://schemas.microsoft.com/office/drawing/2014/main" id="{8553BB7D-E2EA-4478-3C98-EECE502ABC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509115-31E1-1DCB-DBE9-6F6B9CD7B8B0}"/>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80087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C766-B2F8-03D9-28EB-96406353D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CCC505-E120-DEC8-935F-4146F7E2F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A5351F-8469-6546-7229-1CA4E980D6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736DB8-8726-C14F-F327-FD894763322A}"/>
              </a:ext>
            </a:extLst>
          </p:cNvPr>
          <p:cNvSpPr>
            <a:spLocks noGrp="1"/>
          </p:cNvSpPr>
          <p:nvPr>
            <p:ph type="dt" sz="half" idx="10"/>
          </p:nvPr>
        </p:nvSpPr>
        <p:spPr/>
        <p:txBody>
          <a:bodyPr/>
          <a:lstStyle/>
          <a:p>
            <a:fld id="{F1F413F2-70D0-4C2B-8B52-78E8290196A9}" type="datetimeFigureOut">
              <a:rPr lang="en-GB" smtClean="0"/>
              <a:t>24/04/2025</a:t>
            </a:fld>
            <a:endParaRPr lang="en-GB"/>
          </a:p>
        </p:txBody>
      </p:sp>
      <p:sp>
        <p:nvSpPr>
          <p:cNvPr id="6" name="Footer Placeholder 5">
            <a:extLst>
              <a:ext uri="{FF2B5EF4-FFF2-40B4-BE49-F238E27FC236}">
                <a16:creationId xmlns:a16="http://schemas.microsoft.com/office/drawing/2014/main" id="{5B0DE910-3E89-CF11-3251-55F52902C7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8D7C40-2DB0-30E4-9B23-7865ACF74031}"/>
              </a:ext>
            </a:extLst>
          </p:cNvPr>
          <p:cNvSpPr>
            <a:spLocks noGrp="1"/>
          </p:cNvSpPr>
          <p:nvPr>
            <p:ph type="sldNum" sz="quarter" idx="12"/>
          </p:nvPr>
        </p:nvSpPr>
        <p:spPr/>
        <p:txBody>
          <a:bodyPr/>
          <a:lstStyle/>
          <a:p>
            <a:fld id="{32DC7489-6192-4E11-A30B-EDBEFB07038E}" type="slidenum">
              <a:rPr lang="en-GB" smtClean="0"/>
              <a:t>‹#›</a:t>
            </a:fld>
            <a:endParaRPr lang="en-GB"/>
          </a:p>
        </p:txBody>
      </p:sp>
    </p:spTree>
    <p:extLst>
      <p:ext uri="{BB962C8B-B14F-4D97-AF65-F5344CB8AC3E}">
        <p14:creationId xmlns:p14="http://schemas.microsoft.com/office/powerpoint/2010/main" val="4169106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7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90F7D-93ED-221F-24B2-A2ADFEA801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178473-C679-BEC0-107C-780CB2750B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EDC6F6-FBE1-2F87-9512-A2269C8B55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413F2-70D0-4C2B-8B52-78E8290196A9}" type="datetimeFigureOut">
              <a:rPr lang="en-GB" smtClean="0"/>
              <a:t>24/04/2025</a:t>
            </a:fld>
            <a:endParaRPr lang="en-GB"/>
          </a:p>
        </p:txBody>
      </p:sp>
      <p:sp>
        <p:nvSpPr>
          <p:cNvPr id="5" name="Footer Placeholder 4">
            <a:extLst>
              <a:ext uri="{FF2B5EF4-FFF2-40B4-BE49-F238E27FC236}">
                <a16:creationId xmlns:a16="http://schemas.microsoft.com/office/drawing/2014/main" id="{FB266F84-CE4E-DB21-0619-1D6886B4C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F3353F-06E2-BA13-20A0-5124954095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C7489-6192-4E11-A30B-EDBEFB07038E}" type="slidenum">
              <a:rPr lang="en-GB" smtClean="0"/>
              <a:t>‹#›</a:t>
            </a:fld>
            <a:endParaRPr lang="en-GB"/>
          </a:p>
        </p:txBody>
      </p:sp>
    </p:spTree>
    <p:extLst>
      <p:ext uri="{BB962C8B-B14F-4D97-AF65-F5344CB8AC3E}">
        <p14:creationId xmlns:p14="http://schemas.microsoft.com/office/powerpoint/2010/main" val="3649661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0.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1.xml"/><Relationship Id="rId7" Type="http://schemas.openxmlformats.org/officeDocument/2006/relationships/hyperlink" Target="https://www.youtube.com/watch?v=rAlpa7tKZUU" TargetMode="Externa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2.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4.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5.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6.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32.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6.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7.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notesSlide" Target="../notesSlides/notesSlide19.xml"/><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2.png"/><Relationship Id="rId10" Type="http://schemas.openxmlformats.org/officeDocument/2006/relationships/image" Target="../media/image43.png"/><Relationship Id="rId4" Type="http://schemas.openxmlformats.org/officeDocument/2006/relationships/image" Target="../media/image1.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20.xml"/><Relationship Id="rId7"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47.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16F83E-8D9B-D13E-16C1-4F8D075CFEFB}"/>
              </a:ext>
            </a:extLst>
          </p:cNvPr>
          <p:cNvSpPr txBox="1"/>
          <p:nvPr/>
        </p:nvSpPr>
        <p:spPr>
          <a:xfrm>
            <a:off x="7926819" y="5446237"/>
            <a:ext cx="4146196" cy="830997"/>
          </a:xfrm>
          <a:prstGeom prst="rect">
            <a:avLst/>
          </a:prstGeom>
          <a:noFill/>
        </p:spPr>
        <p:txBody>
          <a:bodyPr wrap="square" rtlCol="0">
            <a:spAutoFit/>
          </a:bodyPr>
          <a:lstStyle/>
          <a:p>
            <a:pPr algn="ctr"/>
            <a:r>
              <a:rPr lang="en-GB" sz="1600" b="1" dirty="0">
                <a:solidFill>
                  <a:srgbClr val="00B050"/>
                </a:solidFill>
                <a:latin typeface="Century Gothic" panose="020B0502020202020204" pitchFamily="34" charset="0"/>
                <a:cs typeface="Arial" panose="020B0604020202020204" pitchFamily="34" charset="0"/>
              </a:rPr>
              <a:t>Quality Improvement Officer (Literacy)</a:t>
            </a:r>
          </a:p>
          <a:p>
            <a:pPr algn="ctr"/>
            <a:r>
              <a:rPr lang="en-GB" sz="1600" b="1" dirty="0">
                <a:solidFill>
                  <a:srgbClr val="00B050"/>
                </a:solidFill>
                <a:latin typeface="Century Gothic" panose="020B0502020202020204" pitchFamily="34" charset="0"/>
                <a:cs typeface="Arial" panose="020B0604020202020204" pitchFamily="34" charset="0"/>
              </a:rPr>
              <a:t>East Ayrshire Council </a:t>
            </a:r>
          </a:p>
          <a:p>
            <a:pPr algn="ctr"/>
            <a:r>
              <a:rPr lang="en-GB" sz="1600" dirty="0">
                <a:solidFill>
                  <a:srgbClr val="00B050"/>
                </a:solidFill>
                <a:latin typeface="Century Gothic" panose="020B0502020202020204" pitchFamily="34" charset="0"/>
                <a:cs typeface="Arial" panose="020B0604020202020204" pitchFamily="34" charset="0"/>
              </a:rPr>
              <a:t>gail.elder@eastayrshire.org.uk</a:t>
            </a:r>
          </a:p>
        </p:txBody>
      </p:sp>
      <p:sp>
        <p:nvSpPr>
          <p:cNvPr id="6" name="TextBox 5">
            <a:extLst>
              <a:ext uri="{FF2B5EF4-FFF2-40B4-BE49-F238E27FC236}">
                <a16:creationId xmlns:a16="http://schemas.microsoft.com/office/drawing/2014/main" id="{487192C3-4287-F0DF-DEE8-6C139994BA2F}"/>
              </a:ext>
            </a:extLst>
          </p:cNvPr>
          <p:cNvSpPr txBox="1"/>
          <p:nvPr/>
        </p:nvSpPr>
        <p:spPr>
          <a:xfrm>
            <a:off x="476293" y="409781"/>
            <a:ext cx="10803987" cy="1508105"/>
          </a:xfrm>
          <a:prstGeom prst="rect">
            <a:avLst/>
          </a:prstGeom>
          <a:noFill/>
        </p:spPr>
        <p:txBody>
          <a:bodyPr wrap="square" rtlCol="0">
            <a:spAutoFit/>
          </a:bodyPr>
          <a:lstStyle/>
          <a:p>
            <a:pPr lvl="0" algn="ctr" fontAlgn="base">
              <a:spcBef>
                <a:spcPct val="0"/>
              </a:spcBef>
              <a:spcAft>
                <a:spcPct val="0"/>
              </a:spcAft>
            </a:pPr>
            <a:r>
              <a:rPr lang="en-GB" altLang="en-US" sz="3200" b="1" dirty="0">
                <a:solidFill>
                  <a:srgbClr val="002060"/>
                </a:solidFill>
                <a:latin typeface="Century Gothic" panose="020B0502020202020204" pitchFamily="34" charset="0"/>
              </a:rPr>
              <a:t>EA Literacy Programme:</a:t>
            </a:r>
          </a:p>
          <a:p>
            <a:pPr lvl="0" algn="ctr" fontAlgn="base">
              <a:spcBef>
                <a:spcPct val="0"/>
              </a:spcBef>
              <a:spcAft>
                <a:spcPct val="0"/>
              </a:spcAft>
            </a:pPr>
            <a:endParaRPr lang="en-GB" altLang="en-US" sz="3200" b="1" dirty="0">
              <a:solidFill>
                <a:srgbClr val="002060"/>
              </a:solidFill>
              <a:latin typeface="Century Gothic" panose="020B0502020202020204" pitchFamily="34" charset="0"/>
            </a:endParaRPr>
          </a:p>
          <a:p>
            <a:pPr lvl="0" algn="ctr" fontAlgn="base">
              <a:spcBef>
                <a:spcPct val="0"/>
              </a:spcBef>
              <a:spcAft>
                <a:spcPct val="0"/>
              </a:spcAft>
            </a:pPr>
            <a:r>
              <a:rPr lang="en-GB" altLang="en-US" sz="2800" b="1" dirty="0">
                <a:solidFill>
                  <a:srgbClr val="002060"/>
                </a:solidFill>
                <a:latin typeface="Century Gothic" panose="020B0502020202020204" pitchFamily="34" charset="0"/>
              </a:rPr>
              <a:t>A focus on decodable readers</a:t>
            </a:r>
          </a:p>
        </p:txBody>
      </p:sp>
      <p:grpSp>
        <p:nvGrpSpPr>
          <p:cNvPr id="9" name="Group 8">
            <a:extLst>
              <a:ext uri="{FF2B5EF4-FFF2-40B4-BE49-F238E27FC236}">
                <a16:creationId xmlns:a16="http://schemas.microsoft.com/office/drawing/2014/main" id="{1CD8E333-D6BA-32EE-C827-4120F5B837DE}"/>
              </a:ext>
            </a:extLst>
          </p:cNvPr>
          <p:cNvGrpSpPr/>
          <p:nvPr/>
        </p:nvGrpSpPr>
        <p:grpSpPr>
          <a:xfrm>
            <a:off x="0" y="6388808"/>
            <a:ext cx="12192000" cy="616959"/>
            <a:chOff x="0" y="6459279"/>
            <a:chExt cx="12192000" cy="510584"/>
          </a:xfrm>
        </p:grpSpPr>
        <p:pic>
          <p:nvPicPr>
            <p:cNvPr id="10" name="Picture 9">
              <a:extLst>
                <a:ext uri="{FF2B5EF4-FFF2-40B4-BE49-F238E27FC236}">
                  <a16:creationId xmlns:a16="http://schemas.microsoft.com/office/drawing/2014/main" id="{503F171F-BAC0-335D-5874-2439D1000C2B}"/>
                </a:ext>
              </a:extLst>
            </p:cNvPr>
            <p:cNvPicPr>
              <a:picLocks noChangeAspect="1"/>
            </p:cNvPicPr>
            <p:nvPr/>
          </p:nvPicPr>
          <p:blipFill>
            <a:blip r:embed="rId3"/>
            <a:stretch>
              <a:fillRect/>
            </a:stretch>
          </p:blipFill>
          <p:spPr>
            <a:xfrm>
              <a:off x="0" y="6459279"/>
              <a:ext cx="12192000" cy="510584"/>
            </a:xfrm>
            <a:prstGeom prst="rect">
              <a:avLst/>
            </a:prstGeom>
          </p:spPr>
        </p:pic>
        <p:sp>
          <p:nvSpPr>
            <p:cNvPr id="11" name="Rectangle 10">
              <a:extLst>
                <a:ext uri="{FF2B5EF4-FFF2-40B4-BE49-F238E27FC236}">
                  <a16:creationId xmlns:a16="http://schemas.microsoft.com/office/drawing/2014/main" id="{C9C001D4-8610-9759-8A15-76BE272C7849}"/>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close up of a sign&#10;&#10;Description automatically generated">
              <a:extLst>
                <a:ext uri="{FF2B5EF4-FFF2-40B4-BE49-F238E27FC236}">
                  <a16:creationId xmlns:a16="http://schemas.microsoft.com/office/drawing/2014/main" id="{B0A49B55-0F0A-5BED-A4C7-746AF6014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pic>
        <p:nvPicPr>
          <p:cNvPr id="7" name="Picture 6" descr="A puzzle with text and images&#10;&#10;Description automatically generated">
            <a:extLst>
              <a:ext uri="{FF2B5EF4-FFF2-40B4-BE49-F238E27FC236}">
                <a16:creationId xmlns:a16="http://schemas.microsoft.com/office/drawing/2014/main" id="{0FD5A2A7-F57E-FE47-25A0-661C4654B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2068" y="2264975"/>
            <a:ext cx="2967153" cy="2736695"/>
          </a:xfrm>
          <a:prstGeom prst="rect">
            <a:avLst/>
          </a:prstGeom>
        </p:spPr>
      </p:pic>
      <p:sp>
        <p:nvSpPr>
          <p:cNvPr id="14" name="TextBox 13">
            <a:extLst>
              <a:ext uri="{FF2B5EF4-FFF2-40B4-BE49-F238E27FC236}">
                <a16:creationId xmlns:a16="http://schemas.microsoft.com/office/drawing/2014/main" id="{C345C846-13BF-A197-D041-0D75DF9F02F6}"/>
              </a:ext>
            </a:extLst>
          </p:cNvPr>
          <p:cNvSpPr txBox="1"/>
          <p:nvPr/>
        </p:nvSpPr>
        <p:spPr>
          <a:xfrm>
            <a:off x="9268118" y="5098555"/>
            <a:ext cx="1463597" cy="369332"/>
          </a:xfrm>
          <a:prstGeom prst="rect">
            <a:avLst/>
          </a:prstGeom>
          <a:noFill/>
        </p:spPr>
        <p:txBody>
          <a:bodyPr wrap="square">
            <a:spAutoFit/>
          </a:bodyPr>
          <a:lstStyle/>
          <a:p>
            <a:pPr algn="ctr"/>
            <a:r>
              <a:rPr lang="en-GB" sz="1800" b="1" dirty="0">
                <a:solidFill>
                  <a:srgbClr val="00B050"/>
                </a:solidFill>
                <a:latin typeface="Century Gothic" panose="020B0502020202020204" pitchFamily="34" charset="0"/>
                <a:cs typeface="Arial" panose="020B0604020202020204" pitchFamily="34" charset="0"/>
              </a:rPr>
              <a:t>Gail Elder</a:t>
            </a:r>
          </a:p>
        </p:txBody>
      </p:sp>
      <p:sp>
        <p:nvSpPr>
          <p:cNvPr id="2" name="TextBox 1">
            <a:extLst>
              <a:ext uri="{FF2B5EF4-FFF2-40B4-BE49-F238E27FC236}">
                <a16:creationId xmlns:a16="http://schemas.microsoft.com/office/drawing/2014/main" id="{E5C5BE99-54C2-C0A8-090E-D5E0F076AC2D}"/>
              </a:ext>
            </a:extLst>
          </p:cNvPr>
          <p:cNvSpPr txBox="1"/>
          <p:nvPr/>
        </p:nvSpPr>
        <p:spPr>
          <a:xfrm>
            <a:off x="760773" y="2407920"/>
            <a:ext cx="2693627" cy="369332"/>
          </a:xfrm>
          <a:prstGeom prst="rect">
            <a:avLst/>
          </a:prstGeom>
          <a:solidFill>
            <a:schemeClr val="accent4">
              <a:lumMod val="20000"/>
              <a:lumOff val="80000"/>
            </a:schemeClr>
          </a:solidFill>
        </p:spPr>
        <p:txBody>
          <a:bodyPr wrap="square" rtlCol="0">
            <a:spAutoFit/>
          </a:bodyPr>
          <a:lstStyle/>
          <a:p>
            <a:pPr algn="ctr"/>
            <a:r>
              <a:rPr lang="en-GB" b="1" dirty="0">
                <a:solidFill>
                  <a:srgbClr val="FF0000"/>
                </a:solidFill>
                <a:latin typeface="Century Gothic" panose="020B0502020202020204" pitchFamily="34" charset="0"/>
              </a:rPr>
              <a:t>Listening and talking</a:t>
            </a:r>
          </a:p>
        </p:txBody>
      </p:sp>
      <p:sp>
        <p:nvSpPr>
          <p:cNvPr id="3" name="TextBox 2">
            <a:extLst>
              <a:ext uri="{FF2B5EF4-FFF2-40B4-BE49-F238E27FC236}">
                <a16:creationId xmlns:a16="http://schemas.microsoft.com/office/drawing/2014/main" id="{2193EB9B-024C-1B73-0DBE-B3824DF20E4B}"/>
              </a:ext>
            </a:extLst>
          </p:cNvPr>
          <p:cNvSpPr txBox="1"/>
          <p:nvPr/>
        </p:nvSpPr>
        <p:spPr>
          <a:xfrm>
            <a:off x="1380533" y="3466618"/>
            <a:ext cx="1301708" cy="369332"/>
          </a:xfrm>
          <a:prstGeom prst="rect">
            <a:avLst/>
          </a:prstGeom>
          <a:solidFill>
            <a:schemeClr val="accent4">
              <a:lumMod val="20000"/>
              <a:lumOff val="80000"/>
            </a:schemeClr>
          </a:solidFill>
        </p:spPr>
        <p:txBody>
          <a:bodyPr wrap="square" rtlCol="0">
            <a:spAutoFit/>
          </a:bodyPr>
          <a:lstStyle/>
          <a:p>
            <a:pPr algn="ctr"/>
            <a:r>
              <a:rPr lang="en-GB" b="1" dirty="0">
                <a:solidFill>
                  <a:srgbClr val="FF0000"/>
                </a:solidFill>
                <a:latin typeface="Century Gothic" panose="020B0502020202020204" pitchFamily="34" charset="0"/>
              </a:rPr>
              <a:t>Reading</a:t>
            </a:r>
          </a:p>
        </p:txBody>
      </p:sp>
      <p:sp>
        <p:nvSpPr>
          <p:cNvPr id="5" name="TextBox 4">
            <a:extLst>
              <a:ext uri="{FF2B5EF4-FFF2-40B4-BE49-F238E27FC236}">
                <a16:creationId xmlns:a16="http://schemas.microsoft.com/office/drawing/2014/main" id="{A3C9EA5F-0A22-673B-0F19-57D4568DDB3E}"/>
              </a:ext>
            </a:extLst>
          </p:cNvPr>
          <p:cNvSpPr txBox="1"/>
          <p:nvPr/>
        </p:nvSpPr>
        <p:spPr>
          <a:xfrm>
            <a:off x="1380533" y="4525316"/>
            <a:ext cx="1301708" cy="369332"/>
          </a:xfrm>
          <a:prstGeom prst="rect">
            <a:avLst/>
          </a:prstGeom>
          <a:solidFill>
            <a:schemeClr val="accent4">
              <a:lumMod val="20000"/>
              <a:lumOff val="80000"/>
            </a:schemeClr>
          </a:solidFill>
        </p:spPr>
        <p:txBody>
          <a:bodyPr wrap="square" rtlCol="0">
            <a:spAutoFit/>
          </a:bodyPr>
          <a:lstStyle/>
          <a:p>
            <a:pPr algn="ctr"/>
            <a:r>
              <a:rPr lang="en-GB" b="1" dirty="0">
                <a:solidFill>
                  <a:srgbClr val="FF0000"/>
                </a:solidFill>
                <a:latin typeface="Century Gothic" panose="020B0502020202020204" pitchFamily="34" charset="0"/>
              </a:rPr>
              <a:t>Writing</a:t>
            </a:r>
          </a:p>
        </p:txBody>
      </p:sp>
    </p:spTree>
    <p:extLst>
      <p:ext uri="{BB962C8B-B14F-4D97-AF65-F5344CB8AC3E}">
        <p14:creationId xmlns:p14="http://schemas.microsoft.com/office/powerpoint/2010/main" val="804458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14" name="TextBox 13">
            <a:extLst>
              <a:ext uri="{FF2B5EF4-FFF2-40B4-BE49-F238E27FC236}">
                <a16:creationId xmlns:a16="http://schemas.microsoft.com/office/drawing/2014/main" id="{2420DB61-F7C5-05F7-DCF9-E49979B61FB5}"/>
              </a:ext>
            </a:extLst>
          </p:cNvPr>
          <p:cNvSpPr txBox="1"/>
          <p:nvPr/>
        </p:nvSpPr>
        <p:spPr>
          <a:xfrm>
            <a:off x="322479" y="264056"/>
            <a:ext cx="1177565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060"/>
                </a:solidFill>
                <a:effectLst/>
                <a:uLnTx/>
                <a:uFillTx/>
                <a:latin typeface="Century Gothic" panose="020B0502020202020204" pitchFamily="34" charset="0"/>
              </a:rPr>
              <a:t>We have 44 sounds or phonemes that we use in our spoken language</a:t>
            </a:r>
            <a:r>
              <a:rPr lang="en-US" sz="2800" dirty="0">
                <a:solidFill>
                  <a:srgbClr val="002060"/>
                </a:solidFill>
                <a:latin typeface="Century Gothic" panose="020B0502020202020204" pitchFamily="34" charset="0"/>
              </a:rPr>
              <a:t>… </a:t>
            </a:r>
            <a:r>
              <a:rPr kumimoji="0" lang="en-US" sz="2800" i="0" u="none" strike="noStrike" kern="1200" cap="none" spc="0" normalizeH="0" baseline="0" noProof="0" dirty="0">
                <a:ln>
                  <a:noFill/>
                </a:ln>
                <a:solidFill>
                  <a:srgbClr val="002060"/>
                </a:solidFill>
                <a:effectLst/>
                <a:uLnTx/>
                <a:uFillTx/>
                <a:latin typeface="Century Gothic" panose="020B0502020202020204" pitchFamily="34" charset="0"/>
              </a:rPr>
              <a:t>but we only have 26 letters.</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A2A6ED40-AA36-F00A-5936-45CD9AFB1535}"/>
              </a:ext>
            </a:extLst>
          </p:cNvPr>
          <p:cNvSpPr txBox="1"/>
          <p:nvPr/>
        </p:nvSpPr>
        <p:spPr>
          <a:xfrm>
            <a:off x="431194" y="1507624"/>
            <a:ext cx="6113669" cy="738664"/>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Sounds can be spelled with </a:t>
            </a:r>
            <a:r>
              <a:rPr lang="en-GB" sz="2400" b="1" dirty="0">
                <a:solidFill>
                  <a:srgbClr val="002060"/>
                </a:solidFill>
                <a:latin typeface="Century Gothic" panose="020B0502020202020204" pitchFamily="34" charset="0"/>
              </a:rPr>
              <a:t>1 letter</a:t>
            </a:r>
            <a:r>
              <a:rPr lang="en-GB" sz="2400" dirty="0">
                <a:solidFill>
                  <a:srgbClr val="002060"/>
                </a:solidFill>
                <a:latin typeface="Century Gothic" panose="020B0502020202020204" pitchFamily="34" charset="0"/>
              </a:rPr>
              <a:t>, </a:t>
            </a:r>
            <a:endParaRPr lang="en-GB" dirty="0">
              <a:latin typeface="Century Gothic" panose="020B0502020202020204" pitchFamily="34" charset="0"/>
            </a:endParaRPr>
          </a:p>
          <a:p>
            <a:endParaRPr lang="en-GB" dirty="0">
              <a:latin typeface="Century Gothic" panose="020B0502020202020204" pitchFamily="34" charset="0"/>
            </a:endParaRPr>
          </a:p>
        </p:txBody>
      </p:sp>
      <p:pic>
        <p:nvPicPr>
          <p:cNvPr id="16" name="Picture 15">
            <a:extLst>
              <a:ext uri="{FF2B5EF4-FFF2-40B4-BE49-F238E27FC236}">
                <a16:creationId xmlns:a16="http://schemas.microsoft.com/office/drawing/2014/main" id="{1CCFF021-CC11-E5D6-75B5-8035C6031CEC}"/>
              </a:ext>
            </a:extLst>
          </p:cNvPr>
          <p:cNvPicPr>
            <a:picLocks noChangeAspect="1"/>
          </p:cNvPicPr>
          <p:nvPr/>
        </p:nvPicPr>
        <p:blipFill>
          <a:blip r:embed="rId6"/>
          <a:stretch>
            <a:fillRect/>
          </a:stretch>
        </p:blipFill>
        <p:spPr>
          <a:xfrm>
            <a:off x="3367670" y="2141726"/>
            <a:ext cx="2635385" cy="1009702"/>
          </a:xfrm>
          <a:prstGeom prst="rect">
            <a:avLst/>
          </a:prstGeom>
        </p:spPr>
      </p:pic>
      <p:pic>
        <p:nvPicPr>
          <p:cNvPr id="18" name="Picture 17">
            <a:extLst>
              <a:ext uri="{FF2B5EF4-FFF2-40B4-BE49-F238E27FC236}">
                <a16:creationId xmlns:a16="http://schemas.microsoft.com/office/drawing/2014/main" id="{CEE35194-189D-56CB-4677-654576E5EAA0}"/>
              </a:ext>
            </a:extLst>
          </p:cNvPr>
          <p:cNvPicPr>
            <a:picLocks noChangeAspect="1"/>
          </p:cNvPicPr>
          <p:nvPr/>
        </p:nvPicPr>
        <p:blipFill>
          <a:blip r:embed="rId7"/>
          <a:stretch>
            <a:fillRect/>
          </a:stretch>
        </p:blipFill>
        <p:spPr>
          <a:xfrm>
            <a:off x="549751" y="2224280"/>
            <a:ext cx="2565532" cy="927148"/>
          </a:xfrm>
          <a:prstGeom prst="rect">
            <a:avLst/>
          </a:prstGeom>
        </p:spPr>
      </p:pic>
      <p:pic>
        <p:nvPicPr>
          <p:cNvPr id="20" name="Picture 19">
            <a:extLst>
              <a:ext uri="{FF2B5EF4-FFF2-40B4-BE49-F238E27FC236}">
                <a16:creationId xmlns:a16="http://schemas.microsoft.com/office/drawing/2014/main" id="{64B8CCFC-27B3-EE0E-7113-1439321DFA11}"/>
              </a:ext>
            </a:extLst>
          </p:cNvPr>
          <p:cNvPicPr>
            <a:picLocks noChangeAspect="1"/>
          </p:cNvPicPr>
          <p:nvPr/>
        </p:nvPicPr>
        <p:blipFill>
          <a:blip r:embed="rId8"/>
          <a:stretch>
            <a:fillRect/>
          </a:stretch>
        </p:blipFill>
        <p:spPr>
          <a:xfrm>
            <a:off x="6421609" y="2236980"/>
            <a:ext cx="2559182" cy="908097"/>
          </a:xfrm>
          <a:prstGeom prst="rect">
            <a:avLst/>
          </a:prstGeom>
        </p:spPr>
      </p:pic>
      <p:pic>
        <p:nvPicPr>
          <p:cNvPr id="22" name="Picture 21">
            <a:extLst>
              <a:ext uri="{FF2B5EF4-FFF2-40B4-BE49-F238E27FC236}">
                <a16:creationId xmlns:a16="http://schemas.microsoft.com/office/drawing/2014/main" id="{149BF5F3-B1C7-4394-E5CB-24F04D3F282A}"/>
              </a:ext>
            </a:extLst>
          </p:cNvPr>
          <p:cNvPicPr>
            <a:picLocks noChangeAspect="1"/>
          </p:cNvPicPr>
          <p:nvPr/>
        </p:nvPicPr>
        <p:blipFill>
          <a:blip r:embed="rId9"/>
          <a:stretch>
            <a:fillRect/>
          </a:stretch>
        </p:blipFill>
        <p:spPr>
          <a:xfrm>
            <a:off x="9297004" y="2211580"/>
            <a:ext cx="1727289" cy="920797"/>
          </a:xfrm>
          <a:prstGeom prst="rect">
            <a:avLst/>
          </a:prstGeom>
        </p:spPr>
      </p:pic>
      <p:sp>
        <p:nvSpPr>
          <p:cNvPr id="24" name="TextBox 23">
            <a:extLst>
              <a:ext uri="{FF2B5EF4-FFF2-40B4-BE49-F238E27FC236}">
                <a16:creationId xmlns:a16="http://schemas.microsoft.com/office/drawing/2014/main" id="{E4177B2C-E078-9AB8-6A12-FC884C5CC498}"/>
              </a:ext>
            </a:extLst>
          </p:cNvPr>
          <p:cNvSpPr txBox="1"/>
          <p:nvPr/>
        </p:nvSpPr>
        <p:spPr>
          <a:xfrm>
            <a:off x="7396481" y="1515917"/>
            <a:ext cx="2057276"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3 letters</a:t>
            </a:r>
          </a:p>
        </p:txBody>
      </p:sp>
      <p:sp>
        <p:nvSpPr>
          <p:cNvPr id="25" name="TextBox 24">
            <a:extLst>
              <a:ext uri="{FF2B5EF4-FFF2-40B4-BE49-F238E27FC236}">
                <a16:creationId xmlns:a16="http://schemas.microsoft.com/office/drawing/2014/main" id="{99EFCA66-F4B3-BC05-B167-E28042D023BA}"/>
              </a:ext>
            </a:extLst>
          </p:cNvPr>
          <p:cNvSpPr txBox="1"/>
          <p:nvPr/>
        </p:nvSpPr>
        <p:spPr>
          <a:xfrm>
            <a:off x="5765653" y="1507624"/>
            <a:ext cx="1871739"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2 letters,</a:t>
            </a:r>
          </a:p>
        </p:txBody>
      </p:sp>
      <p:sp>
        <p:nvSpPr>
          <p:cNvPr id="26" name="TextBox 25">
            <a:extLst>
              <a:ext uri="{FF2B5EF4-FFF2-40B4-BE49-F238E27FC236}">
                <a16:creationId xmlns:a16="http://schemas.microsoft.com/office/drawing/2014/main" id="{773B023A-4257-8F16-305C-4D4D7B74CCEB}"/>
              </a:ext>
            </a:extLst>
          </p:cNvPr>
          <p:cNvSpPr txBox="1"/>
          <p:nvPr/>
        </p:nvSpPr>
        <p:spPr>
          <a:xfrm>
            <a:off x="9211095" y="1502340"/>
            <a:ext cx="2802442"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or 4 letters</a:t>
            </a:r>
          </a:p>
        </p:txBody>
      </p:sp>
      <p:sp>
        <p:nvSpPr>
          <p:cNvPr id="27" name="TextBox 26">
            <a:extLst>
              <a:ext uri="{FF2B5EF4-FFF2-40B4-BE49-F238E27FC236}">
                <a16:creationId xmlns:a16="http://schemas.microsoft.com/office/drawing/2014/main" id="{403654EA-936A-9753-404D-E25800829BF2}"/>
              </a:ext>
            </a:extLst>
          </p:cNvPr>
          <p:cNvSpPr txBox="1"/>
          <p:nvPr/>
        </p:nvSpPr>
        <p:spPr>
          <a:xfrm>
            <a:off x="542689" y="3505171"/>
            <a:ext cx="9965907"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Sounds can be spelled in many ways. Take the /ae/ sound</a:t>
            </a:r>
            <a:r>
              <a:rPr lang="en-GB" dirty="0">
                <a:latin typeface="Century Gothic" panose="020B0502020202020204" pitchFamily="34" charset="0"/>
              </a:rPr>
              <a:t>:</a:t>
            </a:r>
          </a:p>
        </p:txBody>
      </p:sp>
      <p:sp>
        <p:nvSpPr>
          <p:cNvPr id="28" name="TextBox 27">
            <a:extLst>
              <a:ext uri="{FF2B5EF4-FFF2-40B4-BE49-F238E27FC236}">
                <a16:creationId xmlns:a16="http://schemas.microsoft.com/office/drawing/2014/main" id="{66F88B06-C8AE-ED3A-47FB-485C5644AB34}"/>
              </a:ext>
            </a:extLst>
          </p:cNvPr>
          <p:cNvSpPr txBox="1"/>
          <p:nvPr/>
        </p:nvSpPr>
        <p:spPr>
          <a:xfrm>
            <a:off x="1087822" y="4115993"/>
            <a:ext cx="1134083" cy="800219"/>
          </a:xfrm>
          <a:prstGeom prst="rect">
            <a:avLst/>
          </a:prstGeom>
          <a:noFill/>
        </p:spPr>
        <p:txBody>
          <a:bodyPr wrap="square" rtlCol="0">
            <a:spAutoFit/>
          </a:bodyPr>
          <a:lstStyle/>
          <a:p>
            <a:r>
              <a:rPr lang="en-GB" sz="2800" dirty="0">
                <a:solidFill>
                  <a:srgbClr val="0070C0"/>
                </a:solidFill>
                <a:latin typeface="Century Gothic" panose="020B0502020202020204" pitchFamily="34" charset="0"/>
              </a:rPr>
              <a:t>w</a:t>
            </a:r>
            <a:r>
              <a:rPr lang="en-GB" sz="2800" dirty="0">
                <a:solidFill>
                  <a:srgbClr val="00B050"/>
                </a:solidFill>
                <a:latin typeface="Century Gothic" panose="020B0502020202020204" pitchFamily="34" charset="0"/>
              </a:rPr>
              <a:t>ay</a:t>
            </a:r>
            <a:endParaRPr lang="en-GB" sz="2000" dirty="0">
              <a:solidFill>
                <a:srgbClr val="00B050"/>
              </a:solidFill>
              <a:latin typeface="Century Gothic" panose="020B0502020202020204" pitchFamily="34" charset="0"/>
            </a:endParaRPr>
          </a:p>
          <a:p>
            <a:endParaRPr lang="en-GB" dirty="0">
              <a:latin typeface="Century Gothic" panose="020B0502020202020204" pitchFamily="34" charset="0"/>
            </a:endParaRPr>
          </a:p>
        </p:txBody>
      </p:sp>
      <p:sp>
        <p:nvSpPr>
          <p:cNvPr id="29" name="TextBox 28">
            <a:extLst>
              <a:ext uri="{FF2B5EF4-FFF2-40B4-BE49-F238E27FC236}">
                <a16:creationId xmlns:a16="http://schemas.microsoft.com/office/drawing/2014/main" id="{BECA5404-A529-B72E-07E3-56031B3D007A}"/>
              </a:ext>
            </a:extLst>
          </p:cNvPr>
          <p:cNvSpPr txBox="1"/>
          <p:nvPr/>
        </p:nvSpPr>
        <p:spPr>
          <a:xfrm>
            <a:off x="2154995" y="4115992"/>
            <a:ext cx="1134083" cy="800219"/>
          </a:xfrm>
          <a:prstGeom prst="rect">
            <a:avLst/>
          </a:prstGeom>
          <a:noFill/>
        </p:spPr>
        <p:txBody>
          <a:bodyPr wrap="square" rtlCol="0">
            <a:spAutoFit/>
          </a:bodyPr>
          <a:lstStyle/>
          <a:p>
            <a:r>
              <a:rPr lang="en-GB" sz="2800" dirty="0">
                <a:solidFill>
                  <a:srgbClr val="0070C0"/>
                </a:solidFill>
                <a:latin typeface="Century Gothic" panose="020B0502020202020204" pitchFamily="34" charset="0"/>
              </a:rPr>
              <a:t>w</a:t>
            </a:r>
            <a:r>
              <a:rPr lang="en-GB" sz="2800" dirty="0">
                <a:solidFill>
                  <a:srgbClr val="00B050"/>
                </a:solidFill>
                <a:latin typeface="Century Gothic" panose="020B0502020202020204" pitchFamily="34" charset="0"/>
              </a:rPr>
              <a:t>ai</a:t>
            </a:r>
            <a:r>
              <a:rPr lang="en-GB" sz="2800" dirty="0">
                <a:solidFill>
                  <a:srgbClr val="0070C0"/>
                </a:solidFill>
                <a:latin typeface="Century Gothic" panose="020B0502020202020204" pitchFamily="34" charset="0"/>
              </a:rPr>
              <a:t>t</a:t>
            </a:r>
            <a:endParaRPr lang="en-GB" sz="2000" dirty="0">
              <a:solidFill>
                <a:srgbClr val="0070C0"/>
              </a:solidFill>
              <a:latin typeface="Century Gothic" panose="020B0502020202020204" pitchFamily="34" charset="0"/>
            </a:endParaRPr>
          </a:p>
          <a:p>
            <a:endParaRPr lang="en-GB" dirty="0">
              <a:latin typeface="Century Gothic" panose="020B0502020202020204" pitchFamily="34" charset="0"/>
            </a:endParaRPr>
          </a:p>
        </p:txBody>
      </p:sp>
      <p:sp>
        <p:nvSpPr>
          <p:cNvPr id="30" name="TextBox 29">
            <a:extLst>
              <a:ext uri="{FF2B5EF4-FFF2-40B4-BE49-F238E27FC236}">
                <a16:creationId xmlns:a16="http://schemas.microsoft.com/office/drawing/2014/main" id="{8D9D9303-2191-E78B-02D7-D874A1C23C14}"/>
              </a:ext>
            </a:extLst>
          </p:cNvPr>
          <p:cNvSpPr txBox="1"/>
          <p:nvPr/>
        </p:nvSpPr>
        <p:spPr>
          <a:xfrm>
            <a:off x="3262153" y="4126138"/>
            <a:ext cx="1580128" cy="800219"/>
          </a:xfrm>
          <a:prstGeom prst="rect">
            <a:avLst/>
          </a:prstGeom>
          <a:noFill/>
        </p:spPr>
        <p:txBody>
          <a:bodyPr wrap="square" rtlCol="0">
            <a:spAutoFit/>
          </a:bodyPr>
          <a:lstStyle/>
          <a:p>
            <a:r>
              <a:rPr lang="en-GB" sz="2800" dirty="0">
                <a:solidFill>
                  <a:srgbClr val="0070C0"/>
                </a:solidFill>
                <a:latin typeface="Century Gothic" panose="020B0502020202020204" pitchFamily="34" charset="0"/>
              </a:rPr>
              <a:t>g</a:t>
            </a:r>
            <a:r>
              <a:rPr lang="en-GB" sz="2800" dirty="0">
                <a:solidFill>
                  <a:srgbClr val="00B050"/>
                </a:solidFill>
                <a:latin typeface="Century Gothic" panose="020B0502020202020204" pitchFamily="34" charset="0"/>
              </a:rPr>
              <a:t>a</a:t>
            </a:r>
            <a:r>
              <a:rPr lang="en-GB" sz="2800" dirty="0">
                <a:solidFill>
                  <a:srgbClr val="0070C0"/>
                </a:solidFill>
                <a:latin typeface="Century Gothic" panose="020B0502020202020204" pitchFamily="34" charset="0"/>
              </a:rPr>
              <a:t>t</a:t>
            </a:r>
            <a:r>
              <a:rPr lang="en-GB" sz="2800" dirty="0">
                <a:solidFill>
                  <a:srgbClr val="00B050"/>
                </a:solidFill>
                <a:latin typeface="Century Gothic" panose="020B0502020202020204" pitchFamily="34" charset="0"/>
              </a:rPr>
              <a:t>e</a:t>
            </a:r>
            <a:endParaRPr lang="en-GB" sz="2000" dirty="0">
              <a:solidFill>
                <a:srgbClr val="00B050"/>
              </a:solidFill>
              <a:latin typeface="Century Gothic" panose="020B0502020202020204" pitchFamily="34" charset="0"/>
            </a:endParaRPr>
          </a:p>
          <a:p>
            <a:endParaRPr lang="en-GB" dirty="0">
              <a:latin typeface="Century Gothic" panose="020B0502020202020204" pitchFamily="34" charset="0"/>
            </a:endParaRPr>
          </a:p>
        </p:txBody>
      </p:sp>
      <p:sp>
        <p:nvSpPr>
          <p:cNvPr id="31" name="TextBox 30">
            <a:extLst>
              <a:ext uri="{FF2B5EF4-FFF2-40B4-BE49-F238E27FC236}">
                <a16:creationId xmlns:a16="http://schemas.microsoft.com/office/drawing/2014/main" id="{3D7CF729-5DEB-CCF7-A200-98AA1010E4DF}"/>
              </a:ext>
            </a:extLst>
          </p:cNvPr>
          <p:cNvSpPr txBox="1"/>
          <p:nvPr/>
        </p:nvSpPr>
        <p:spPr>
          <a:xfrm>
            <a:off x="4448042" y="4135044"/>
            <a:ext cx="1580128" cy="800219"/>
          </a:xfrm>
          <a:prstGeom prst="rect">
            <a:avLst/>
          </a:prstGeom>
          <a:noFill/>
        </p:spPr>
        <p:txBody>
          <a:bodyPr wrap="square" rtlCol="0">
            <a:spAutoFit/>
          </a:bodyPr>
          <a:lstStyle/>
          <a:p>
            <a:r>
              <a:rPr lang="en-GB" sz="2800" dirty="0">
                <a:solidFill>
                  <a:srgbClr val="0070C0"/>
                </a:solidFill>
                <a:latin typeface="Century Gothic" panose="020B0502020202020204" pitchFamily="34" charset="0"/>
              </a:rPr>
              <a:t>str</a:t>
            </a:r>
            <a:r>
              <a:rPr lang="en-GB" sz="2800" dirty="0">
                <a:solidFill>
                  <a:srgbClr val="00B050"/>
                </a:solidFill>
                <a:latin typeface="Century Gothic" panose="020B0502020202020204" pitchFamily="34" charset="0"/>
              </a:rPr>
              <a:t>aigh</a:t>
            </a:r>
            <a:r>
              <a:rPr lang="en-GB" sz="2800" dirty="0">
                <a:solidFill>
                  <a:srgbClr val="0070C0"/>
                </a:solidFill>
                <a:latin typeface="Century Gothic" panose="020B0502020202020204" pitchFamily="34" charset="0"/>
              </a:rPr>
              <a:t>t</a:t>
            </a:r>
            <a:endParaRPr lang="en-GB" sz="2000" dirty="0">
              <a:solidFill>
                <a:srgbClr val="0070C0"/>
              </a:solidFill>
              <a:latin typeface="Century Gothic" panose="020B0502020202020204" pitchFamily="34" charset="0"/>
            </a:endParaRPr>
          </a:p>
          <a:p>
            <a:endParaRPr lang="en-GB" dirty="0">
              <a:latin typeface="Century Gothic" panose="020B0502020202020204" pitchFamily="34" charset="0"/>
            </a:endParaRPr>
          </a:p>
        </p:txBody>
      </p:sp>
      <p:sp>
        <p:nvSpPr>
          <p:cNvPr id="32" name="TextBox 31">
            <a:extLst>
              <a:ext uri="{FF2B5EF4-FFF2-40B4-BE49-F238E27FC236}">
                <a16:creationId xmlns:a16="http://schemas.microsoft.com/office/drawing/2014/main" id="{9E18B520-4C9F-13CA-EAAD-4673F8C149AF}"/>
              </a:ext>
            </a:extLst>
          </p:cNvPr>
          <p:cNvSpPr txBox="1"/>
          <p:nvPr/>
        </p:nvSpPr>
        <p:spPr>
          <a:xfrm>
            <a:off x="6283957" y="4126137"/>
            <a:ext cx="1580128" cy="800219"/>
          </a:xfrm>
          <a:prstGeom prst="rect">
            <a:avLst/>
          </a:prstGeom>
          <a:noFill/>
        </p:spPr>
        <p:txBody>
          <a:bodyPr wrap="square" rtlCol="0">
            <a:spAutoFit/>
          </a:bodyPr>
          <a:lstStyle/>
          <a:p>
            <a:r>
              <a:rPr lang="en-GB" sz="2800" dirty="0">
                <a:solidFill>
                  <a:srgbClr val="0070C0"/>
                </a:solidFill>
                <a:latin typeface="Century Gothic" panose="020B0502020202020204" pitchFamily="34" charset="0"/>
              </a:rPr>
              <a:t>gr</a:t>
            </a:r>
            <a:r>
              <a:rPr lang="en-GB" sz="2800" dirty="0">
                <a:solidFill>
                  <a:srgbClr val="00B050"/>
                </a:solidFill>
                <a:latin typeface="Century Gothic" panose="020B0502020202020204" pitchFamily="34" charset="0"/>
              </a:rPr>
              <a:t>ey</a:t>
            </a:r>
            <a:endParaRPr lang="en-GB" sz="2000" dirty="0">
              <a:solidFill>
                <a:srgbClr val="0070C0"/>
              </a:solidFill>
              <a:latin typeface="Century Gothic" panose="020B0502020202020204" pitchFamily="34" charset="0"/>
            </a:endParaRPr>
          </a:p>
          <a:p>
            <a:endParaRPr lang="en-GB" dirty="0">
              <a:latin typeface="Century Gothic" panose="020B0502020202020204" pitchFamily="34" charset="0"/>
            </a:endParaRPr>
          </a:p>
        </p:txBody>
      </p:sp>
      <p:sp>
        <p:nvSpPr>
          <p:cNvPr id="33" name="TextBox 32">
            <a:extLst>
              <a:ext uri="{FF2B5EF4-FFF2-40B4-BE49-F238E27FC236}">
                <a16:creationId xmlns:a16="http://schemas.microsoft.com/office/drawing/2014/main" id="{481E6CA5-0C29-E351-A4F3-B816584A8059}"/>
              </a:ext>
            </a:extLst>
          </p:cNvPr>
          <p:cNvSpPr txBox="1"/>
          <p:nvPr/>
        </p:nvSpPr>
        <p:spPr>
          <a:xfrm>
            <a:off x="7503848" y="4115992"/>
            <a:ext cx="1593595" cy="523220"/>
          </a:xfrm>
          <a:prstGeom prst="rect">
            <a:avLst/>
          </a:prstGeom>
          <a:noFill/>
        </p:spPr>
        <p:txBody>
          <a:bodyPr wrap="square" rtlCol="0">
            <a:spAutoFit/>
          </a:bodyPr>
          <a:lstStyle/>
          <a:p>
            <a:r>
              <a:rPr lang="en-GB" sz="2800" dirty="0">
                <a:solidFill>
                  <a:srgbClr val="0070C0"/>
                </a:solidFill>
                <a:latin typeface="Century Gothic" panose="020B0502020202020204" pitchFamily="34" charset="0"/>
              </a:rPr>
              <a:t>gr</a:t>
            </a:r>
            <a:r>
              <a:rPr lang="en-GB" sz="2800" dirty="0">
                <a:solidFill>
                  <a:srgbClr val="00B050"/>
                </a:solidFill>
                <a:latin typeface="Century Gothic" panose="020B0502020202020204" pitchFamily="34" charset="0"/>
              </a:rPr>
              <a:t>ea</a:t>
            </a:r>
            <a:r>
              <a:rPr lang="en-GB" sz="2800" dirty="0">
                <a:solidFill>
                  <a:srgbClr val="0070C0"/>
                </a:solidFill>
                <a:latin typeface="Century Gothic" panose="020B0502020202020204" pitchFamily="34" charset="0"/>
              </a:rPr>
              <a:t>t</a:t>
            </a:r>
            <a:endParaRPr lang="en-GB" sz="2000" dirty="0">
              <a:solidFill>
                <a:srgbClr val="0070C0"/>
              </a:solidFill>
              <a:latin typeface="Century Gothic" panose="020B0502020202020204" pitchFamily="34" charset="0"/>
            </a:endParaRPr>
          </a:p>
        </p:txBody>
      </p:sp>
      <p:sp>
        <p:nvSpPr>
          <p:cNvPr id="34" name="TextBox 33">
            <a:extLst>
              <a:ext uri="{FF2B5EF4-FFF2-40B4-BE49-F238E27FC236}">
                <a16:creationId xmlns:a16="http://schemas.microsoft.com/office/drawing/2014/main" id="{590C6767-3B72-5758-622E-B3A8B359D6F8}"/>
              </a:ext>
            </a:extLst>
          </p:cNvPr>
          <p:cNvSpPr txBox="1"/>
          <p:nvPr/>
        </p:nvSpPr>
        <p:spPr>
          <a:xfrm>
            <a:off x="8806842" y="4104065"/>
            <a:ext cx="1593595" cy="523220"/>
          </a:xfrm>
          <a:prstGeom prst="rect">
            <a:avLst/>
          </a:prstGeom>
          <a:noFill/>
        </p:spPr>
        <p:txBody>
          <a:bodyPr wrap="square" rtlCol="0">
            <a:spAutoFit/>
          </a:bodyPr>
          <a:lstStyle/>
          <a:p>
            <a:r>
              <a:rPr lang="en-GB" sz="2800" dirty="0">
                <a:solidFill>
                  <a:srgbClr val="00B050"/>
                </a:solidFill>
                <a:latin typeface="Century Gothic" panose="020B0502020202020204" pitchFamily="34" charset="0"/>
              </a:rPr>
              <a:t>eigh</a:t>
            </a:r>
            <a:r>
              <a:rPr lang="en-GB" sz="2800" dirty="0">
                <a:solidFill>
                  <a:srgbClr val="0070C0"/>
                </a:solidFill>
                <a:latin typeface="Century Gothic" panose="020B0502020202020204" pitchFamily="34" charset="0"/>
              </a:rPr>
              <a:t>t</a:t>
            </a:r>
            <a:endParaRPr lang="en-GB" sz="2000" dirty="0">
              <a:solidFill>
                <a:srgbClr val="0070C0"/>
              </a:solidFill>
              <a:latin typeface="Century Gothic" panose="020B0502020202020204" pitchFamily="34" charset="0"/>
            </a:endParaRPr>
          </a:p>
        </p:txBody>
      </p:sp>
      <p:sp>
        <p:nvSpPr>
          <p:cNvPr id="35" name="TextBox 34">
            <a:extLst>
              <a:ext uri="{FF2B5EF4-FFF2-40B4-BE49-F238E27FC236}">
                <a16:creationId xmlns:a16="http://schemas.microsoft.com/office/drawing/2014/main" id="{B630CEED-8945-E548-9C7E-8F840FA0E3B4}"/>
              </a:ext>
            </a:extLst>
          </p:cNvPr>
          <p:cNvSpPr txBox="1"/>
          <p:nvPr/>
        </p:nvSpPr>
        <p:spPr>
          <a:xfrm>
            <a:off x="10275926" y="4079932"/>
            <a:ext cx="1593595" cy="523220"/>
          </a:xfrm>
          <a:prstGeom prst="rect">
            <a:avLst/>
          </a:prstGeom>
          <a:noFill/>
        </p:spPr>
        <p:txBody>
          <a:bodyPr wrap="square" rtlCol="0">
            <a:spAutoFit/>
          </a:bodyPr>
          <a:lstStyle/>
          <a:p>
            <a:r>
              <a:rPr lang="en-GB" sz="2800" dirty="0">
                <a:solidFill>
                  <a:srgbClr val="0070C0"/>
                </a:solidFill>
                <a:latin typeface="Century Gothic" panose="020B0502020202020204" pitchFamily="34" charset="0"/>
              </a:rPr>
              <a:t>b</a:t>
            </a:r>
            <a:r>
              <a:rPr lang="en-GB" sz="2800" dirty="0">
                <a:solidFill>
                  <a:srgbClr val="00B050"/>
                </a:solidFill>
                <a:latin typeface="Century Gothic" panose="020B0502020202020204" pitchFamily="34" charset="0"/>
              </a:rPr>
              <a:t>a</a:t>
            </a:r>
            <a:r>
              <a:rPr lang="en-GB" sz="2800" dirty="0">
                <a:solidFill>
                  <a:srgbClr val="0070C0"/>
                </a:solidFill>
                <a:latin typeface="Century Gothic" panose="020B0502020202020204" pitchFamily="34" charset="0"/>
              </a:rPr>
              <a:t>by</a:t>
            </a:r>
            <a:endParaRPr lang="en-GB" sz="2000" dirty="0">
              <a:solidFill>
                <a:srgbClr val="0070C0"/>
              </a:solidFill>
              <a:latin typeface="Century Gothic" panose="020B0502020202020204" pitchFamily="34" charset="0"/>
            </a:endParaRPr>
          </a:p>
        </p:txBody>
      </p:sp>
      <p:sp>
        <p:nvSpPr>
          <p:cNvPr id="36" name="TextBox 35">
            <a:extLst>
              <a:ext uri="{FF2B5EF4-FFF2-40B4-BE49-F238E27FC236}">
                <a16:creationId xmlns:a16="http://schemas.microsoft.com/office/drawing/2014/main" id="{63662D30-B566-16F4-4656-9FCAE2C71906}"/>
              </a:ext>
            </a:extLst>
          </p:cNvPr>
          <p:cNvSpPr txBox="1"/>
          <p:nvPr/>
        </p:nvSpPr>
        <p:spPr>
          <a:xfrm>
            <a:off x="549751" y="4863731"/>
            <a:ext cx="9965907"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Spellings can represent more than one sound. Take the &lt;o&gt; letter</a:t>
            </a:r>
            <a:r>
              <a:rPr lang="en-GB" dirty="0">
                <a:latin typeface="Century Gothic" panose="020B0502020202020204" pitchFamily="34" charset="0"/>
              </a:rPr>
              <a:t>:</a:t>
            </a:r>
          </a:p>
        </p:txBody>
      </p:sp>
      <p:sp>
        <p:nvSpPr>
          <p:cNvPr id="37" name="TextBox 36">
            <a:extLst>
              <a:ext uri="{FF2B5EF4-FFF2-40B4-BE49-F238E27FC236}">
                <a16:creationId xmlns:a16="http://schemas.microsoft.com/office/drawing/2014/main" id="{9CB24A8A-5FDA-76AF-D685-50706128578B}"/>
              </a:ext>
            </a:extLst>
          </p:cNvPr>
          <p:cNvSpPr txBox="1"/>
          <p:nvPr/>
        </p:nvSpPr>
        <p:spPr>
          <a:xfrm>
            <a:off x="858268" y="5475778"/>
            <a:ext cx="1134083" cy="800219"/>
          </a:xfrm>
          <a:prstGeom prst="rect">
            <a:avLst/>
          </a:prstGeom>
          <a:noFill/>
        </p:spPr>
        <p:txBody>
          <a:bodyPr wrap="square" rtlCol="0">
            <a:spAutoFit/>
          </a:bodyPr>
          <a:lstStyle/>
          <a:p>
            <a:r>
              <a:rPr lang="en-GB" sz="2800" dirty="0">
                <a:solidFill>
                  <a:srgbClr val="0070C0"/>
                </a:solidFill>
                <a:latin typeface="Century Gothic" panose="020B0502020202020204" pitchFamily="34" charset="0"/>
              </a:rPr>
              <a:t>h</a:t>
            </a:r>
            <a:r>
              <a:rPr lang="en-GB" sz="2800" dirty="0">
                <a:solidFill>
                  <a:srgbClr val="FF0000"/>
                </a:solidFill>
                <a:latin typeface="Century Gothic" panose="020B0502020202020204" pitchFamily="34" charset="0"/>
              </a:rPr>
              <a:t>o</a:t>
            </a:r>
            <a:r>
              <a:rPr lang="en-GB" sz="2800" dirty="0">
                <a:solidFill>
                  <a:srgbClr val="0070C0"/>
                </a:solidFill>
                <a:latin typeface="Century Gothic" panose="020B0502020202020204" pitchFamily="34" charset="0"/>
              </a:rPr>
              <a:t>t</a:t>
            </a:r>
            <a:endParaRPr lang="en-GB" sz="2000" dirty="0">
              <a:solidFill>
                <a:srgbClr val="00B050"/>
              </a:solidFill>
              <a:latin typeface="Century Gothic" panose="020B0502020202020204" pitchFamily="34" charset="0"/>
            </a:endParaRPr>
          </a:p>
          <a:p>
            <a:endParaRPr lang="en-GB" dirty="0">
              <a:latin typeface="Century Gothic" panose="020B0502020202020204" pitchFamily="34" charset="0"/>
            </a:endParaRPr>
          </a:p>
        </p:txBody>
      </p:sp>
      <p:sp>
        <p:nvSpPr>
          <p:cNvPr id="38" name="TextBox 37">
            <a:extLst>
              <a:ext uri="{FF2B5EF4-FFF2-40B4-BE49-F238E27FC236}">
                <a16:creationId xmlns:a16="http://schemas.microsoft.com/office/drawing/2014/main" id="{C54B7396-F4E0-C7EB-A86F-89D57B30859B}"/>
              </a:ext>
            </a:extLst>
          </p:cNvPr>
          <p:cNvSpPr txBox="1"/>
          <p:nvPr/>
        </p:nvSpPr>
        <p:spPr>
          <a:xfrm>
            <a:off x="2328830" y="5456992"/>
            <a:ext cx="1134083" cy="800219"/>
          </a:xfrm>
          <a:prstGeom prst="rect">
            <a:avLst/>
          </a:prstGeom>
          <a:noFill/>
        </p:spPr>
        <p:txBody>
          <a:bodyPr wrap="square" rtlCol="0">
            <a:spAutoFit/>
          </a:bodyPr>
          <a:lstStyle/>
          <a:p>
            <a:r>
              <a:rPr lang="en-GB" sz="2800" dirty="0">
                <a:solidFill>
                  <a:srgbClr val="0070C0"/>
                </a:solidFill>
                <a:latin typeface="Century Gothic" panose="020B0502020202020204" pitchFamily="34" charset="0"/>
              </a:rPr>
              <a:t>m</a:t>
            </a:r>
            <a:r>
              <a:rPr lang="en-GB" sz="2800" dirty="0">
                <a:solidFill>
                  <a:srgbClr val="FF0000"/>
                </a:solidFill>
                <a:latin typeface="Century Gothic" panose="020B0502020202020204" pitchFamily="34" charset="0"/>
              </a:rPr>
              <a:t>o</a:t>
            </a:r>
            <a:r>
              <a:rPr lang="en-GB" sz="2800" dirty="0">
                <a:solidFill>
                  <a:srgbClr val="0070C0"/>
                </a:solidFill>
                <a:latin typeface="Century Gothic" panose="020B0502020202020204" pitchFamily="34" charset="0"/>
              </a:rPr>
              <a:t>st</a:t>
            </a:r>
            <a:endParaRPr lang="en-GB" sz="2000" dirty="0">
              <a:solidFill>
                <a:srgbClr val="00B050"/>
              </a:solidFill>
              <a:latin typeface="Century Gothic" panose="020B0502020202020204" pitchFamily="34" charset="0"/>
            </a:endParaRPr>
          </a:p>
          <a:p>
            <a:endParaRPr lang="en-GB" dirty="0">
              <a:latin typeface="Century Gothic" panose="020B0502020202020204" pitchFamily="34" charset="0"/>
            </a:endParaRPr>
          </a:p>
        </p:txBody>
      </p:sp>
      <p:sp>
        <p:nvSpPr>
          <p:cNvPr id="39" name="TextBox 38">
            <a:extLst>
              <a:ext uri="{FF2B5EF4-FFF2-40B4-BE49-F238E27FC236}">
                <a16:creationId xmlns:a16="http://schemas.microsoft.com/office/drawing/2014/main" id="{8F6A41DC-50AB-A529-400B-5DD2B437240E}"/>
              </a:ext>
            </a:extLst>
          </p:cNvPr>
          <p:cNvSpPr txBox="1"/>
          <p:nvPr/>
        </p:nvSpPr>
        <p:spPr>
          <a:xfrm>
            <a:off x="3855885" y="5432048"/>
            <a:ext cx="1134083" cy="800219"/>
          </a:xfrm>
          <a:prstGeom prst="rect">
            <a:avLst/>
          </a:prstGeom>
          <a:noFill/>
        </p:spPr>
        <p:txBody>
          <a:bodyPr wrap="square" rtlCol="0">
            <a:spAutoFit/>
          </a:bodyPr>
          <a:lstStyle/>
          <a:p>
            <a:r>
              <a:rPr lang="en-GB" sz="2800" dirty="0">
                <a:solidFill>
                  <a:srgbClr val="0070C0"/>
                </a:solidFill>
                <a:latin typeface="Century Gothic" panose="020B0502020202020204" pitchFamily="34" charset="0"/>
              </a:rPr>
              <a:t>t</a:t>
            </a:r>
            <a:r>
              <a:rPr lang="en-GB" sz="2800" dirty="0">
                <a:solidFill>
                  <a:srgbClr val="FF0000"/>
                </a:solidFill>
                <a:latin typeface="Century Gothic" panose="020B0502020202020204" pitchFamily="34" charset="0"/>
              </a:rPr>
              <a:t>o</a:t>
            </a:r>
            <a:endParaRPr lang="en-GB" sz="2000" dirty="0">
              <a:solidFill>
                <a:srgbClr val="00B050"/>
              </a:solidFill>
              <a:latin typeface="Century Gothic" panose="020B0502020202020204" pitchFamily="34" charset="0"/>
            </a:endParaRPr>
          </a:p>
          <a:p>
            <a:endParaRPr lang="en-GB" dirty="0">
              <a:latin typeface="Century Gothic" panose="020B0502020202020204" pitchFamily="34" charset="0"/>
            </a:endParaRPr>
          </a:p>
        </p:txBody>
      </p:sp>
      <p:sp>
        <p:nvSpPr>
          <p:cNvPr id="40" name="TextBox 39">
            <a:extLst>
              <a:ext uri="{FF2B5EF4-FFF2-40B4-BE49-F238E27FC236}">
                <a16:creationId xmlns:a16="http://schemas.microsoft.com/office/drawing/2014/main" id="{C79B3FD7-EC39-FC39-8FD0-44C9289EBC85}"/>
              </a:ext>
            </a:extLst>
          </p:cNvPr>
          <p:cNvSpPr txBox="1"/>
          <p:nvPr/>
        </p:nvSpPr>
        <p:spPr>
          <a:xfrm>
            <a:off x="5051106" y="5428656"/>
            <a:ext cx="1134083" cy="800219"/>
          </a:xfrm>
          <a:prstGeom prst="rect">
            <a:avLst/>
          </a:prstGeom>
          <a:noFill/>
        </p:spPr>
        <p:txBody>
          <a:bodyPr wrap="square" rtlCol="0">
            <a:spAutoFit/>
          </a:bodyPr>
          <a:lstStyle/>
          <a:p>
            <a:r>
              <a:rPr lang="en-GB" sz="2800" dirty="0">
                <a:solidFill>
                  <a:srgbClr val="0070C0"/>
                </a:solidFill>
                <a:latin typeface="Century Gothic" panose="020B0502020202020204" pitchFamily="34" charset="0"/>
              </a:rPr>
              <a:t>s</a:t>
            </a:r>
            <a:r>
              <a:rPr lang="en-GB" sz="2800" dirty="0">
                <a:solidFill>
                  <a:srgbClr val="FF0000"/>
                </a:solidFill>
                <a:latin typeface="Century Gothic" panose="020B0502020202020204" pitchFamily="34" charset="0"/>
              </a:rPr>
              <a:t>o</a:t>
            </a:r>
            <a:r>
              <a:rPr lang="en-GB" sz="2800" dirty="0">
                <a:solidFill>
                  <a:srgbClr val="0070C0"/>
                </a:solidFill>
                <a:latin typeface="Century Gothic" panose="020B0502020202020204" pitchFamily="34" charset="0"/>
              </a:rPr>
              <a:t>m</a:t>
            </a:r>
            <a:r>
              <a:rPr lang="en-GB" sz="2800" dirty="0">
                <a:solidFill>
                  <a:srgbClr val="FF0000"/>
                </a:solidFill>
                <a:latin typeface="Century Gothic" panose="020B0502020202020204" pitchFamily="34" charset="0"/>
              </a:rPr>
              <a:t>e</a:t>
            </a:r>
            <a:endParaRPr lang="en-GB" sz="2000" dirty="0">
              <a:solidFill>
                <a:srgbClr val="00B050"/>
              </a:solidFill>
              <a:latin typeface="Century Gothic" panose="020B0502020202020204" pitchFamily="34" charset="0"/>
            </a:endParaRPr>
          </a:p>
          <a:p>
            <a:endParaRPr lang="en-GB"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1473258300"/>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14" name="TextBox 13">
            <a:extLst>
              <a:ext uri="{FF2B5EF4-FFF2-40B4-BE49-F238E27FC236}">
                <a16:creationId xmlns:a16="http://schemas.microsoft.com/office/drawing/2014/main" id="{2420DB61-F7C5-05F7-DCF9-E49979B61FB5}"/>
              </a:ext>
            </a:extLst>
          </p:cNvPr>
          <p:cNvSpPr txBox="1"/>
          <p:nvPr/>
        </p:nvSpPr>
        <p:spPr>
          <a:xfrm>
            <a:off x="3489298" y="55227"/>
            <a:ext cx="117756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Century Gothic" panose="020B0502020202020204" pitchFamily="34" charset="0"/>
              </a:rPr>
              <a:t>Phonics skills we teach:</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A2A6ED40-AA36-F00A-5936-45CD9AFB1535}"/>
              </a:ext>
            </a:extLst>
          </p:cNvPr>
          <p:cNvSpPr txBox="1"/>
          <p:nvPr/>
        </p:nvSpPr>
        <p:spPr>
          <a:xfrm>
            <a:off x="432464" y="1252680"/>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403654EA-936A-9753-404D-E25800829BF2}"/>
              </a:ext>
            </a:extLst>
          </p:cNvPr>
          <p:cNvSpPr txBox="1"/>
          <p:nvPr/>
        </p:nvSpPr>
        <p:spPr>
          <a:xfrm>
            <a:off x="194742" y="772475"/>
            <a:ext cx="9965907" cy="584775"/>
          </a:xfrm>
          <a:prstGeom prst="rect">
            <a:avLst/>
          </a:prstGeom>
          <a:noFill/>
        </p:spPr>
        <p:txBody>
          <a:bodyPr wrap="square" rtlCol="0">
            <a:spAutoFit/>
          </a:bodyPr>
          <a:lstStyle/>
          <a:p>
            <a:r>
              <a:rPr lang="en-GB" sz="3200" b="1" dirty="0">
                <a:solidFill>
                  <a:srgbClr val="FF0000"/>
                </a:solidFill>
                <a:latin typeface="Century Gothic" panose="020B0502020202020204" pitchFamily="34" charset="0"/>
              </a:rPr>
              <a:t>Blending</a:t>
            </a:r>
            <a:r>
              <a:rPr lang="en-GB" dirty="0">
                <a:latin typeface="Century Gothic" panose="020B0502020202020204" pitchFamily="34" charset="0"/>
              </a:rPr>
              <a:t>:</a:t>
            </a:r>
          </a:p>
        </p:txBody>
      </p:sp>
      <p:sp>
        <p:nvSpPr>
          <p:cNvPr id="5" name="Text Box 43016">
            <a:extLst>
              <a:ext uri="{FF2B5EF4-FFF2-40B4-BE49-F238E27FC236}">
                <a16:creationId xmlns:a16="http://schemas.microsoft.com/office/drawing/2014/main" id="{A57C6C8A-0FB4-6020-A10D-7E5D872B6686}"/>
              </a:ext>
            </a:extLst>
          </p:cNvPr>
          <p:cNvSpPr txBox="1"/>
          <p:nvPr/>
        </p:nvSpPr>
        <p:spPr>
          <a:xfrm>
            <a:off x="1932895" y="1411476"/>
            <a:ext cx="9741408" cy="8519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For </a:t>
            </a:r>
            <a:r>
              <a:rPr lang="en-GB" sz="20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reading </a:t>
            </a:r>
            <a:r>
              <a:rPr lang="en-GB" sz="20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we teach </a:t>
            </a:r>
            <a:r>
              <a:rPr lang="en-GB" sz="20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blending</a:t>
            </a:r>
            <a:r>
              <a:rPr lang="en-GB" sz="20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r>
              <a:rPr lang="en-GB" sz="2000" i="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sound out and blend the sounds </a:t>
            </a:r>
            <a:r>
              <a:rPr lang="en-GB" sz="20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all through the word (decoding)</a:t>
            </a:r>
            <a:endParaRPr lang="en-GB"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99C7DFE-D681-9C9C-2136-57770F6BAD87}"/>
              </a:ext>
            </a:extLst>
          </p:cNvPr>
          <p:cNvPicPr>
            <a:picLocks noChangeAspect="1"/>
          </p:cNvPicPr>
          <p:nvPr/>
        </p:nvPicPr>
        <p:blipFill>
          <a:blip r:embed="rId6"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488474" y="1714345"/>
            <a:ext cx="980424" cy="1210301"/>
          </a:xfrm>
          <a:prstGeom prst="rect">
            <a:avLst/>
          </a:prstGeom>
        </p:spPr>
      </p:pic>
      <p:sp>
        <p:nvSpPr>
          <p:cNvPr id="19" name="TextBox 18">
            <a:extLst>
              <a:ext uri="{FF2B5EF4-FFF2-40B4-BE49-F238E27FC236}">
                <a16:creationId xmlns:a16="http://schemas.microsoft.com/office/drawing/2014/main" id="{1832A7A6-B4D1-78D9-F30D-35C19D8685A1}"/>
              </a:ext>
            </a:extLst>
          </p:cNvPr>
          <p:cNvSpPr txBox="1"/>
          <p:nvPr/>
        </p:nvSpPr>
        <p:spPr>
          <a:xfrm>
            <a:off x="488474" y="5900859"/>
            <a:ext cx="7633010" cy="369332"/>
          </a:xfrm>
          <a:prstGeom prst="rect">
            <a:avLst/>
          </a:prstGeom>
          <a:noFill/>
        </p:spPr>
        <p:txBody>
          <a:bodyPr wrap="square">
            <a:spAutoFit/>
          </a:bodyPr>
          <a:lstStyle/>
          <a:p>
            <a:r>
              <a:rPr lang="en-US" dirty="0">
                <a:latin typeface="Century Gothic" panose="020B0502020202020204" pitchFamily="34" charset="0"/>
                <a:hlinkClick r:id="rId7"/>
              </a:rPr>
              <a:t>Initial Sounds Mouth Shapes - YouTube</a:t>
            </a:r>
            <a:endParaRPr lang="en-GB" dirty="0">
              <a:latin typeface="Century Gothic" panose="020B0502020202020204" pitchFamily="34" charset="0"/>
            </a:endParaRPr>
          </a:p>
        </p:txBody>
      </p:sp>
      <p:pic>
        <p:nvPicPr>
          <p:cNvPr id="23" name="Picture 22">
            <a:extLst>
              <a:ext uri="{FF2B5EF4-FFF2-40B4-BE49-F238E27FC236}">
                <a16:creationId xmlns:a16="http://schemas.microsoft.com/office/drawing/2014/main" id="{79572C1E-6CE1-6BD8-B43F-D0CE52444320}"/>
              </a:ext>
            </a:extLst>
          </p:cNvPr>
          <p:cNvPicPr>
            <a:picLocks noChangeAspect="1"/>
          </p:cNvPicPr>
          <p:nvPr/>
        </p:nvPicPr>
        <p:blipFill>
          <a:blip r:embed="rId8"/>
          <a:stretch>
            <a:fillRect/>
          </a:stretch>
        </p:blipFill>
        <p:spPr>
          <a:xfrm>
            <a:off x="5177695" y="4552685"/>
            <a:ext cx="3103243" cy="1724024"/>
          </a:xfrm>
          <a:prstGeom prst="rect">
            <a:avLst/>
          </a:prstGeom>
        </p:spPr>
      </p:pic>
      <p:grpSp>
        <p:nvGrpSpPr>
          <p:cNvPr id="8" name="Group 7">
            <a:extLst>
              <a:ext uri="{FF2B5EF4-FFF2-40B4-BE49-F238E27FC236}">
                <a16:creationId xmlns:a16="http://schemas.microsoft.com/office/drawing/2014/main" id="{37F24BA1-08E4-9F66-7E5B-417AAB17CA57}"/>
              </a:ext>
            </a:extLst>
          </p:cNvPr>
          <p:cNvGrpSpPr/>
          <p:nvPr/>
        </p:nvGrpSpPr>
        <p:grpSpPr>
          <a:xfrm>
            <a:off x="1726783" y="2397361"/>
            <a:ext cx="10465217" cy="2409574"/>
            <a:chOff x="1726783" y="2397361"/>
            <a:chExt cx="10465217" cy="2409574"/>
          </a:xfrm>
        </p:grpSpPr>
        <p:grpSp>
          <p:nvGrpSpPr>
            <p:cNvPr id="42" name="Group 41">
              <a:extLst>
                <a:ext uri="{FF2B5EF4-FFF2-40B4-BE49-F238E27FC236}">
                  <a16:creationId xmlns:a16="http://schemas.microsoft.com/office/drawing/2014/main" id="{9D476162-3A7A-0CD3-080C-B2EF4BC2FDAC}"/>
                </a:ext>
              </a:extLst>
            </p:cNvPr>
            <p:cNvGrpSpPr/>
            <p:nvPr/>
          </p:nvGrpSpPr>
          <p:grpSpPr>
            <a:xfrm>
              <a:off x="1726783" y="2397361"/>
              <a:ext cx="10465217" cy="2409574"/>
              <a:chOff x="1570878" y="2293221"/>
              <a:chExt cx="10465217" cy="2409574"/>
            </a:xfrm>
          </p:grpSpPr>
          <p:grpSp>
            <p:nvGrpSpPr>
              <p:cNvPr id="15" name="Group 14">
                <a:extLst>
                  <a:ext uri="{FF2B5EF4-FFF2-40B4-BE49-F238E27FC236}">
                    <a16:creationId xmlns:a16="http://schemas.microsoft.com/office/drawing/2014/main" id="{420C8236-88D7-4AEE-0FF5-95B4F7E180C3}"/>
                  </a:ext>
                </a:extLst>
              </p:cNvPr>
              <p:cNvGrpSpPr/>
              <p:nvPr/>
            </p:nvGrpSpPr>
            <p:grpSpPr>
              <a:xfrm>
                <a:off x="1570878" y="2293221"/>
                <a:ext cx="10465217" cy="2409574"/>
                <a:chOff x="2051711" y="2204882"/>
                <a:chExt cx="10465217" cy="2409574"/>
              </a:xfrm>
            </p:grpSpPr>
            <p:pic>
              <p:nvPicPr>
                <p:cNvPr id="12" name="Picture 11">
                  <a:extLst>
                    <a:ext uri="{FF2B5EF4-FFF2-40B4-BE49-F238E27FC236}">
                      <a16:creationId xmlns:a16="http://schemas.microsoft.com/office/drawing/2014/main" id="{8E8EF833-9E03-82C2-3EC1-AC652C6ADE9A}"/>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231044" y="2344972"/>
                  <a:ext cx="10285884" cy="2269484"/>
                </a:xfrm>
                <a:prstGeom prst="rect">
                  <a:avLst/>
                </a:prstGeom>
              </p:spPr>
            </p:pic>
            <p:sp>
              <p:nvSpPr>
                <p:cNvPr id="13" name="Rectangle 12">
                  <a:extLst>
                    <a:ext uri="{FF2B5EF4-FFF2-40B4-BE49-F238E27FC236}">
                      <a16:creationId xmlns:a16="http://schemas.microsoft.com/office/drawing/2014/main" id="{A9F037A1-1884-955F-5AC5-30EC0DA177FD}"/>
                    </a:ext>
                  </a:extLst>
                </p:cNvPr>
                <p:cNvSpPr/>
                <p:nvPr/>
              </p:nvSpPr>
              <p:spPr>
                <a:xfrm>
                  <a:off x="2051711" y="2204882"/>
                  <a:ext cx="6289288" cy="215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grpSp>
          <p:sp>
            <p:nvSpPr>
              <p:cNvPr id="41" name="Rectangle 40">
                <a:extLst>
                  <a:ext uri="{FF2B5EF4-FFF2-40B4-BE49-F238E27FC236}">
                    <a16:creationId xmlns:a16="http://schemas.microsoft.com/office/drawing/2014/main" id="{77FDB3B2-638C-42E1-9131-459136623AEA}"/>
                  </a:ext>
                </a:extLst>
              </p:cNvPr>
              <p:cNvSpPr/>
              <p:nvPr/>
            </p:nvSpPr>
            <p:spPr>
              <a:xfrm>
                <a:off x="1761893" y="4333463"/>
                <a:ext cx="170946"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grpSp>
        <p:sp>
          <p:nvSpPr>
            <p:cNvPr id="6" name="Text Box 43016">
              <a:extLst>
                <a:ext uri="{FF2B5EF4-FFF2-40B4-BE49-F238E27FC236}">
                  <a16:creationId xmlns:a16="http://schemas.microsoft.com/office/drawing/2014/main" id="{C848C01A-C269-E540-F9C2-06F15B7D4D9D}"/>
                </a:ext>
              </a:extLst>
            </p:cNvPr>
            <p:cNvSpPr txBox="1"/>
            <p:nvPr/>
          </p:nvSpPr>
          <p:spPr>
            <a:xfrm>
              <a:off x="1932895" y="2476725"/>
              <a:ext cx="10026682" cy="851957"/>
            </a:xfrm>
            <a:prstGeom prst="rect">
              <a:avLst/>
            </a:prstGeom>
            <a:solidFill>
              <a:srgbClr val="FAF7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‘finger tracking’ under each grapheme and sounding out (saying the sounds) all the way through the word.</a:t>
              </a:r>
              <a:endParaRPr lang="en-GB"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4219384372"/>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5"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14" name="TextBox 13">
            <a:extLst>
              <a:ext uri="{FF2B5EF4-FFF2-40B4-BE49-F238E27FC236}">
                <a16:creationId xmlns:a16="http://schemas.microsoft.com/office/drawing/2014/main" id="{2420DB61-F7C5-05F7-DCF9-E49979B61FB5}"/>
              </a:ext>
            </a:extLst>
          </p:cNvPr>
          <p:cNvSpPr txBox="1"/>
          <p:nvPr/>
        </p:nvSpPr>
        <p:spPr>
          <a:xfrm>
            <a:off x="3489298" y="55227"/>
            <a:ext cx="117756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Century Gothic" panose="020B0502020202020204" pitchFamily="34" charset="0"/>
              </a:rPr>
              <a:t>Phonics skills we teach:</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A2A6ED40-AA36-F00A-5936-45CD9AFB1535}"/>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403654EA-936A-9753-404D-E25800829BF2}"/>
              </a:ext>
            </a:extLst>
          </p:cNvPr>
          <p:cNvSpPr txBox="1"/>
          <p:nvPr/>
        </p:nvSpPr>
        <p:spPr>
          <a:xfrm>
            <a:off x="194742" y="772475"/>
            <a:ext cx="9965907" cy="584775"/>
          </a:xfrm>
          <a:prstGeom prst="rect">
            <a:avLst/>
          </a:prstGeom>
          <a:noFill/>
        </p:spPr>
        <p:txBody>
          <a:bodyPr wrap="square" rtlCol="0">
            <a:spAutoFit/>
          </a:bodyPr>
          <a:lstStyle/>
          <a:p>
            <a:r>
              <a:rPr lang="en-GB" sz="3200" b="1" dirty="0">
                <a:solidFill>
                  <a:srgbClr val="FF0000"/>
                </a:solidFill>
                <a:latin typeface="Century Gothic" panose="020B0502020202020204" pitchFamily="34" charset="0"/>
              </a:rPr>
              <a:t>Segmenting</a:t>
            </a:r>
            <a:r>
              <a:rPr lang="en-GB" dirty="0">
                <a:solidFill>
                  <a:srgbClr val="FF0000"/>
                </a:solidFill>
                <a:latin typeface="Century Gothic" panose="020B0502020202020204" pitchFamily="34" charset="0"/>
              </a:rPr>
              <a:t>:</a:t>
            </a:r>
          </a:p>
        </p:txBody>
      </p:sp>
      <p:sp>
        <p:nvSpPr>
          <p:cNvPr id="5" name="Text Box 43016">
            <a:extLst>
              <a:ext uri="{FF2B5EF4-FFF2-40B4-BE49-F238E27FC236}">
                <a16:creationId xmlns:a16="http://schemas.microsoft.com/office/drawing/2014/main" id="{A57C6C8A-0FB4-6020-A10D-7E5D872B6686}"/>
              </a:ext>
            </a:extLst>
          </p:cNvPr>
          <p:cNvSpPr txBox="1"/>
          <p:nvPr/>
        </p:nvSpPr>
        <p:spPr>
          <a:xfrm>
            <a:off x="569304" y="1677363"/>
            <a:ext cx="9741408" cy="103706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For s</a:t>
            </a:r>
            <a:r>
              <a:rPr lang="en-GB" sz="24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pelling</a:t>
            </a:r>
            <a:r>
              <a:rPr lang="en-GB"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we teach </a:t>
            </a:r>
            <a:r>
              <a:rPr lang="en-GB" sz="24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segmenting</a:t>
            </a:r>
            <a:r>
              <a:rPr lang="en-GB" sz="24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We start with a </a:t>
            </a:r>
            <a:r>
              <a:rPr lang="en-GB" sz="24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spoken word</a:t>
            </a:r>
          </a:p>
          <a:p>
            <a:pPr>
              <a:lnSpc>
                <a:spcPct val="107000"/>
              </a:lnSpc>
              <a:spcAft>
                <a:spcPts val="800"/>
              </a:spcAft>
            </a:pPr>
            <a:endParaRPr lang="en-GB" sz="24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49BD4F6-AB69-AAFD-D503-6D6C3B7EE0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82559" y="2071832"/>
            <a:ext cx="2640984" cy="1359959"/>
          </a:xfrm>
          <a:prstGeom prst="rect">
            <a:avLst/>
          </a:prstGeom>
        </p:spPr>
      </p:pic>
      <p:grpSp>
        <p:nvGrpSpPr>
          <p:cNvPr id="26" name="Group 25">
            <a:extLst>
              <a:ext uri="{FF2B5EF4-FFF2-40B4-BE49-F238E27FC236}">
                <a16:creationId xmlns:a16="http://schemas.microsoft.com/office/drawing/2014/main" id="{8FDF700B-6EA3-B952-9182-AE0C8E36DDFE}"/>
              </a:ext>
            </a:extLst>
          </p:cNvPr>
          <p:cNvGrpSpPr/>
          <p:nvPr/>
        </p:nvGrpSpPr>
        <p:grpSpPr>
          <a:xfrm>
            <a:off x="7796788" y="740280"/>
            <a:ext cx="3766578" cy="1083692"/>
            <a:chOff x="7796788" y="740280"/>
            <a:chExt cx="3766578" cy="1083692"/>
          </a:xfrm>
        </p:grpSpPr>
        <p:pic>
          <p:nvPicPr>
            <p:cNvPr id="11" name="Picture 10">
              <a:extLst>
                <a:ext uri="{FF2B5EF4-FFF2-40B4-BE49-F238E27FC236}">
                  <a16:creationId xmlns:a16="http://schemas.microsoft.com/office/drawing/2014/main" id="{FB8FF9D3-FB2F-43B5-B379-985B0CFDF258}"/>
                </a:ext>
              </a:extLst>
            </p:cNvPr>
            <p:cNvPicPr>
              <a:picLocks noChangeAspect="1"/>
            </p:cNvPicPr>
            <p:nvPr/>
          </p:nvPicPr>
          <p:blipFill>
            <a:blip r:embed="rId7"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796788" y="740280"/>
              <a:ext cx="557468" cy="787691"/>
            </a:xfrm>
            <a:prstGeom prst="rect">
              <a:avLst/>
            </a:prstGeom>
          </p:spPr>
        </p:pic>
        <p:grpSp>
          <p:nvGrpSpPr>
            <p:cNvPr id="25" name="Group 24">
              <a:extLst>
                <a:ext uri="{FF2B5EF4-FFF2-40B4-BE49-F238E27FC236}">
                  <a16:creationId xmlns:a16="http://schemas.microsoft.com/office/drawing/2014/main" id="{C162450E-5104-3436-97F0-D018634A4EAF}"/>
                </a:ext>
              </a:extLst>
            </p:cNvPr>
            <p:cNvGrpSpPr/>
            <p:nvPr/>
          </p:nvGrpSpPr>
          <p:grpSpPr>
            <a:xfrm>
              <a:off x="8940982" y="740280"/>
              <a:ext cx="2622384" cy="1083692"/>
              <a:chOff x="8940982" y="740280"/>
              <a:chExt cx="2622384" cy="1083692"/>
            </a:xfrm>
          </p:grpSpPr>
          <p:sp>
            <p:nvSpPr>
              <p:cNvPr id="16" name="Speech Bubble: Rectangle with Corners Rounded 15">
                <a:extLst>
                  <a:ext uri="{FF2B5EF4-FFF2-40B4-BE49-F238E27FC236}">
                    <a16:creationId xmlns:a16="http://schemas.microsoft.com/office/drawing/2014/main" id="{D74EEC6C-3E5A-ADF8-6211-17C85B22A26E}"/>
                  </a:ext>
                </a:extLst>
              </p:cNvPr>
              <p:cNvSpPr/>
              <p:nvPr/>
            </p:nvSpPr>
            <p:spPr>
              <a:xfrm>
                <a:off x="8940982" y="740280"/>
                <a:ext cx="2622384" cy="1083692"/>
              </a:xfrm>
              <a:prstGeom prst="wedgeRoundRectCallout">
                <a:avLst>
                  <a:gd name="adj1" fmla="val -67960"/>
                  <a:gd name="adj2" fmla="val 29240"/>
                  <a:gd name="adj3" fmla="val 1666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pic>
            <p:nvPicPr>
              <p:cNvPr id="18" name="Picture 17">
                <a:extLst>
                  <a:ext uri="{FF2B5EF4-FFF2-40B4-BE49-F238E27FC236}">
                    <a16:creationId xmlns:a16="http://schemas.microsoft.com/office/drawing/2014/main" id="{F7E5FDC6-8ABC-F559-138F-43A416DE278F}"/>
                  </a:ext>
                </a:extLst>
              </p:cNvPr>
              <p:cNvPicPr>
                <a:picLocks noChangeAspect="1"/>
              </p:cNvPicPr>
              <p:nvPr/>
            </p:nvPicPr>
            <p:blipFill>
              <a:blip r:embed="rId8"/>
              <a:stretch>
                <a:fillRect/>
              </a:stretch>
            </p:blipFill>
            <p:spPr>
              <a:xfrm>
                <a:off x="9367916" y="826307"/>
                <a:ext cx="1716368" cy="929244"/>
              </a:xfrm>
              <a:prstGeom prst="rect">
                <a:avLst/>
              </a:prstGeom>
            </p:spPr>
          </p:pic>
        </p:grpSp>
      </p:grpSp>
      <p:pic>
        <p:nvPicPr>
          <p:cNvPr id="19" name="Picture 18">
            <a:extLst>
              <a:ext uri="{FF2B5EF4-FFF2-40B4-BE49-F238E27FC236}">
                <a16:creationId xmlns:a16="http://schemas.microsoft.com/office/drawing/2014/main" id="{F20C507A-6BEE-2C28-212B-D0072953E7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07750" y="3618663"/>
            <a:ext cx="2772530" cy="2583272"/>
          </a:xfrm>
          <a:prstGeom prst="rect">
            <a:avLst/>
          </a:prstGeom>
        </p:spPr>
      </p:pic>
      <p:sp>
        <p:nvSpPr>
          <p:cNvPr id="21" name="TextBox 20">
            <a:extLst>
              <a:ext uri="{FF2B5EF4-FFF2-40B4-BE49-F238E27FC236}">
                <a16:creationId xmlns:a16="http://schemas.microsoft.com/office/drawing/2014/main" id="{D741D702-FF5F-A741-061E-A8B6C1AADED9}"/>
              </a:ext>
            </a:extLst>
          </p:cNvPr>
          <p:cNvSpPr txBox="1"/>
          <p:nvPr/>
        </p:nvSpPr>
        <p:spPr>
          <a:xfrm>
            <a:off x="349900" y="3136636"/>
            <a:ext cx="8004356" cy="457048"/>
          </a:xfrm>
          <a:prstGeom prst="rect">
            <a:avLst/>
          </a:prstGeom>
          <a:noFill/>
        </p:spPr>
        <p:txBody>
          <a:bodyPr wrap="square" rtlCol="0">
            <a:spAutoFit/>
          </a:bodyPr>
          <a:lstStyle/>
          <a:p>
            <a:pPr marL="342900" indent="-342900">
              <a:lnSpc>
                <a:spcPct val="107000"/>
              </a:lnSpc>
              <a:spcAft>
                <a:spcPts val="800"/>
              </a:spcAft>
              <a:buFontTx/>
              <a:buChar char="-"/>
            </a:pPr>
            <a:r>
              <a:rPr lang="en-GB"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we say the word, </a:t>
            </a:r>
            <a:r>
              <a:rPr lang="en-GB" sz="2400" i="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sounding out each of the sounds</a:t>
            </a:r>
          </a:p>
        </p:txBody>
      </p:sp>
      <p:sp>
        <p:nvSpPr>
          <p:cNvPr id="22" name="TextBox 21">
            <a:extLst>
              <a:ext uri="{FF2B5EF4-FFF2-40B4-BE49-F238E27FC236}">
                <a16:creationId xmlns:a16="http://schemas.microsoft.com/office/drawing/2014/main" id="{D6570DF4-6B2F-522E-6230-D10421C3CFAE}"/>
              </a:ext>
            </a:extLst>
          </p:cNvPr>
          <p:cNvSpPr txBox="1"/>
          <p:nvPr/>
        </p:nvSpPr>
        <p:spPr>
          <a:xfrm>
            <a:off x="349900" y="3882661"/>
            <a:ext cx="7725622" cy="466025"/>
          </a:xfrm>
          <a:prstGeom prst="rect">
            <a:avLst/>
          </a:prstGeom>
          <a:noFill/>
        </p:spPr>
        <p:txBody>
          <a:bodyPr wrap="square" rtlCol="0">
            <a:spAutoFit/>
          </a:bodyPr>
          <a:lstStyle/>
          <a:p>
            <a:pPr marL="342900" indent="-342900">
              <a:lnSpc>
                <a:spcPct val="107000"/>
              </a:lnSpc>
              <a:spcAft>
                <a:spcPts val="800"/>
              </a:spcAft>
              <a:buFontTx/>
              <a:buChar char="-"/>
            </a:pPr>
            <a:r>
              <a:rPr lang="en-GB" sz="2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tally how many sounds</a:t>
            </a:r>
            <a:r>
              <a:rPr lang="en-GB"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23" name="TextBox 22">
            <a:extLst>
              <a:ext uri="{FF2B5EF4-FFF2-40B4-BE49-F238E27FC236}">
                <a16:creationId xmlns:a16="http://schemas.microsoft.com/office/drawing/2014/main" id="{6AC1CEE0-B6E7-28DB-DDDE-290DD6206CC1}"/>
              </a:ext>
            </a:extLst>
          </p:cNvPr>
          <p:cNvSpPr txBox="1"/>
          <p:nvPr/>
        </p:nvSpPr>
        <p:spPr>
          <a:xfrm>
            <a:off x="349900" y="4637663"/>
            <a:ext cx="7725622" cy="466025"/>
          </a:xfrm>
          <a:prstGeom prst="rect">
            <a:avLst/>
          </a:prstGeom>
          <a:noFill/>
        </p:spPr>
        <p:txBody>
          <a:bodyPr wrap="square" rtlCol="0">
            <a:spAutoFit/>
          </a:bodyPr>
          <a:lstStyle/>
          <a:p>
            <a:pPr marL="342900" indent="-342900">
              <a:lnSpc>
                <a:spcPct val="107000"/>
              </a:lnSpc>
              <a:spcAft>
                <a:spcPts val="800"/>
              </a:spcAft>
              <a:buFontTx/>
              <a:buChar char="-"/>
            </a:pPr>
            <a:r>
              <a:rPr lang="en-GB"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then match the letter(s) we need </a:t>
            </a:r>
          </a:p>
        </p:txBody>
      </p:sp>
      <p:sp>
        <p:nvSpPr>
          <p:cNvPr id="24" name="TextBox 23">
            <a:extLst>
              <a:ext uri="{FF2B5EF4-FFF2-40B4-BE49-F238E27FC236}">
                <a16:creationId xmlns:a16="http://schemas.microsoft.com/office/drawing/2014/main" id="{71F42F92-8646-0BA9-A30D-21E70D0EBFE7}"/>
              </a:ext>
            </a:extLst>
          </p:cNvPr>
          <p:cNvSpPr txBox="1"/>
          <p:nvPr/>
        </p:nvSpPr>
        <p:spPr>
          <a:xfrm>
            <a:off x="349900" y="5301498"/>
            <a:ext cx="7725622" cy="466025"/>
          </a:xfrm>
          <a:prstGeom prst="rect">
            <a:avLst/>
          </a:prstGeom>
          <a:noFill/>
        </p:spPr>
        <p:txBody>
          <a:bodyPr wrap="square" rtlCol="0">
            <a:spAutoFit/>
          </a:bodyPr>
          <a:lstStyle/>
          <a:p>
            <a:pPr marL="342900" indent="-342900">
              <a:lnSpc>
                <a:spcPct val="107000"/>
              </a:lnSpc>
              <a:spcAft>
                <a:spcPts val="800"/>
              </a:spcAft>
              <a:buFontTx/>
              <a:buChar char="-"/>
            </a:pPr>
            <a:r>
              <a:rPr lang="en-GB"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to write it (encoding) or use our magnetic letters</a:t>
            </a:r>
          </a:p>
        </p:txBody>
      </p:sp>
    </p:spTree>
    <p:custDataLst>
      <p:tags r:id="rId1"/>
    </p:custDataLst>
    <p:extLst>
      <p:ext uri="{BB962C8B-B14F-4D97-AF65-F5344CB8AC3E}">
        <p14:creationId xmlns:p14="http://schemas.microsoft.com/office/powerpoint/2010/main" val="2192846091"/>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5"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14" name="TextBox 13">
            <a:extLst>
              <a:ext uri="{FF2B5EF4-FFF2-40B4-BE49-F238E27FC236}">
                <a16:creationId xmlns:a16="http://schemas.microsoft.com/office/drawing/2014/main" id="{2420DB61-F7C5-05F7-DCF9-E49979B61FB5}"/>
              </a:ext>
            </a:extLst>
          </p:cNvPr>
          <p:cNvSpPr txBox="1"/>
          <p:nvPr/>
        </p:nvSpPr>
        <p:spPr>
          <a:xfrm>
            <a:off x="3489298" y="55227"/>
            <a:ext cx="117756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Century Gothic" panose="020B0502020202020204" pitchFamily="34" charset="0"/>
              </a:rPr>
              <a:t>Phonics skills we teach:</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A2A6ED40-AA36-F00A-5936-45CD9AFB1535}"/>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403654EA-936A-9753-404D-E25800829BF2}"/>
              </a:ext>
            </a:extLst>
          </p:cNvPr>
          <p:cNvSpPr txBox="1"/>
          <p:nvPr/>
        </p:nvSpPr>
        <p:spPr>
          <a:xfrm>
            <a:off x="530022" y="747429"/>
            <a:ext cx="9965907" cy="584775"/>
          </a:xfrm>
          <a:prstGeom prst="rect">
            <a:avLst/>
          </a:prstGeom>
          <a:noFill/>
        </p:spPr>
        <p:txBody>
          <a:bodyPr wrap="square" rtlCol="0">
            <a:spAutoFit/>
          </a:bodyPr>
          <a:lstStyle/>
          <a:p>
            <a:r>
              <a:rPr lang="en-GB" sz="3200" b="1" dirty="0">
                <a:solidFill>
                  <a:srgbClr val="FF0000"/>
                </a:solidFill>
                <a:latin typeface="Century Gothic" panose="020B0502020202020204" pitchFamily="34" charset="0"/>
              </a:rPr>
              <a:t>Letter formation</a:t>
            </a:r>
            <a:r>
              <a:rPr lang="en-GB" b="1" dirty="0">
                <a:solidFill>
                  <a:srgbClr val="FF0000"/>
                </a:solidFill>
                <a:latin typeface="Century Gothic" panose="020B0502020202020204" pitchFamily="34" charset="0"/>
              </a:rPr>
              <a:t>:</a:t>
            </a:r>
          </a:p>
        </p:txBody>
      </p:sp>
      <p:sp>
        <p:nvSpPr>
          <p:cNvPr id="5" name="Text Box 43016">
            <a:extLst>
              <a:ext uri="{FF2B5EF4-FFF2-40B4-BE49-F238E27FC236}">
                <a16:creationId xmlns:a16="http://schemas.microsoft.com/office/drawing/2014/main" id="{A57C6C8A-0FB4-6020-A10D-7E5D872B6686}"/>
              </a:ext>
            </a:extLst>
          </p:cNvPr>
          <p:cNvSpPr txBox="1"/>
          <p:nvPr/>
        </p:nvSpPr>
        <p:spPr>
          <a:xfrm>
            <a:off x="602758" y="1655369"/>
            <a:ext cx="10863820" cy="13443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Your child learns how to </a:t>
            </a:r>
            <a:r>
              <a:rPr lang="en-GB" sz="24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write</a:t>
            </a:r>
            <a:r>
              <a:rPr lang="en-GB" sz="24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the letters (graphemes) as they are taught each sound (phoneme).</a:t>
            </a:r>
            <a:r>
              <a:rPr lang="en-GB" sz="14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7155693-10FA-E94D-B785-3866B51C033B}"/>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6238" y="3431138"/>
            <a:ext cx="5495727" cy="2094657"/>
          </a:xfrm>
          <a:prstGeom prst="rect">
            <a:avLst/>
          </a:prstGeom>
        </p:spPr>
      </p:pic>
    </p:spTree>
    <p:custDataLst>
      <p:tags r:id="rId1"/>
    </p:custDataLst>
    <p:extLst>
      <p:ext uri="{BB962C8B-B14F-4D97-AF65-F5344CB8AC3E}">
        <p14:creationId xmlns:p14="http://schemas.microsoft.com/office/powerpoint/2010/main" val="1502207011"/>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3" name="TextBox 2">
            <a:extLst>
              <a:ext uri="{FF2B5EF4-FFF2-40B4-BE49-F238E27FC236}">
                <a16:creationId xmlns:a16="http://schemas.microsoft.com/office/drawing/2014/main" id="{A2A6ED40-AA36-F00A-5936-45CD9AFB1535}"/>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403654EA-936A-9753-404D-E25800829BF2}"/>
              </a:ext>
            </a:extLst>
          </p:cNvPr>
          <p:cNvSpPr txBox="1"/>
          <p:nvPr/>
        </p:nvSpPr>
        <p:spPr>
          <a:xfrm>
            <a:off x="194742" y="293459"/>
            <a:ext cx="9965907" cy="584775"/>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Common or High Frequency Words</a:t>
            </a:r>
            <a:endParaRPr lang="en-GB" b="1" dirty="0">
              <a:latin typeface="Century Gothic" panose="020B0502020202020204" pitchFamily="34" charset="0"/>
            </a:endParaRPr>
          </a:p>
        </p:txBody>
      </p:sp>
      <p:pic>
        <p:nvPicPr>
          <p:cNvPr id="7" name="Picture 6">
            <a:extLst>
              <a:ext uri="{FF2B5EF4-FFF2-40B4-BE49-F238E27FC236}">
                <a16:creationId xmlns:a16="http://schemas.microsoft.com/office/drawing/2014/main" id="{C329623C-0AF9-B956-1047-32D0CF46D8A3}"/>
              </a:ext>
            </a:extLst>
          </p:cNvPr>
          <p:cNvPicPr>
            <a:picLocks noChangeAspect="1"/>
          </p:cNvPicPr>
          <p:nvPr/>
        </p:nvPicPr>
        <p:blipFill>
          <a:blip r:embed="rId6"/>
          <a:stretch>
            <a:fillRect/>
          </a:stretch>
        </p:blipFill>
        <p:spPr>
          <a:xfrm>
            <a:off x="3644" y="940790"/>
            <a:ext cx="5973009" cy="3334215"/>
          </a:xfrm>
          <a:prstGeom prst="rect">
            <a:avLst/>
          </a:prstGeom>
        </p:spPr>
      </p:pic>
      <p:pic>
        <p:nvPicPr>
          <p:cNvPr id="13" name="Picture 12">
            <a:extLst>
              <a:ext uri="{FF2B5EF4-FFF2-40B4-BE49-F238E27FC236}">
                <a16:creationId xmlns:a16="http://schemas.microsoft.com/office/drawing/2014/main" id="{29739F21-AAD9-55F4-AE45-6D2D931BCBCB}"/>
              </a:ext>
            </a:extLst>
          </p:cNvPr>
          <p:cNvPicPr>
            <a:picLocks noChangeAspect="1"/>
          </p:cNvPicPr>
          <p:nvPr/>
        </p:nvPicPr>
        <p:blipFill>
          <a:blip r:embed="rId7"/>
          <a:stretch>
            <a:fillRect/>
          </a:stretch>
        </p:blipFill>
        <p:spPr>
          <a:xfrm>
            <a:off x="70328" y="4617432"/>
            <a:ext cx="5839640" cy="1428949"/>
          </a:xfrm>
          <a:prstGeom prst="rect">
            <a:avLst/>
          </a:prstGeom>
        </p:spPr>
      </p:pic>
      <p:pic>
        <p:nvPicPr>
          <p:cNvPr id="23" name="Picture 22">
            <a:extLst>
              <a:ext uri="{FF2B5EF4-FFF2-40B4-BE49-F238E27FC236}">
                <a16:creationId xmlns:a16="http://schemas.microsoft.com/office/drawing/2014/main" id="{A1EE81C4-86B6-DFAB-15AB-7585A6837A74}"/>
              </a:ext>
            </a:extLst>
          </p:cNvPr>
          <p:cNvPicPr>
            <a:picLocks noChangeAspect="1"/>
          </p:cNvPicPr>
          <p:nvPr/>
        </p:nvPicPr>
        <p:blipFill>
          <a:blip r:embed="rId8"/>
          <a:stretch>
            <a:fillRect/>
          </a:stretch>
        </p:blipFill>
        <p:spPr>
          <a:xfrm>
            <a:off x="5976653" y="1226839"/>
            <a:ext cx="6080660" cy="4767068"/>
          </a:xfrm>
          <a:prstGeom prst="rect">
            <a:avLst/>
          </a:prstGeom>
        </p:spPr>
      </p:pic>
    </p:spTree>
    <p:custDataLst>
      <p:tags r:id="rId1"/>
    </p:custDataLst>
    <p:extLst>
      <p:ext uri="{BB962C8B-B14F-4D97-AF65-F5344CB8AC3E}">
        <p14:creationId xmlns:p14="http://schemas.microsoft.com/office/powerpoint/2010/main" val="684253912"/>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B687A-A230-DC00-24DD-D211358B90E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FC03542-FA17-B883-4D37-59112BE25E06}"/>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22EDDD4E-4422-4EE1-0506-9323CF9ABCB2}"/>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115FFC08-40D9-A703-DBD3-109B64731830}"/>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DFDDC631-7746-632C-73BF-7A5370D578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3" name="TextBox 2">
            <a:extLst>
              <a:ext uri="{FF2B5EF4-FFF2-40B4-BE49-F238E27FC236}">
                <a16:creationId xmlns:a16="http://schemas.microsoft.com/office/drawing/2014/main" id="{6008D9CB-C1A9-75BE-16CA-DDF0E2A81D1E}"/>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BCC4DA25-5EEF-23E8-7A78-152C6EF4D0BC}"/>
              </a:ext>
            </a:extLst>
          </p:cNvPr>
          <p:cNvSpPr txBox="1"/>
          <p:nvPr/>
        </p:nvSpPr>
        <p:spPr>
          <a:xfrm>
            <a:off x="194742" y="293459"/>
            <a:ext cx="9965907" cy="584775"/>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Common or High Frequency Words</a:t>
            </a:r>
            <a:endParaRPr lang="en-GB" b="1" dirty="0">
              <a:latin typeface="Century Gothic" panose="020B0502020202020204" pitchFamily="34" charset="0"/>
            </a:endParaRPr>
          </a:p>
        </p:txBody>
      </p:sp>
      <p:sp>
        <p:nvSpPr>
          <p:cNvPr id="5" name="Text Box 43016">
            <a:extLst>
              <a:ext uri="{FF2B5EF4-FFF2-40B4-BE49-F238E27FC236}">
                <a16:creationId xmlns:a16="http://schemas.microsoft.com/office/drawing/2014/main" id="{4F3BFE7D-905D-B986-C07A-0EC19D170D07}"/>
              </a:ext>
            </a:extLst>
          </p:cNvPr>
          <p:cNvSpPr txBox="1"/>
          <p:nvPr/>
        </p:nvSpPr>
        <p:spPr>
          <a:xfrm>
            <a:off x="416460" y="1259354"/>
            <a:ext cx="10863820" cy="13443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4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We teach these words as part of our phonics programme. </a:t>
            </a:r>
            <a:endParaRPr lang="en-GB" sz="1100"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4B913DC9-F9AF-652C-0056-24CB4D13A83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72999" y="1931508"/>
            <a:ext cx="5918504" cy="4051508"/>
          </a:xfrm>
          <a:prstGeom prst="rect">
            <a:avLst/>
          </a:prstGeom>
        </p:spPr>
      </p:pic>
      <p:pic>
        <p:nvPicPr>
          <p:cNvPr id="12" name="Picture 11">
            <a:extLst>
              <a:ext uri="{FF2B5EF4-FFF2-40B4-BE49-F238E27FC236}">
                <a16:creationId xmlns:a16="http://schemas.microsoft.com/office/drawing/2014/main" id="{23E6C7DD-3A7E-E435-B333-342A3BE4B89C}"/>
              </a:ext>
            </a:extLst>
          </p:cNvPr>
          <p:cNvPicPr>
            <a:picLocks noChangeAspect="1"/>
          </p:cNvPicPr>
          <p:nvPr/>
        </p:nvPicPr>
        <p:blipFill>
          <a:blip r:embed="rId7"/>
          <a:stretch>
            <a:fillRect/>
          </a:stretch>
        </p:blipFill>
        <p:spPr>
          <a:xfrm>
            <a:off x="8377204" y="2063576"/>
            <a:ext cx="2775093" cy="1168460"/>
          </a:xfrm>
          <a:prstGeom prst="rect">
            <a:avLst/>
          </a:prstGeom>
        </p:spPr>
      </p:pic>
      <p:pic>
        <p:nvPicPr>
          <p:cNvPr id="15" name="Picture 14">
            <a:extLst>
              <a:ext uri="{FF2B5EF4-FFF2-40B4-BE49-F238E27FC236}">
                <a16:creationId xmlns:a16="http://schemas.microsoft.com/office/drawing/2014/main" id="{61E8230B-825B-E2BE-3E10-3211F593ED53}"/>
              </a:ext>
            </a:extLst>
          </p:cNvPr>
          <p:cNvPicPr>
            <a:picLocks noChangeAspect="1"/>
          </p:cNvPicPr>
          <p:nvPr/>
        </p:nvPicPr>
        <p:blipFill>
          <a:blip r:embed="rId8"/>
          <a:stretch>
            <a:fillRect/>
          </a:stretch>
        </p:blipFill>
        <p:spPr>
          <a:xfrm>
            <a:off x="8377204" y="3381144"/>
            <a:ext cx="2775092" cy="1132238"/>
          </a:xfrm>
          <a:prstGeom prst="rect">
            <a:avLst/>
          </a:prstGeom>
        </p:spPr>
      </p:pic>
      <p:pic>
        <p:nvPicPr>
          <p:cNvPr id="17" name="Picture 16">
            <a:extLst>
              <a:ext uri="{FF2B5EF4-FFF2-40B4-BE49-F238E27FC236}">
                <a16:creationId xmlns:a16="http://schemas.microsoft.com/office/drawing/2014/main" id="{22B330D4-F493-0530-FB3F-7AC243E653EF}"/>
              </a:ext>
            </a:extLst>
          </p:cNvPr>
          <p:cNvPicPr>
            <a:picLocks noChangeAspect="1"/>
          </p:cNvPicPr>
          <p:nvPr/>
        </p:nvPicPr>
        <p:blipFill>
          <a:blip r:embed="rId9"/>
          <a:stretch>
            <a:fillRect/>
          </a:stretch>
        </p:blipFill>
        <p:spPr>
          <a:xfrm>
            <a:off x="8377204" y="4613555"/>
            <a:ext cx="2775092" cy="1146880"/>
          </a:xfrm>
          <a:prstGeom prst="rect">
            <a:avLst/>
          </a:prstGeom>
        </p:spPr>
      </p:pic>
    </p:spTree>
    <p:custDataLst>
      <p:tags r:id="rId1"/>
    </p:custDataLst>
    <p:extLst>
      <p:ext uri="{BB962C8B-B14F-4D97-AF65-F5344CB8AC3E}">
        <p14:creationId xmlns:p14="http://schemas.microsoft.com/office/powerpoint/2010/main" val="1527199670"/>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79110-BCC8-3DDF-4F86-20E8786E3DE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A2B3D41-66BA-78F7-6BDE-66D94A343059}"/>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1B587B5B-8F5B-2BB2-3249-AAB2C2C589AB}"/>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1A20B9F4-B423-7A9A-2ED5-52DFDE2B4863}"/>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BA568637-662E-A7D9-8830-ED5DA79C0A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3" name="TextBox 2">
            <a:extLst>
              <a:ext uri="{FF2B5EF4-FFF2-40B4-BE49-F238E27FC236}">
                <a16:creationId xmlns:a16="http://schemas.microsoft.com/office/drawing/2014/main" id="{2DC85194-7A4F-8EC2-A565-5199C2ED42BB}"/>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2AE93048-6868-57EB-D08D-807C899C09E8}"/>
              </a:ext>
            </a:extLst>
          </p:cNvPr>
          <p:cNvSpPr txBox="1"/>
          <p:nvPr/>
        </p:nvSpPr>
        <p:spPr>
          <a:xfrm>
            <a:off x="775526" y="576512"/>
            <a:ext cx="996590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Phonics is only part of how we teach reading</a:t>
            </a:r>
            <a:endParaRPr lang="en-GB" sz="1600" dirty="0">
              <a:latin typeface="Century Gothic" panose="020B0502020202020204" pitchFamily="34" charset="0"/>
            </a:endParaRPr>
          </a:p>
        </p:txBody>
      </p:sp>
      <p:pic>
        <p:nvPicPr>
          <p:cNvPr id="8" name="Picture 7">
            <a:extLst>
              <a:ext uri="{FF2B5EF4-FFF2-40B4-BE49-F238E27FC236}">
                <a16:creationId xmlns:a16="http://schemas.microsoft.com/office/drawing/2014/main" id="{50EB9138-731A-4016-438F-6B43339AF5A7}"/>
              </a:ext>
            </a:extLst>
          </p:cNvPr>
          <p:cNvPicPr>
            <a:picLocks noChangeAspect="1"/>
          </p:cNvPicPr>
          <p:nvPr/>
        </p:nvPicPr>
        <p:blipFill>
          <a:blip r:embed="rId6"/>
          <a:stretch>
            <a:fillRect/>
          </a:stretch>
        </p:blipFill>
        <p:spPr>
          <a:xfrm>
            <a:off x="289980" y="1773221"/>
            <a:ext cx="3255859" cy="3717949"/>
          </a:xfrm>
          <a:prstGeom prst="rect">
            <a:avLst/>
          </a:prstGeom>
        </p:spPr>
      </p:pic>
      <p:pic>
        <p:nvPicPr>
          <p:cNvPr id="17" name="Picture 16">
            <a:extLst>
              <a:ext uri="{FF2B5EF4-FFF2-40B4-BE49-F238E27FC236}">
                <a16:creationId xmlns:a16="http://schemas.microsoft.com/office/drawing/2014/main" id="{FD63F420-19E9-787A-77C4-B587A0A43994}"/>
              </a:ext>
            </a:extLst>
          </p:cNvPr>
          <p:cNvPicPr>
            <a:picLocks noChangeAspect="1"/>
          </p:cNvPicPr>
          <p:nvPr/>
        </p:nvPicPr>
        <p:blipFill>
          <a:blip r:embed="rId7"/>
          <a:stretch>
            <a:fillRect/>
          </a:stretch>
        </p:blipFill>
        <p:spPr>
          <a:xfrm>
            <a:off x="3858971" y="2516878"/>
            <a:ext cx="2254698" cy="2776446"/>
          </a:xfrm>
          <a:prstGeom prst="rect">
            <a:avLst/>
          </a:prstGeom>
        </p:spPr>
      </p:pic>
      <p:pic>
        <p:nvPicPr>
          <p:cNvPr id="6" name="Picture 5">
            <a:extLst>
              <a:ext uri="{FF2B5EF4-FFF2-40B4-BE49-F238E27FC236}">
                <a16:creationId xmlns:a16="http://schemas.microsoft.com/office/drawing/2014/main" id="{EEFD2FAC-4573-FCA1-5504-90064AB404CB}"/>
              </a:ext>
            </a:extLst>
          </p:cNvPr>
          <p:cNvPicPr>
            <a:picLocks noChangeAspect="1"/>
          </p:cNvPicPr>
          <p:nvPr/>
        </p:nvPicPr>
        <p:blipFill>
          <a:blip r:embed="rId8"/>
          <a:stretch>
            <a:fillRect/>
          </a:stretch>
        </p:blipFill>
        <p:spPr>
          <a:xfrm>
            <a:off x="6528491" y="2481145"/>
            <a:ext cx="2254698" cy="2812179"/>
          </a:xfrm>
          <a:prstGeom prst="rect">
            <a:avLst/>
          </a:prstGeom>
        </p:spPr>
      </p:pic>
      <p:pic>
        <p:nvPicPr>
          <p:cNvPr id="11" name="Picture 10">
            <a:extLst>
              <a:ext uri="{FF2B5EF4-FFF2-40B4-BE49-F238E27FC236}">
                <a16:creationId xmlns:a16="http://schemas.microsoft.com/office/drawing/2014/main" id="{6260182A-0E53-05C3-2FD5-259CF6BD7CE0}"/>
              </a:ext>
            </a:extLst>
          </p:cNvPr>
          <p:cNvPicPr>
            <a:picLocks noChangeAspect="1"/>
          </p:cNvPicPr>
          <p:nvPr/>
        </p:nvPicPr>
        <p:blipFill>
          <a:blip r:embed="rId9"/>
          <a:stretch>
            <a:fillRect/>
          </a:stretch>
        </p:blipFill>
        <p:spPr>
          <a:xfrm>
            <a:off x="9198011" y="2516878"/>
            <a:ext cx="2258176" cy="2776446"/>
          </a:xfrm>
          <a:prstGeom prst="rect">
            <a:avLst/>
          </a:prstGeom>
        </p:spPr>
      </p:pic>
      <p:sp>
        <p:nvSpPr>
          <p:cNvPr id="12" name="TextBox 11">
            <a:extLst>
              <a:ext uri="{FF2B5EF4-FFF2-40B4-BE49-F238E27FC236}">
                <a16:creationId xmlns:a16="http://schemas.microsoft.com/office/drawing/2014/main" id="{3CF3F50A-4B39-C0D1-388B-E26C9CDC3101}"/>
              </a:ext>
            </a:extLst>
          </p:cNvPr>
          <p:cNvSpPr txBox="1"/>
          <p:nvPr/>
        </p:nvSpPr>
        <p:spPr>
          <a:xfrm>
            <a:off x="5758480" y="5525796"/>
            <a:ext cx="6113670"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Decodable readers</a:t>
            </a:r>
            <a:endParaRPr lang="en-GB" sz="1600" dirty="0">
              <a:latin typeface="Century Gothic" panose="020B0502020202020204" pitchFamily="34" charset="0"/>
            </a:endParaRPr>
          </a:p>
        </p:txBody>
      </p:sp>
      <p:sp>
        <p:nvSpPr>
          <p:cNvPr id="16" name="TextBox 15">
            <a:extLst>
              <a:ext uri="{FF2B5EF4-FFF2-40B4-BE49-F238E27FC236}">
                <a16:creationId xmlns:a16="http://schemas.microsoft.com/office/drawing/2014/main" id="{5153E199-A4E4-B57C-CC50-2532973DD4CE}"/>
              </a:ext>
            </a:extLst>
          </p:cNvPr>
          <p:cNvSpPr txBox="1"/>
          <p:nvPr/>
        </p:nvSpPr>
        <p:spPr>
          <a:xfrm>
            <a:off x="3871954" y="1744120"/>
            <a:ext cx="7720606" cy="4201150"/>
          </a:xfrm>
          <a:prstGeom prst="rect">
            <a:avLst/>
          </a:prstGeom>
          <a:solidFill>
            <a:srgbClr val="7030A0"/>
          </a:solidFill>
          <a:ln w="57150">
            <a:solidFill>
              <a:srgbClr val="002060"/>
            </a:solidFill>
          </a:ln>
        </p:spPr>
        <p:txBody>
          <a:bodyPr wrap="square" rtlCol="0">
            <a:spAutoFit/>
          </a:bodyPr>
          <a:lstStyle/>
          <a:p>
            <a:r>
              <a:rPr lang="en-GB" sz="3300" b="1" dirty="0">
                <a:solidFill>
                  <a:schemeClr val="bg2"/>
                </a:solidFill>
              </a:rPr>
              <a:t>“If a child memorises ten words, the child can only read ten words. If a child learns the sounds of ten letters, the child will be able to read 350 three sound words, 4,320 four sound words, 21,650 five sound words.”</a:t>
            </a:r>
          </a:p>
          <a:p>
            <a:r>
              <a:rPr lang="en-GB" b="1" dirty="0">
                <a:solidFill>
                  <a:schemeClr val="bg2"/>
                </a:solidFill>
              </a:rPr>
              <a:t>                       </a:t>
            </a:r>
          </a:p>
          <a:p>
            <a:r>
              <a:rPr lang="en-GB" b="1" dirty="0">
                <a:solidFill>
                  <a:schemeClr val="bg2"/>
                </a:solidFill>
              </a:rPr>
              <a:t>                                                        Kozloff, 2002</a:t>
            </a:r>
          </a:p>
        </p:txBody>
      </p:sp>
    </p:spTree>
    <p:custDataLst>
      <p:tags r:id="rId1"/>
    </p:custDataLst>
    <p:extLst>
      <p:ext uri="{BB962C8B-B14F-4D97-AF65-F5344CB8AC3E}">
        <p14:creationId xmlns:p14="http://schemas.microsoft.com/office/powerpoint/2010/main" val="3894367025"/>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3" name="TextBox 2">
            <a:extLst>
              <a:ext uri="{FF2B5EF4-FFF2-40B4-BE49-F238E27FC236}">
                <a16:creationId xmlns:a16="http://schemas.microsoft.com/office/drawing/2014/main" id="{A2A6ED40-AA36-F00A-5936-45CD9AFB1535}"/>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403654EA-936A-9753-404D-E25800829BF2}"/>
              </a:ext>
            </a:extLst>
          </p:cNvPr>
          <p:cNvSpPr txBox="1"/>
          <p:nvPr/>
        </p:nvSpPr>
        <p:spPr>
          <a:xfrm>
            <a:off x="564392" y="251491"/>
            <a:ext cx="9965907" cy="584775"/>
          </a:xfrm>
          <a:prstGeom prst="rect">
            <a:avLst/>
          </a:prstGeom>
          <a:noFill/>
        </p:spPr>
        <p:txBody>
          <a:bodyPr wrap="square" rtlCol="0">
            <a:spAutoFit/>
          </a:bodyPr>
          <a:lstStyle/>
          <a:p>
            <a:r>
              <a:rPr lang="en-US" sz="3200" b="1" dirty="0">
                <a:solidFill>
                  <a:srgbClr val="002060"/>
                </a:solidFill>
                <a:latin typeface="Century Gothic" panose="020B0502020202020204" pitchFamily="34" charset="0"/>
              </a:rPr>
              <a:t>Fluency</a:t>
            </a:r>
            <a:endParaRPr lang="en-GB" sz="3200" b="1" dirty="0">
              <a:solidFill>
                <a:srgbClr val="002060"/>
              </a:solidFill>
              <a:latin typeface="Century Gothic" panose="020B0502020202020204" pitchFamily="34" charset="0"/>
            </a:endParaRPr>
          </a:p>
        </p:txBody>
      </p:sp>
      <p:pic>
        <p:nvPicPr>
          <p:cNvPr id="15" name="Picture 14">
            <a:extLst>
              <a:ext uri="{FF2B5EF4-FFF2-40B4-BE49-F238E27FC236}">
                <a16:creationId xmlns:a16="http://schemas.microsoft.com/office/drawing/2014/main" id="{39B89E89-FC90-F082-FE26-0D473F2BFB9E}"/>
              </a:ext>
            </a:extLst>
          </p:cNvPr>
          <p:cNvPicPr>
            <a:picLocks noChangeAspect="1"/>
          </p:cNvPicPr>
          <p:nvPr/>
        </p:nvPicPr>
        <p:blipFill>
          <a:blip r:embed="rId6">
            <a:clrChange>
              <a:clrFrom>
                <a:srgbClr val="FFEFDD"/>
              </a:clrFrom>
              <a:clrTo>
                <a:srgbClr val="FFEFDD">
                  <a:alpha val="0"/>
                </a:srgbClr>
              </a:clrTo>
            </a:clrChange>
          </a:blip>
          <a:stretch>
            <a:fillRect/>
          </a:stretch>
        </p:blipFill>
        <p:spPr>
          <a:xfrm>
            <a:off x="3013723" y="1332204"/>
            <a:ext cx="6871957" cy="4491060"/>
          </a:xfrm>
          <a:prstGeom prst="rect">
            <a:avLst/>
          </a:prstGeom>
          <a:ln w="44450" cmpd="thickThin">
            <a:solidFill>
              <a:schemeClr val="tx2"/>
            </a:solidFill>
            <a:extLst>
              <a:ext uri="{C807C97D-BFC1-408E-A445-0C87EB9F89A2}">
                <ask:lineSketchStyleProps xmlns="" xmlns:ask="http://schemas.microsoft.com/office/drawing/2018/sketchyshapes" sd="1219033472">
                  <a:custGeom>
                    <a:avLst/>
                    <a:gdLst>
                      <a:gd name="connsiteX0" fmla="*/ 0 w 6199891"/>
                      <a:gd name="connsiteY0" fmla="*/ 0 h 4051842"/>
                      <a:gd name="connsiteX1" fmla="*/ 439629 w 6199891"/>
                      <a:gd name="connsiteY1" fmla="*/ 0 h 4051842"/>
                      <a:gd name="connsiteX2" fmla="*/ 1003255 w 6199891"/>
                      <a:gd name="connsiteY2" fmla="*/ 0 h 4051842"/>
                      <a:gd name="connsiteX3" fmla="*/ 1628880 w 6199891"/>
                      <a:gd name="connsiteY3" fmla="*/ 0 h 4051842"/>
                      <a:gd name="connsiteX4" fmla="*/ 2006510 w 6199891"/>
                      <a:gd name="connsiteY4" fmla="*/ 0 h 4051842"/>
                      <a:gd name="connsiteX5" fmla="*/ 2384140 w 6199891"/>
                      <a:gd name="connsiteY5" fmla="*/ 0 h 4051842"/>
                      <a:gd name="connsiteX6" fmla="*/ 3071764 w 6199891"/>
                      <a:gd name="connsiteY6" fmla="*/ 0 h 4051842"/>
                      <a:gd name="connsiteX7" fmla="*/ 3635391 w 6199891"/>
                      <a:gd name="connsiteY7" fmla="*/ 0 h 4051842"/>
                      <a:gd name="connsiteX8" fmla="*/ 4013020 w 6199891"/>
                      <a:gd name="connsiteY8" fmla="*/ 0 h 4051842"/>
                      <a:gd name="connsiteX9" fmla="*/ 4576647 w 6199891"/>
                      <a:gd name="connsiteY9" fmla="*/ 0 h 4051842"/>
                      <a:gd name="connsiteX10" fmla="*/ 5264271 w 6199891"/>
                      <a:gd name="connsiteY10" fmla="*/ 0 h 4051842"/>
                      <a:gd name="connsiteX11" fmla="*/ 6199891 w 6199891"/>
                      <a:gd name="connsiteY11" fmla="*/ 0 h 4051842"/>
                      <a:gd name="connsiteX12" fmla="*/ 6199891 w 6199891"/>
                      <a:gd name="connsiteY12" fmla="*/ 538316 h 4051842"/>
                      <a:gd name="connsiteX13" fmla="*/ 6199891 w 6199891"/>
                      <a:gd name="connsiteY13" fmla="*/ 995595 h 4051842"/>
                      <a:gd name="connsiteX14" fmla="*/ 6199891 w 6199891"/>
                      <a:gd name="connsiteY14" fmla="*/ 1655467 h 4051842"/>
                      <a:gd name="connsiteX15" fmla="*/ 6199891 w 6199891"/>
                      <a:gd name="connsiteY15" fmla="*/ 2234301 h 4051842"/>
                      <a:gd name="connsiteX16" fmla="*/ 6199891 w 6199891"/>
                      <a:gd name="connsiteY16" fmla="*/ 2894173 h 4051842"/>
                      <a:gd name="connsiteX17" fmla="*/ 6199891 w 6199891"/>
                      <a:gd name="connsiteY17" fmla="*/ 3432489 h 4051842"/>
                      <a:gd name="connsiteX18" fmla="*/ 6199891 w 6199891"/>
                      <a:gd name="connsiteY18" fmla="*/ 4051842 h 4051842"/>
                      <a:gd name="connsiteX19" fmla="*/ 5636265 w 6199891"/>
                      <a:gd name="connsiteY19" fmla="*/ 4051842 h 4051842"/>
                      <a:gd name="connsiteX20" fmla="*/ 5072638 w 6199891"/>
                      <a:gd name="connsiteY20" fmla="*/ 4051842 h 4051842"/>
                      <a:gd name="connsiteX21" fmla="*/ 4695008 w 6199891"/>
                      <a:gd name="connsiteY21" fmla="*/ 4051842 h 4051842"/>
                      <a:gd name="connsiteX22" fmla="*/ 4131382 w 6199891"/>
                      <a:gd name="connsiteY22" fmla="*/ 4051842 h 4051842"/>
                      <a:gd name="connsiteX23" fmla="*/ 3629754 w 6199891"/>
                      <a:gd name="connsiteY23" fmla="*/ 4051842 h 4051842"/>
                      <a:gd name="connsiteX24" fmla="*/ 3128127 w 6199891"/>
                      <a:gd name="connsiteY24" fmla="*/ 4051842 h 4051842"/>
                      <a:gd name="connsiteX25" fmla="*/ 2626499 w 6199891"/>
                      <a:gd name="connsiteY25" fmla="*/ 4051842 h 4051842"/>
                      <a:gd name="connsiteX26" fmla="*/ 2124872 w 6199891"/>
                      <a:gd name="connsiteY26" fmla="*/ 4051842 h 4051842"/>
                      <a:gd name="connsiteX27" fmla="*/ 1499246 w 6199891"/>
                      <a:gd name="connsiteY27" fmla="*/ 4051842 h 4051842"/>
                      <a:gd name="connsiteX28" fmla="*/ 935620 w 6199891"/>
                      <a:gd name="connsiteY28" fmla="*/ 4051842 h 4051842"/>
                      <a:gd name="connsiteX29" fmla="*/ 557990 w 6199891"/>
                      <a:gd name="connsiteY29" fmla="*/ 4051842 h 4051842"/>
                      <a:gd name="connsiteX30" fmla="*/ 0 w 6199891"/>
                      <a:gd name="connsiteY30" fmla="*/ 4051842 h 4051842"/>
                      <a:gd name="connsiteX31" fmla="*/ 0 w 6199891"/>
                      <a:gd name="connsiteY31" fmla="*/ 3432489 h 4051842"/>
                      <a:gd name="connsiteX32" fmla="*/ 0 w 6199891"/>
                      <a:gd name="connsiteY32" fmla="*/ 2772618 h 4051842"/>
                      <a:gd name="connsiteX33" fmla="*/ 0 w 6199891"/>
                      <a:gd name="connsiteY33" fmla="*/ 2315338 h 4051842"/>
                      <a:gd name="connsiteX34" fmla="*/ 0 w 6199891"/>
                      <a:gd name="connsiteY34" fmla="*/ 1858059 h 4051842"/>
                      <a:gd name="connsiteX35" fmla="*/ 0 w 6199891"/>
                      <a:gd name="connsiteY35" fmla="*/ 1198188 h 4051842"/>
                      <a:gd name="connsiteX36" fmla="*/ 0 w 6199891"/>
                      <a:gd name="connsiteY36" fmla="*/ 740908 h 4051842"/>
                      <a:gd name="connsiteX37" fmla="*/ 0 w 6199891"/>
                      <a:gd name="connsiteY37" fmla="*/ 0 h 405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199891" h="4051842" fill="none" extrusionOk="0">
                        <a:moveTo>
                          <a:pt x="0" y="0"/>
                        </a:moveTo>
                        <a:cubicBezTo>
                          <a:pt x="151191" y="-28296"/>
                          <a:pt x="239604" y="2777"/>
                          <a:pt x="439629" y="0"/>
                        </a:cubicBezTo>
                        <a:cubicBezTo>
                          <a:pt x="639654" y="-2777"/>
                          <a:pt x="756878" y="58004"/>
                          <a:pt x="1003255" y="0"/>
                        </a:cubicBezTo>
                        <a:cubicBezTo>
                          <a:pt x="1249632" y="-58004"/>
                          <a:pt x="1456212" y="37353"/>
                          <a:pt x="1628880" y="0"/>
                        </a:cubicBezTo>
                        <a:cubicBezTo>
                          <a:pt x="1801548" y="-37353"/>
                          <a:pt x="1912521" y="21881"/>
                          <a:pt x="2006510" y="0"/>
                        </a:cubicBezTo>
                        <a:cubicBezTo>
                          <a:pt x="2100499" y="-21881"/>
                          <a:pt x="2270048" y="29638"/>
                          <a:pt x="2384140" y="0"/>
                        </a:cubicBezTo>
                        <a:cubicBezTo>
                          <a:pt x="2498232" y="-29638"/>
                          <a:pt x="2788104" y="75786"/>
                          <a:pt x="3071764" y="0"/>
                        </a:cubicBezTo>
                        <a:cubicBezTo>
                          <a:pt x="3355424" y="-75786"/>
                          <a:pt x="3420437" y="25074"/>
                          <a:pt x="3635391" y="0"/>
                        </a:cubicBezTo>
                        <a:cubicBezTo>
                          <a:pt x="3850345" y="-25074"/>
                          <a:pt x="3910520" y="41035"/>
                          <a:pt x="4013020" y="0"/>
                        </a:cubicBezTo>
                        <a:cubicBezTo>
                          <a:pt x="4115520" y="-41035"/>
                          <a:pt x="4442418" y="54965"/>
                          <a:pt x="4576647" y="0"/>
                        </a:cubicBezTo>
                        <a:cubicBezTo>
                          <a:pt x="4710876" y="-54965"/>
                          <a:pt x="5119154" y="54370"/>
                          <a:pt x="5264271" y="0"/>
                        </a:cubicBezTo>
                        <a:cubicBezTo>
                          <a:pt x="5409388" y="-54370"/>
                          <a:pt x="5815543" y="50718"/>
                          <a:pt x="6199891" y="0"/>
                        </a:cubicBezTo>
                        <a:cubicBezTo>
                          <a:pt x="6221565" y="157720"/>
                          <a:pt x="6185524" y="334481"/>
                          <a:pt x="6199891" y="538316"/>
                        </a:cubicBezTo>
                        <a:cubicBezTo>
                          <a:pt x="6214258" y="742151"/>
                          <a:pt x="6177270" y="791603"/>
                          <a:pt x="6199891" y="995595"/>
                        </a:cubicBezTo>
                        <a:cubicBezTo>
                          <a:pt x="6222512" y="1199587"/>
                          <a:pt x="6195248" y="1386658"/>
                          <a:pt x="6199891" y="1655467"/>
                        </a:cubicBezTo>
                        <a:cubicBezTo>
                          <a:pt x="6204534" y="1924276"/>
                          <a:pt x="6131339" y="2096492"/>
                          <a:pt x="6199891" y="2234301"/>
                        </a:cubicBezTo>
                        <a:cubicBezTo>
                          <a:pt x="6268443" y="2372110"/>
                          <a:pt x="6188727" y="2611208"/>
                          <a:pt x="6199891" y="2894173"/>
                        </a:cubicBezTo>
                        <a:cubicBezTo>
                          <a:pt x="6211055" y="3177138"/>
                          <a:pt x="6153135" y="3228278"/>
                          <a:pt x="6199891" y="3432489"/>
                        </a:cubicBezTo>
                        <a:cubicBezTo>
                          <a:pt x="6246647" y="3636700"/>
                          <a:pt x="6176431" y="3869668"/>
                          <a:pt x="6199891" y="4051842"/>
                        </a:cubicBezTo>
                        <a:cubicBezTo>
                          <a:pt x="5987240" y="4089188"/>
                          <a:pt x="5806926" y="4033879"/>
                          <a:pt x="5636265" y="4051842"/>
                        </a:cubicBezTo>
                        <a:cubicBezTo>
                          <a:pt x="5465604" y="4069805"/>
                          <a:pt x="5292121" y="3993634"/>
                          <a:pt x="5072638" y="4051842"/>
                        </a:cubicBezTo>
                        <a:cubicBezTo>
                          <a:pt x="4853155" y="4110050"/>
                          <a:pt x="4833321" y="4035653"/>
                          <a:pt x="4695008" y="4051842"/>
                        </a:cubicBezTo>
                        <a:cubicBezTo>
                          <a:pt x="4556695" y="4068031"/>
                          <a:pt x="4286419" y="3992358"/>
                          <a:pt x="4131382" y="4051842"/>
                        </a:cubicBezTo>
                        <a:cubicBezTo>
                          <a:pt x="3976345" y="4111326"/>
                          <a:pt x="3847722" y="4002360"/>
                          <a:pt x="3629754" y="4051842"/>
                        </a:cubicBezTo>
                        <a:cubicBezTo>
                          <a:pt x="3411786" y="4101324"/>
                          <a:pt x="3266171" y="4004815"/>
                          <a:pt x="3128127" y="4051842"/>
                        </a:cubicBezTo>
                        <a:cubicBezTo>
                          <a:pt x="2990083" y="4098869"/>
                          <a:pt x="2849769" y="3997960"/>
                          <a:pt x="2626499" y="4051842"/>
                        </a:cubicBezTo>
                        <a:cubicBezTo>
                          <a:pt x="2403229" y="4105724"/>
                          <a:pt x="2357922" y="4002166"/>
                          <a:pt x="2124872" y="4051842"/>
                        </a:cubicBezTo>
                        <a:cubicBezTo>
                          <a:pt x="1891822" y="4101518"/>
                          <a:pt x="1681243" y="4039312"/>
                          <a:pt x="1499246" y="4051842"/>
                        </a:cubicBezTo>
                        <a:cubicBezTo>
                          <a:pt x="1317249" y="4064372"/>
                          <a:pt x="1142694" y="4037086"/>
                          <a:pt x="935620" y="4051842"/>
                        </a:cubicBezTo>
                        <a:cubicBezTo>
                          <a:pt x="728546" y="4066598"/>
                          <a:pt x="669770" y="4007082"/>
                          <a:pt x="557990" y="4051842"/>
                        </a:cubicBezTo>
                        <a:cubicBezTo>
                          <a:pt x="446210" y="4096602"/>
                          <a:pt x="143678" y="4036826"/>
                          <a:pt x="0" y="4051842"/>
                        </a:cubicBezTo>
                        <a:cubicBezTo>
                          <a:pt x="-69018" y="3811964"/>
                          <a:pt x="64205" y="3585127"/>
                          <a:pt x="0" y="3432489"/>
                        </a:cubicBezTo>
                        <a:cubicBezTo>
                          <a:pt x="-64205" y="3279851"/>
                          <a:pt x="69376" y="3029609"/>
                          <a:pt x="0" y="2772618"/>
                        </a:cubicBezTo>
                        <a:cubicBezTo>
                          <a:pt x="-69376" y="2515627"/>
                          <a:pt x="52777" y="2536741"/>
                          <a:pt x="0" y="2315338"/>
                        </a:cubicBezTo>
                        <a:cubicBezTo>
                          <a:pt x="-52777" y="2093935"/>
                          <a:pt x="35002" y="1997400"/>
                          <a:pt x="0" y="1858059"/>
                        </a:cubicBezTo>
                        <a:cubicBezTo>
                          <a:pt x="-35002" y="1718718"/>
                          <a:pt x="70868" y="1436784"/>
                          <a:pt x="0" y="1198188"/>
                        </a:cubicBezTo>
                        <a:cubicBezTo>
                          <a:pt x="-70868" y="959592"/>
                          <a:pt x="41009" y="841254"/>
                          <a:pt x="0" y="740908"/>
                        </a:cubicBezTo>
                        <a:cubicBezTo>
                          <a:pt x="-41009" y="640562"/>
                          <a:pt x="59924" y="324096"/>
                          <a:pt x="0" y="0"/>
                        </a:cubicBezTo>
                        <a:close/>
                      </a:path>
                      <a:path w="6199891" h="4051842" stroke="0" extrusionOk="0">
                        <a:moveTo>
                          <a:pt x="0" y="0"/>
                        </a:moveTo>
                        <a:cubicBezTo>
                          <a:pt x="141355" y="-10417"/>
                          <a:pt x="384308" y="38473"/>
                          <a:pt x="501628" y="0"/>
                        </a:cubicBezTo>
                        <a:cubicBezTo>
                          <a:pt x="618948" y="-38473"/>
                          <a:pt x="780091" y="28632"/>
                          <a:pt x="879257" y="0"/>
                        </a:cubicBezTo>
                        <a:cubicBezTo>
                          <a:pt x="978423" y="-28632"/>
                          <a:pt x="1277800" y="45776"/>
                          <a:pt x="1566882" y="0"/>
                        </a:cubicBezTo>
                        <a:cubicBezTo>
                          <a:pt x="1855965" y="-45776"/>
                          <a:pt x="1834683" y="35256"/>
                          <a:pt x="2068509" y="0"/>
                        </a:cubicBezTo>
                        <a:cubicBezTo>
                          <a:pt x="2302335" y="-35256"/>
                          <a:pt x="2325285" y="56074"/>
                          <a:pt x="2570137" y="0"/>
                        </a:cubicBezTo>
                        <a:cubicBezTo>
                          <a:pt x="2814989" y="-56074"/>
                          <a:pt x="3034715" y="9763"/>
                          <a:pt x="3257761" y="0"/>
                        </a:cubicBezTo>
                        <a:cubicBezTo>
                          <a:pt x="3480807" y="-9763"/>
                          <a:pt x="3580941" y="45019"/>
                          <a:pt x="3697390" y="0"/>
                        </a:cubicBezTo>
                        <a:cubicBezTo>
                          <a:pt x="3813839" y="-45019"/>
                          <a:pt x="4223191" y="64020"/>
                          <a:pt x="4385014" y="0"/>
                        </a:cubicBezTo>
                        <a:cubicBezTo>
                          <a:pt x="4546837" y="-64020"/>
                          <a:pt x="4774520" y="67255"/>
                          <a:pt x="5072638" y="0"/>
                        </a:cubicBezTo>
                        <a:cubicBezTo>
                          <a:pt x="5370756" y="-67255"/>
                          <a:pt x="5445933" y="50846"/>
                          <a:pt x="5636265" y="0"/>
                        </a:cubicBezTo>
                        <a:cubicBezTo>
                          <a:pt x="5826597" y="-50846"/>
                          <a:pt x="5996098" y="50818"/>
                          <a:pt x="6199891" y="0"/>
                        </a:cubicBezTo>
                        <a:cubicBezTo>
                          <a:pt x="6200387" y="196542"/>
                          <a:pt x="6148012" y="388355"/>
                          <a:pt x="6199891" y="538316"/>
                        </a:cubicBezTo>
                        <a:cubicBezTo>
                          <a:pt x="6251770" y="688277"/>
                          <a:pt x="6192875" y="901322"/>
                          <a:pt x="6199891" y="995595"/>
                        </a:cubicBezTo>
                        <a:cubicBezTo>
                          <a:pt x="6206907" y="1089868"/>
                          <a:pt x="6185920" y="1393853"/>
                          <a:pt x="6199891" y="1574430"/>
                        </a:cubicBezTo>
                        <a:cubicBezTo>
                          <a:pt x="6213862" y="1755008"/>
                          <a:pt x="6194099" y="1999262"/>
                          <a:pt x="6199891" y="2153265"/>
                        </a:cubicBezTo>
                        <a:cubicBezTo>
                          <a:pt x="6205683" y="2307269"/>
                          <a:pt x="6190220" y="2521191"/>
                          <a:pt x="6199891" y="2732099"/>
                        </a:cubicBezTo>
                        <a:cubicBezTo>
                          <a:pt x="6209562" y="2943007"/>
                          <a:pt x="6168494" y="3212341"/>
                          <a:pt x="6199891" y="3351452"/>
                        </a:cubicBezTo>
                        <a:cubicBezTo>
                          <a:pt x="6231288" y="3490563"/>
                          <a:pt x="6126356" y="3713629"/>
                          <a:pt x="6199891" y="4051842"/>
                        </a:cubicBezTo>
                        <a:cubicBezTo>
                          <a:pt x="5955512" y="4070073"/>
                          <a:pt x="5747699" y="3993044"/>
                          <a:pt x="5574266" y="4051842"/>
                        </a:cubicBezTo>
                        <a:cubicBezTo>
                          <a:pt x="5400833" y="4110640"/>
                          <a:pt x="5298563" y="4014058"/>
                          <a:pt x="5134637" y="4051842"/>
                        </a:cubicBezTo>
                        <a:cubicBezTo>
                          <a:pt x="4970711" y="4089626"/>
                          <a:pt x="4690510" y="3998028"/>
                          <a:pt x="4447013" y="4051842"/>
                        </a:cubicBezTo>
                        <a:cubicBezTo>
                          <a:pt x="4203516" y="4105656"/>
                          <a:pt x="4127444" y="4009961"/>
                          <a:pt x="3883386" y="4051842"/>
                        </a:cubicBezTo>
                        <a:cubicBezTo>
                          <a:pt x="3639328" y="4093723"/>
                          <a:pt x="3551496" y="4018108"/>
                          <a:pt x="3443758" y="4051842"/>
                        </a:cubicBezTo>
                        <a:cubicBezTo>
                          <a:pt x="3336020" y="4085576"/>
                          <a:pt x="3073237" y="4026616"/>
                          <a:pt x="2880131" y="4051842"/>
                        </a:cubicBezTo>
                        <a:cubicBezTo>
                          <a:pt x="2687025" y="4077068"/>
                          <a:pt x="2661539" y="4018289"/>
                          <a:pt x="2502501" y="4051842"/>
                        </a:cubicBezTo>
                        <a:cubicBezTo>
                          <a:pt x="2343463" y="4085395"/>
                          <a:pt x="2234016" y="4010022"/>
                          <a:pt x="2124872" y="4051842"/>
                        </a:cubicBezTo>
                        <a:cubicBezTo>
                          <a:pt x="2015728" y="4093662"/>
                          <a:pt x="1723502" y="4008325"/>
                          <a:pt x="1561245" y="4051842"/>
                        </a:cubicBezTo>
                        <a:cubicBezTo>
                          <a:pt x="1398988" y="4095359"/>
                          <a:pt x="1269411" y="4049911"/>
                          <a:pt x="1121617" y="4051842"/>
                        </a:cubicBezTo>
                        <a:cubicBezTo>
                          <a:pt x="973823" y="4053773"/>
                          <a:pt x="679042" y="3979221"/>
                          <a:pt x="495991" y="4051842"/>
                        </a:cubicBezTo>
                        <a:cubicBezTo>
                          <a:pt x="312940" y="4124463"/>
                          <a:pt x="150968" y="4037164"/>
                          <a:pt x="0" y="4051842"/>
                        </a:cubicBezTo>
                        <a:cubicBezTo>
                          <a:pt x="-22532" y="3766181"/>
                          <a:pt x="23401" y="3624239"/>
                          <a:pt x="0" y="3432489"/>
                        </a:cubicBezTo>
                        <a:cubicBezTo>
                          <a:pt x="-23401" y="3240739"/>
                          <a:pt x="52401" y="2997757"/>
                          <a:pt x="0" y="2813136"/>
                        </a:cubicBezTo>
                        <a:cubicBezTo>
                          <a:pt x="-52401" y="2628515"/>
                          <a:pt x="55645" y="2537102"/>
                          <a:pt x="0" y="2315338"/>
                        </a:cubicBezTo>
                        <a:cubicBezTo>
                          <a:pt x="-55645" y="2093574"/>
                          <a:pt x="55019" y="1904416"/>
                          <a:pt x="0" y="1695985"/>
                        </a:cubicBezTo>
                        <a:cubicBezTo>
                          <a:pt x="-55019" y="1487554"/>
                          <a:pt x="21258" y="1179532"/>
                          <a:pt x="0" y="1036114"/>
                        </a:cubicBezTo>
                        <a:cubicBezTo>
                          <a:pt x="-21258" y="892696"/>
                          <a:pt x="30817" y="672345"/>
                          <a:pt x="0" y="497798"/>
                        </a:cubicBezTo>
                        <a:cubicBezTo>
                          <a:pt x="-30817" y="323251"/>
                          <a:pt x="38842" y="186215"/>
                          <a:pt x="0" y="0"/>
                        </a:cubicBezTo>
                        <a:close/>
                      </a:path>
                    </a:pathLst>
                  </a:custGeom>
                  <ask:type>
                    <ask:lineSketchNone/>
                  </ask:type>
                </ask:lineSketchStyleProps>
              </a:ext>
            </a:extLst>
          </a:ln>
        </p:spPr>
      </p:pic>
    </p:spTree>
    <p:custDataLst>
      <p:tags r:id="rId1"/>
    </p:custDataLst>
    <p:extLst>
      <p:ext uri="{BB962C8B-B14F-4D97-AF65-F5344CB8AC3E}">
        <p14:creationId xmlns:p14="http://schemas.microsoft.com/office/powerpoint/2010/main" val="3373661551"/>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38026-7B4C-677D-2E6A-489E0CCC36C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907D470-7F1F-1A51-7E9E-35EA8639B9F0}"/>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88001068-1EA3-038A-E3DE-4B24F8D14489}"/>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FD1712E9-2504-10B1-D676-39A2D54AAC0E}"/>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A0E64A24-B625-B52C-41F3-6AABDE5EB1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3" name="TextBox 2">
            <a:extLst>
              <a:ext uri="{FF2B5EF4-FFF2-40B4-BE49-F238E27FC236}">
                <a16:creationId xmlns:a16="http://schemas.microsoft.com/office/drawing/2014/main" id="{C28DA2C4-7208-61AC-DE89-119ACDA13BC1}"/>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EF81E35D-F669-46C8-0A38-EBC75CB82E55}"/>
              </a:ext>
            </a:extLst>
          </p:cNvPr>
          <p:cNvSpPr txBox="1"/>
          <p:nvPr/>
        </p:nvSpPr>
        <p:spPr>
          <a:xfrm>
            <a:off x="411992" y="225337"/>
            <a:ext cx="996590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Vocabulary and background knowledge</a:t>
            </a:r>
            <a:endParaRPr lang="en-GB" sz="1600" b="1" dirty="0">
              <a:latin typeface="Century Gothic" panose="020B0502020202020204" pitchFamily="34" charset="0"/>
            </a:endParaRPr>
          </a:p>
        </p:txBody>
      </p:sp>
      <p:pic>
        <p:nvPicPr>
          <p:cNvPr id="7" name="Picture 6">
            <a:extLst>
              <a:ext uri="{FF2B5EF4-FFF2-40B4-BE49-F238E27FC236}">
                <a16:creationId xmlns:a16="http://schemas.microsoft.com/office/drawing/2014/main" id="{79927B75-94C5-60A1-16F9-982706308454}"/>
              </a:ext>
            </a:extLst>
          </p:cNvPr>
          <p:cNvPicPr>
            <a:picLocks noChangeAspect="1"/>
          </p:cNvPicPr>
          <p:nvPr/>
        </p:nvPicPr>
        <p:blipFill>
          <a:blip r:embed="rId6"/>
          <a:stretch>
            <a:fillRect/>
          </a:stretch>
        </p:blipFill>
        <p:spPr>
          <a:xfrm>
            <a:off x="4081413" y="1221726"/>
            <a:ext cx="7933449" cy="4700344"/>
          </a:xfrm>
          <a:prstGeom prst="rect">
            <a:avLst/>
          </a:prstGeom>
        </p:spPr>
      </p:pic>
      <p:pic>
        <p:nvPicPr>
          <p:cNvPr id="15" name="Picture 14">
            <a:extLst>
              <a:ext uri="{FF2B5EF4-FFF2-40B4-BE49-F238E27FC236}">
                <a16:creationId xmlns:a16="http://schemas.microsoft.com/office/drawing/2014/main" id="{9502C1A3-A909-803B-94FB-B11648C3537A}"/>
              </a:ext>
            </a:extLst>
          </p:cNvPr>
          <p:cNvPicPr>
            <a:picLocks noChangeAspect="1"/>
          </p:cNvPicPr>
          <p:nvPr/>
        </p:nvPicPr>
        <p:blipFill>
          <a:blip r:embed="rId7"/>
          <a:stretch>
            <a:fillRect/>
          </a:stretch>
        </p:blipFill>
        <p:spPr>
          <a:xfrm>
            <a:off x="411992" y="1332204"/>
            <a:ext cx="3472437" cy="4589866"/>
          </a:xfrm>
          <a:prstGeom prst="rect">
            <a:avLst/>
          </a:prstGeom>
        </p:spPr>
      </p:pic>
    </p:spTree>
    <p:custDataLst>
      <p:tags r:id="rId1"/>
    </p:custDataLst>
    <p:extLst>
      <p:ext uri="{BB962C8B-B14F-4D97-AF65-F5344CB8AC3E}">
        <p14:creationId xmlns:p14="http://schemas.microsoft.com/office/powerpoint/2010/main" val="4103158017"/>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F5585-214F-89A8-8DD0-98472303F0A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B5A0287-BB3A-8027-1167-56899AD5EF48}"/>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BAA72545-7DE0-B8EF-9F47-C51B632B51E3}"/>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B2E2902C-0B86-0D32-D891-6D886FB0F562}"/>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2E0849E9-76D7-72A4-E597-70FD026F86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3" name="TextBox 2">
            <a:extLst>
              <a:ext uri="{FF2B5EF4-FFF2-40B4-BE49-F238E27FC236}">
                <a16:creationId xmlns:a16="http://schemas.microsoft.com/office/drawing/2014/main" id="{341EA77D-CFFD-7F21-ED86-FBD387C57FD4}"/>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96FF3F79-148C-D3E5-7563-CD078790717B}"/>
              </a:ext>
            </a:extLst>
          </p:cNvPr>
          <p:cNvSpPr txBox="1"/>
          <p:nvPr/>
        </p:nvSpPr>
        <p:spPr>
          <a:xfrm>
            <a:off x="411992" y="225337"/>
            <a:ext cx="996590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Comprehension strategies</a:t>
            </a:r>
            <a:endParaRPr lang="en-GB" sz="1600" b="1" dirty="0">
              <a:latin typeface="Century Gothic" panose="020B0502020202020204" pitchFamily="34" charset="0"/>
            </a:endParaRPr>
          </a:p>
        </p:txBody>
      </p:sp>
      <p:pic>
        <p:nvPicPr>
          <p:cNvPr id="14" name="Picture 13">
            <a:extLst>
              <a:ext uri="{FF2B5EF4-FFF2-40B4-BE49-F238E27FC236}">
                <a16:creationId xmlns:a16="http://schemas.microsoft.com/office/drawing/2014/main" id="{B4101430-51E6-8C61-1EF2-AE32F6ED7D1F}"/>
              </a:ext>
            </a:extLst>
          </p:cNvPr>
          <p:cNvPicPr>
            <a:picLocks noChangeAspect="1"/>
          </p:cNvPicPr>
          <p:nvPr/>
        </p:nvPicPr>
        <p:blipFill>
          <a:blip r:embed="rId6"/>
          <a:stretch>
            <a:fillRect/>
          </a:stretch>
        </p:blipFill>
        <p:spPr>
          <a:xfrm>
            <a:off x="376155" y="1208025"/>
            <a:ext cx="3484397" cy="4123127"/>
          </a:xfrm>
          <a:prstGeom prst="rect">
            <a:avLst/>
          </a:prstGeom>
        </p:spPr>
      </p:pic>
      <p:pic>
        <p:nvPicPr>
          <p:cNvPr id="6" name="Picture 5">
            <a:extLst>
              <a:ext uri="{FF2B5EF4-FFF2-40B4-BE49-F238E27FC236}">
                <a16:creationId xmlns:a16="http://schemas.microsoft.com/office/drawing/2014/main" id="{F3102E66-CABF-AB75-94E3-C17B66F8356F}"/>
              </a:ext>
            </a:extLst>
          </p:cNvPr>
          <p:cNvPicPr>
            <a:picLocks noChangeAspect="1"/>
          </p:cNvPicPr>
          <p:nvPr/>
        </p:nvPicPr>
        <p:blipFill>
          <a:blip r:embed="rId7">
            <a:clrChange>
              <a:clrFrom>
                <a:srgbClr val="F7F2F5"/>
              </a:clrFrom>
              <a:clrTo>
                <a:srgbClr val="F7F2F5">
                  <a:alpha val="0"/>
                </a:srgbClr>
              </a:clrTo>
            </a:clrChange>
          </a:blip>
          <a:stretch>
            <a:fillRect/>
          </a:stretch>
        </p:blipFill>
        <p:spPr>
          <a:xfrm>
            <a:off x="4562666" y="3158090"/>
            <a:ext cx="2189651" cy="1342626"/>
          </a:xfrm>
          <a:prstGeom prst="rect">
            <a:avLst/>
          </a:prstGeom>
        </p:spPr>
      </p:pic>
      <p:pic>
        <p:nvPicPr>
          <p:cNvPr id="7" name="Picture 6">
            <a:extLst>
              <a:ext uri="{FF2B5EF4-FFF2-40B4-BE49-F238E27FC236}">
                <a16:creationId xmlns:a16="http://schemas.microsoft.com/office/drawing/2014/main" id="{3443536D-0F1F-47FE-06E2-37D265347F70}"/>
              </a:ext>
            </a:extLst>
          </p:cNvPr>
          <p:cNvPicPr>
            <a:picLocks noChangeAspect="1"/>
          </p:cNvPicPr>
          <p:nvPr/>
        </p:nvPicPr>
        <p:blipFill>
          <a:blip r:embed="rId8">
            <a:clrChange>
              <a:clrFrom>
                <a:srgbClr val="F7F2F5"/>
              </a:clrFrom>
              <a:clrTo>
                <a:srgbClr val="F7F2F5">
                  <a:alpha val="0"/>
                </a:srgbClr>
              </a:clrTo>
            </a:clrChange>
          </a:blip>
          <a:stretch>
            <a:fillRect/>
          </a:stretch>
        </p:blipFill>
        <p:spPr>
          <a:xfrm>
            <a:off x="5062925" y="486947"/>
            <a:ext cx="2853798" cy="2284800"/>
          </a:xfrm>
          <a:prstGeom prst="rect">
            <a:avLst/>
          </a:prstGeom>
        </p:spPr>
      </p:pic>
      <p:pic>
        <p:nvPicPr>
          <p:cNvPr id="8" name="Picture 7">
            <a:extLst>
              <a:ext uri="{FF2B5EF4-FFF2-40B4-BE49-F238E27FC236}">
                <a16:creationId xmlns:a16="http://schemas.microsoft.com/office/drawing/2014/main" id="{4C9B7B9E-1F0B-A402-99E5-21995A76F74A}"/>
              </a:ext>
            </a:extLst>
          </p:cNvPr>
          <p:cNvPicPr>
            <a:picLocks noChangeAspect="1"/>
          </p:cNvPicPr>
          <p:nvPr/>
        </p:nvPicPr>
        <p:blipFill>
          <a:blip r:embed="rId9">
            <a:clrChange>
              <a:clrFrom>
                <a:srgbClr val="F7F2F5"/>
              </a:clrFrom>
              <a:clrTo>
                <a:srgbClr val="F7F2F5">
                  <a:alpha val="0"/>
                </a:srgbClr>
              </a:clrTo>
            </a:clrChange>
          </a:blip>
          <a:stretch>
            <a:fillRect/>
          </a:stretch>
        </p:blipFill>
        <p:spPr>
          <a:xfrm>
            <a:off x="9367916" y="4518737"/>
            <a:ext cx="1727331" cy="1646477"/>
          </a:xfrm>
          <a:prstGeom prst="rect">
            <a:avLst/>
          </a:prstGeom>
        </p:spPr>
      </p:pic>
      <p:pic>
        <p:nvPicPr>
          <p:cNvPr id="12" name="Picture 11">
            <a:extLst>
              <a:ext uri="{FF2B5EF4-FFF2-40B4-BE49-F238E27FC236}">
                <a16:creationId xmlns:a16="http://schemas.microsoft.com/office/drawing/2014/main" id="{BF989ACD-0723-ABB3-5C58-0F3AB9299CB1}"/>
              </a:ext>
            </a:extLst>
          </p:cNvPr>
          <p:cNvPicPr>
            <a:picLocks noChangeAspect="1"/>
          </p:cNvPicPr>
          <p:nvPr/>
        </p:nvPicPr>
        <p:blipFill>
          <a:blip r:embed="rId10">
            <a:clrChange>
              <a:clrFrom>
                <a:srgbClr val="F7F2F5"/>
              </a:clrFrom>
              <a:clrTo>
                <a:srgbClr val="F7F2F5">
                  <a:alpha val="0"/>
                </a:srgbClr>
              </a:clrTo>
            </a:clrChange>
          </a:blip>
          <a:stretch>
            <a:fillRect/>
          </a:stretch>
        </p:blipFill>
        <p:spPr>
          <a:xfrm>
            <a:off x="9200622" y="435436"/>
            <a:ext cx="1726896" cy="2019355"/>
          </a:xfrm>
          <a:prstGeom prst="rect">
            <a:avLst/>
          </a:prstGeom>
        </p:spPr>
      </p:pic>
      <p:pic>
        <p:nvPicPr>
          <p:cNvPr id="18" name="Picture 17">
            <a:extLst>
              <a:ext uri="{FF2B5EF4-FFF2-40B4-BE49-F238E27FC236}">
                <a16:creationId xmlns:a16="http://schemas.microsoft.com/office/drawing/2014/main" id="{32851BB1-D36A-522B-F890-096C5F0BD874}"/>
              </a:ext>
            </a:extLst>
          </p:cNvPr>
          <p:cNvPicPr>
            <a:picLocks noChangeAspect="1"/>
          </p:cNvPicPr>
          <p:nvPr/>
        </p:nvPicPr>
        <p:blipFill>
          <a:blip r:embed="rId11"/>
          <a:stretch>
            <a:fillRect/>
          </a:stretch>
        </p:blipFill>
        <p:spPr>
          <a:xfrm>
            <a:off x="8678650" y="2603097"/>
            <a:ext cx="1699249" cy="1646477"/>
          </a:xfrm>
          <a:prstGeom prst="rect">
            <a:avLst/>
          </a:prstGeom>
        </p:spPr>
      </p:pic>
      <p:pic>
        <p:nvPicPr>
          <p:cNvPr id="21" name="Picture 20">
            <a:extLst>
              <a:ext uri="{FF2B5EF4-FFF2-40B4-BE49-F238E27FC236}">
                <a16:creationId xmlns:a16="http://schemas.microsoft.com/office/drawing/2014/main" id="{6A71D117-D09A-F14C-5ADE-73A14E03FE60}"/>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6752317" y="4392864"/>
            <a:ext cx="1589763" cy="1876576"/>
          </a:xfrm>
          <a:prstGeom prst="rect">
            <a:avLst/>
          </a:prstGeom>
        </p:spPr>
      </p:pic>
      <p:pic>
        <p:nvPicPr>
          <p:cNvPr id="23" name="Picture 22">
            <a:extLst>
              <a:ext uri="{FF2B5EF4-FFF2-40B4-BE49-F238E27FC236}">
                <a16:creationId xmlns:a16="http://schemas.microsoft.com/office/drawing/2014/main" id="{9390AD53-9E4E-395B-0010-340EC94362CB}"/>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4665254" y="4743109"/>
            <a:ext cx="1736006" cy="1565373"/>
          </a:xfrm>
          <a:prstGeom prst="rect">
            <a:avLst/>
          </a:prstGeom>
        </p:spPr>
      </p:pic>
    </p:spTree>
    <p:custDataLst>
      <p:tags r:id="rId1"/>
    </p:custDataLst>
    <p:extLst>
      <p:ext uri="{BB962C8B-B14F-4D97-AF65-F5344CB8AC3E}">
        <p14:creationId xmlns:p14="http://schemas.microsoft.com/office/powerpoint/2010/main" val="2649707315"/>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F632F-720B-4C18-9C32-17C3564A6786}"/>
              </a:ext>
            </a:extLst>
          </p:cNvPr>
          <p:cNvPicPr>
            <a:picLocks noChangeAspect="1"/>
          </p:cNvPicPr>
          <p:nvPr/>
        </p:nvPicPr>
        <p:blipFill>
          <a:blip r:embed="rId4"/>
          <a:stretch>
            <a:fillRect/>
          </a:stretch>
        </p:blipFill>
        <p:spPr>
          <a:xfrm>
            <a:off x="2345024" y="137031"/>
            <a:ext cx="6218530" cy="5124329"/>
          </a:xfrm>
          <a:prstGeom prst="rect">
            <a:avLst/>
          </a:prstGeom>
        </p:spPr>
      </p:pic>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5"/>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13" name="TextBox 12">
            <a:extLst>
              <a:ext uri="{FF2B5EF4-FFF2-40B4-BE49-F238E27FC236}">
                <a16:creationId xmlns:a16="http://schemas.microsoft.com/office/drawing/2014/main" id="{7AF367EF-5AC0-7314-B3E7-92BCBDBFFA75}"/>
              </a:ext>
            </a:extLst>
          </p:cNvPr>
          <p:cNvSpPr txBox="1"/>
          <p:nvPr/>
        </p:nvSpPr>
        <p:spPr>
          <a:xfrm>
            <a:off x="2753236" y="5640418"/>
            <a:ext cx="7750206" cy="369332"/>
          </a:xfrm>
          <a:prstGeom prst="rect">
            <a:avLst/>
          </a:prstGeom>
          <a:noFill/>
        </p:spPr>
        <p:txBody>
          <a:bodyPr wrap="square" rtlCol="0">
            <a:spAutoFit/>
          </a:bodyPr>
          <a:lstStyle/>
          <a:p>
            <a:r>
              <a:rPr lang="en-US" b="1" dirty="0">
                <a:solidFill>
                  <a:srgbClr val="002060"/>
                </a:solidFill>
                <a:latin typeface="Century Gothic" panose="020B0502020202020204" pitchFamily="34" charset="0"/>
              </a:rPr>
              <a:t>Do you remember how you learned to read?</a:t>
            </a:r>
            <a:endParaRPr lang="en-GB" b="1" dirty="0">
              <a:solidFill>
                <a:srgbClr val="002060"/>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583373117"/>
      </p:ext>
    </p:extLst>
  </p:cSld>
  <p:clrMapOvr>
    <a:masterClrMapping/>
  </p:clrMapOvr>
  <mc:AlternateContent xmlns:mc="http://schemas.openxmlformats.org/markup-compatibility/2006">
    <mc:Choice xmlns:p14="http://schemas.microsoft.com/office/powerpoint/2010/main" Requires="p14">
      <p:transition spd="slow" p14:dur="2000" advTm="32816"/>
    </mc:Choice>
    <mc:Fallback>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3" name="TextBox 2">
            <a:extLst>
              <a:ext uri="{FF2B5EF4-FFF2-40B4-BE49-F238E27FC236}">
                <a16:creationId xmlns:a16="http://schemas.microsoft.com/office/drawing/2014/main" id="{A2A6ED40-AA36-F00A-5936-45CD9AFB1535}"/>
              </a:ext>
            </a:extLst>
          </p:cNvPr>
          <p:cNvSpPr txBox="1"/>
          <p:nvPr/>
        </p:nvSpPr>
        <p:spPr>
          <a:xfrm>
            <a:off x="441233" y="647012"/>
            <a:ext cx="9694304" cy="3416320"/>
          </a:xfrm>
          <a:prstGeom prst="rect">
            <a:avLst/>
          </a:prstGeom>
          <a:noFill/>
        </p:spPr>
        <p:txBody>
          <a:bodyPr wrap="square" rtlCol="0">
            <a:spAutoFit/>
          </a:bodyPr>
          <a:lstStyle/>
          <a:p>
            <a:endParaRPr lang="en-GB" dirty="0">
              <a:latin typeface="Century Gothic" panose="020B0502020202020204" pitchFamily="34" charset="0"/>
            </a:endParaRPr>
          </a:p>
          <a:p>
            <a:pPr>
              <a:lnSpc>
                <a:spcPct val="150000"/>
              </a:lnSpc>
            </a:pPr>
            <a:r>
              <a:rPr lang="en-GB" sz="2400" dirty="0">
                <a:solidFill>
                  <a:srgbClr val="002060"/>
                </a:solidFill>
                <a:latin typeface="Century Gothic" panose="020B0502020202020204" pitchFamily="34" charset="0"/>
              </a:rPr>
              <a:t>When children take a reading book home to practise their decoding skills: </a:t>
            </a:r>
          </a:p>
          <a:p>
            <a:pPr marL="285750" indent="-285750">
              <a:lnSpc>
                <a:spcPct val="150000"/>
              </a:lnSpc>
              <a:buFont typeface="Arial" panose="020B0604020202020204" pitchFamily="34" charset="0"/>
              <a:buChar char="•"/>
            </a:pPr>
            <a:r>
              <a:rPr lang="en-GB" sz="2000" dirty="0">
                <a:solidFill>
                  <a:srgbClr val="002060"/>
                </a:solidFill>
                <a:latin typeface="Century Gothic" panose="020B0502020202020204" pitchFamily="34" charset="0"/>
              </a:rPr>
              <a:t>Listen to them read their ‘reading book’. </a:t>
            </a:r>
          </a:p>
          <a:p>
            <a:pPr marL="285750" indent="-285750">
              <a:lnSpc>
                <a:spcPct val="150000"/>
              </a:lnSpc>
              <a:buFont typeface="Arial" panose="020B0604020202020204" pitchFamily="34" charset="0"/>
              <a:buChar char="•"/>
            </a:pPr>
            <a:r>
              <a:rPr lang="en-GB" sz="2000" dirty="0">
                <a:solidFill>
                  <a:srgbClr val="002060"/>
                </a:solidFill>
                <a:latin typeface="Century Gothic" panose="020B0502020202020204" pitchFamily="34" charset="0"/>
              </a:rPr>
              <a:t>If they stick at a word, give praise when they try to ‘sound out’ the sounds in the word. </a:t>
            </a:r>
          </a:p>
          <a:p>
            <a:pPr marL="285750" indent="-285750">
              <a:lnSpc>
                <a:spcPct val="150000"/>
              </a:lnSpc>
              <a:buFont typeface="Arial" panose="020B0604020202020204" pitchFamily="34" charset="0"/>
              <a:buChar char="•"/>
            </a:pPr>
            <a:r>
              <a:rPr lang="en-GB" sz="2000" dirty="0">
                <a:solidFill>
                  <a:srgbClr val="002060"/>
                </a:solidFill>
                <a:latin typeface="Century Gothic" panose="020B0502020202020204" pitchFamily="34" charset="0"/>
              </a:rPr>
              <a:t>If still stuck, you can give the word. </a:t>
            </a:r>
            <a:r>
              <a:rPr lang="en-GB" sz="2400" dirty="0">
                <a:solidFill>
                  <a:srgbClr val="002060"/>
                </a:solidFill>
                <a:latin typeface="Century Gothic" panose="020B0502020202020204" pitchFamily="34" charset="0"/>
              </a:rPr>
              <a:t> </a:t>
            </a:r>
          </a:p>
        </p:txBody>
      </p:sp>
      <p:sp>
        <p:nvSpPr>
          <p:cNvPr id="27" name="TextBox 26">
            <a:extLst>
              <a:ext uri="{FF2B5EF4-FFF2-40B4-BE49-F238E27FC236}">
                <a16:creationId xmlns:a16="http://schemas.microsoft.com/office/drawing/2014/main" id="{403654EA-936A-9753-404D-E25800829BF2}"/>
              </a:ext>
            </a:extLst>
          </p:cNvPr>
          <p:cNvSpPr txBox="1"/>
          <p:nvPr/>
        </p:nvSpPr>
        <p:spPr>
          <a:xfrm>
            <a:off x="441233" y="267195"/>
            <a:ext cx="9965907" cy="523220"/>
          </a:xfrm>
          <a:prstGeom prst="rect">
            <a:avLst/>
          </a:prstGeom>
          <a:noFill/>
        </p:spPr>
        <p:txBody>
          <a:bodyPr wrap="square" rtlCol="0">
            <a:spAutoFit/>
          </a:bodyPr>
          <a:lstStyle/>
          <a:p>
            <a:r>
              <a:rPr lang="en-US" sz="2800" b="1" dirty="0">
                <a:solidFill>
                  <a:srgbClr val="002060"/>
                </a:solidFill>
                <a:latin typeface="Century Gothic" panose="020B0502020202020204" pitchFamily="34" charset="0"/>
              </a:rPr>
              <a:t>What can you do to help your child?</a:t>
            </a:r>
            <a:endParaRPr lang="en-GB" sz="1600" b="1" dirty="0">
              <a:latin typeface="Century Gothic" panose="020B0502020202020204" pitchFamily="34" charset="0"/>
            </a:endParaRPr>
          </a:p>
        </p:txBody>
      </p:sp>
      <p:sp>
        <p:nvSpPr>
          <p:cNvPr id="12" name="TextBox 11">
            <a:extLst>
              <a:ext uri="{FF2B5EF4-FFF2-40B4-BE49-F238E27FC236}">
                <a16:creationId xmlns:a16="http://schemas.microsoft.com/office/drawing/2014/main" id="{8A692942-3AB5-B6C3-1734-F10B61D32255}"/>
              </a:ext>
            </a:extLst>
          </p:cNvPr>
          <p:cNvSpPr txBox="1"/>
          <p:nvPr/>
        </p:nvSpPr>
        <p:spPr>
          <a:xfrm>
            <a:off x="349793" y="5048651"/>
            <a:ext cx="9785744" cy="852862"/>
          </a:xfrm>
          <a:prstGeom prst="rect">
            <a:avLst/>
          </a:prstGeom>
          <a:noFill/>
        </p:spPr>
        <p:txBody>
          <a:bodyPr wrap="square" rtlCol="0">
            <a:spAutoFit/>
          </a:bodyPr>
          <a:lstStyle/>
          <a:p>
            <a:endParaRPr lang="en-GB" dirty="0">
              <a:latin typeface="Century Gothic" panose="020B0502020202020204" pitchFamily="34" charset="0"/>
            </a:endParaRPr>
          </a:p>
          <a:p>
            <a:pPr>
              <a:lnSpc>
                <a:spcPct val="150000"/>
              </a:lnSpc>
            </a:pPr>
            <a:r>
              <a:rPr lang="en-GB" sz="2400" b="1" dirty="0">
                <a:solidFill>
                  <a:srgbClr val="002060"/>
                </a:solidFill>
                <a:latin typeface="Century Gothic" panose="020B0502020202020204" pitchFamily="34" charset="0"/>
              </a:rPr>
              <a:t>Talk </a:t>
            </a:r>
            <a:r>
              <a:rPr lang="en-GB" sz="2400" dirty="0">
                <a:solidFill>
                  <a:srgbClr val="002060"/>
                </a:solidFill>
                <a:latin typeface="Century Gothic" panose="020B0502020202020204" pitchFamily="34" charset="0"/>
              </a:rPr>
              <a:t>about what is happening in the books you read.</a:t>
            </a:r>
            <a:endParaRPr lang="en-GB" sz="2800" dirty="0">
              <a:solidFill>
                <a:srgbClr val="002060"/>
              </a:solidFill>
              <a:latin typeface="Century Gothic" panose="020B0502020202020204" pitchFamily="34" charset="0"/>
            </a:endParaRPr>
          </a:p>
        </p:txBody>
      </p:sp>
      <p:pic>
        <p:nvPicPr>
          <p:cNvPr id="14" name="Picture 13">
            <a:extLst>
              <a:ext uri="{FF2B5EF4-FFF2-40B4-BE49-F238E27FC236}">
                <a16:creationId xmlns:a16="http://schemas.microsoft.com/office/drawing/2014/main" id="{D8B71C2A-C5A7-5EB8-E354-D1B99DD7E72E}"/>
              </a:ext>
            </a:extLst>
          </p:cNvPr>
          <p:cNvPicPr>
            <a:picLocks noChangeAspect="1"/>
          </p:cNvPicPr>
          <p:nvPr/>
        </p:nvPicPr>
        <p:blipFill>
          <a:blip r:embed="rId6"/>
          <a:stretch>
            <a:fillRect/>
          </a:stretch>
        </p:blipFill>
        <p:spPr>
          <a:xfrm>
            <a:off x="8896805" y="4940184"/>
            <a:ext cx="1460221" cy="1326896"/>
          </a:xfrm>
          <a:prstGeom prst="rect">
            <a:avLst/>
          </a:prstGeom>
        </p:spPr>
      </p:pic>
      <p:pic>
        <p:nvPicPr>
          <p:cNvPr id="17" name="Picture 16">
            <a:extLst>
              <a:ext uri="{FF2B5EF4-FFF2-40B4-BE49-F238E27FC236}">
                <a16:creationId xmlns:a16="http://schemas.microsoft.com/office/drawing/2014/main" id="{3F781728-3664-D704-9C91-867DA19E41EC}"/>
              </a:ext>
            </a:extLst>
          </p:cNvPr>
          <p:cNvPicPr>
            <a:picLocks noChangeAspect="1"/>
          </p:cNvPicPr>
          <p:nvPr/>
        </p:nvPicPr>
        <p:blipFill>
          <a:blip r:embed="rId7"/>
          <a:stretch>
            <a:fillRect/>
          </a:stretch>
        </p:blipFill>
        <p:spPr>
          <a:xfrm>
            <a:off x="10487075" y="4217576"/>
            <a:ext cx="1586410" cy="2105188"/>
          </a:xfrm>
          <a:prstGeom prst="rect">
            <a:avLst/>
          </a:prstGeom>
        </p:spPr>
      </p:pic>
      <p:pic>
        <p:nvPicPr>
          <p:cNvPr id="6" name="Picture 5">
            <a:extLst>
              <a:ext uri="{FF2B5EF4-FFF2-40B4-BE49-F238E27FC236}">
                <a16:creationId xmlns:a16="http://schemas.microsoft.com/office/drawing/2014/main" id="{3D31A37E-7088-E4C8-8087-BFE55FDFCD96}"/>
              </a:ext>
            </a:extLst>
          </p:cNvPr>
          <p:cNvPicPr>
            <a:picLocks noChangeAspect="1"/>
          </p:cNvPicPr>
          <p:nvPr/>
        </p:nvPicPr>
        <p:blipFill>
          <a:blip r:embed="rId8"/>
          <a:stretch>
            <a:fillRect/>
          </a:stretch>
        </p:blipFill>
        <p:spPr>
          <a:xfrm>
            <a:off x="10407140" y="389849"/>
            <a:ext cx="1495963" cy="3673483"/>
          </a:xfrm>
          <a:prstGeom prst="rect">
            <a:avLst/>
          </a:prstGeom>
        </p:spPr>
      </p:pic>
    </p:spTree>
    <p:custDataLst>
      <p:tags r:id="rId1"/>
    </p:custDataLst>
    <p:extLst>
      <p:ext uri="{BB962C8B-B14F-4D97-AF65-F5344CB8AC3E}">
        <p14:creationId xmlns:p14="http://schemas.microsoft.com/office/powerpoint/2010/main" val="492373299"/>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3" name="TextBox 2">
            <a:extLst>
              <a:ext uri="{FF2B5EF4-FFF2-40B4-BE49-F238E27FC236}">
                <a16:creationId xmlns:a16="http://schemas.microsoft.com/office/drawing/2014/main" id="{A2A6ED40-AA36-F00A-5936-45CD9AFB1535}"/>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403654EA-936A-9753-404D-E25800829BF2}"/>
              </a:ext>
            </a:extLst>
          </p:cNvPr>
          <p:cNvSpPr txBox="1"/>
          <p:nvPr/>
        </p:nvSpPr>
        <p:spPr>
          <a:xfrm>
            <a:off x="441233" y="267195"/>
            <a:ext cx="9965907" cy="523220"/>
          </a:xfrm>
          <a:prstGeom prst="rect">
            <a:avLst/>
          </a:prstGeom>
          <a:noFill/>
        </p:spPr>
        <p:txBody>
          <a:bodyPr wrap="square" rtlCol="0">
            <a:spAutoFit/>
          </a:bodyPr>
          <a:lstStyle/>
          <a:p>
            <a:r>
              <a:rPr lang="en-US" sz="2800" b="1" dirty="0">
                <a:solidFill>
                  <a:srgbClr val="FF0000"/>
                </a:solidFill>
                <a:latin typeface="Century Gothic" panose="020B0502020202020204" pitchFamily="34" charset="0"/>
              </a:rPr>
              <a:t>Building a reader</a:t>
            </a:r>
            <a:endParaRPr lang="en-GB" sz="1600" b="1" dirty="0">
              <a:solidFill>
                <a:srgbClr val="FF0000"/>
              </a:solidFill>
              <a:latin typeface="Century Gothic" panose="020B0502020202020204" pitchFamily="34" charset="0"/>
            </a:endParaRPr>
          </a:p>
        </p:txBody>
      </p:sp>
      <p:sp>
        <p:nvSpPr>
          <p:cNvPr id="7" name="TextBox 6">
            <a:extLst>
              <a:ext uri="{FF2B5EF4-FFF2-40B4-BE49-F238E27FC236}">
                <a16:creationId xmlns:a16="http://schemas.microsoft.com/office/drawing/2014/main" id="{E99FBF10-BA1E-D45D-ECBA-5E9E5490325C}"/>
              </a:ext>
            </a:extLst>
          </p:cNvPr>
          <p:cNvSpPr txBox="1"/>
          <p:nvPr/>
        </p:nvSpPr>
        <p:spPr>
          <a:xfrm>
            <a:off x="1586033" y="1455534"/>
            <a:ext cx="8617227" cy="400110"/>
          </a:xfrm>
          <a:prstGeom prst="rect">
            <a:avLst/>
          </a:prstGeom>
          <a:noFill/>
        </p:spPr>
        <p:txBody>
          <a:bodyPr wrap="square" rtlCol="0">
            <a:spAutoFit/>
          </a:bodyPr>
          <a:lstStyle/>
          <a:p>
            <a:endParaRPr lang="en-GB" sz="2000" b="1" dirty="0">
              <a:latin typeface="Arial" panose="020B0604020202020204" pitchFamily="34" charset="0"/>
              <a:cs typeface="Arial" panose="020B0604020202020204" pitchFamily="34" charset="0"/>
            </a:endParaRPr>
          </a:p>
        </p:txBody>
      </p:sp>
      <p:sp>
        <p:nvSpPr>
          <p:cNvPr id="11" name="Content Placeholder 4">
            <a:extLst>
              <a:ext uri="{FF2B5EF4-FFF2-40B4-BE49-F238E27FC236}">
                <a16:creationId xmlns:a16="http://schemas.microsoft.com/office/drawing/2014/main" id="{A346DEE4-8A1B-725F-A692-4524A8DFCE76}"/>
              </a:ext>
            </a:extLst>
          </p:cNvPr>
          <p:cNvSpPr txBox="1">
            <a:spLocks/>
          </p:cNvSpPr>
          <p:nvPr/>
        </p:nvSpPr>
        <p:spPr>
          <a:xfrm>
            <a:off x="1843898" y="664335"/>
            <a:ext cx="8815627" cy="7460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Font typeface="Arial" panose="020B0604020202020204" pitchFamily="34" charset="0"/>
              <a:buNone/>
            </a:pPr>
            <a:r>
              <a:rPr lang="en-US" altLang="en-US" sz="2400" b="1" dirty="0">
                <a:solidFill>
                  <a:srgbClr val="002060"/>
                </a:solidFill>
                <a:latin typeface="Century Gothic" panose="020B0502020202020204" pitchFamily="34" charset="0"/>
                <a:cs typeface="Arial" panose="020B0604020202020204" pitchFamily="34" charset="0"/>
              </a:rPr>
              <a:t>Comprehension Strategies</a:t>
            </a:r>
            <a:endParaRPr lang="en-US" altLang="en-US" sz="2400" b="1" dirty="0">
              <a:solidFill>
                <a:srgbClr val="002060"/>
              </a:solidFill>
              <a:latin typeface="Arial" panose="020B0604020202020204" pitchFamily="34" charset="0"/>
              <a:cs typeface="Arial" panose="020B0604020202020204" pitchFamily="34" charset="0"/>
            </a:endParaRPr>
          </a:p>
          <a:p>
            <a:pPr marL="0" indent="0" algn="ctr">
              <a:lnSpc>
                <a:spcPct val="150000"/>
              </a:lnSpc>
              <a:buFont typeface="Arial" panose="020B0604020202020204" pitchFamily="34" charset="0"/>
              <a:buNone/>
            </a:pPr>
            <a:endParaRPr lang="en-US" altLang="en-US" dirty="0">
              <a:solidFill>
                <a:srgbClr val="002060"/>
              </a:solidFill>
            </a:endParaRPr>
          </a:p>
          <a:p>
            <a:pPr marL="0" indent="0">
              <a:buFont typeface="Arial" panose="020B0604020202020204" pitchFamily="34" charset="0"/>
              <a:buNone/>
            </a:pPr>
            <a:endParaRPr lang="en-GB" sz="2000" dirty="0">
              <a:solidFill>
                <a:srgbClr val="002060"/>
              </a:solidFill>
            </a:endParaRPr>
          </a:p>
        </p:txBody>
      </p:sp>
      <p:sp>
        <p:nvSpPr>
          <p:cNvPr id="13" name="Arrow: Down 12">
            <a:extLst>
              <a:ext uri="{FF2B5EF4-FFF2-40B4-BE49-F238E27FC236}">
                <a16:creationId xmlns:a16="http://schemas.microsoft.com/office/drawing/2014/main" id="{4F6C886A-735E-F492-2169-89E824238615}"/>
              </a:ext>
            </a:extLst>
          </p:cNvPr>
          <p:cNvSpPr/>
          <p:nvPr/>
        </p:nvSpPr>
        <p:spPr>
          <a:xfrm rot="10800000">
            <a:off x="6013174" y="1443625"/>
            <a:ext cx="248478" cy="48701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D03F3E62-3DD3-3052-300B-C8364D326483}"/>
              </a:ext>
            </a:extLst>
          </p:cNvPr>
          <p:cNvSpPr/>
          <p:nvPr/>
        </p:nvSpPr>
        <p:spPr>
          <a:xfrm rot="10800000">
            <a:off x="6013174" y="2347290"/>
            <a:ext cx="248478" cy="48701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72526D65-CFD3-1119-5F3F-BB5E5A0229BC}"/>
              </a:ext>
            </a:extLst>
          </p:cNvPr>
          <p:cNvSpPr/>
          <p:nvPr/>
        </p:nvSpPr>
        <p:spPr>
          <a:xfrm rot="10800000">
            <a:off x="6008204" y="3154907"/>
            <a:ext cx="248478" cy="48701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Down 17">
            <a:extLst>
              <a:ext uri="{FF2B5EF4-FFF2-40B4-BE49-F238E27FC236}">
                <a16:creationId xmlns:a16="http://schemas.microsoft.com/office/drawing/2014/main" id="{DC7CBA46-CA2C-7E6A-701C-B320F5722D9F}"/>
              </a:ext>
            </a:extLst>
          </p:cNvPr>
          <p:cNvSpPr/>
          <p:nvPr/>
        </p:nvSpPr>
        <p:spPr>
          <a:xfrm rot="10800000">
            <a:off x="6003234" y="4067878"/>
            <a:ext cx="248478" cy="48701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2292DD47-91C2-D36B-0586-2CDA199AE1B8}"/>
              </a:ext>
            </a:extLst>
          </p:cNvPr>
          <p:cNvSpPr/>
          <p:nvPr/>
        </p:nvSpPr>
        <p:spPr>
          <a:xfrm rot="10800000">
            <a:off x="6018474" y="4894648"/>
            <a:ext cx="248478" cy="48701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C90112A-BF10-792C-3C86-FA7783CF093D}"/>
              </a:ext>
            </a:extLst>
          </p:cNvPr>
          <p:cNvSpPr txBox="1"/>
          <p:nvPr/>
        </p:nvSpPr>
        <p:spPr>
          <a:xfrm>
            <a:off x="3084112" y="5166673"/>
            <a:ext cx="6355080" cy="713400"/>
          </a:xfrm>
          <a:prstGeom prst="rect">
            <a:avLst/>
          </a:prstGeom>
          <a:noFill/>
        </p:spPr>
        <p:txBody>
          <a:bodyPr wrap="square">
            <a:spAutoFit/>
          </a:bodyPr>
          <a:lstStyle/>
          <a:p>
            <a:pPr marL="0" indent="0" algn="ctr">
              <a:lnSpc>
                <a:spcPct val="200000"/>
              </a:lnSpc>
              <a:buNone/>
            </a:pPr>
            <a:r>
              <a:rPr lang="en-US" altLang="en-US" sz="2400" b="1" dirty="0">
                <a:solidFill>
                  <a:srgbClr val="002060"/>
                </a:solidFill>
                <a:latin typeface="Century Gothic" panose="020B0502020202020204" pitchFamily="34" charset="0"/>
                <a:cs typeface="Arial" panose="020B0604020202020204" pitchFamily="34" charset="0"/>
              </a:rPr>
              <a:t>Print Awareness &amp; Book Concepts</a:t>
            </a:r>
          </a:p>
        </p:txBody>
      </p:sp>
      <p:sp>
        <p:nvSpPr>
          <p:cNvPr id="21" name="Content Placeholder 4">
            <a:extLst>
              <a:ext uri="{FF2B5EF4-FFF2-40B4-BE49-F238E27FC236}">
                <a16:creationId xmlns:a16="http://schemas.microsoft.com/office/drawing/2014/main" id="{3815CF60-9872-2D23-45A9-6F34FC170126}"/>
              </a:ext>
            </a:extLst>
          </p:cNvPr>
          <p:cNvSpPr txBox="1">
            <a:spLocks/>
          </p:cNvSpPr>
          <p:nvPr/>
        </p:nvSpPr>
        <p:spPr>
          <a:xfrm>
            <a:off x="1843894" y="1652474"/>
            <a:ext cx="8815627" cy="7460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Font typeface="Arial" panose="020B0604020202020204" pitchFamily="34" charset="0"/>
              <a:buNone/>
            </a:pPr>
            <a:r>
              <a:rPr lang="en-US" altLang="en-US" sz="2400" b="1" dirty="0">
                <a:solidFill>
                  <a:srgbClr val="002060"/>
                </a:solidFill>
                <a:latin typeface="Century Gothic" panose="020B0502020202020204" pitchFamily="34" charset="0"/>
                <a:cs typeface="Arial" panose="020B0604020202020204" pitchFamily="34" charset="0"/>
              </a:rPr>
              <a:t>Vocabulary &amp; Background knowledge</a:t>
            </a:r>
          </a:p>
          <a:p>
            <a:pPr marL="0" indent="0" algn="ctr">
              <a:lnSpc>
                <a:spcPct val="150000"/>
              </a:lnSpc>
              <a:buFont typeface="Arial" panose="020B0604020202020204" pitchFamily="34" charset="0"/>
              <a:buNone/>
            </a:pPr>
            <a:endParaRPr lang="en-US" altLang="en-US" dirty="0">
              <a:solidFill>
                <a:srgbClr val="002060"/>
              </a:solidFill>
            </a:endParaRPr>
          </a:p>
          <a:p>
            <a:pPr marL="0" indent="0">
              <a:buFont typeface="Arial" panose="020B0604020202020204" pitchFamily="34" charset="0"/>
              <a:buNone/>
            </a:pPr>
            <a:endParaRPr lang="en-GB" sz="2000" dirty="0">
              <a:solidFill>
                <a:srgbClr val="002060"/>
              </a:solidFill>
            </a:endParaRPr>
          </a:p>
        </p:txBody>
      </p:sp>
      <p:sp>
        <p:nvSpPr>
          <p:cNvPr id="22" name="Content Placeholder 4">
            <a:extLst>
              <a:ext uri="{FF2B5EF4-FFF2-40B4-BE49-F238E27FC236}">
                <a16:creationId xmlns:a16="http://schemas.microsoft.com/office/drawing/2014/main" id="{28FFE59D-73B7-C3D2-1989-9F6AB44AE6C3}"/>
              </a:ext>
            </a:extLst>
          </p:cNvPr>
          <p:cNvSpPr txBox="1">
            <a:spLocks/>
          </p:cNvSpPr>
          <p:nvPr/>
        </p:nvSpPr>
        <p:spPr>
          <a:xfrm>
            <a:off x="1843896" y="2524479"/>
            <a:ext cx="8815627" cy="7460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Font typeface="Arial" panose="020B0604020202020204" pitchFamily="34" charset="0"/>
              <a:buNone/>
            </a:pPr>
            <a:r>
              <a:rPr lang="en-US" altLang="en-US" sz="2400" b="1" dirty="0">
                <a:solidFill>
                  <a:srgbClr val="002060"/>
                </a:solidFill>
                <a:latin typeface="Century Gothic" panose="020B0502020202020204" pitchFamily="34" charset="0"/>
                <a:cs typeface="Arial" panose="020B0604020202020204" pitchFamily="34" charset="0"/>
              </a:rPr>
              <a:t>Fluency</a:t>
            </a:r>
          </a:p>
          <a:p>
            <a:pPr marL="0" indent="0">
              <a:buFont typeface="Arial" panose="020B0604020202020204" pitchFamily="34" charset="0"/>
              <a:buNone/>
            </a:pPr>
            <a:endParaRPr lang="en-GB" sz="2000" dirty="0">
              <a:solidFill>
                <a:srgbClr val="002060"/>
              </a:solidFill>
            </a:endParaRPr>
          </a:p>
        </p:txBody>
      </p:sp>
      <p:sp>
        <p:nvSpPr>
          <p:cNvPr id="23" name="Content Placeholder 4">
            <a:extLst>
              <a:ext uri="{FF2B5EF4-FFF2-40B4-BE49-F238E27FC236}">
                <a16:creationId xmlns:a16="http://schemas.microsoft.com/office/drawing/2014/main" id="{B3384AB4-9B35-FF5B-C629-C444A805A8A2}"/>
              </a:ext>
            </a:extLst>
          </p:cNvPr>
          <p:cNvSpPr txBox="1">
            <a:spLocks/>
          </p:cNvSpPr>
          <p:nvPr/>
        </p:nvSpPr>
        <p:spPr>
          <a:xfrm>
            <a:off x="1809107" y="3386587"/>
            <a:ext cx="8815627" cy="7460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None/>
            </a:pPr>
            <a:r>
              <a:rPr lang="en-US" altLang="en-US" sz="2400" b="1" dirty="0">
                <a:solidFill>
                  <a:srgbClr val="002060"/>
                </a:solidFill>
                <a:latin typeface="Century Gothic" panose="020B0502020202020204" pitchFamily="34" charset="0"/>
                <a:cs typeface="Arial" panose="020B0604020202020204" pitchFamily="34" charset="0"/>
              </a:rPr>
              <a:t>Phonics</a:t>
            </a:r>
          </a:p>
          <a:p>
            <a:pPr marL="0" indent="0" algn="ctr">
              <a:lnSpc>
                <a:spcPct val="150000"/>
              </a:lnSpc>
              <a:buFont typeface="Arial" panose="020B0604020202020204" pitchFamily="34" charset="0"/>
              <a:buNone/>
            </a:pPr>
            <a:endParaRPr lang="en-US" altLang="en-US" sz="1600" dirty="0">
              <a:solidFill>
                <a:srgbClr val="002060"/>
              </a:solidFill>
            </a:endParaRPr>
          </a:p>
          <a:p>
            <a:pPr marL="0" indent="0">
              <a:buFont typeface="Arial" panose="020B0604020202020204" pitchFamily="34" charset="0"/>
              <a:buNone/>
            </a:pPr>
            <a:endParaRPr lang="en-GB" sz="2000" dirty="0">
              <a:solidFill>
                <a:srgbClr val="002060"/>
              </a:solidFill>
            </a:endParaRPr>
          </a:p>
        </p:txBody>
      </p:sp>
      <p:sp>
        <p:nvSpPr>
          <p:cNvPr id="24" name="Content Placeholder 4">
            <a:extLst>
              <a:ext uri="{FF2B5EF4-FFF2-40B4-BE49-F238E27FC236}">
                <a16:creationId xmlns:a16="http://schemas.microsoft.com/office/drawing/2014/main" id="{3109ECC0-9BD8-B4D9-2CD4-488ACD156F09}"/>
              </a:ext>
            </a:extLst>
          </p:cNvPr>
          <p:cNvSpPr txBox="1">
            <a:spLocks/>
          </p:cNvSpPr>
          <p:nvPr/>
        </p:nvSpPr>
        <p:spPr>
          <a:xfrm>
            <a:off x="1705855" y="4227787"/>
            <a:ext cx="8815627" cy="7460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None/>
            </a:pPr>
            <a:r>
              <a:rPr lang="en-US" altLang="en-US" sz="2400" b="1" dirty="0">
                <a:solidFill>
                  <a:srgbClr val="002060"/>
                </a:solidFill>
                <a:latin typeface="Century Gothic" panose="020B0502020202020204" pitchFamily="34" charset="0"/>
                <a:cs typeface="Arial" panose="020B0604020202020204" pitchFamily="34" charset="0"/>
              </a:rPr>
              <a:t>Phonological Awareness &amp; Phonemic Awareness</a:t>
            </a:r>
          </a:p>
          <a:p>
            <a:pPr marL="0" indent="0" algn="ctr">
              <a:lnSpc>
                <a:spcPct val="150000"/>
              </a:lnSpc>
              <a:buFont typeface="Arial" panose="020B0604020202020204" pitchFamily="34" charset="0"/>
              <a:buNone/>
            </a:pPr>
            <a:endParaRPr lang="en-US" altLang="en-US" sz="1600" dirty="0">
              <a:solidFill>
                <a:srgbClr val="002060"/>
              </a:solidFill>
            </a:endParaRPr>
          </a:p>
        </p:txBody>
      </p:sp>
    </p:spTree>
    <p:custDataLst>
      <p:tags r:id="rId1"/>
    </p:custDataLst>
    <p:extLst>
      <p:ext uri="{BB962C8B-B14F-4D97-AF65-F5344CB8AC3E}">
        <p14:creationId xmlns:p14="http://schemas.microsoft.com/office/powerpoint/2010/main" val="3282709863"/>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20"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3" name="TextBox 2">
            <a:extLst>
              <a:ext uri="{FF2B5EF4-FFF2-40B4-BE49-F238E27FC236}">
                <a16:creationId xmlns:a16="http://schemas.microsoft.com/office/drawing/2014/main" id="{A2A6ED40-AA36-F00A-5936-45CD9AFB1535}"/>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403654EA-936A-9753-404D-E25800829BF2}"/>
              </a:ext>
            </a:extLst>
          </p:cNvPr>
          <p:cNvSpPr txBox="1"/>
          <p:nvPr/>
        </p:nvSpPr>
        <p:spPr>
          <a:xfrm>
            <a:off x="3652442" y="272700"/>
            <a:ext cx="6508207" cy="461665"/>
          </a:xfrm>
          <a:prstGeom prst="rect">
            <a:avLst/>
          </a:prstGeom>
          <a:noFill/>
        </p:spPr>
        <p:txBody>
          <a:bodyPr wrap="square" rtlCol="0">
            <a:spAutoFit/>
          </a:bodyPr>
          <a:lstStyle/>
          <a:p>
            <a:r>
              <a:rPr lang="en-US" sz="2400" b="1" dirty="0">
                <a:solidFill>
                  <a:srgbClr val="FF0000"/>
                </a:solidFill>
                <a:latin typeface="Century Gothic" panose="020B0502020202020204" pitchFamily="34" charset="0"/>
              </a:rPr>
              <a:t>Phonological </a:t>
            </a:r>
            <a:r>
              <a:rPr lang="en-US" sz="2400" b="1" dirty="0" smtClean="0">
                <a:solidFill>
                  <a:srgbClr val="FF0000"/>
                </a:solidFill>
                <a:latin typeface="Century Gothic" panose="020B0502020202020204" pitchFamily="34" charset="0"/>
              </a:rPr>
              <a:t>awareness</a:t>
            </a:r>
            <a:endParaRPr lang="en-GB" sz="1400" b="1" dirty="0">
              <a:solidFill>
                <a:srgbClr val="FF0000"/>
              </a:solidFill>
              <a:latin typeface="Century Gothic" panose="020B0502020202020204" pitchFamily="34" charset="0"/>
            </a:endParaRPr>
          </a:p>
        </p:txBody>
      </p:sp>
      <p:pic>
        <p:nvPicPr>
          <p:cNvPr id="7" name="Picture 6">
            <a:extLst>
              <a:ext uri="{FF2B5EF4-FFF2-40B4-BE49-F238E27FC236}">
                <a16:creationId xmlns:a16="http://schemas.microsoft.com/office/drawing/2014/main" id="{D69EBC86-394F-29A4-28D3-D100B60D964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10208" y="1129373"/>
            <a:ext cx="3562192" cy="4858922"/>
          </a:xfrm>
          <a:prstGeom prst="rect">
            <a:avLst/>
          </a:prstGeom>
        </p:spPr>
      </p:pic>
      <p:pic>
        <p:nvPicPr>
          <p:cNvPr id="11" name="Picture 10">
            <a:extLst>
              <a:ext uri="{FF2B5EF4-FFF2-40B4-BE49-F238E27FC236}">
                <a16:creationId xmlns:a16="http://schemas.microsoft.com/office/drawing/2014/main" id="{64795B96-1AD4-A3D0-CE82-1DEA857956A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395829" y="1101727"/>
            <a:ext cx="3435679" cy="4858922"/>
          </a:xfrm>
          <a:prstGeom prst="rect">
            <a:avLst/>
          </a:prstGeom>
        </p:spPr>
      </p:pic>
      <p:pic>
        <p:nvPicPr>
          <p:cNvPr id="16" name="Picture 15">
            <a:extLst>
              <a:ext uri="{FF2B5EF4-FFF2-40B4-BE49-F238E27FC236}">
                <a16:creationId xmlns:a16="http://schemas.microsoft.com/office/drawing/2014/main" id="{D71194FD-1BB5-B654-AAFB-07035A05315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8121213" y="999539"/>
            <a:ext cx="3478286" cy="4858922"/>
          </a:xfrm>
          <a:prstGeom prst="rect">
            <a:avLst/>
          </a:prstGeom>
        </p:spPr>
      </p:pic>
    </p:spTree>
    <p:custDataLst>
      <p:tags r:id="rId1"/>
    </p:custDataLst>
    <p:extLst>
      <p:ext uri="{BB962C8B-B14F-4D97-AF65-F5344CB8AC3E}">
        <p14:creationId xmlns:p14="http://schemas.microsoft.com/office/powerpoint/2010/main" val="995261965"/>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3" name="TextBox 2">
            <a:extLst>
              <a:ext uri="{FF2B5EF4-FFF2-40B4-BE49-F238E27FC236}">
                <a16:creationId xmlns:a16="http://schemas.microsoft.com/office/drawing/2014/main" id="{A2A6ED40-AA36-F00A-5936-45CD9AFB1535}"/>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403654EA-936A-9753-404D-E25800829BF2}"/>
              </a:ext>
            </a:extLst>
          </p:cNvPr>
          <p:cNvSpPr txBox="1"/>
          <p:nvPr/>
        </p:nvSpPr>
        <p:spPr>
          <a:xfrm>
            <a:off x="898498" y="155989"/>
            <a:ext cx="9437080" cy="461665"/>
          </a:xfrm>
          <a:prstGeom prst="rect">
            <a:avLst/>
          </a:prstGeom>
          <a:noFill/>
        </p:spPr>
        <p:txBody>
          <a:bodyPr wrap="square" rtlCol="0">
            <a:spAutoFit/>
          </a:bodyPr>
          <a:lstStyle/>
          <a:p>
            <a:r>
              <a:rPr lang="en-US" sz="2400" b="1" dirty="0" smtClean="0">
                <a:solidFill>
                  <a:srgbClr val="FF0000"/>
                </a:solidFill>
                <a:latin typeface="Century Gothic" panose="020B0502020202020204" pitchFamily="34" charset="0"/>
              </a:rPr>
              <a:t>Reading books we have used previously to teach reading…</a:t>
            </a:r>
            <a:endParaRPr lang="en-GB" sz="1400" b="1" dirty="0">
              <a:solidFill>
                <a:srgbClr val="FF0000"/>
              </a:solidFill>
              <a:latin typeface="Century Gothic" panose="020B0502020202020204" pitchFamily="34" charset="0"/>
            </a:endParaRPr>
          </a:p>
        </p:txBody>
      </p:sp>
      <p:pic>
        <p:nvPicPr>
          <p:cNvPr id="5" name="Picture 4"/>
          <p:cNvPicPr>
            <a:picLocks noChangeAspect="1"/>
          </p:cNvPicPr>
          <p:nvPr/>
        </p:nvPicPr>
        <p:blipFill>
          <a:blip r:embed="rId6"/>
          <a:stretch>
            <a:fillRect/>
          </a:stretch>
        </p:blipFill>
        <p:spPr>
          <a:xfrm>
            <a:off x="371617" y="1137037"/>
            <a:ext cx="3850525" cy="3536716"/>
          </a:xfrm>
          <a:prstGeom prst="rect">
            <a:avLst/>
          </a:prstGeom>
        </p:spPr>
      </p:pic>
      <p:sp>
        <p:nvSpPr>
          <p:cNvPr id="12" name="TextBox 11">
            <a:extLst>
              <a:ext uri="{FF2B5EF4-FFF2-40B4-BE49-F238E27FC236}">
                <a16:creationId xmlns:a16="http://schemas.microsoft.com/office/drawing/2014/main" id="{403654EA-936A-9753-404D-E25800829BF2}"/>
              </a:ext>
            </a:extLst>
          </p:cNvPr>
          <p:cNvSpPr txBox="1"/>
          <p:nvPr/>
        </p:nvSpPr>
        <p:spPr>
          <a:xfrm>
            <a:off x="756242" y="5388303"/>
            <a:ext cx="2908852" cy="461665"/>
          </a:xfrm>
          <a:prstGeom prst="rect">
            <a:avLst/>
          </a:prstGeom>
          <a:noFill/>
        </p:spPr>
        <p:txBody>
          <a:bodyPr wrap="square" rtlCol="0">
            <a:spAutoFit/>
          </a:bodyPr>
          <a:lstStyle/>
          <a:p>
            <a:r>
              <a:rPr lang="en-US" sz="2400" b="1" dirty="0" smtClean="0">
                <a:solidFill>
                  <a:srgbClr val="002060"/>
                </a:solidFill>
                <a:latin typeface="Century Gothic" panose="020B0502020202020204" pitchFamily="34" charset="0"/>
              </a:rPr>
              <a:t>Predictable texts</a:t>
            </a:r>
            <a:endParaRPr lang="en-GB" sz="1400" b="1" dirty="0">
              <a:solidFill>
                <a:srgbClr val="002060"/>
              </a:solidFill>
              <a:latin typeface="Century Gothic" panose="020B0502020202020204" pitchFamily="34" charset="0"/>
            </a:endParaRPr>
          </a:p>
        </p:txBody>
      </p:sp>
      <p:pic>
        <p:nvPicPr>
          <p:cNvPr id="8" name="Picture 7"/>
          <p:cNvPicPr>
            <a:picLocks noChangeAspect="1"/>
          </p:cNvPicPr>
          <p:nvPr/>
        </p:nvPicPr>
        <p:blipFill>
          <a:blip r:embed="rId7"/>
          <a:stretch>
            <a:fillRect/>
          </a:stretch>
        </p:blipFill>
        <p:spPr>
          <a:xfrm>
            <a:off x="4593759" y="1544029"/>
            <a:ext cx="4611095" cy="3034939"/>
          </a:xfrm>
          <a:prstGeom prst="rect">
            <a:avLst/>
          </a:prstGeom>
        </p:spPr>
      </p:pic>
      <p:sp>
        <p:nvSpPr>
          <p:cNvPr id="15" name="TextBox 14">
            <a:extLst>
              <a:ext uri="{FF2B5EF4-FFF2-40B4-BE49-F238E27FC236}">
                <a16:creationId xmlns:a16="http://schemas.microsoft.com/office/drawing/2014/main" id="{403654EA-936A-9753-404D-E25800829BF2}"/>
              </a:ext>
            </a:extLst>
          </p:cNvPr>
          <p:cNvSpPr txBox="1"/>
          <p:nvPr/>
        </p:nvSpPr>
        <p:spPr>
          <a:xfrm>
            <a:off x="7531830" y="5229957"/>
            <a:ext cx="2908852" cy="461665"/>
          </a:xfrm>
          <a:prstGeom prst="rect">
            <a:avLst/>
          </a:prstGeom>
          <a:noFill/>
        </p:spPr>
        <p:txBody>
          <a:bodyPr wrap="square" rtlCol="0">
            <a:spAutoFit/>
          </a:bodyPr>
          <a:lstStyle/>
          <a:p>
            <a:r>
              <a:rPr lang="en-US" sz="2400" b="1" dirty="0" smtClean="0">
                <a:solidFill>
                  <a:srgbClr val="002060"/>
                </a:solidFill>
                <a:latin typeface="Century Gothic" panose="020B0502020202020204" pitchFamily="34" charset="0"/>
              </a:rPr>
              <a:t>Levelled texts</a:t>
            </a:r>
            <a:endParaRPr lang="en-GB" sz="1400" b="1" dirty="0">
              <a:solidFill>
                <a:srgbClr val="002060"/>
              </a:solidFill>
              <a:latin typeface="Century Gothic" panose="020B0502020202020204" pitchFamily="34" charset="0"/>
            </a:endParaRPr>
          </a:p>
        </p:txBody>
      </p:sp>
      <p:pic>
        <p:nvPicPr>
          <p:cNvPr id="13" name="Picture 12"/>
          <p:cNvPicPr>
            <a:picLocks noChangeAspect="1"/>
          </p:cNvPicPr>
          <p:nvPr/>
        </p:nvPicPr>
        <p:blipFill>
          <a:blip r:embed="rId8"/>
          <a:stretch>
            <a:fillRect/>
          </a:stretch>
        </p:blipFill>
        <p:spPr>
          <a:xfrm>
            <a:off x="9140396" y="1534510"/>
            <a:ext cx="2932620" cy="2936687"/>
          </a:xfrm>
          <a:prstGeom prst="rect">
            <a:avLst/>
          </a:prstGeom>
        </p:spPr>
      </p:pic>
    </p:spTree>
    <p:custDataLst>
      <p:tags r:id="rId1"/>
    </p:custDataLst>
    <p:extLst>
      <p:ext uri="{BB962C8B-B14F-4D97-AF65-F5344CB8AC3E}">
        <p14:creationId xmlns:p14="http://schemas.microsoft.com/office/powerpoint/2010/main" val="488054251"/>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3" name="TextBox 2">
            <a:extLst>
              <a:ext uri="{FF2B5EF4-FFF2-40B4-BE49-F238E27FC236}">
                <a16:creationId xmlns:a16="http://schemas.microsoft.com/office/drawing/2014/main" id="{A2A6ED40-AA36-F00A-5936-45CD9AFB1535}"/>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403654EA-936A-9753-404D-E25800829BF2}"/>
              </a:ext>
            </a:extLst>
          </p:cNvPr>
          <p:cNvSpPr txBox="1"/>
          <p:nvPr/>
        </p:nvSpPr>
        <p:spPr>
          <a:xfrm>
            <a:off x="898498" y="155989"/>
            <a:ext cx="9437080" cy="461665"/>
          </a:xfrm>
          <a:prstGeom prst="rect">
            <a:avLst/>
          </a:prstGeom>
          <a:noFill/>
        </p:spPr>
        <p:txBody>
          <a:bodyPr wrap="square" rtlCol="0">
            <a:spAutoFit/>
          </a:bodyPr>
          <a:lstStyle/>
          <a:p>
            <a:r>
              <a:rPr lang="en-US" sz="2400" b="1" dirty="0" smtClean="0">
                <a:solidFill>
                  <a:srgbClr val="FF0000"/>
                </a:solidFill>
                <a:latin typeface="Century Gothic" panose="020B0502020202020204" pitchFamily="34" charset="0"/>
              </a:rPr>
              <a:t>Decodable books</a:t>
            </a:r>
            <a:endParaRPr lang="en-GB" sz="1400" b="1" dirty="0">
              <a:solidFill>
                <a:srgbClr val="FF0000"/>
              </a:solidFill>
              <a:latin typeface="Century Gothic" panose="020B0502020202020204" pitchFamily="34" charset="0"/>
            </a:endParaRPr>
          </a:p>
        </p:txBody>
      </p:sp>
      <p:sp>
        <p:nvSpPr>
          <p:cNvPr id="12" name="TextBox 11">
            <a:extLst>
              <a:ext uri="{FF2B5EF4-FFF2-40B4-BE49-F238E27FC236}">
                <a16:creationId xmlns:a16="http://schemas.microsoft.com/office/drawing/2014/main" id="{403654EA-936A-9753-404D-E25800829BF2}"/>
              </a:ext>
            </a:extLst>
          </p:cNvPr>
          <p:cNvSpPr txBox="1"/>
          <p:nvPr/>
        </p:nvSpPr>
        <p:spPr>
          <a:xfrm>
            <a:off x="389718" y="1015204"/>
            <a:ext cx="5613518" cy="3785652"/>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All books and text are ‘decodable’ in the sense that they can be read, but only if the reader has sufficient reading ability for the complexity of the text. </a:t>
            </a:r>
            <a:endParaRPr lang="en-GB" sz="2400" b="1" dirty="0" smtClean="0">
              <a:solidFill>
                <a:srgbClr val="002060"/>
              </a:solidFill>
              <a:latin typeface="Century Gothic" panose="020B0502020202020204" pitchFamily="34" charset="0"/>
            </a:endParaRPr>
          </a:p>
          <a:p>
            <a:endParaRPr lang="en-GB" sz="2400" b="1" dirty="0">
              <a:solidFill>
                <a:srgbClr val="002060"/>
              </a:solidFill>
              <a:latin typeface="Century Gothic" panose="020B0502020202020204" pitchFamily="34" charset="0"/>
            </a:endParaRPr>
          </a:p>
          <a:p>
            <a:r>
              <a:rPr lang="en-GB" sz="2400" b="1" dirty="0" smtClean="0">
                <a:solidFill>
                  <a:srgbClr val="002060"/>
                </a:solidFill>
                <a:latin typeface="Century Gothic" panose="020B0502020202020204" pitchFamily="34" charset="0"/>
              </a:rPr>
              <a:t>For </a:t>
            </a:r>
            <a:r>
              <a:rPr lang="en-GB" sz="2400" b="1" dirty="0">
                <a:solidFill>
                  <a:srgbClr val="002060"/>
                </a:solidFill>
                <a:latin typeface="Century Gothic" panose="020B0502020202020204" pitchFamily="34" charset="0"/>
              </a:rPr>
              <a:t>beginning readers, the only books that are truly decodable are those that contain the alphabetic code they have learned.</a:t>
            </a:r>
            <a:endParaRPr lang="en-GB" b="1" dirty="0">
              <a:solidFill>
                <a:srgbClr val="002060"/>
              </a:solidFill>
              <a:latin typeface="Century Gothic" panose="020B0502020202020204" pitchFamily="34" charset="0"/>
            </a:endParaRPr>
          </a:p>
        </p:txBody>
      </p:sp>
      <p:pic>
        <p:nvPicPr>
          <p:cNvPr id="7" name="Picture 6"/>
          <p:cNvPicPr>
            <a:picLocks noChangeAspect="1"/>
          </p:cNvPicPr>
          <p:nvPr/>
        </p:nvPicPr>
        <p:blipFill>
          <a:blip r:embed="rId6"/>
          <a:stretch>
            <a:fillRect/>
          </a:stretch>
        </p:blipFill>
        <p:spPr>
          <a:xfrm>
            <a:off x="6862944" y="310245"/>
            <a:ext cx="4525006" cy="5649113"/>
          </a:xfrm>
          <a:prstGeom prst="rect">
            <a:avLst/>
          </a:prstGeom>
        </p:spPr>
      </p:pic>
    </p:spTree>
    <p:custDataLst>
      <p:tags r:id="rId1"/>
    </p:custDataLst>
    <p:extLst>
      <p:ext uri="{BB962C8B-B14F-4D97-AF65-F5344CB8AC3E}">
        <p14:creationId xmlns:p14="http://schemas.microsoft.com/office/powerpoint/2010/main" val="3441879286"/>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C32645-EC6A-FAF7-57D9-CD4452336EAB}"/>
              </a:ext>
            </a:extLst>
          </p:cNvPr>
          <p:cNvGrpSpPr/>
          <p:nvPr/>
        </p:nvGrpSpPr>
        <p:grpSpPr>
          <a:xfrm>
            <a:off x="0" y="6388808"/>
            <a:ext cx="12192000" cy="616959"/>
            <a:chOff x="0" y="6459279"/>
            <a:chExt cx="12192000" cy="510584"/>
          </a:xfrm>
        </p:grpSpPr>
        <p:pic>
          <p:nvPicPr>
            <p:cNvPr id="4" name="Picture 3">
              <a:extLst>
                <a:ext uri="{FF2B5EF4-FFF2-40B4-BE49-F238E27FC236}">
                  <a16:creationId xmlns:a16="http://schemas.microsoft.com/office/drawing/2014/main" id="{FF785662-C2AD-4C62-1ED8-D8C38356F7F1}"/>
                </a:ext>
              </a:extLst>
            </p:cNvPr>
            <p:cNvPicPr>
              <a:picLocks noChangeAspect="1"/>
            </p:cNvPicPr>
            <p:nvPr/>
          </p:nvPicPr>
          <p:blipFill>
            <a:blip r:embed="rId4"/>
            <a:stretch>
              <a:fillRect/>
            </a:stretch>
          </p:blipFill>
          <p:spPr>
            <a:xfrm>
              <a:off x="0" y="6459279"/>
              <a:ext cx="12192000" cy="510584"/>
            </a:xfrm>
            <a:prstGeom prst="rect">
              <a:avLst/>
            </a:prstGeom>
          </p:spPr>
        </p:pic>
        <p:sp>
          <p:nvSpPr>
            <p:cNvPr id="9" name="Rectangle 8">
              <a:extLst>
                <a:ext uri="{FF2B5EF4-FFF2-40B4-BE49-F238E27FC236}">
                  <a16:creationId xmlns:a16="http://schemas.microsoft.com/office/drawing/2014/main" id="{E8BA4340-4567-DFDF-9509-93F9AE47E19A}"/>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close up of a sign&#10;&#10;Description automatically generated">
              <a:extLst>
                <a:ext uri="{FF2B5EF4-FFF2-40B4-BE49-F238E27FC236}">
                  <a16:creationId xmlns:a16="http://schemas.microsoft.com/office/drawing/2014/main" id="{C729A94F-6EC2-3F52-97D5-6135ADB97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3" name="TextBox 2">
            <a:extLst>
              <a:ext uri="{FF2B5EF4-FFF2-40B4-BE49-F238E27FC236}">
                <a16:creationId xmlns:a16="http://schemas.microsoft.com/office/drawing/2014/main" id="{A2A6ED40-AA36-F00A-5936-45CD9AFB1535}"/>
              </a:ext>
            </a:extLst>
          </p:cNvPr>
          <p:cNvSpPr txBox="1"/>
          <p:nvPr/>
        </p:nvSpPr>
        <p:spPr>
          <a:xfrm>
            <a:off x="0" y="1332204"/>
            <a:ext cx="6113669" cy="646331"/>
          </a:xfrm>
          <a:prstGeom prst="rect">
            <a:avLst/>
          </a:prstGeom>
          <a:noFill/>
        </p:spPr>
        <p:txBody>
          <a:bodyPr wrap="square" rtlCol="0">
            <a:spAutoFit/>
          </a:bodyPr>
          <a:lstStyle/>
          <a:p>
            <a:endParaRPr lang="en-GB" dirty="0"/>
          </a:p>
          <a:p>
            <a:endParaRPr lang="en-GB" dirty="0"/>
          </a:p>
        </p:txBody>
      </p:sp>
      <p:sp>
        <p:nvSpPr>
          <p:cNvPr id="27" name="TextBox 26">
            <a:extLst>
              <a:ext uri="{FF2B5EF4-FFF2-40B4-BE49-F238E27FC236}">
                <a16:creationId xmlns:a16="http://schemas.microsoft.com/office/drawing/2014/main" id="{403654EA-936A-9753-404D-E25800829BF2}"/>
              </a:ext>
            </a:extLst>
          </p:cNvPr>
          <p:cNvSpPr txBox="1"/>
          <p:nvPr/>
        </p:nvSpPr>
        <p:spPr>
          <a:xfrm>
            <a:off x="898498" y="155989"/>
            <a:ext cx="9437080" cy="461665"/>
          </a:xfrm>
          <a:prstGeom prst="rect">
            <a:avLst/>
          </a:prstGeom>
          <a:noFill/>
        </p:spPr>
        <p:txBody>
          <a:bodyPr wrap="square" rtlCol="0">
            <a:spAutoFit/>
          </a:bodyPr>
          <a:lstStyle/>
          <a:p>
            <a:r>
              <a:rPr lang="en-US" sz="2400" b="1" dirty="0" smtClean="0">
                <a:solidFill>
                  <a:srgbClr val="FF0000"/>
                </a:solidFill>
                <a:latin typeface="Century Gothic" panose="020B0502020202020204" pitchFamily="34" charset="0"/>
              </a:rPr>
              <a:t>So, what are decodable books</a:t>
            </a:r>
            <a:endParaRPr lang="en-GB" sz="1400" b="1" dirty="0">
              <a:solidFill>
                <a:srgbClr val="FF0000"/>
              </a:solidFill>
              <a:latin typeface="Century Gothic" panose="020B0502020202020204" pitchFamily="34" charset="0"/>
            </a:endParaRPr>
          </a:p>
        </p:txBody>
      </p:sp>
      <p:sp>
        <p:nvSpPr>
          <p:cNvPr id="12" name="TextBox 11">
            <a:extLst>
              <a:ext uri="{FF2B5EF4-FFF2-40B4-BE49-F238E27FC236}">
                <a16:creationId xmlns:a16="http://schemas.microsoft.com/office/drawing/2014/main" id="{403654EA-936A-9753-404D-E25800829BF2}"/>
              </a:ext>
            </a:extLst>
          </p:cNvPr>
          <p:cNvSpPr txBox="1"/>
          <p:nvPr/>
        </p:nvSpPr>
        <p:spPr>
          <a:xfrm>
            <a:off x="389717" y="1015204"/>
            <a:ext cx="11683297" cy="5170646"/>
          </a:xfrm>
          <a:prstGeom prst="rect">
            <a:avLst/>
          </a:prstGeom>
          <a:noFill/>
        </p:spPr>
        <p:txBody>
          <a:bodyPr wrap="square" rtlCol="0">
            <a:spAutoFit/>
          </a:bodyPr>
          <a:lstStyle/>
          <a:p>
            <a:r>
              <a:rPr lang="en-GB" sz="2000" b="1" dirty="0" smtClean="0">
                <a:solidFill>
                  <a:srgbClr val="002060"/>
                </a:solidFill>
                <a:latin typeface="Century Gothic" panose="020B0502020202020204" pitchFamily="34" charset="0"/>
              </a:rPr>
              <a:t>They-</a:t>
            </a:r>
          </a:p>
          <a:p>
            <a:pPr marL="800100" lvl="1" indent="-342900">
              <a:lnSpc>
                <a:spcPct val="150000"/>
              </a:lnSpc>
              <a:buFont typeface="Arial" panose="020B0604020202020204" pitchFamily="34" charset="0"/>
              <a:buChar char="•"/>
            </a:pPr>
            <a:r>
              <a:rPr lang="en-GB" sz="2000" b="1" dirty="0" smtClean="0">
                <a:solidFill>
                  <a:srgbClr val="002060"/>
                </a:solidFill>
                <a:latin typeface="Century Gothic" panose="020B0502020202020204" pitchFamily="34" charset="0"/>
              </a:rPr>
              <a:t>are designed </a:t>
            </a:r>
            <a:r>
              <a:rPr lang="en-GB" sz="2000" b="1" dirty="0">
                <a:solidFill>
                  <a:srgbClr val="002060"/>
                </a:solidFill>
                <a:latin typeface="Century Gothic" panose="020B0502020202020204" pitchFamily="34" charset="0"/>
              </a:rPr>
              <a:t>for children who are learning to read, </a:t>
            </a:r>
            <a:endParaRPr lang="en-GB" sz="2000" b="1" dirty="0" smtClean="0">
              <a:solidFill>
                <a:srgbClr val="002060"/>
              </a:solidFill>
              <a:latin typeface="Century Gothic" panose="020B0502020202020204" pitchFamily="34" charset="0"/>
            </a:endParaRPr>
          </a:p>
          <a:p>
            <a:pPr marL="800100" lvl="1" indent="-342900">
              <a:lnSpc>
                <a:spcPct val="150000"/>
              </a:lnSpc>
              <a:buFont typeface="Arial" panose="020B0604020202020204" pitchFamily="34" charset="0"/>
              <a:buChar char="•"/>
            </a:pPr>
            <a:r>
              <a:rPr lang="en-GB" sz="2000" b="1" dirty="0" smtClean="0">
                <a:solidFill>
                  <a:srgbClr val="002060"/>
                </a:solidFill>
                <a:latin typeface="Century Gothic" panose="020B0502020202020204" pitchFamily="34" charset="0"/>
              </a:rPr>
              <a:t>are carefully </a:t>
            </a:r>
            <a:r>
              <a:rPr lang="en-GB" sz="2000" b="1" dirty="0">
                <a:solidFill>
                  <a:srgbClr val="002060"/>
                </a:solidFill>
                <a:latin typeface="Century Gothic" panose="020B0502020202020204" pitchFamily="34" charset="0"/>
              </a:rPr>
              <a:t>written stories and texts that only use the letter sounds </a:t>
            </a:r>
            <a:r>
              <a:rPr lang="en-GB" sz="2000" b="1" dirty="0" smtClean="0">
                <a:solidFill>
                  <a:srgbClr val="002060"/>
                </a:solidFill>
                <a:latin typeface="Century Gothic" panose="020B0502020202020204" pitchFamily="34" charset="0"/>
              </a:rPr>
              <a:t>children </a:t>
            </a:r>
            <a:r>
              <a:rPr lang="en-GB" sz="2000" b="1" dirty="0">
                <a:solidFill>
                  <a:srgbClr val="002060"/>
                </a:solidFill>
                <a:latin typeface="Century Gothic" panose="020B0502020202020204" pitchFamily="34" charset="0"/>
              </a:rPr>
              <a:t>have been taught. </a:t>
            </a:r>
            <a:endParaRPr lang="en-GB" sz="2000" b="1" dirty="0" smtClean="0">
              <a:solidFill>
                <a:srgbClr val="002060"/>
              </a:solidFill>
              <a:latin typeface="Century Gothic" panose="020B0502020202020204" pitchFamily="34" charset="0"/>
            </a:endParaRPr>
          </a:p>
          <a:p>
            <a:pPr marL="800100" lvl="1" indent="-342900">
              <a:lnSpc>
                <a:spcPct val="150000"/>
              </a:lnSpc>
              <a:buFont typeface="Arial" panose="020B0604020202020204" pitchFamily="34" charset="0"/>
              <a:buChar char="•"/>
            </a:pPr>
            <a:r>
              <a:rPr lang="en-GB" sz="2000" b="1" dirty="0" smtClean="0">
                <a:solidFill>
                  <a:srgbClr val="002060"/>
                </a:solidFill>
                <a:latin typeface="Century Gothic" panose="020B0502020202020204" pitchFamily="34" charset="0"/>
              </a:rPr>
              <a:t>offer children </a:t>
            </a:r>
            <a:r>
              <a:rPr lang="en-GB" sz="2000" b="1" dirty="0">
                <a:solidFill>
                  <a:srgbClr val="002060"/>
                </a:solidFill>
                <a:latin typeface="Century Gothic" panose="020B0502020202020204" pitchFamily="34" charset="0"/>
              </a:rPr>
              <a:t>the opportunity to practise decoding words </a:t>
            </a:r>
            <a:endParaRPr lang="en-GB" sz="2000" b="1" dirty="0" smtClean="0">
              <a:solidFill>
                <a:srgbClr val="002060"/>
              </a:solidFill>
              <a:latin typeface="Century Gothic" panose="020B0502020202020204" pitchFamily="34" charset="0"/>
            </a:endParaRPr>
          </a:p>
          <a:p>
            <a:pPr marL="800100" lvl="1" indent="-342900">
              <a:lnSpc>
                <a:spcPct val="150000"/>
              </a:lnSpc>
              <a:buFont typeface="Arial" panose="020B0604020202020204" pitchFamily="34" charset="0"/>
              <a:buChar char="•"/>
            </a:pPr>
            <a:r>
              <a:rPr lang="en-GB" sz="2000" b="1" dirty="0" smtClean="0">
                <a:solidFill>
                  <a:srgbClr val="002060"/>
                </a:solidFill>
                <a:latin typeface="Century Gothic" panose="020B0502020202020204" pitchFamily="34" charset="0"/>
              </a:rPr>
              <a:t>help </a:t>
            </a:r>
            <a:r>
              <a:rPr lang="en-GB" sz="2000" b="1" dirty="0">
                <a:solidFill>
                  <a:srgbClr val="002060"/>
                </a:solidFill>
                <a:latin typeface="Century Gothic" panose="020B0502020202020204" pitchFamily="34" charset="0"/>
              </a:rPr>
              <a:t>to develop </a:t>
            </a:r>
            <a:r>
              <a:rPr lang="en-GB" sz="2000" b="1" dirty="0" smtClean="0">
                <a:solidFill>
                  <a:srgbClr val="002060"/>
                </a:solidFill>
                <a:latin typeface="Century Gothic" panose="020B0502020202020204" pitchFamily="34" charset="0"/>
              </a:rPr>
              <a:t>children’s </a:t>
            </a:r>
            <a:r>
              <a:rPr lang="en-GB" sz="2000" b="1" dirty="0">
                <a:solidFill>
                  <a:srgbClr val="002060"/>
                </a:solidFill>
                <a:latin typeface="Century Gothic" panose="020B0502020202020204" pitchFamily="34" charset="0"/>
              </a:rPr>
              <a:t>reading fluency </a:t>
            </a:r>
            <a:r>
              <a:rPr lang="en-GB" sz="2000" b="1" dirty="0" smtClean="0">
                <a:solidFill>
                  <a:srgbClr val="002060"/>
                </a:solidFill>
                <a:latin typeface="Century Gothic" panose="020B0502020202020204" pitchFamily="34" charset="0"/>
              </a:rPr>
              <a:t>as they sound </a:t>
            </a:r>
            <a:r>
              <a:rPr lang="en-GB" sz="2000" b="1" dirty="0">
                <a:solidFill>
                  <a:srgbClr val="002060"/>
                </a:solidFill>
                <a:latin typeface="Century Gothic" panose="020B0502020202020204" pitchFamily="34" charset="0"/>
              </a:rPr>
              <a:t>out the letters on the page and blending them into words. </a:t>
            </a:r>
            <a:endParaRPr lang="en-GB" sz="2000" b="1" dirty="0" smtClean="0">
              <a:solidFill>
                <a:srgbClr val="002060"/>
              </a:solidFill>
              <a:latin typeface="Century Gothic" panose="020B0502020202020204" pitchFamily="34" charset="0"/>
            </a:endParaRPr>
          </a:p>
          <a:p>
            <a:pPr marL="800100" lvl="1" indent="-342900">
              <a:lnSpc>
                <a:spcPct val="150000"/>
              </a:lnSpc>
              <a:buFont typeface="Arial" panose="020B0604020202020204" pitchFamily="34" charset="0"/>
              <a:buChar char="•"/>
            </a:pPr>
            <a:r>
              <a:rPr lang="en-GB" sz="2000" b="1" dirty="0" smtClean="0">
                <a:solidFill>
                  <a:srgbClr val="002060"/>
                </a:solidFill>
                <a:latin typeface="Century Gothic" panose="020B0502020202020204" pitchFamily="34" charset="0"/>
              </a:rPr>
              <a:t>develop </a:t>
            </a:r>
            <a:r>
              <a:rPr lang="en-GB" sz="2000" b="1" dirty="0">
                <a:solidFill>
                  <a:srgbClr val="002060"/>
                </a:solidFill>
                <a:latin typeface="Century Gothic" panose="020B0502020202020204" pitchFamily="34" charset="0"/>
              </a:rPr>
              <a:t>word recognition for high-frequency words that will help them to read fluently</a:t>
            </a:r>
            <a:r>
              <a:rPr lang="en-GB" sz="2000" b="1" dirty="0" smtClean="0">
                <a:solidFill>
                  <a:srgbClr val="002060"/>
                </a:solidFill>
                <a:latin typeface="Century Gothic" panose="020B0502020202020204" pitchFamily="34" charset="0"/>
              </a:rPr>
              <a:t>.</a:t>
            </a:r>
          </a:p>
          <a:p>
            <a:endParaRPr lang="en-GB" sz="2000" b="1" dirty="0" smtClean="0">
              <a:solidFill>
                <a:srgbClr val="002060"/>
              </a:solidFill>
              <a:latin typeface="Century Gothic" panose="020B0502020202020204" pitchFamily="34" charset="0"/>
            </a:endParaRPr>
          </a:p>
          <a:p>
            <a:endParaRPr lang="en-GB" sz="2000" b="1" dirty="0">
              <a:solidFill>
                <a:srgbClr val="002060"/>
              </a:solidFill>
              <a:latin typeface="Century Gothic" panose="020B0502020202020204" pitchFamily="34" charset="0"/>
            </a:endParaRPr>
          </a:p>
          <a:p>
            <a:r>
              <a:rPr lang="en-GB" sz="2000" b="1" dirty="0">
                <a:solidFill>
                  <a:srgbClr val="002060"/>
                </a:solidFill>
                <a:latin typeface="Century Gothic" panose="020B0502020202020204" pitchFamily="34" charset="0"/>
              </a:rPr>
              <a:t>With repeated practice, children can read words quickly and fluently (orthographic mapping)</a:t>
            </a:r>
          </a:p>
          <a:p>
            <a:r>
              <a:rPr lang="en-GB" sz="2000" b="1" dirty="0">
                <a:solidFill>
                  <a:srgbClr val="002060"/>
                </a:solidFill>
                <a:latin typeface="Century Gothic" panose="020B0502020202020204" pitchFamily="34" charset="0"/>
              </a:rPr>
              <a:t>  </a:t>
            </a:r>
          </a:p>
        </p:txBody>
      </p:sp>
    </p:spTree>
    <p:custDataLst>
      <p:tags r:id="rId1"/>
    </p:custDataLst>
    <p:extLst>
      <p:ext uri="{BB962C8B-B14F-4D97-AF65-F5344CB8AC3E}">
        <p14:creationId xmlns:p14="http://schemas.microsoft.com/office/powerpoint/2010/main" val="3939955165"/>
      </p:ext>
    </p:extLst>
  </p:cSld>
  <p:clrMapOvr>
    <a:masterClrMapping/>
  </p:clrMapOvr>
  <mc:AlternateContent xmlns:mc="http://schemas.openxmlformats.org/markup-compatibility/2006" xmlns:p14="http://schemas.microsoft.com/office/powerpoint/2010/main">
    <mc:Choice Requires="p14">
      <p:transition spd="slow" p14:dur="2000" advTm="32816"/>
    </mc:Choice>
    <mc:Fallback xmlns="">
      <p:transition spd="slow" advTm="3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E1C4444C-A417-470A-9789-044182DE2A4D}"/>
              </a:ext>
            </a:extLst>
          </p:cNvPr>
          <p:cNvSpPr txBox="1">
            <a:spLocks/>
          </p:cNvSpPr>
          <p:nvPr/>
        </p:nvSpPr>
        <p:spPr>
          <a:xfrm>
            <a:off x="4959965" y="333119"/>
            <a:ext cx="2272070" cy="8217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002060"/>
                </a:solidFill>
                <a:latin typeface="Century Gothic" panose="020B0502020202020204" pitchFamily="34" charset="0"/>
              </a:rPr>
              <a:t>Phonics</a:t>
            </a:r>
          </a:p>
        </p:txBody>
      </p:sp>
      <p:sp>
        <p:nvSpPr>
          <p:cNvPr id="6" name="Rectangle 5">
            <a:extLst>
              <a:ext uri="{FF2B5EF4-FFF2-40B4-BE49-F238E27FC236}">
                <a16:creationId xmlns:a16="http://schemas.microsoft.com/office/drawing/2014/main" id="{D54E514B-C7B5-478E-90B4-7D9C5748FC54}"/>
              </a:ext>
            </a:extLst>
          </p:cNvPr>
          <p:cNvSpPr/>
          <p:nvPr/>
        </p:nvSpPr>
        <p:spPr>
          <a:xfrm>
            <a:off x="445770" y="1130268"/>
            <a:ext cx="11338559" cy="830997"/>
          </a:xfrm>
          <a:prstGeom prst="rect">
            <a:avLst/>
          </a:prstGeom>
        </p:spPr>
        <p:txBody>
          <a:bodyPr wrap="square">
            <a:spAutoFit/>
          </a:bodyPr>
          <a:lstStyle/>
          <a:p>
            <a:r>
              <a:rPr lang="en-GB" altLang="en-US" sz="2400" b="1" dirty="0">
                <a:solidFill>
                  <a:srgbClr val="002060"/>
                </a:solidFill>
                <a:latin typeface="Century Gothic" panose="020B0502020202020204" pitchFamily="34" charset="0"/>
              </a:rPr>
              <a:t>Phonics is how we teach children to read by linking sounds </a:t>
            </a:r>
            <a:r>
              <a:rPr lang="en-GB" altLang="en-US" sz="2400" b="1" dirty="0">
                <a:solidFill>
                  <a:srgbClr val="FF0000"/>
                </a:solidFill>
                <a:latin typeface="Century Gothic" panose="020B0502020202020204" pitchFamily="34" charset="0"/>
              </a:rPr>
              <a:t>(phonemes) </a:t>
            </a:r>
            <a:r>
              <a:rPr lang="en-GB" altLang="en-US" sz="2400" b="1" dirty="0">
                <a:solidFill>
                  <a:srgbClr val="002060"/>
                </a:solidFill>
                <a:latin typeface="Century Gothic" panose="020B0502020202020204" pitchFamily="34" charset="0"/>
              </a:rPr>
              <a:t>and the symbols that represent them </a:t>
            </a:r>
            <a:r>
              <a:rPr lang="en-GB" altLang="en-US" sz="2400" b="1" dirty="0">
                <a:latin typeface="Century Gothic" panose="020B0502020202020204" pitchFamily="34" charset="0"/>
              </a:rPr>
              <a:t>(</a:t>
            </a:r>
            <a:r>
              <a:rPr lang="en-GB" altLang="en-US" sz="2400" b="1" dirty="0">
                <a:solidFill>
                  <a:srgbClr val="FF0000"/>
                </a:solidFill>
                <a:latin typeface="Century Gothic" panose="020B0502020202020204" pitchFamily="34" charset="0"/>
              </a:rPr>
              <a:t>graphemes</a:t>
            </a:r>
            <a:r>
              <a:rPr lang="en-GB" altLang="en-US" sz="2400" b="1" dirty="0">
                <a:latin typeface="Century Gothic" panose="020B0502020202020204" pitchFamily="34" charset="0"/>
              </a:rPr>
              <a:t>, </a:t>
            </a:r>
            <a:r>
              <a:rPr lang="en-GB" altLang="en-US" sz="2400" b="1" dirty="0">
                <a:solidFill>
                  <a:srgbClr val="002060"/>
                </a:solidFill>
                <a:latin typeface="Century Gothic" panose="020B0502020202020204" pitchFamily="34" charset="0"/>
              </a:rPr>
              <a:t>or letters).</a:t>
            </a:r>
          </a:p>
        </p:txBody>
      </p:sp>
      <p:grpSp>
        <p:nvGrpSpPr>
          <p:cNvPr id="8" name="Group 7">
            <a:extLst>
              <a:ext uri="{FF2B5EF4-FFF2-40B4-BE49-F238E27FC236}">
                <a16:creationId xmlns:a16="http://schemas.microsoft.com/office/drawing/2014/main" id="{9472EC9F-A996-D285-4FEA-4192B8559538}"/>
              </a:ext>
            </a:extLst>
          </p:cNvPr>
          <p:cNvGrpSpPr/>
          <p:nvPr/>
        </p:nvGrpSpPr>
        <p:grpSpPr>
          <a:xfrm>
            <a:off x="0" y="6388808"/>
            <a:ext cx="12192000" cy="616959"/>
            <a:chOff x="0" y="6459279"/>
            <a:chExt cx="12192000" cy="510584"/>
          </a:xfrm>
        </p:grpSpPr>
        <p:pic>
          <p:nvPicPr>
            <p:cNvPr id="9" name="Picture 8">
              <a:extLst>
                <a:ext uri="{FF2B5EF4-FFF2-40B4-BE49-F238E27FC236}">
                  <a16:creationId xmlns:a16="http://schemas.microsoft.com/office/drawing/2014/main" id="{48A129BA-F1A9-F165-C4F0-37C5677DC655}"/>
                </a:ext>
              </a:extLst>
            </p:cNvPr>
            <p:cNvPicPr>
              <a:picLocks noChangeAspect="1"/>
            </p:cNvPicPr>
            <p:nvPr/>
          </p:nvPicPr>
          <p:blipFill>
            <a:blip r:embed="rId3"/>
            <a:stretch>
              <a:fillRect/>
            </a:stretch>
          </p:blipFill>
          <p:spPr>
            <a:xfrm>
              <a:off x="0" y="6459279"/>
              <a:ext cx="12192000" cy="510584"/>
            </a:xfrm>
            <a:prstGeom prst="rect">
              <a:avLst/>
            </a:prstGeom>
          </p:spPr>
        </p:pic>
        <p:sp>
          <p:nvSpPr>
            <p:cNvPr id="11" name="Rectangle 10">
              <a:extLst>
                <a:ext uri="{FF2B5EF4-FFF2-40B4-BE49-F238E27FC236}">
                  <a16:creationId xmlns:a16="http://schemas.microsoft.com/office/drawing/2014/main" id="{0AC809D4-65DB-BFDE-47AD-659EF19B2F46}"/>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close up of a sign&#10;&#10;Description automatically generated">
              <a:extLst>
                <a:ext uri="{FF2B5EF4-FFF2-40B4-BE49-F238E27FC236}">
                  <a16:creationId xmlns:a16="http://schemas.microsoft.com/office/drawing/2014/main" id="{955FBA44-89AE-F3C8-2862-6E6584D23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pic>
        <p:nvPicPr>
          <p:cNvPr id="14" name="Picture 13">
            <a:extLst>
              <a:ext uri="{FF2B5EF4-FFF2-40B4-BE49-F238E27FC236}">
                <a16:creationId xmlns:a16="http://schemas.microsoft.com/office/drawing/2014/main" id="{9C14AC84-D8DA-6ABA-D29D-FB25BCBA1E3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860894" y="4130948"/>
            <a:ext cx="8665857" cy="1668980"/>
          </a:xfrm>
          <a:prstGeom prst="rect">
            <a:avLst/>
          </a:prstGeom>
        </p:spPr>
      </p:pic>
      <p:sp>
        <p:nvSpPr>
          <p:cNvPr id="16" name="TextBox 15">
            <a:extLst>
              <a:ext uri="{FF2B5EF4-FFF2-40B4-BE49-F238E27FC236}">
                <a16:creationId xmlns:a16="http://schemas.microsoft.com/office/drawing/2014/main" id="{21D64B1E-A145-F1FD-C291-0ED97728AE7A}"/>
              </a:ext>
            </a:extLst>
          </p:cNvPr>
          <p:cNvSpPr txBox="1"/>
          <p:nvPr/>
        </p:nvSpPr>
        <p:spPr>
          <a:xfrm>
            <a:off x="2935558" y="2492108"/>
            <a:ext cx="6094140" cy="461665"/>
          </a:xfrm>
          <a:prstGeom prst="rect">
            <a:avLst/>
          </a:prstGeom>
          <a:noFill/>
        </p:spPr>
        <p:txBody>
          <a:bodyPr wrap="square">
            <a:spAutoFit/>
          </a:bodyPr>
          <a:lstStyle/>
          <a:p>
            <a:pPr algn="ctr"/>
            <a:r>
              <a:rPr lang="en-GB" altLang="en-US" sz="2400" b="1" dirty="0">
                <a:solidFill>
                  <a:srgbClr val="002060"/>
                </a:solidFill>
                <a:latin typeface="Century Gothic" panose="020B0502020202020204" pitchFamily="34" charset="0"/>
              </a:rPr>
              <a:t>It is a code - the alphabetic code.  </a:t>
            </a:r>
            <a:endParaRPr lang="en-GB" sz="24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815964262"/>
      </p:ext>
    </p:extLst>
  </p:cSld>
  <p:clrMapOvr>
    <a:masterClrMapping/>
  </p:clrMapOvr>
  <mc:AlternateContent xmlns:mc="http://schemas.openxmlformats.org/markup-compatibility/2006" xmlns:p14="http://schemas.microsoft.com/office/powerpoint/2010/main">
    <mc:Choice Requires="p14">
      <p:transition spd="slow" p14:dur="2000" advTm="120548"/>
    </mc:Choice>
    <mc:Fallback xmlns="">
      <p:transition spd="slow" advTm="1205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472EC9F-A996-D285-4FEA-4192B8559538}"/>
              </a:ext>
            </a:extLst>
          </p:cNvPr>
          <p:cNvGrpSpPr/>
          <p:nvPr/>
        </p:nvGrpSpPr>
        <p:grpSpPr>
          <a:xfrm>
            <a:off x="0" y="6388808"/>
            <a:ext cx="12192000" cy="616959"/>
            <a:chOff x="0" y="6459279"/>
            <a:chExt cx="12192000" cy="510584"/>
          </a:xfrm>
        </p:grpSpPr>
        <p:pic>
          <p:nvPicPr>
            <p:cNvPr id="9" name="Picture 8">
              <a:extLst>
                <a:ext uri="{FF2B5EF4-FFF2-40B4-BE49-F238E27FC236}">
                  <a16:creationId xmlns:a16="http://schemas.microsoft.com/office/drawing/2014/main" id="{48A129BA-F1A9-F165-C4F0-37C5677DC655}"/>
                </a:ext>
              </a:extLst>
            </p:cNvPr>
            <p:cNvPicPr>
              <a:picLocks noChangeAspect="1"/>
            </p:cNvPicPr>
            <p:nvPr/>
          </p:nvPicPr>
          <p:blipFill>
            <a:blip r:embed="rId3"/>
            <a:stretch>
              <a:fillRect/>
            </a:stretch>
          </p:blipFill>
          <p:spPr>
            <a:xfrm>
              <a:off x="0" y="6459279"/>
              <a:ext cx="12192000" cy="510584"/>
            </a:xfrm>
            <a:prstGeom prst="rect">
              <a:avLst/>
            </a:prstGeom>
          </p:spPr>
        </p:pic>
        <p:sp>
          <p:nvSpPr>
            <p:cNvPr id="11" name="Rectangle 10">
              <a:extLst>
                <a:ext uri="{FF2B5EF4-FFF2-40B4-BE49-F238E27FC236}">
                  <a16:creationId xmlns:a16="http://schemas.microsoft.com/office/drawing/2014/main" id="{0AC809D4-65DB-BFDE-47AD-659EF19B2F46}"/>
                </a:ext>
              </a:extLst>
            </p:cNvPr>
            <p:cNvSpPr/>
            <p:nvPr/>
          </p:nvSpPr>
          <p:spPr>
            <a:xfrm>
              <a:off x="9367916" y="6479539"/>
              <a:ext cx="2705099" cy="461665"/>
            </a:xfrm>
            <a:prstGeom prst="rect">
              <a:avLst/>
            </a:prstGeom>
            <a:solidFill>
              <a:srgbClr val="283E6B"/>
            </a:solidFill>
            <a:ln>
              <a:solidFill>
                <a:srgbClr val="283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close up of a sign&#10;&#10;Description automatically generated">
              <a:extLst>
                <a:ext uri="{FF2B5EF4-FFF2-40B4-BE49-F238E27FC236}">
                  <a16:creationId xmlns:a16="http://schemas.microsoft.com/office/drawing/2014/main" id="{955FBA44-89AE-F3C8-2862-6E6584D23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649" y="6492426"/>
              <a:ext cx="1119631" cy="435412"/>
            </a:xfrm>
            <a:prstGeom prst="rect">
              <a:avLst/>
            </a:prstGeom>
          </p:spPr>
        </p:pic>
      </p:grpSp>
      <p:sp>
        <p:nvSpPr>
          <p:cNvPr id="2" name="Rectangle 1">
            <a:extLst>
              <a:ext uri="{FF2B5EF4-FFF2-40B4-BE49-F238E27FC236}">
                <a16:creationId xmlns:a16="http://schemas.microsoft.com/office/drawing/2014/main" id="{3EC31F20-3D84-F9A0-53D5-E2875F22ADD3}"/>
              </a:ext>
            </a:extLst>
          </p:cNvPr>
          <p:cNvSpPr/>
          <p:nvPr/>
        </p:nvSpPr>
        <p:spPr>
          <a:xfrm>
            <a:off x="131394" y="2092770"/>
            <a:ext cx="11809228" cy="969496"/>
          </a:xfrm>
          <a:prstGeom prst="rect">
            <a:avLst/>
          </a:prstGeom>
        </p:spPr>
        <p:txBody>
          <a:bodyPr wrap="square">
            <a:spAutoFit/>
          </a:bodyPr>
          <a:lstStyle/>
          <a:p>
            <a:pPr lvl="0" algn="ctr"/>
            <a:r>
              <a:rPr lang="en-GB" sz="5700" b="1" dirty="0" err="1">
                <a:solidFill>
                  <a:srgbClr val="002060"/>
                </a:solidFill>
                <a:latin typeface="Century Gothic" panose="020B0502020202020204" pitchFamily="34" charset="0"/>
              </a:rPr>
              <a:t>pseudofolliculitis</a:t>
            </a:r>
            <a:r>
              <a:rPr lang="en-GB" sz="5700" b="1" dirty="0">
                <a:solidFill>
                  <a:srgbClr val="002060"/>
                </a:solidFill>
                <a:latin typeface="Century Gothic" panose="020B0502020202020204" pitchFamily="34" charset="0"/>
              </a:rPr>
              <a:t> barbae</a:t>
            </a:r>
            <a:endParaRPr lang="en-US" sz="5700" b="1" dirty="0">
              <a:ln w="22225">
                <a:solidFill>
                  <a:srgbClr val="ED7D31"/>
                </a:solidFill>
                <a:prstDash val="solid"/>
              </a:ln>
              <a:solidFill>
                <a:srgbClr val="002060"/>
              </a:solidFill>
              <a:latin typeface="Century Gothic" panose="020B0502020202020204" pitchFamily="34" charset="0"/>
            </a:endParaRPr>
          </a:p>
        </p:txBody>
      </p:sp>
      <p:sp>
        <p:nvSpPr>
          <p:cNvPr id="3" name="TextBox 2">
            <a:extLst>
              <a:ext uri="{FF2B5EF4-FFF2-40B4-BE49-F238E27FC236}">
                <a16:creationId xmlns:a16="http://schemas.microsoft.com/office/drawing/2014/main" id="{8A4DFF4D-867B-312F-DFDF-12FB0F73647B}"/>
              </a:ext>
            </a:extLst>
          </p:cNvPr>
          <p:cNvSpPr txBox="1"/>
          <p:nvPr/>
        </p:nvSpPr>
        <p:spPr>
          <a:xfrm>
            <a:off x="7750098" y="4627756"/>
            <a:ext cx="2676292" cy="523220"/>
          </a:xfrm>
          <a:prstGeom prst="rect">
            <a:avLst/>
          </a:prstGeom>
          <a:noFill/>
        </p:spPr>
        <p:txBody>
          <a:bodyPr wrap="square" rtlCol="0">
            <a:spAutoFit/>
          </a:bodyPr>
          <a:lstStyle/>
          <a:p>
            <a:r>
              <a:rPr lang="en-US" sz="2800" dirty="0">
                <a:solidFill>
                  <a:srgbClr val="002060"/>
                </a:solidFill>
              </a:rPr>
              <a:t>razor bumps</a:t>
            </a:r>
            <a:r>
              <a:rPr lang="en-US" dirty="0"/>
              <a:t>!</a:t>
            </a:r>
            <a:endParaRPr lang="en-GB" dirty="0"/>
          </a:p>
        </p:txBody>
      </p:sp>
      <p:sp>
        <p:nvSpPr>
          <p:cNvPr id="4" name="TextBox 3">
            <a:extLst>
              <a:ext uri="{FF2B5EF4-FFF2-40B4-BE49-F238E27FC236}">
                <a16:creationId xmlns:a16="http://schemas.microsoft.com/office/drawing/2014/main" id="{B61B7E03-46A1-EE1B-9DE3-57BBB9447F46}"/>
              </a:ext>
            </a:extLst>
          </p:cNvPr>
          <p:cNvSpPr txBox="1"/>
          <p:nvPr/>
        </p:nvSpPr>
        <p:spPr>
          <a:xfrm>
            <a:off x="791737" y="312234"/>
            <a:ext cx="10488543" cy="461665"/>
          </a:xfrm>
          <a:prstGeom prst="rect">
            <a:avLst/>
          </a:prstGeom>
          <a:noFill/>
        </p:spPr>
        <p:txBody>
          <a:bodyPr wrap="square" rtlCol="0">
            <a:spAutoFit/>
          </a:bodyPr>
          <a:lstStyle/>
          <a:p>
            <a:r>
              <a:rPr lang="en-US" sz="2400" b="1" dirty="0">
                <a:solidFill>
                  <a:srgbClr val="FF0000"/>
                </a:solidFill>
                <a:latin typeface="Century Gothic" panose="020B0502020202020204" pitchFamily="34" charset="0"/>
              </a:rPr>
              <a:t>As adults, we use our phonics knowledge…</a:t>
            </a:r>
            <a:endParaRPr lang="en-GB" sz="24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941513081"/>
      </p:ext>
    </p:extLst>
  </p:cSld>
  <p:clrMapOvr>
    <a:masterClrMapping/>
  </p:clrMapOvr>
  <mc:AlternateContent xmlns:mc="http://schemas.openxmlformats.org/markup-compatibility/2006" xmlns:p14="http://schemas.microsoft.com/office/powerpoint/2010/main">
    <mc:Choice Requires="p14">
      <p:transition spd="slow" p14:dur="2000" advTm="120548"/>
    </mc:Choice>
    <mc:Fallback xmlns="">
      <p:transition spd="slow" advTm="1205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9|13"/>
</p:tagLst>
</file>

<file path=ppt/tags/tag10.xml><?xml version="1.0" encoding="utf-8"?>
<p:tagLst xmlns:a="http://schemas.openxmlformats.org/drawingml/2006/main" xmlns:r="http://schemas.openxmlformats.org/officeDocument/2006/relationships" xmlns:p="http://schemas.openxmlformats.org/presentationml/2006/main">
  <p:tag name="TIMING" val="|4.9|13"/>
</p:tagLst>
</file>

<file path=ppt/tags/tag11.xml><?xml version="1.0" encoding="utf-8"?>
<p:tagLst xmlns:a="http://schemas.openxmlformats.org/drawingml/2006/main" xmlns:r="http://schemas.openxmlformats.org/officeDocument/2006/relationships" xmlns:p="http://schemas.openxmlformats.org/presentationml/2006/main">
  <p:tag name="TIMING" val="|4.9|13"/>
</p:tagLst>
</file>

<file path=ppt/tags/tag12.xml><?xml version="1.0" encoding="utf-8"?>
<p:tagLst xmlns:a="http://schemas.openxmlformats.org/drawingml/2006/main" xmlns:r="http://schemas.openxmlformats.org/officeDocument/2006/relationships" xmlns:p="http://schemas.openxmlformats.org/presentationml/2006/main">
  <p:tag name="TIMING" val="|4.9|13"/>
</p:tagLst>
</file>

<file path=ppt/tags/tag13.xml><?xml version="1.0" encoding="utf-8"?>
<p:tagLst xmlns:a="http://schemas.openxmlformats.org/drawingml/2006/main" xmlns:r="http://schemas.openxmlformats.org/officeDocument/2006/relationships" xmlns:p="http://schemas.openxmlformats.org/presentationml/2006/main">
  <p:tag name="TIMING" val="|4.9|13"/>
</p:tagLst>
</file>

<file path=ppt/tags/tag14.xml><?xml version="1.0" encoding="utf-8"?>
<p:tagLst xmlns:a="http://schemas.openxmlformats.org/drawingml/2006/main" xmlns:r="http://schemas.openxmlformats.org/officeDocument/2006/relationships" xmlns:p="http://schemas.openxmlformats.org/presentationml/2006/main">
  <p:tag name="TIMING" val="|4.9|13"/>
</p:tagLst>
</file>

<file path=ppt/tags/tag15.xml><?xml version="1.0" encoding="utf-8"?>
<p:tagLst xmlns:a="http://schemas.openxmlformats.org/drawingml/2006/main" xmlns:r="http://schemas.openxmlformats.org/officeDocument/2006/relationships" xmlns:p="http://schemas.openxmlformats.org/presentationml/2006/main">
  <p:tag name="TIMING" val="|4.9|13"/>
</p:tagLst>
</file>

<file path=ppt/tags/tag16.xml><?xml version="1.0" encoding="utf-8"?>
<p:tagLst xmlns:a="http://schemas.openxmlformats.org/drawingml/2006/main" xmlns:r="http://schemas.openxmlformats.org/officeDocument/2006/relationships" xmlns:p="http://schemas.openxmlformats.org/presentationml/2006/main">
  <p:tag name="TIMING" val="|4.9|13"/>
</p:tagLst>
</file>

<file path=ppt/tags/tag17.xml><?xml version="1.0" encoding="utf-8"?>
<p:tagLst xmlns:a="http://schemas.openxmlformats.org/drawingml/2006/main" xmlns:r="http://schemas.openxmlformats.org/officeDocument/2006/relationships" xmlns:p="http://schemas.openxmlformats.org/presentationml/2006/main">
  <p:tag name="TIMING" val="|4.9|13"/>
</p:tagLst>
</file>

<file path=ppt/tags/tag2.xml><?xml version="1.0" encoding="utf-8"?>
<p:tagLst xmlns:a="http://schemas.openxmlformats.org/drawingml/2006/main" xmlns:r="http://schemas.openxmlformats.org/officeDocument/2006/relationships" xmlns:p="http://schemas.openxmlformats.org/presentationml/2006/main">
  <p:tag name="TIMING" val="|4.9|13"/>
</p:tagLst>
</file>

<file path=ppt/tags/tag3.xml><?xml version="1.0" encoding="utf-8"?>
<p:tagLst xmlns:a="http://schemas.openxmlformats.org/drawingml/2006/main" xmlns:r="http://schemas.openxmlformats.org/officeDocument/2006/relationships" xmlns:p="http://schemas.openxmlformats.org/presentationml/2006/main">
  <p:tag name="TIMING" val="|4.9|13"/>
</p:tagLst>
</file>

<file path=ppt/tags/tag4.xml><?xml version="1.0" encoding="utf-8"?>
<p:tagLst xmlns:a="http://schemas.openxmlformats.org/drawingml/2006/main" xmlns:r="http://schemas.openxmlformats.org/officeDocument/2006/relationships" xmlns:p="http://schemas.openxmlformats.org/presentationml/2006/main">
  <p:tag name="TIMING" val="|4.9|13"/>
</p:tagLst>
</file>

<file path=ppt/tags/tag5.xml><?xml version="1.0" encoding="utf-8"?>
<p:tagLst xmlns:a="http://schemas.openxmlformats.org/drawingml/2006/main" xmlns:r="http://schemas.openxmlformats.org/officeDocument/2006/relationships" xmlns:p="http://schemas.openxmlformats.org/presentationml/2006/main">
  <p:tag name="TIMING" val="|4.9|13"/>
</p:tagLst>
</file>

<file path=ppt/tags/tag6.xml><?xml version="1.0" encoding="utf-8"?>
<p:tagLst xmlns:a="http://schemas.openxmlformats.org/drawingml/2006/main" xmlns:r="http://schemas.openxmlformats.org/officeDocument/2006/relationships" xmlns:p="http://schemas.openxmlformats.org/presentationml/2006/main">
  <p:tag name="TIMING" val="|4.9|13"/>
</p:tagLst>
</file>

<file path=ppt/tags/tag7.xml><?xml version="1.0" encoding="utf-8"?>
<p:tagLst xmlns:a="http://schemas.openxmlformats.org/drawingml/2006/main" xmlns:r="http://schemas.openxmlformats.org/officeDocument/2006/relationships" xmlns:p="http://schemas.openxmlformats.org/presentationml/2006/main">
  <p:tag name="TIMING" val="|4.9|13"/>
</p:tagLst>
</file>

<file path=ppt/tags/tag8.xml><?xml version="1.0" encoding="utf-8"?>
<p:tagLst xmlns:a="http://schemas.openxmlformats.org/drawingml/2006/main" xmlns:r="http://schemas.openxmlformats.org/officeDocument/2006/relationships" xmlns:p="http://schemas.openxmlformats.org/presentationml/2006/main">
  <p:tag name="TIMING" val="|4.9|13"/>
</p:tagLst>
</file>

<file path=ppt/tags/tag9.xml><?xml version="1.0" encoding="utf-8"?>
<p:tagLst xmlns:a="http://schemas.openxmlformats.org/drawingml/2006/main" xmlns:r="http://schemas.openxmlformats.org/officeDocument/2006/relationships" xmlns:p="http://schemas.openxmlformats.org/presentationml/2006/main">
  <p:tag name="TIMING" val="|4.9|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TotalTime>
  <Words>2056</Words>
  <Application>Microsoft Office PowerPoint</Application>
  <PresentationFormat>Widescreen</PresentationFormat>
  <Paragraphs>155</Paragraphs>
  <Slides>20</Slides>
  <Notes>20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vt:lpstr>
      <vt:lpstr>Calibri</vt:lpstr>
      <vt:lpstr>Century Gothic</vt:lpstr>
      <vt:lpstr>Century Gothic,sans-serif</vt:lpstr>
      <vt:lpstr>Comic Sans MS</vt:lpstr>
      <vt:lpstr>inherit</vt:lpstr>
      <vt:lpstr>Noto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Elder</dc:creator>
  <cp:lastModifiedBy>OchiPrLockieP</cp:lastModifiedBy>
  <cp:revision>34</cp:revision>
  <dcterms:created xsi:type="dcterms:W3CDTF">2022-08-30T10:25:17Z</dcterms:created>
  <dcterms:modified xsi:type="dcterms:W3CDTF">2025-04-24T15:36:45Z</dcterms:modified>
</cp:coreProperties>
</file>